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905" r:id="rId2"/>
    <p:sldId id="1923" r:id="rId3"/>
    <p:sldId id="1924" r:id="rId4"/>
    <p:sldId id="1926" r:id="rId5"/>
    <p:sldId id="1927" r:id="rId6"/>
    <p:sldId id="1925" r:id="rId7"/>
    <p:sldId id="1928" r:id="rId8"/>
    <p:sldId id="1929" r:id="rId9"/>
    <p:sldId id="1930" r:id="rId10"/>
    <p:sldId id="259" r:id="rId11"/>
    <p:sldId id="192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2" autoAdjust="0"/>
    <p:restoredTop sz="94660"/>
  </p:normalViewPr>
  <p:slideViewPr>
    <p:cSldViewPr snapToGrid="0">
      <p:cViewPr>
        <p:scale>
          <a:sx n="66" d="100"/>
          <a:sy n="66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9DCC5-62FF-4818-AB20-A92E581666F9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570D-890F-4CB1-936D-43BAF0402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3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7185B-E204-42B8-AB52-654E24B7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E6B30D-DFD2-4AD1-AC02-939EE462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397AA-9C6D-41BC-ADF4-FFC21B8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BA317-B306-43BD-AA6C-529CAD5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4D7E1-D919-4EA2-A26E-3A90AB5F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C8032-7E21-4095-8822-BE1494EA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D828C2-7F8A-4B30-95CD-77E09F51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E5009-795B-4AB5-AB11-8DA50A21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3AEA7-467C-45CA-BDB8-31C7778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64628-F82E-43E9-A9FA-32BE36E0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8F99DF-4785-48AE-B25E-C4693BA4F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F4FD80-92D2-4A11-AEDE-69CE57C2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5A87B-484B-4B17-8A8F-10890CD2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E47C1-A60B-4674-9E65-6E457386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37B42-F90F-4DE1-8BE1-B8DC90A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9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37B67-E6C3-4C63-86B0-E63B693D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42503-B6C0-4B8C-9826-1EC82209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9A57F-AE8D-4016-82EF-DA296069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8552A-234E-4030-A837-6B438E95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C2FB6-A669-40E7-B452-5869DC96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4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6BCBA-B530-4332-9DC8-195CE94B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DBCB8A-62BA-4ED0-8E9A-98DC104C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B04FE-8688-4C0F-88B7-A55BD8E8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4C9FE1-A17D-4541-B047-8C488082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19B83-5170-4ACD-9ADB-EDEB8904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1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428EA-A180-4BF2-800A-F2B804FA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F6EFA-18C4-4928-ABC1-B47B4648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E6C8C8-8C92-4272-8323-F46DBD53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C03A21-CFCE-4574-9471-AC66F58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5DE365-9624-4D4A-9BA5-7E084E84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F81AD-7A79-4A29-84F2-1C449B3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8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45B1A-407C-42AB-8672-A07C975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5D4C6-DC92-4564-A050-B67CAFE7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FF6329-F75C-4E70-A8F6-4CC94622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52E83D-E046-4336-A841-5448EB6FF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423D28-B371-48FB-9E45-593F9DD8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0A809E-4EB7-47E8-BEC2-27B1538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2A5DDE-9A2A-467F-91A7-8A109D7E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1E294-1223-47C9-A097-E48CF4B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5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18BB5-BD5A-4468-A254-05ECFD54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816791-4C03-4926-9C61-39697A1D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9D0F4-D070-4238-A904-F09E1D9E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4EB65F-B9BE-46DB-85FB-C728CD4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9D5E87-7AB8-46DB-84A1-05A2FA49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4E7CE9-55F2-4FDE-8F3E-92C8034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77C10-BC1A-4B6B-BFC7-2C4596DF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D7901-8B25-4129-984C-C345AB79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EEA51-055E-4402-9B7C-9408B52A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9A112-ECAB-4813-B237-6B297E90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6427F-C7BF-4F4B-9FA3-7719CAD7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9F0972-F10A-413E-82C5-27E9E71F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4E8896-512B-4BE9-BC7C-30DF51ED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6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D1C3D-72B1-43C0-9A76-F3819700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46C9CF-3B5F-421D-B5D2-D3865684D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C65CC5-6F8F-4B7B-9CA9-C99AC350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188A0A-41D6-4C7B-94FA-C9D6B8A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A8B79-9BDC-401A-8847-2C57BEA2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8C213C-4D37-4F1A-9C6A-0C8A00C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05004-6198-42B5-AC8B-A55E15E2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0F80EC-26D5-437E-8EA1-372B262E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B188A-4968-4C40-A074-27DE8CD2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C7B5-5A90-485A-8100-CFFE15699A5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AE80E-2060-4403-883A-9F7720FE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4D10A-FDC8-4153-A97F-9623E6DE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index.html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matplotlib.org/gallery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78D4EF5-9C9B-4D79-A658-5E8109643DD8}"/>
              </a:ext>
            </a:extLst>
          </p:cNvPr>
          <p:cNvSpPr txBox="1">
            <a:spLocks/>
          </p:cNvSpPr>
          <p:nvPr/>
        </p:nvSpPr>
        <p:spPr>
          <a:xfrm>
            <a:off x="0" y="1160690"/>
            <a:ext cx="8039099" cy="129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b="1" dirty="0"/>
              <a:t>爬蟲基礎入門</a:t>
            </a:r>
            <a:r>
              <a:rPr lang="en-US" altLang="zh-TW" sz="9600" b="1" dirty="0"/>
              <a:t>-</a:t>
            </a:r>
            <a:r>
              <a:rPr lang="en-US" altLang="zh-TW" sz="13800" b="1" dirty="0"/>
              <a:t>Part 3</a:t>
            </a:r>
            <a:endParaRPr lang="zh-TW" altLang="en-US" sz="13800" b="1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587EEF4-7B01-4B7E-983D-0D5CE8332869}"/>
              </a:ext>
            </a:extLst>
          </p:cNvPr>
          <p:cNvSpPr/>
          <p:nvPr/>
        </p:nvSpPr>
        <p:spPr>
          <a:xfrm>
            <a:off x="0" y="2314575"/>
            <a:ext cx="7600950" cy="4543425"/>
          </a:xfrm>
          <a:prstGeom prst="rt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221CB269-8B55-4FCA-A047-2D0131AEA106}"/>
              </a:ext>
            </a:extLst>
          </p:cNvPr>
          <p:cNvSpPr/>
          <p:nvPr/>
        </p:nvSpPr>
        <p:spPr>
          <a:xfrm flipH="1">
            <a:off x="742950" y="2314574"/>
            <a:ext cx="11449050" cy="454342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89EE83C-B32E-4C7D-AA16-C6FEC44A9631}"/>
              </a:ext>
            </a:extLst>
          </p:cNvPr>
          <p:cNvSpPr/>
          <p:nvPr/>
        </p:nvSpPr>
        <p:spPr>
          <a:xfrm flipH="1" flipV="1">
            <a:off x="6096000" y="0"/>
            <a:ext cx="6096000" cy="402861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8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96" y="365125"/>
            <a:ext cx="8164004" cy="97564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開源函式庫</a:t>
            </a:r>
            <a:r>
              <a:rPr lang="en-US" altLang="zh-TW" sz="2800" dirty="0"/>
              <a:t>,</a:t>
            </a:r>
            <a:r>
              <a:rPr lang="zh-TW" altLang="en-US" sz="2800" dirty="0"/>
              <a:t>用熟了</a:t>
            </a:r>
            <a:r>
              <a:rPr lang="en-US" altLang="zh-TW" sz="2800" dirty="0"/>
              <a:t>,</a:t>
            </a:r>
            <a:r>
              <a:rPr lang="zh-TW" altLang="en-US" sz="2800" dirty="0"/>
              <a:t>不要再用俗俗的</a:t>
            </a:r>
            <a:r>
              <a:rPr lang="en-US" altLang="zh-TW" sz="2800" dirty="0"/>
              <a:t>excel </a:t>
            </a:r>
            <a:r>
              <a:rPr lang="zh-TW" altLang="en-US" sz="2800" dirty="0"/>
              <a:t>作圖了</a:t>
            </a:r>
            <a:r>
              <a:rPr lang="en-US" altLang="zh-TW" sz="2800" dirty="0"/>
              <a:t>~</a:t>
            </a:r>
            <a:endParaRPr lang="zh-TW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9"/>
          <a:stretch/>
        </p:blipFill>
        <p:spPr bwMode="auto">
          <a:xfrm>
            <a:off x="21852" y="1857692"/>
            <a:ext cx="6793048" cy="239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>
            <a:hlinkClick r:id="rId3"/>
          </p:cNvPr>
          <p:cNvSpPr/>
          <p:nvPr/>
        </p:nvSpPr>
        <p:spPr>
          <a:xfrm>
            <a:off x="3482826" y="2240662"/>
            <a:ext cx="3210074" cy="2102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>
            <a:hlinkClick r:id="rId4"/>
          </p:cNvPr>
          <p:cNvSpPr/>
          <p:nvPr/>
        </p:nvSpPr>
        <p:spPr>
          <a:xfrm>
            <a:off x="136021" y="2240662"/>
            <a:ext cx="2988179" cy="2102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BEEC5C-976F-4869-9309-AA4C8F18B090}"/>
              </a:ext>
            </a:extLst>
          </p:cNvPr>
          <p:cNvSpPr txBox="1"/>
          <p:nvPr/>
        </p:nvSpPr>
        <p:spPr>
          <a:xfrm>
            <a:off x="268796" y="4445182"/>
            <a:ext cx="2855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參數多</a:t>
            </a:r>
            <a:r>
              <a:rPr lang="en-US" altLang="zh-TW" sz="1400" dirty="0"/>
              <a:t>,</a:t>
            </a:r>
            <a:r>
              <a:rPr lang="zh-TW" altLang="en-US" sz="1400" dirty="0"/>
              <a:t>想要呈現更多細數據細節</a:t>
            </a:r>
            <a:r>
              <a:rPr lang="en-US" altLang="zh-TW" sz="1400" dirty="0"/>
              <a:t>,</a:t>
            </a:r>
            <a:r>
              <a:rPr lang="zh-TW" altLang="en-US" sz="1400" dirty="0"/>
              <a:t>可用</a:t>
            </a:r>
            <a:r>
              <a:rPr lang="en-US" altLang="zh-TW" sz="1400" dirty="0"/>
              <a:t>matplotlib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A2F13A-6F2A-4F7D-8188-AFF05FB56E13}"/>
              </a:ext>
            </a:extLst>
          </p:cNvPr>
          <p:cNvSpPr txBox="1"/>
          <p:nvPr/>
        </p:nvSpPr>
        <p:spPr>
          <a:xfrm>
            <a:off x="3520461" y="4457268"/>
            <a:ext cx="3134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許多顏色優化超參數</a:t>
            </a:r>
            <a:r>
              <a:rPr lang="en-US" altLang="zh-TW" sz="1400" dirty="0"/>
              <a:t>,</a:t>
            </a:r>
            <a:r>
              <a:rPr lang="zh-TW" altLang="en-US" sz="1400" dirty="0"/>
              <a:t>都已經幫妳寫好了</a:t>
            </a:r>
            <a:r>
              <a:rPr lang="en-US" altLang="zh-TW" sz="1400" dirty="0"/>
              <a:t>,</a:t>
            </a:r>
            <a:r>
              <a:rPr lang="zh-TW" altLang="en-US" sz="1400" dirty="0"/>
              <a:t>你直接給數據就直接票漂亮亮的呈現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D9A667A-873E-4A9A-8D7B-268823FD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61" y="262241"/>
            <a:ext cx="2886330" cy="4081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E4AA62-84A3-426C-BB15-04D09BC31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61" y="2177061"/>
            <a:ext cx="3344870" cy="242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02FEA2-DF51-426E-B35F-5CE62153D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161" y="3983532"/>
            <a:ext cx="3458710" cy="242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0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852A528-7051-4C14-B555-E3915B7012D7}"/>
              </a:ext>
            </a:extLst>
          </p:cNvPr>
          <p:cNvSpPr/>
          <p:nvPr/>
        </p:nvSpPr>
        <p:spPr>
          <a:xfrm flipV="1">
            <a:off x="0" y="-1"/>
            <a:ext cx="12192000" cy="60960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E35DCA03-85EB-42C5-A676-C7E025AD9275}"/>
              </a:ext>
            </a:extLst>
          </p:cNvPr>
          <p:cNvSpPr/>
          <p:nvPr/>
        </p:nvSpPr>
        <p:spPr>
          <a:xfrm>
            <a:off x="0" y="2314575"/>
            <a:ext cx="6877050" cy="454342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7C4B62-41B9-4A26-82FB-14272AC6FFD1}"/>
              </a:ext>
            </a:extLst>
          </p:cNvPr>
          <p:cNvSpPr txBox="1"/>
          <p:nvPr/>
        </p:nvSpPr>
        <p:spPr>
          <a:xfrm>
            <a:off x="8534400" y="3429000"/>
            <a:ext cx="20002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800" b="1" i="1" dirty="0"/>
              <a:t>QA</a:t>
            </a:r>
            <a:endParaRPr lang="zh-TW" altLang="en-US" sz="8800" b="1" i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CF56BB-06D6-4CE9-8B9C-44D9F3BA1FE8}"/>
              </a:ext>
            </a:extLst>
          </p:cNvPr>
          <p:cNvSpPr txBox="1"/>
          <p:nvPr/>
        </p:nvSpPr>
        <p:spPr>
          <a:xfrm>
            <a:off x="11122805" y="6334780"/>
            <a:ext cx="1069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/>
              <a:t>Allen</a:t>
            </a:r>
            <a:endParaRPr lang="zh-TW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6285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E38A0CF-BF91-4742-930C-6488C0B57FC9}"/>
              </a:ext>
            </a:extLst>
          </p:cNvPr>
          <p:cNvSpPr txBox="1"/>
          <p:nvPr/>
        </p:nvSpPr>
        <p:spPr>
          <a:xfrm>
            <a:off x="202789" y="2813387"/>
            <a:ext cx="50740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f = open(‘./</a:t>
            </a:r>
            <a:r>
              <a:rPr lang="en-US" altLang="zh-TW" dirty="0"/>
              <a:t>data</a:t>
            </a:r>
            <a:r>
              <a:rPr lang="zh-TW" altLang="en-US" dirty="0"/>
              <a:t>.txt', 'r',encoding='utf-8')</a:t>
            </a:r>
          </a:p>
          <a:p>
            <a:r>
              <a:rPr lang="zh-TW" altLang="en-US" dirty="0"/>
              <a:t>txt=f.read()</a:t>
            </a:r>
          </a:p>
          <a:p>
            <a:r>
              <a:rPr lang="zh-TW" altLang="en-US" dirty="0"/>
              <a:t>f.close()</a:t>
            </a:r>
          </a:p>
          <a:p>
            <a:r>
              <a:rPr lang="zh-TW" altLang="en-US" dirty="0"/>
              <a:t>#========================================</a:t>
            </a:r>
          </a:p>
          <a:p>
            <a:r>
              <a:rPr lang="zh-TW" altLang="en-US" dirty="0"/>
              <a:t>with open('cov-19.txt', 'r',encoding='utf-8') as f: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       #當打開檔案 會以f為表示時:</a:t>
            </a:r>
          </a:p>
          <a:p>
            <a:r>
              <a:rPr lang="zh-TW" altLang="en-US" dirty="0"/>
              <a:t>    txt=f.read()    </a:t>
            </a:r>
            <a:r>
              <a:rPr lang="en-US" altLang="zh-TW" dirty="0"/>
              <a:t>#</a:t>
            </a:r>
            <a:r>
              <a:rPr lang="zh-TW" altLang="en-US" dirty="0"/>
              <a:t>只有在迴圈中</a:t>
            </a:r>
            <a:r>
              <a:rPr lang="en-US" altLang="zh-TW" dirty="0"/>
              <a:t>f</a:t>
            </a:r>
            <a:r>
              <a:rPr lang="zh-TW" altLang="en-US" dirty="0"/>
              <a:t>會成立</a:t>
            </a:r>
          </a:p>
          <a:p>
            <a:r>
              <a:rPr lang="zh-TW" altLang="en-US" dirty="0"/>
              <a:t>txt</a:t>
            </a:r>
          </a:p>
          <a:p>
            <a:r>
              <a:rPr lang="zh-TW" altLang="en-US" dirty="0"/>
              <a:t>#========================================</a:t>
            </a:r>
          </a:p>
        </p:txBody>
      </p:sp>
      <p:pic>
        <p:nvPicPr>
          <p:cNvPr id="9" name="圖形 8" descr="文件">
            <a:extLst>
              <a:ext uri="{FF2B5EF4-FFF2-40B4-BE49-F238E27FC236}">
                <a16:creationId xmlns:a16="http://schemas.microsoft.com/office/drawing/2014/main" id="{691CF9BF-5BF2-43DD-AB5F-0F609FDF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07" y="721786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5BE043-62E3-485B-90F6-A781EC79FB83}"/>
              </a:ext>
            </a:extLst>
          </p:cNvPr>
          <p:cNvSpPr txBox="1"/>
          <p:nvPr/>
        </p:nvSpPr>
        <p:spPr>
          <a:xfrm>
            <a:off x="1511707" y="11051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 C:\Users\User\PycharmProjects&gt;</a:t>
            </a:r>
            <a:r>
              <a:rPr lang="en-US" altLang="zh-TW" dirty="0" err="1"/>
              <a:t>My_Project</a:t>
            </a:r>
            <a:r>
              <a:rPr lang="en-US" altLang="zh-TW" dirty="0"/>
              <a:t>&gt;day_1&gt;data.txt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F479849-C5A4-41EC-B06E-17219F3D79C9}"/>
              </a:ext>
            </a:extLst>
          </p:cNvPr>
          <p:cNvCxnSpPr/>
          <p:nvPr/>
        </p:nvCxnSpPr>
        <p:spPr>
          <a:xfrm>
            <a:off x="5851421" y="1440345"/>
            <a:ext cx="0" cy="119617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480673D-70EE-43CB-BC2F-C3700756DDC9}"/>
              </a:ext>
            </a:extLst>
          </p:cNvPr>
          <p:cNvCxnSpPr>
            <a:cxnSpLocks/>
          </p:cNvCxnSpPr>
          <p:nvPr/>
        </p:nvCxnSpPr>
        <p:spPr>
          <a:xfrm>
            <a:off x="5851421" y="1931709"/>
            <a:ext cx="61451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63E5C12-C810-497C-8539-03306D52ED55}"/>
              </a:ext>
            </a:extLst>
          </p:cNvPr>
          <p:cNvCxnSpPr>
            <a:cxnSpLocks/>
          </p:cNvCxnSpPr>
          <p:nvPr/>
        </p:nvCxnSpPr>
        <p:spPr>
          <a:xfrm>
            <a:off x="5851421" y="2290587"/>
            <a:ext cx="61451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F4927AF-157E-496C-9840-E7339B260931}"/>
              </a:ext>
            </a:extLst>
          </p:cNvPr>
          <p:cNvCxnSpPr>
            <a:cxnSpLocks/>
          </p:cNvCxnSpPr>
          <p:nvPr/>
        </p:nvCxnSpPr>
        <p:spPr>
          <a:xfrm>
            <a:off x="5851421" y="2636521"/>
            <a:ext cx="61451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060A46-B06F-498A-8D85-47D5CF05031D}"/>
              </a:ext>
            </a:extLst>
          </p:cNvPr>
          <p:cNvSpPr txBox="1"/>
          <p:nvPr/>
        </p:nvSpPr>
        <p:spPr>
          <a:xfrm>
            <a:off x="5818239" y="1562377"/>
            <a:ext cx="81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day_2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1D23B19-223C-4EB8-A02D-570EA521D991}"/>
              </a:ext>
            </a:extLst>
          </p:cNvPr>
          <p:cNvSpPr txBox="1"/>
          <p:nvPr/>
        </p:nvSpPr>
        <p:spPr>
          <a:xfrm>
            <a:off x="5818239" y="1934695"/>
            <a:ext cx="81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day_3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DA29F99-899A-4CB3-AF91-198288239E8A}"/>
              </a:ext>
            </a:extLst>
          </p:cNvPr>
          <p:cNvSpPr txBox="1"/>
          <p:nvPr/>
        </p:nvSpPr>
        <p:spPr>
          <a:xfrm>
            <a:off x="5818238" y="2313042"/>
            <a:ext cx="146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data_2.txt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8E20099-5AE7-437D-9CD9-C8D7F2F954E0}"/>
              </a:ext>
            </a:extLst>
          </p:cNvPr>
          <p:cNvCxnSpPr>
            <a:cxnSpLocks/>
          </p:cNvCxnSpPr>
          <p:nvPr/>
        </p:nvCxnSpPr>
        <p:spPr>
          <a:xfrm>
            <a:off x="6661965" y="1375682"/>
            <a:ext cx="0" cy="37338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687CC26-C942-4D2F-A868-1474E198966D}"/>
              </a:ext>
            </a:extLst>
          </p:cNvPr>
          <p:cNvCxnSpPr>
            <a:cxnSpLocks/>
          </p:cNvCxnSpPr>
          <p:nvPr/>
        </p:nvCxnSpPr>
        <p:spPr>
          <a:xfrm flipH="1" flipV="1">
            <a:off x="6661965" y="1745364"/>
            <a:ext cx="948200" cy="167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41F22D6-6307-402B-8255-A5A6B457E34F}"/>
              </a:ext>
            </a:extLst>
          </p:cNvPr>
          <p:cNvSpPr txBox="1"/>
          <p:nvPr/>
        </p:nvSpPr>
        <p:spPr>
          <a:xfrm>
            <a:off x="6661965" y="1377710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My_code.ipynb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59F2FFF-EA24-43AD-B3B5-AEE67FEEF484}"/>
              </a:ext>
            </a:extLst>
          </p:cNvPr>
          <p:cNvSpPr txBox="1"/>
          <p:nvPr/>
        </p:nvSpPr>
        <p:spPr>
          <a:xfrm>
            <a:off x="7639865" y="697952"/>
            <a:ext cx="1320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./</a:t>
            </a:r>
            <a:r>
              <a:rPr lang="en-US" altLang="zh-TW" dirty="0"/>
              <a:t>data</a:t>
            </a:r>
            <a:r>
              <a:rPr lang="zh-TW" altLang="en-US" dirty="0"/>
              <a:t>.txt'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6E2167-B87B-4E5A-BAAE-43AED69FFA1C}"/>
              </a:ext>
            </a:extLst>
          </p:cNvPr>
          <p:cNvSpPr txBox="1"/>
          <p:nvPr/>
        </p:nvSpPr>
        <p:spPr>
          <a:xfrm>
            <a:off x="7211907" y="2222593"/>
            <a:ext cx="1320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./</a:t>
            </a:r>
            <a:r>
              <a:rPr lang="en-US" altLang="zh-TW" dirty="0"/>
              <a:t>data</a:t>
            </a:r>
            <a:r>
              <a:rPr lang="zh-TW" altLang="en-US" dirty="0"/>
              <a:t>.txt'</a:t>
            </a:r>
          </a:p>
        </p:txBody>
      </p:sp>
      <p:pic>
        <p:nvPicPr>
          <p:cNvPr id="37" name="圖形 36" descr="箭號 (順時針曲線)">
            <a:extLst>
              <a:ext uri="{FF2B5EF4-FFF2-40B4-BE49-F238E27FC236}">
                <a16:creationId xmlns:a16="http://schemas.microsoft.com/office/drawing/2014/main" id="{220A7B8D-A4F9-4FE4-907E-9BC1A51D1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6668">
            <a:off x="6774587" y="1780451"/>
            <a:ext cx="498656" cy="695848"/>
          </a:xfrm>
          <a:prstGeom prst="rect">
            <a:avLst/>
          </a:prstGeom>
        </p:spPr>
      </p:pic>
      <p:pic>
        <p:nvPicPr>
          <p:cNvPr id="38" name="圖形 37" descr="箭號 (順時針曲線)">
            <a:extLst>
              <a:ext uri="{FF2B5EF4-FFF2-40B4-BE49-F238E27FC236}">
                <a16:creationId xmlns:a16="http://schemas.microsoft.com/office/drawing/2014/main" id="{0DE53257-22F4-4F8B-BAB1-DE78133E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51632" flipV="1">
            <a:off x="7326116" y="1020629"/>
            <a:ext cx="498656" cy="520742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05E7E504-537E-4B3B-8496-30DE829FD531}"/>
              </a:ext>
            </a:extLst>
          </p:cNvPr>
          <p:cNvSpPr txBox="1"/>
          <p:nvPr/>
        </p:nvSpPr>
        <p:spPr>
          <a:xfrm>
            <a:off x="151697" y="85135"/>
            <a:ext cx="35183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/>
              <a:t>Path </a:t>
            </a:r>
            <a:r>
              <a:rPr lang="zh-TW" altLang="en-US" sz="3200" b="1" dirty="0"/>
              <a:t>路徑寫法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CCCF2CE-2B49-43D0-A259-5515836FD5A3}"/>
              </a:ext>
            </a:extLst>
          </p:cNvPr>
          <p:cNvSpPr txBox="1"/>
          <p:nvPr/>
        </p:nvSpPr>
        <p:spPr>
          <a:xfrm>
            <a:off x="198164" y="2392179"/>
            <a:ext cx="171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Open file</a:t>
            </a:r>
            <a:r>
              <a:rPr lang="zh-TW" altLang="en-US" b="1" dirty="0"/>
              <a:t> 寫法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07A98E47-5296-4824-8FBE-F904CA82B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62" y="2997420"/>
            <a:ext cx="6764362" cy="3642948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1A323E-B826-49C0-A4D7-71771B06D8A6}"/>
              </a:ext>
            </a:extLst>
          </p:cNvPr>
          <p:cNvSpPr txBox="1"/>
          <p:nvPr/>
        </p:nvSpPr>
        <p:spPr>
          <a:xfrm>
            <a:off x="7165" y="5676567"/>
            <a:ext cx="58110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處理</a:t>
            </a:r>
            <a:r>
              <a:rPr lang="en-US" altLang="zh-TW" dirty="0"/>
              <a:t>str </a:t>
            </a:r>
            <a:r>
              <a:rPr lang="zh-TW" altLang="en-US" dirty="0"/>
              <a:t>常用的切割方法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Str.split</a:t>
            </a:r>
            <a:r>
              <a:rPr lang="en-US" altLang="zh-TW" dirty="0"/>
              <a:t>(‘  </a:t>
            </a:r>
            <a:r>
              <a:rPr lang="zh-TW" altLang="en-US" dirty="0"/>
              <a:t>以什麼符號為切割</a:t>
            </a:r>
            <a:r>
              <a:rPr lang="en-US" altLang="zh-TW" dirty="0"/>
              <a:t> ’ )</a:t>
            </a:r>
          </a:p>
          <a:p>
            <a:r>
              <a:rPr lang="en-US" altLang="zh-TW" dirty="0" err="1"/>
              <a:t>Str.replace</a:t>
            </a:r>
            <a:r>
              <a:rPr lang="en-US" altLang="zh-TW" dirty="0"/>
              <a:t>(‘</a:t>
            </a:r>
            <a:r>
              <a:rPr lang="zh-TW" altLang="en-US" dirty="0"/>
              <a:t>裡面的什麼字元</a:t>
            </a:r>
            <a:r>
              <a:rPr lang="en-US" altLang="zh-TW" dirty="0"/>
              <a:t>’,</a:t>
            </a:r>
            <a:r>
              <a:rPr lang="zh-TW" altLang="en-US" dirty="0"/>
              <a:t> </a:t>
            </a:r>
            <a:r>
              <a:rPr lang="en-US" altLang="zh-TW" dirty="0"/>
              <a:t>‘</a:t>
            </a:r>
            <a:r>
              <a:rPr lang="zh-TW" altLang="en-US" dirty="0"/>
              <a:t>要用什麼字元取代</a:t>
            </a:r>
            <a:r>
              <a:rPr lang="en-US" altLang="zh-TW" dirty="0"/>
              <a:t>’)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重點</a:t>
            </a:r>
            <a:r>
              <a:rPr lang="en-US" altLang="zh-TW" dirty="0"/>
              <a:t>1.</a:t>
            </a:r>
            <a:r>
              <a:rPr lang="zh-TW" altLang="en-US" dirty="0"/>
              <a:t>  </a:t>
            </a:r>
            <a:r>
              <a:rPr lang="en-US" altLang="zh-TW" dirty="0"/>
              <a:t>\n:</a:t>
            </a:r>
            <a:r>
              <a:rPr lang="zh-TW" altLang="en-US" dirty="0"/>
              <a:t> 在字符串中算是換行符號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\t</a:t>
            </a:r>
            <a:r>
              <a:rPr lang="zh-TW" altLang="en-US" dirty="0"/>
              <a:t>是</a:t>
            </a:r>
            <a:r>
              <a:rPr lang="en-US" altLang="zh-TW" dirty="0" err="1"/>
              <a:t>teb</a:t>
            </a:r>
            <a:r>
              <a:rPr lang="zh-TW" altLang="en-US" dirty="0"/>
              <a:t>縮排</a:t>
            </a:r>
          </a:p>
        </p:txBody>
      </p:sp>
    </p:spTree>
    <p:extLst>
      <p:ext uri="{BB962C8B-B14F-4D97-AF65-F5344CB8AC3E}">
        <p14:creationId xmlns:p14="http://schemas.microsoft.com/office/powerpoint/2010/main" val="21266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79798F-75B7-47C2-9CB8-BAC72B1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2569404"/>
            <a:ext cx="6172200" cy="367899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79DC7F1-E8D6-4904-9269-BD3178549F46}"/>
              </a:ext>
            </a:extLst>
          </p:cNvPr>
          <p:cNvSpPr txBox="1"/>
          <p:nvPr/>
        </p:nvSpPr>
        <p:spPr>
          <a:xfrm>
            <a:off x="558800" y="1142548"/>
            <a:ext cx="47434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try: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except               </a:t>
            </a:r>
            <a:r>
              <a:rPr lang="zh-TW" altLang="en-US" sz="3200" dirty="0"/>
              <a:t>        </a:t>
            </a:r>
            <a:r>
              <a:rPr lang="en-US" altLang="zh-TW" sz="3200" dirty="0"/>
              <a:t> :</a:t>
            </a:r>
          </a:p>
          <a:p>
            <a:endParaRPr lang="zh-TW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2B545D-3816-45B8-8EA6-87E78F8B5E19}"/>
              </a:ext>
            </a:extLst>
          </p:cNvPr>
          <p:cNvSpPr/>
          <p:nvPr/>
        </p:nvSpPr>
        <p:spPr>
          <a:xfrm>
            <a:off x="1149350" y="1683579"/>
            <a:ext cx="2686050" cy="23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自己要嘗試的內容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AF9A50-5878-4BAC-AAF2-046970029CD6}"/>
              </a:ext>
            </a:extLst>
          </p:cNvPr>
          <p:cNvSpPr/>
          <p:nvPr/>
        </p:nvSpPr>
        <p:spPr>
          <a:xfrm>
            <a:off x="1797050" y="4171950"/>
            <a:ext cx="203835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有什麼錯誤代碼時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117F9-49A2-43E7-A40C-59A69953CC06}"/>
              </a:ext>
            </a:extLst>
          </p:cNvPr>
          <p:cNvSpPr/>
          <p:nvPr/>
        </p:nvSpPr>
        <p:spPr>
          <a:xfrm>
            <a:off x="1149350" y="4964871"/>
            <a:ext cx="2686050" cy="128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錯誤時</a:t>
            </a:r>
            <a:r>
              <a:rPr lang="en-US" altLang="zh-TW" dirty="0"/>
              <a:t>,</a:t>
            </a:r>
            <a:r>
              <a:rPr lang="zh-TW" altLang="en-US" dirty="0"/>
              <a:t>為了不直接抱錯中斷</a:t>
            </a:r>
            <a:r>
              <a:rPr lang="en-US" altLang="zh-TW" dirty="0"/>
              <a:t>,</a:t>
            </a:r>
            <a:r>
              <a:rPr lang="zh-TW" altLang="en-US" dirty="0"/>
              <a:t> 可執行內容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53F4A5-766D-4EC6-A433-0EF0AF791211}"/>
              </a:ext>
            </a:extLst>
          </p:cNvPr>
          <p:cNvSpPr txBox="1"/>
          <p:nvPr/>
        </p:nvSpPr>
        <p:spPr>
          <a:xfrm>
            <a:off x="203200" y="245672"/>
            <a:ext cx="886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明明知道有些 狀況會抱錯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但是我還是想要讓循環順跑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該怎麼辦</a:t>
            </a:r>
            <a:r>
              <a:rPr lang="en-US" altLang="zh-TW" sz="2400" b="1" dirty="0"/>
              <a:t>?</a:t>
            </a:r>
            <a:endParaRPr lang="zh-TW" altLang="en-US" sz="2400" b="1" dirty="0"/>
          </a:p>
        </p:txBody>
      </p:sp>
      <p:pic>
        <p:nvPicPr>
          <p:cNvPr id="13" name="圖形 12" descr="箭號 (順時針曲線)">
            <a:extLst>
              <a:ext uri="{FF2B5EF4-FFF2-40B4-BE49-F238E27FC236}">
                <a16:creationId xmlns:a16="http://schemas.microsoft.com/office/drawing/2014/main" id="{31863C2D-EF35-44CF-8078-B93B1A64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02244" flipV="1">
            <a:off x="3741546" y="3919081"/>
            <a:ext cx="498656" cy="52074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C01212-FEE8-40BF-AF50-D2CF309AAABA}"/>
              </a:ext>
            </a:extLst>
          </p:cNvPr>
          <p:cNvSpPr txBox="1"/>
          <p:nvPr/>
        </p:nvSpPr>
        <p:spPr>
          <a:xfrm>
            <a:off x="3835400" y="3612283"/>
            <a:ext cx="1901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不寫</a:t>
            </a:r>
            <a:r>
              <a:rPr lang="en-US" altLang="zh-TW" sz="1400" dirty="0"/>
              <a:t>,</a:t>
            </a:r>
            <a:r>
              <a:rPr lang="zh-TW" altLang="en-US" sz="1400" dirty="0"/>
              <a:t>表示任何異常</a:t>
            </a:r>
          </a:p>
        </p:txBody>
      </p:sp>
    </p:spTree>
    <p:extLst>
      <p:ext uri="{BB962C8B-B14F-4D97-AF65-F5344CB8AC3E}">
        <p14:creationId xmlns:p14="http://schemas.microsoft.com/office/powerpoint/2010/main" val="13140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FFE5032-2D7E-48D1-901F-A5339A91D5EA}"/>
              </a:ext>
            </a:extLst>
          </p:cNvPr>
          <p:cNvSpPr/>
          <p:nvPr/>
        </p:nvSpPr>
        <p:spPr>
          <a:xfrm>
            <a:off x="2322286" y="5643961"/>
            <a:ext cx="2912607" cy="875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0A3925-8005-43B6-B685-2BEFC8FE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62"/>
            <a:ext cx="3632200" cy="57467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常用資料處理套件包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36EF6-9A49-48A0-844B-A5BE01D0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52525"/>
            <a:ext cx="5524500" cy="688975"/>
          </a:xfrm>
        </p:spPr>
        <p:txBody>
          <a:bodyPr>
            <a:normAutofit fontScale="92500"/>
          </a:bodyPr>
          <a:lstStyle/>
          <a:p>
            <a:r>
              <a:rPr lang="en-US" altLang="zh-TW" dirty="0" err="1"/>
              <a:t>numpy</a:t>
            </a:r>
            <a:r>
              <a:rPr lang="en-US" altLang="zh-TW" dirty="0"/>
              <a:t>—</a:t>
            </a:r>
            <a:r>
              <a:rPr lang="zh-TW" altLang="en-US" dirty="0"/>
              <a:t>矩陣表達數據的一種方式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CEBAFE-BA41-4355-80EA-36B224AB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60" y="348853"/>
            <a:ext cx="4733925" cy="3543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D1D9FD-8823-4A30-BEFB-B9779E6CD84C}"/>
              </a:ext>
            </a:extLst>
          </p:cNvPr>
          <p:cNvSpPr/>
          <p:nvPr/>
        </p:nvSpPr>
        <p:spPr>
          <a:xfrm>
            <a:off x="7248523" y="2749154"/>
            <a:ext cx="977900" cy="393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1196E7-B931-4ADC-B176-4B6DBA4A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348" y="3118625"/>
            <a:ext cx="98822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[[1. 2. 3.] [4. 5. 6.]]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5BD56F-55AE-4F22-A330-C0F45846F49B}"/>
              </a:ext>
            </a:extLst>
          </p:cNvPr>
          <p:cNvSpPr txBox="1"/>
          <p:nvPr/>
        </p:nvSpPr>
        <p:spPr>
          <a:xfrm>
            <a:off x="781050" y="2027475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[1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2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3]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65A5B3-C8E4-4349-917E-63480A5BB647}"/>
              </a:ext>
            </a:extLst>
          </p:cNvPr>
          <p:cNvSpPr txBox="1"/>
          <p:nvPr/>
        </p:nvSpPr>
        <p:spPr>
          <a:xfrm>
            <a:off x="4594422" y="2025670"/>
            <a:ext cx="118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[1. 2. 3.]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9DD6B9-8BCD-4D0E-9296-3144C0908DAF}"/>
              </a:ext>
            </a:extLst>
          </p:cNvPr>
          <p:cNvSpPr txBox="1"/>
          <p:nvPr/>
        </p:nvSpPr>
        <p:spPr>
          <a:xfrm>
            <a:off x="781050" y="3244334"/>
            <a:ext cx="362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[[1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2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3]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[4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5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6]]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5E8607-EDAF-424C-9E3E-085BFE90885C}"/>
              </a:ext>
            </a:extLst>
          </p:cNvPr>
          <p:cNvSpPr txBox="1"/>
          <p:nvPr/>
        </p:nvSpPr>
        <p:spPr>
          <a:xfrm>
            <a:off x="97631" y="4478298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([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[[1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2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3]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[4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5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6]]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[[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7 ,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8 ,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9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10 ,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 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12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]]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]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EF5357-CB8B-4517-A0F8-95F232A59F1C}"/>
              </a:ext>
            </a:extLst>
          </p:cNvPr>
          <p:cNvSpPr/>
          <p:nvPr/>
        </p:nvSpPr>
        <p:spPr>
          <a:xfrm>
            <a:off x="5887634" y="2138681"/>
            <a:ext cx="881461" cy="17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77DBB46D-0819-4FB5-ACBA-0524846E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46" y="4435869"/>
            <a:ext cx="1133954" cy="74377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EF92926-9C05-4730-91AA-F21DAD78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6" y="4799379"/>
            <a:ext cx="1133954" cy="74377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2A2FCE3-275A-44B9-9CCC-6D0AC760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14" y="3054513"/>
            <a:ext cx="1133954" cy="743776"/>
          </a:xfrm>
          <a:prstGeom prst="rect">
            <a:avLst/>
          </a:prstGeom>
        </p:spPr>
      </p:pic>
      <p:sp>
        <p:nvSpPr>
          <p:cNvPr id="32" name="Rectangle 3">
            <a:extLst>
              <a:ext uri="{FF2B5EF4-FFF2-40B4-BE49-F238E27FC236}">
                <a16:creationId xmlns:a16="http://schemas.microsoft.com/office/drawing/2014/main" id="{86532B8E-9AB8-4B24-B322-5758D1D7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007" y="4739908"/>
            <a:ext cx="64601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a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b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0A50781-D27D-4AFB-98D8-B691FAB6EB78}"/>
              </a:ext>
            </a:extLst>
          </p:cNvPr>
          <p:cNvCxnSpPr/>
          <p:nvPr/>
        </p:nvCxnSpPr>
        <p:spPr>
          <a:xfrm flipV="1">
            <a:off x="7248523" y="4343400"/>
            <a:ext cx="307977" cy="4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67C7CF-5E14-4556-9966-2161283194BD}"/>
              </a:ext>
            </a:extLst>
          </p:cNvPr>
          <p:cNvCxnSpPr>
            <a:cxnSpLocks/>
          </p:cNvCxnSpPr>
          <p:nvPr/>
        </p:nvCxnSpPr>
        <p:spPr>
          <a:xfrm>
            <a:off x="7127871" y="4799379"/>
            <a:ext cx="1588" cy="7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B5D8341-7967-48EE-AA8B-A863FF71B638}"/>
              </a:ext>
            </a:extLst>
          </p:cNvPr>
          <p:cNvCxnSpPr>
            <a:cxnSpLocks/>
          </p:cNvCxnSpPr>
          <p:nvPr/>
        </p:nvCxnSpPr>
        <p:spPr>
          <a:xfrm>
            <a:off x="7737473" y="4342179"/>
            <a:ext cx="105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85F1DD1-BD44-4125-9311-E3F50343187D}"/>
              </a:ext>
            </a:extLst>
          </p:cNvPr>
          <p:cNvSpPr txBox="1"/>
          <p:nvPr/>
        </p:nvSpPr>
        <p:spPr>
          <a:xfrm>
            <a:off x="7046808" y="4293632"/>
            <a:ext cx="424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a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6A89057-C66C-47A3-A701-26A228723A29}"/>
              </a:ext>
            </a:extLst>
          </p:cNvPr>
          <p:cNvSpPr txBox="1"/>
          <p:nvPr/>
        </p:nvSpPr>
        <p:spPr>
          <a:xfrm>
            <a:off x="6822873" y="5064443"/>
            <a:ext cx="424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 Unicode MS"/>
              </a:rPr>
              <a:t>b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43291D1-F34D-41C7-9180-8F636CC8CA54}"/>
              </a:ext>
            </a:extLst>
          </p:cNvPr>
          <p:cNvSpPr txBox="1"/>
          <p:nvPr/>
        </p:nvSpPr>
        <p:spPr>
          <a:xfrm>
            <a:off x="8044550" y="4032313"/>
            <a:ext cx="424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 Unicode MS"/>
              </a:rPr>
              <a:t>c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E773A7D-FF3C-4FF1-9E7B-FCDF1F6DA1E7}"/>
              </a:ext>
            </a:extLst>
          </p:cNvPr>
          <p:cNvSpPr txBox="1"/>
          <p:nvPr/>
        </p:nvSpPr>
        <p:spPr>
          <a:xfrm>
            <a:off x="858879" y="2336800"/>
            <a:ext cx="105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1</a:t>
            </a:r>
            <a:r>
              <a:rPr lang="zh-TW" altLang="en-US" sz="1800" dirty="0"/>
              <a:t>維資料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9AC45C0-401A-4D93-8CD4-C5AED763B0E3}"/>
              </a:ext>
            </a:extLst>
          </p:cNvPr>
          <p:cNvSpPr txBox="1"/>
          <p:nvPr/>
        </p:nvSpPr>
        <p:spPr>
          <a:xfrm>
            <a:off x="867805" y="3584296"/>
            <a:ext cx="105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sz="1800" dirty="0"/>
              <a:t>維資料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C4CACF-3498-43B9-968A-103C52E2FAEE}"/>
              </a:ext>
            </a:extLst>
          </p:cNvPr>
          <p:cNvSpPr txBox="1"/>
          <p:nvPr/>
        </p:nvSpPr>
        <p:spPr>
          <a:xfrm>
            <a:off x="867805" y="4844266"/>
            <a:ext cx="105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sz="1800" dirty="0"/>
              <a:t>維資料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AEB25B-EF61-4E99-9992-15C024F9B702}"/>
              </a:ext>
            </a:extLst>
          </p:cNvPr>
          <p:cNvSpPr txBox="1"/>
          <p:nvPr/>
        </p:nvSpPr>
        <p:spPr>
          <a:xfrm>
            <a:off x="867805" y="5824736"/>
            <a:ext cx="105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4</a:t>
            </a:r>
            <a:r>
              <a:rPr lang="zh-TW" altLang="en-US" sz="1800" dirty="0"/>
              <a:t>維資料</a:t>
            </a:r>
            <a:endParaRPr lang="zh-TW" altLang="en-US" dirty="0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40E48EE7-DA55-4A94-A4C6-E5721A32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56" y="5756275"/>
            <a:ext cx="2662102" cy="640448"/>
          </a:xfrm>
          <a:prstGeom prst="rect">
            <a:avLst/>
          </a:prstGeom>
        </p:spPr>
      </p:pic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07149A7C-3DC3-41FF-A097-ECB2AE841174}"/>
              </a:ext>
            </a:extLst>
          </p:cNvPr>
          <p:cNvCxnSpPr/>
          <p:nvPr/>
        </p:nvCxnSpPr>
        <p:spPr>
          <a:xfrm>
            <a:off x="571500" y="2806467"/>
            <a:ext cx="619759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416BF54-4041-43F4-BAEC-C25DA752582D}"/>
              </a:ext>
            </a:extLst>
          </p:cNvPr>
          <p:cNvCxnSpPr/>
          <p:nvPr/>
        </p:nvCxnSpPr>
        <p:spPr>
          <a:xfrm>
            <a:off x="571499" y="4216979"/>
            <a:ext cx="619759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5EF6D55-A49F-4FF1-8D9C-9A0BC154981E}"/>
              </a:ext>
            </a:extLst>
          </p:cNvPr>
          <p:cNvCxnSpPr/>
          <p:nvPr/>
        </p:nvCxnSpPr>
        <p:spPr>
          <a:xfrm>
            <a:off x="533402" y="5570960"/>
            <a:ext cx="619759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6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66B1C13-29A6-432E-A803-1D2E7E5D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62"/>
            <a:ext cx="3632200" cy="57467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矩陣常用計算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251309-3A14-4DB9-9757-638473D2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2" y="243348"/>
            <a:ext cx="3518357" cy="637130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BC9F8D4-F6C9-43F7-9688-415BF28616DF}"/>
              </a:ext>
            </a:extLst>
          </p:cNvPr>
          <p:cNvSpPr txBox="1"/>
          <p:nvPr/>
        </p:nvSpPr>
        <p:spPr>
          <a:xfrm>
            <a:off x="225322" y="914089"/>
            <a:ext cx="340687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array_a.T</a:t>
            </a:r>
            <a:r>
              <a:rPr lang="en-US" altLang="zh-TW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轉置矩陣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np.eye</a:t>
            </a:r>
            <a:r>
              <a:rPr lang="en-US" altLang="zh-TW" dirty="0"/>
              <a:t>    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單位矩陣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np.zeros</a:t>
            </a:r>
            <a:r>
              <a:rPr lang="en-US" altLang="zh-TW" dirty="0"/>
              <a:t>  / ones </a:t>
            </a:r>
            <a:r>
              <a:rPr lang="en-US" altLang="zh-TW" dirty="0">
                <a:sym typeface="Wingdings" panose="05000000000000000000" pitchFamily="2" charset="2"/>
              </a:rPr>
              <a:t> 0/1</a:t>
            </a:r>
            <a:r>
              <a:rPr lang="zh-TW" altLang="en-US" dirty="0">
                <a:sym typeface="Wingdings" panose="05000000000000000000" pitchFamily="2" charset="2"/>
              </a:rPr>
              <a:t>矩陣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array_a</a:t>
            </a:r>
            <a:r>
              <a:rPr lang="en-US" altLang="zh-TW" dirty="0"/>
              <a:t>*</a:t>
            </a:r>
            <a:r>
              <a:rPr lang="en-US" altLang="zh-TW" dirty="0" err="1"/>
              <a:t>array_b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同元素相乘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array_a.dot(</a:t>
            </a:r>
            <a:r>
              <a:rPr lang="en-US" altLang="zh-TW" dirty="0" err="1"/>
              <a:t>array_b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矩陣相乘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5E697F-AE96-4097-8665-49F0FADD95C0}"/>
              </a:ext>
            </a:extLst>
          </p:cNvPr>
          <p:cNvSpPr/>
          <p:nvPr/>
        </p:nvSpPr>
        <p:spPr>
          <a:xfrm>
            <a:off x="3503037" y="418558"/>
            <a:ext cx="1297858" cy="1369602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rgbClr val="92D050"/>
              </a:gs>
              <a:gs pos="100000">
                <a:srgbClr val="FF00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36F273-564E-42E7-8DCA-37874CC729D4}"/>
              </a:ext>
            </a:extLst>
          </p:cNvPr>
          <p:cNvSpPr/>
          <p:nvPr/>
        </p:nvSpPr>
        <p:spPr>
          <a:xfrm rot="5400000">
            <a:off x="6017268" y="454077"/>
            <a:ext cx="1297858" cy="1369602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rgbClr val="92D050"/>
              </a:gs>
              <a:gs pos="100000">
                <a:srgbClr val="FF00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3E57D18-2A02-41D8-B637-3469C8E6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202" y="2519612"/>
            <a:ext cx="129785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[[1. 0. 0. 0.] [0. 1. 0. 0.] [0. 0. 1. 0.] [0. 0. 0. 1.]]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5F4F32-48DD-43A7-9132-A8E2BF2FA834}"/>
              </a:ext>
            </a:extLst>
          </p:cNvPr>
          <p:cNvSpPr/>
          <p:nvPr/>
        </p:nvSpPr>
        <p:spPr>
          <a:xfrm>
            <a:off x="3503036" y="4037454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2E12B10-5A5B-4DE4-AE07-495692E58638}"/>
              </a:ext>
            </a:extLst>
          </p:cNvPr>
          <p:cNvSpPr/>
          <p:nvPr/>
        </p:nvSpPr>
        <p:spPr>
          <a:xfrm>
            <a:off x="3555983" y="4105227"/>
            <a:ext cx="203609" cy="2191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EC8F109-4B03-4430-817D-DA67CE7B4746}"/>
              </a:ext>
            </a:extLst>
          </p:cNvPr>
          <p:cNvSpPr/>
          <p:nvPr/>
        </p:nvSpPr>
        <p:spPr>
          <a:xfrm>
            <a:off x="4266373" y="4105225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843132CF-1157-4510-9759-6D1BDFA16DAB}"/>
              </a:ext>
            </a:extLst>
          </p:cNvPr>
          <p:cNvSpPr/>
          <p:nvPr/>
        </p:nvSpPr>
        <p:spPr>
          <a:xfrm>
            <a:off x="3924290" y="4105226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A45AFE2-FB1A-4C17-AF67-F87F530B86E9}"/>
              </a:ext>
            </a:extLst>
          </p:cNvPr>
          <p:cNvSpPr/>
          <p:nvPr/>
        </p:nvSpPr>
        <p:spPr>
          <a:xfrm>
            <a:off x="4266373" y="445500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2362DFF-5693-4668-B886-5DE02FB6E647}"/>
              </a:ext>
            </a:extLst>
          </p:cNvPr>
          <p:cNvSpPr/>
          <p:nvPr/>
        </p:nvSpPr>
        <p:spPr>
          <a:xfrm>
            <a:off x="3924290" y="4455004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8A09C8F-6CBC-4E56-9806-4A3E3A542639}"/>
              </a:ext>
            </a:extLst>
          </p:cNvPr>
          <p:cNvSpPr/>
          <p:nvPr/>
        </p:nvSpPr>
        <p:spPr>
          <a:xfrm>
            <a:off x="4266373" y="476242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29B4CEB-22EF-4782-A9D7-D39B5E34B438}"/>
              </a:ext>
            </a:extLst>
          </p:cNvPr>
          <p:cNvSpPr/>
          <p:nvPr/>
        </p:nvSpPr>
        <p:spPr>
          <a:xfrm>
            <a:off x="3924290" y="4762421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EDE9682-E08F-4228-B6AB-D6006E979E3E}"/>
              </a:ext>
            </a:extLst>
          </p:cNvPr>
          <p:cNvSpPr/>
          <p:nvPr/>
        </p:nvSpPr>
        <p:spPr>
          <a:xfrm>
            <a:off x="3557303" y="480196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FCE234A-1E2A-4EAF-B54D-C9FF90C13D50}"/>
              </a:ext>
            </a:extLst>
          </p:cNvPr>
          <p:cNvSpPr/>
          <p:nvPr/>
        </p:nvSpPr>
        <p:spPr>
          <a:xfrm>
            <a:off x="3557303" y="4477972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1D0008-1FC7-4C65-9EDB-3425C5EEE0B5}"/>
              </a:ext>
            </a:extLst>
          </p:cNvPr>
          <p:cNvSpPr/>
          <p:nvPr/>
        </p:nvSpPr>
        <p:spPr>
          <a:xfrm>
            <a:off x="4776230" y="4049581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89CC16AF-E2C3-4664-AC9D-39123A9B7362}"/>
              </a:ext>
            </a:extLst>
          </p:cNvPr>
          <p:cNvSpPr/>
          <p:nvPr/>
        </p:nvSpPr>
        <p:spPr>
          <a:xfrm>
            <a:off x="5539567" y="4117352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68849AC-A9B8-4313-8CF8-5AA9CBD78560}"/>
              </a:ext>
            </a:extLst>
          </p:cNvPr>
          <p:cNvSpPr/>
          <p:nvPr/>
        </p:nvSpPr>
        <p:spPr>
          <a:xfrm>
            <a:off x="5197484" y="411735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C9EB14A-18D5-4A33-8F55-B169043AE154}"/>
              </a:ext>
            </a:extLst>
          </p:cNvPr>
          <p:cNvSpPr/>
          <p:nvPr/>
        </p:nvSpPr>
        <p:spPr>
          <a:xfrm>
            <a:off x="5539567" y="446713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21FC7E2-B5FD-4C13-9EB0-AE649AB72371}"/>
              </a:ext>
            </a:extLst>
          </p:cNvPr>
          <p:cNvSpPr/>
          <p:nvPr/>
        </p:nvSpPr>
        <p:spPr>
          <a:xfrm>
            <a:off x="5197484" y="4467131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CCF5DA6-311F-4ED7-89FE-BC521ABB3A4A}"/>
              </a:ext>
            </a:extLst>
          </p:cNvPr>
          <p:cNvSpPr/>
          <p:nvPr/>
        </p:nvSpPr>
        <p:spPr>
          <a:xfrm>
            <a:off x="5539567" y="4774547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85D814B-C59D-4779-AA30-18D19020591A}"/>
              </a:ext>
            </a:extLst>
          </p:cNvPr>
          <p:cNvSpPr/>
          <p:nvPr/>
        </p:nvSpPr>
        <p:spPr>
          <a:xfrm>
            <a:off x="5197484" y="4774548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0BD1B23-9172-4940-8004-879CAF49ABDF}"/>
              </a:ext>
            </a:extLst>
          </p:cNvPr>
          <p:cNvSpPr/>
          <p:nvPr/>
        </p:nvSpPr>
        <p:spPr>
          <a:xfrm>
            <a:off x="4830497" y="481409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3E4F363-BC6E-44FB-BCF7-2920DCA5D239}"/>
              </a:ext>
            </a:extLst>
          </p:cNvPr>
          <p:cNvSpPr/>
          <p:nvPr/>
        </p:nvSpPr>
        <p:spPr>
          <a:xfrm>
            <a:off x="4830497" y="4490099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CAA56D7-5EC7-4C51-BE15-FB29B95ABC05}"/>
              </a:ext>
            </a:extLst>
          </p:cNvPr>
          <p:cNvSpPr/>
          <p:nvPr/>
        </p:nvSpPr>
        <p:spPr>
          <a:xfrm>
            <a:off x="4832553" y="4105224"/>
            <a:ext cx="203609" cy="219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46E38D-19CF-4F39-8097-13D9AB5FA8CD}"/>
              </a:ext>
            </a:extLst>
          </p:cNvPr>
          <p:cNvSpPr/>
          <p:nvPr/>
        </p:nvSpPr>
        <p:spPr>
          <a:xfrm>
            <a:off x="6666197" y="4061708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BFBA9614-F009-42A3-AD7C-2A7E39559E90}"/>
              </a:ext>
            </a:extLst>
          </p:cNvPr>
          <p:cNvSpPr/>
          <p:nvPr/>
        </p:nvSpPr>
        <p:spPr>
          <a:xfrm>
            <a:off x="7429534" y="4129479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FEF0DB3-5506-4204-8162-6A90DF77B5F3}"/>
              </a:ext>
            </a:extLst>
          </p:cNvPr>
          <p:cNvSpPr/>
          <p:nvPr/>
        </p:nvSpPr>
        <p:spPr>
          <a:xfrm>
            <a:off x="7087451" y="412948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9193AD4-6449-4AF8-85A8-5749180DA4F9}"/>
              </a:ext>
            </a:extLst>
          </p:cNvPr>
          <p:cNvSpPr/>
          <p:nvPr/>
        </p:nvSpPr>
        <p:spPr>
          <a:xfrm>
            <a:off x="7429534" y="4479257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9C2FB11-3047-4F3A-A847-D52A874858F4}"/>
              </a:ext>
            </a:extLst>
          </p:cNvPr>
          <p:cNvSpPr/>
          <p:nvPr/>
        </p:nvSpPr>
        <p:spPr>
          <a:xfrm>
            <a:off x="7087451" y="4479258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6AB3822-1E4B-440D-A3D5-8FE2BF2677E6}"/>
              </a:ext>
            </a:extLst>
          </p:cNvPr>
          <p:cNvSpPr/>
          <p:nvPr/>
        </p:nvSpPr>
        <p:spPr>
          <a:xfrm>
            <a:off x="7429534" y="4786674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BCCB61E-3002-4774-B271-EB123575CF9C}"/>
              </a:ext>
            </a:extLst>
          </p:cNvPr>
          <p:cNvSpPr/>
          <p:nvPr/>
        </p:nvSpPr>
        <p:spPr>
          <a:xfrm>
            <a:off x="7087451" y="4786675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9CDE12F-7AB2-48C0-B5E3-D1F1F7B55019}"/>
              </a:ext>
            </a:extLst>
          </p:cNvPr>
          <p:cNvSpPr/>
          <p:nvPr/>
        </p:nvSpPr>
        <p:spPr>
          <a:xfrm>
            <a:off x="6720464" y="4826217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B174999-25DF-407F-81EE-25F85CF6EA61}"/>
              </a:ext>
            </a:extLst>
          </p:cNvPr>
          <p:cNvSpPr/>
          <p:nvPr/>
        </p:nvSpPr>
        <p:spPr>
          <a:xfrm>
            <a:off x="6720464" y="4502226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675A442E-A847-406D-BA74-7B9943C233FB}"/>
              </a:ext>
            </a:extLst>
          </p:cNvPr>
          <p:cNvSpPr/>
          <p:nvPr/>
        </p:nvSpPr>
        <p:spPr>
          <a:xfrm>
            <a:off x="6722520" y="4117351"/>
            <a:ext cx="203609" cy="219123"/>
          </a:xfrm>
          <a:prstGeom prst="ellipse">
            <a:avLst/>
          </a:prstGeom>
          <a:gradFill>
            <a:gsLst>
              <a:gs pos="47000">
                <a:schemeClr val="bg1"/>
              </a:gs>
              <a:gs pos="0">
                <a:srgbClr val="92D050"/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FC52A6D-A7DF-4393-9C24-E8D049EB6674}"/>
              </a:ext>
            </a:extLst>
          </p:cNvPr>
          <p:cNvSpPr txBox="1"/>
          <p:nvPr/>
        </p:nvSpPr>
        <p:spPr>
          <a:xfrm>
            <a:off x="4471841" y="4442665"/>
            <a:ext cx="32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*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B50EFCA-59F5-4E4C-9418-647E26C230DA}"/>
              </a:ext>
            </a:extLst>
          </p:cNvPr>
          <p:cNvSpPr txBox="1"/>
          <p:nvPr/>
        </p:nvSpPr>
        <p:spPr>
          <a:xfrm>
            <a:off x="5998867" y="4405215"/>
            <a:ext cx="32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067C6D6-0BA8-4850-A9E3-AA724258EE48}"/>
              </a:ext>
            </a:extLst>
          </p:cNvPr>
          <p:cNvSpPr/>
          <p:nvPr/>
        </p:nvSpPr>
        <p:spPr>
          <a:xfrm rot="5400000">
            <a:off x="3538908" y="2367991"/>
            <a:ext cx="1297858" cy="1369602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rgbClr val="92D050"/>
              </a:gs>
              <a:gs pos="100000">
                <a:srgbClr val="FF00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0407D8A-6290-4F8D-A56A-A8EDD3E577A4}"/>
              </a:ext>
            </a:extLst>
          </p:cNvPr>
          <p:cNvSpPr/>
          <p:nvPr/>
        </p:nvSpPr>
        <p:spPr>
          <a:xfrm rot="18721738">
            <a:off x="4010298" y="2271236"/>
            <a:ext cx="342521" cy="15850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FF337E9-257D-4F19-811A-6DB8B3889DC8}"/>
              </a:ext>
            </a:extLst>
          </p:cNvPr>
          <p:cNvSpPr txBox="1"/>
          <p:nvPr/>
        </p:nvSpPr>
        <p:spPr>
          <a:xfrm>
            <a:off x="4052460" y="2834381"/>
            <a:ext cx="25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A7DAE9-60D6-4846-B43E-0F374B68F540}"/>
              </a:ext>
            </a:extLst>
          </p:cNvPr>
          <p:cNvSpPr txBox="1"/>
          <p:nvPr/>
        </p:nvSpPr>
        <p:spPr>
          <a:xfrm>
            <a:off x="4419505" y="2509230"/>
            <a:ext cx="25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2A94EE5-877C-415C-A3E5-F9478A7CE337}"/>
              </a:ext>
            </a:extLst>
          </p:cNvPr>
          <p:cNvSpPr txBox="1"/>
          <p:nvPr/>
        </p:nvSpPr>
        <p:spPr>
          <a:xfrm>
            <a:off x="3713114" y="3258276"/>
            <a:ext cx="25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338585-2A98-4632-86D6-2AB06CBC6FB7}"/>
              </a:ext>
            </a:extLst>
          </p:cNvPr>
          <p:cNvSpPr/>
          <p:nvPr/>
        </p:nvSpPr>
        <p:spPr>
          <a:xfrm>
            <a:off x="3513542" y="5409954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1697F44-8620-4F29-B795-D439C1E12FCD}"/>
              </a:ext>
            </a:extLst>
          </p:cNvPr>
          <p:cNvSpPr/>
          <p:nvPr/>
        </p:nvSpPr>
        <p:spPr>
          <a:xfrm>
            <a:off x="4276879" y="5477725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764BA7C2-4E38-4248-9247-E5212FF940F6}"/>
              </a:ext>
            </a:extLst>
          </p:cNvPr>
          <p:cNvSpPr/>
          <p:nvPr/>
        </p:nvSpPr>
        <p:spPr>
          <a:xfrm>
            <a:off x="3934796" y="5477726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2238716-40AC-4A11-B364-D9F185336B58}"/>
              </a:ext>
            </a:extLst>
          </p:cNvPr>
          <p:cNvSpPr/>
          <p:nvPr/>
        </p:nvSpPr>
        <p:spPr>
          <a:xfrm>
            <a:off x="4276879" y="582750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2FEA4365-C7E3-4934-834E-B30A62533FA1}"/>
              </a:ext>
            </a:extLst>
          </p:cNvPr>
          <p:cNvSpPr/>
          <p:nvPr/>
        </p:nvSpPr>
        <p:spPr>
          <a:xfrm>
            <a:off x="3934796" y="5827504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0A334C6-B77E-4705-A199-DCB4FC9300CE}"/>
              </a:ext>
            </a:extLst>
          </p:cNvPr>
          <p:cNvSpPr/>
          <p:nvPr/>
        </p:nvSpPr>
        <p:spPr>
          <a:xfrm>
            <a:off x="4276879" y="613492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59625CD9-358C-4733-81EA-17AF39F4A8E8}"/>
              </a:ext>
            </a:extLst>
          </p:cNvPr>
          <p:cNvSpPr/>
          <p:nvPr/>
        </p:nvSpPr>
        <p:spPr>
          <a:xfrm>
            <a:off x="3934796" y="6134921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15D8FF38-BAE5-40BC-BF50-A15133258366}"/>
              </a:ext>
            </a:extLst>
          </p:cNvPr>
          <p:cNvSpPr/>
          <p:nvPr/>
        </p:nvSpPr>
        <p:spPr>
          <a:xfrm>
            <a:off x="3567809" y="617446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6C3CEFF3-DC3C-4F75-A3F9-17424BD318B2}"/>
              </a:ext>
            </a:extLst>
          </p:cNvPr>
          <p:cNvSpPr/>
          <p:nvPr/>
        </p:nvSpPr>
        <p:spPr>
          <a:xfrm>
            <a:off x="3567809" y="5850472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0E5E3B-7316-457C-8E63-68A1030CFFDF}"/>
              </a:ext>
            </a:extLst>
          </p:cNvPr>
          <p:cNvSpPr/>
          <p:nvPr/>
        </p:nvSpPr>
        <p:spPr>
          <a:xfrm>
            <a:off x="4786736" y="5422081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B8BEB9EE-DC27-4C46-A275-9454B988FFF2}"/>
              </a:ext>
            </a:extLst>
          </p:cNvPr>
          <p:cNvSpPr/>
          <p:nvPr/>
        </p:nvSpPr>
        <p:spPr>
          <a:xfrm>
            <a:off x="5550073" y="5489852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C53A77B-CF24-4F2A-8BF3-C3937D0D0E5E}"/>
              </a:ext>
            </a:extLst>
          </p:cNvPr>
          <p:cNvSpPr/>
          <p:nvPr/>
        </p:nvSpPr>
        <p:spPr>
          <a:xfrm>
            <a:off x="5207990" y="5489853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E6F79AB8-B6A6-4671-BEEA-D7CA3A239A8A}"/>
              </a:ext>
            </a:extLst>
          </p:cNvPr>
          <p:cNvSpPr/>
          <p:nvPr/>
        </p:nvSpPr>
        <p:spPr>
          <a:xfrm>
            <a:off x="5550073" y="583963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5736A0-8C40-4CAF-BE36-B8A9DD096AC2}"/>
              </a:ext>
            </a:extLst>
          </p:cNvPr>
          <p:cNvSpPr/>
          <p:nvPr/>
        </p:nvSpPr>
        <p:spPr>
          <a:xfrm>
            <a:off x="5207990" y="5839631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74FF6C99-8BA4-44D6-A61A-D2EFD28E7D00}"/>
              </a:ext>
            </a:extLst>
          </p:cNvPr>
          <p:cNvSpPr/>
          <p:nvPr/>
        </p:nvSpPr>
        <p:spPr>
          <a:xfrm>
            <a:off x="5550073" y="6147047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F3B305F3-7400-42A8-8090-B7040A31CD56}"/>
              </a:ext>
            </a:extLst>
          </p:cNvPr>
          <p:cNvSpPr/>
          <p:nvPr/>
        </p:nvSpPr>
        <p:spPr>
          <a:xfrm>
            <a:off x="5207990" y="6147048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CDE60EA4-D340-48C4-88EA-D8A384E6BF9D}"/>
              </a:ext>
            </a:extLst>
          </p:cNvPr>
          <p:cNvSpPr/>
          <p:nvPr/>
        </p:nvSpPr>
        <p:spPr>
          <a:xfrm>
            <a:off x="4841003" y="6186590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0E2DE6D2-4C9D-419E-9A34-9096C2D9EC55}"/>
              </a:ext>
            </a:extLst>
          </p:cNvPr>
          <p:cNvSpPr/>
          <p:nvPr/>
        </p:nvSpPr>
        <p:spPr>
          <a:xfrm>
            <a:off x="4841003" y="5862599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6E94BB4-5210-4EAF-850F-2FDEEBDECF06}"/>
              </a:ext>
            </a:extLst>
          </p:cNvPr>
          <p:cNvSpPr txBox="1"/>
          <p:nvPr/>
        </p:nvSpPr>
        <p:spPr>
          <a:xfrm>
            <a:off x="4482347" y="5815165"/>
            <a:ext cx="32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*</a:t>
            </a:r>
            <a:endParaRPr lang="zh-TW" altLang="en-US" dirty="0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A90B3C66-9CCE-4E60-B335-949E0A2B5053}"/>
              </a:ext>
            </a:extLst>
          </p:cNvPr>
          <p:cNvSpPr/>
          <p:nvPr/>
        </p:nvSpPr>
        <p:spPr>
          <a:xfrm>
            <a:off x="4840090" y="5489852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4FF41F86-2908-40EA-BC2F-30CD4E973B46}"/>
              </a:ext>
            </a:extLst>
          </p:cNvPr>
          <p:cNvSpPr/>
          <p:nvPr/>
        </p:nvSpPr>
        <p:spPr>
          <a:xfrm>
            <a:off x="3544657" y="5465418"/>
            <a:ext cx="203609" cy="219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7B949E-5EA7-4DD2-95EE-7F616D5B47FA}"/>
              </a:ext>
            </a:extLst>
          </p:cNvPr>
          <p:cNvSpPr/>
          <p:nvPr/>
        </p:nvSpPr>
        <p:spPr>
          <a:xfrm>
            <a:off x="6654524" y="5409953"/>
            <a:ext cx="992763" cy="1032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7DE9E02-88E3-427A-89D8-D20CBE5853E5}"/>
              </a:ext>
            </a:extLst>
          </p:cNvPr>
          <p:cNvSpPr txBox="1"/>
          <p:nvPr/>
        </p:nvSpPr>
        <p:spPr>
          <a:xfrm>
            <a:off x="5998867" y="5700300"/>
            <a:ext cx="32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4FB2F26-3A89-480B-B932-EA678A1C61DC}"/>
              </a:ext>
            </a:extLst>
          </p:cNvPr>
          <p:cNvCxnSpPr/>
          <p:nvPr/>
        </p:nvCxnSpPr>
        <p:spPr>
          <a:xfrm>
            <a:off x="3378200" y="5553352"/>
            <a:ext cx="12551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EC7E20F-885F-4364-AF47-1EE75AC09103}"/>
              </a:ext>
            </a:extLst>
          </p:cNvPr>
          <p:cNvCxnSpPr>
            <a:cxnSpLocks/>
          </p:cNvCxnSpPr>
          <p:nvPr/>
        </p:nvCxnSpPr>
        <p:spPr>
          <a:xfrm>
            <a:off x="4965979" y="5441920"/>
            <a:ext cx="0" cy="1172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F2F97296-EE4C-4477-9F1A-7D1C4F13B7D6}"/>
              </a:ext>
            </a:extLst>
          </p:cNvPr>
          <p:cNvSpPr/>
          <p:nvPr/>
        </p:nvSpPr>
        <p:spPr>
          <a:xfrm rot="5222072">
            <a:off x="6738806" y="5465417"/>
            <a:ext cx="203609" cy="219123"/>
          </a:xfrm>
          <a:prstGeom prst="ellipse">
            <a:avLst/>
          </a:prstGeom>
          <a:gradFill>
            <a:gsLst>
              <a:gs pos="47000">
                <a:schemeClr val="bg1"/>
              </a:gs>
              <a:gs pos="0">
                <a:srgbClr val="92D050"/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7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3C6BCF6-1379-499C-A77B-73BC0491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97" y="765474"/>
            <a:ext cx="5353924" cy="27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77A98F-EB00-4864-90F1-A20B96260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7"/>
          <a:stretch/>
        </p:blipFill>
        <p:spPr bwMode="auto">
          <a:xfrm>
            <a:off x="6838076" y="4024946"/>
            <a:ext cx="5353924" cy="209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E21AE5-F628-4A2A-8926-D4EF5FEFF5F9}"/>
              </a:ext>
            </a:extLst>
          </p:cNvPr>
          <p:cNvSpPr txBox="1"/>
          <p:nvPr/>
        </p:nvSpPr>
        <p:spPr>
          <a:xfrm>
            <a:off x="236157" y="1250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有時候數據是陣列整批的</a:t>
            </a:r>
            <a:r>
              <a:rPr lang="en-US" altLang="zh-TW" dirty="0"/>
              <a:t>,</a:t>
            </a:r>
            <a:r>
              <a:rPr lang="zh-TW" altLang="en-US" dirty="0"/>
              <a:t> 此時</a:t>
            </a:r>
            <a:r>
              <a:rPr lang="en-US" altLang="zh-TW" dirty="0"/>
              <a:t>list </a:t>
            </a:r>
            <a:r>
              <a:rPr lang="zh-TW" altLang="en-US" dirty="0"/>
              <a:t>不足與表示我們數據的維度</a:t>
            </a:r>
            <a:r>
              <a:rPr lang="en-US" altLang="zh-TW" dirty="0"/>
              <a:t>,</a:t>
            </a:r>
            <a:r>
              <a:rPr lang="zh-TW" altLang="en-US" dirty="0"/>
              <a:t> 此時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就是一個很好的數據維度表達的矩陣工具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38873C-66A7-4F19-9562-6F8B02BFF9AE}"/>
              </a:ext>
            </a:extLst>
          </p:cNvPr>
          <p:cNvSpPr/>
          <p:nvPr/>
        </p:nvSpPr>
        <p:spPr>
          <a:xfrm>
            <a:off x="1701800" y="2378545"/>
            <a:ext cx="1054100" cy="10609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76D18-B7A6-42B9-A0EE-2A0CF2EC4E37}"/>
              </a:ext>
            </a:extLst>
          </p:cNvPr>
          <p:cNvSpPr/>
          <p:nvPr/>
        </p:nvSpPr>
        <p:spPr>
          <a:xfrm>
            <a:off x="1447800" y="2696045"/>
            <a:ext cx="1054100" cy="10609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800822-3BB5-4EAF-9316-8DFF6BD3D985}"/>
              </a:ext>
            </a:extLst>
          </p:cNvPr>
          <p:cNvSpPr/>
          <p:nvPr/>
        </p:nvSpPr>
        <p:spPr>
          <a:xfrm>
            <a:off x="1193800" y="3105866"/>
            <a:ext cx="1054100" cy="10609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2B37E0-56C6-4BC5-9D4F-00FE57BC9B42}"/>
              </a:ext>
            </a:extLst>
          </p:cNvPr>
          <p:cNvSpPr/>
          <p:nvPr/>
        </p:nvSpPr>
        <p:spPr>
          <a:xfrm>
            <a:off x="920750" y="3625913"/>
            <a:ext cx="1054100" cy="10609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1660E8-E8F1-4747-A921-03CB12A56D84}"/>
              </a:ext>
            </a:extLst>
          </p:cNvPr>
          <p:cNvSpPr txBox="1"/>
          <p:nvPr/>
        </p:nvSpPr>
        <p:spPr>
          <a:xfrm>
            <a:off x="1009650" y="3990315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成交價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FC21A3-F05D-4F53-8B94-90D970757ACD}"/>
              </a:ext>
            </a:extLst>
          </p:cNvPr>
          <p:cNvSpPr txBox="1"/>
          <p:nvPr/>
        </p:nvSpPr>
        <p:spPr>
          <a:xfrm>
            <a:off x="1098550" y="3664641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day  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08BEAA-DB0E-4279-ADD3-4577CA6E0C50}"/>
              </a:ext>
            </a:extLst>
          </p:cNvPr>
          <p:cNvSpPr txBox="1"/>
          <p:nvPr/>
        </p:nvSpPr>
        <p:spPr>
          <a:xfrm>
            <a:off x="1377950" y="3152768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day  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9A7992-19CD-4720-BE9E-3B00EDFFBC31}"/>
              </a:ext>
            </a:extLst>
          </p:cNvPr>
          <p:cNvSpPr txBox="1"/>
          <p:nvPr/>
        </p:nvSpPr>
        <p:spPr>
          <a:xfrm>
            <a:off x="1606550" y="2712166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day  3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2024266-627A-4975-BCC6-BEE9E7EFB340}"/>
              </a:ext>
            </a:extLst>
          </p:cNvPr>
          <p:cNvCxnSpPr>
            <a:cxnSpLocks/>
          </p:cNvCxnSpPr>
          <p:nvPr/>
        </p:nvCxnSpPr>
        <p:spPr>
          <a:xfrm>
            <a:off x="3009900" y="3756986"/>
            <a:ext cx="57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842857-D69B-437F-B2CA-C56EDB424C89}"/>
              </a:ext>
            </a:extLst>
          </p:cNvPr>
          <p:cNvSpPr txBox="1"/>
          <p:nvPr/>
        </p:nvSpPr>
        <p:spPr>
          <a:xfrm>
            <a:off x="80736" y="4075676"/>
            <a:ext cx="66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dim2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3372A-6212-4ECD-9652-AABBD2BF0F04}"/>
              </a:ext>
            </a:extLst>
          </p:cNvPr>
          <p:cNvSpPr txBox="1"/>
          <p:nvPr/>
        </p:nvSpPr>
        <p:spPr>
          <a:xfrm>
            <a:off x="568779" y="2757887"/>
            <a:ext cx="66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dim1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C4A698-3146-4DFA-89B9-0D04E27D139F}"/>
              </a:ext>
            </a:extLst>
          </p:cNvPr>
          <p:cNvSpPr txBox="1"/>
          <p:nvPr/>
        </p:nvSpPr>
        <p:spPr>
          <a:xfrm>
            <a:off x="1245506" y="4888692"/>
            <a:ext cx="72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dim3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078488B-2DAC-428F-AA40-AD2CC560A39B}"/>
              </a:ext>
            </a:extLst>
          </p:cNvPr>
          <p:cNvCxnSpPr/>
          <p:nvPr/>
        </p:nvCxnSpPr>
        <p:spPr>
          <a:xfrm flipV="1">
            <a:off x="920750" y="2378545"/>
            <a:ext cx="660400" cy="1143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A4F50C3-E8FA-48C4-BAF2-D3F0C03EF5C1}"/>
              </a:ext>
            </a:extLst>
          </p:cNvPr>
          <p:cNvCxnSpPr>
            <a:cxnSpLocks/>
          </p:cNvCxnSpPr>
          <p:nvPr/>
        </p:nvCxnSpPr>
        <p:spPr>
          <a:xfrm flipH="1">
            <a:off x="739775" y="3685160"/>
            <a:ext cx="15875" cy="1081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C6D0553-6244-4524-938D-CBE911E40391}"/>
              </a:ext>
            </a:extLst>
          </p:cNvPr>
          <p:cNvCxnSpPr>
            <a:cxnSpLocks/>
          </p:cNvCxnSpPr>
          <p:nvPr/>
        </p:nvCxnSpPr>
        <p:spPr>
          <a:xfrm>
            <a:off x="920750" y="4826689"/>
            <a:ext cx="118200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D3F986-5AAB-4250-9B7C-5BCBA1E61198}"/>
              </a:ext>
            </a:extLst>
          </p:cNvPr>
          <p:cNvSpPr txBox="1"/>
          <p:nvPr/>
        </p:nvSpPr>
        <p:spPr>
          <a:xfrm>
            <a:off x="2813958" y="325482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np.mean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A142DE-2DB6-44B7-B930-41467BAE851A}"/>
              </a:ext>
            </a:extLst>
          </p:cNvPr>
          <p:cNvSpPr/>
          <p:nvPr/>
        </p:nvSpPr>
        <p:spPr>
          <a:xfrm>
            <a:off x="4277519" y="3252198"/>
            <a:ext cx="3202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FEE95C-A828-40D8-8A62-C3F8BB29268B}"/>
              </a:ext>
            </a:extLst>
          </p:cNvPr>
          <p:cNvSpPr/>
          <p:nvPr/>
        </p:nvSpPr>
        <p:spPr>
          <a:xfrm>
            <a:off x="4188620" y="3443698"/>
            <a:ext cx="3202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A1D6C3-E77C-4567-A6B2-19D9ABEAD68C}"/>
              </a:ext>
            </a:extLst>
          </p:cNvPr>
          <p:cNvSpPr/>
          <p:nvPr/>
        </p:nvSpPr>
        <p:spPr>
          <a:xfrm>
            <a:off x="4073864" y="3724601"/>
            <a:ext cx="3202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90245D-BAF8-4C05-B859-A6002749EA3C}"/>
              </a:ext>
            </a:extLst>
          </p:cNvPr>
          <p:cNvSpPr/>
          <p:nvPr/>
        </p:nvSpPr>
        <p:spPr>
          <a:xfrm>
            <a:off x="3967502" y="3910740"/>
            <a:ext cx="3202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EBBD800-7E1A-47F1-A130-64D10BA06A6C}"/>
              </a:ext>
            </a:extLst>
          </p:cNvPr>
          <p:cNvCxnSpPr>
            <a:cxnSpLocks/>
          </p:cNvCxnSpPr>
          <p:nvPr/>
        </p:nvCxnSpPr>
        <p:spPr>
          <a:xfrm>
            <a:off x="4597740" y="3813030"/>
            <a:ext cx="57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BAFE14-3CA6-43CE-9ACF-33A2B6332A1E}"/>
              </a:ext>
            </a:extLst>
          </p:cNvPr>
          <p:cNvSpPr txBox="1"/>
          <p:nvPr/>
        </p:nvSpPr>
        <p:spPr>
          <a:xfrm>
            <a:off x="4573017" y="3315828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to_list</a:t>
            </a:r>
            <a:endParaRPr lang="zh-TW" altLang="en-US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17D5DB49-0AE7-48CA-9ECF-172D4D05C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93" y="3659055"/>
            <a:ext cx="1837097" cy="374918"/>
          </a:xfrm>
          <a:prstGeom prst="rect">
            <a:avLst/>
          </a:prstGeom>
        </p:spPr>
      </p:pic>
      <p:sp>
        <p:nvSpPr>
          <p:cNvPr id="46" name="標題 1">
            <a:extLst>
              <a:ext uri="{FF2B5EF4-FFF2-40B4-BE49-F238E27FC236}">
                <a16:creationId xmlns:a16="http://schemas.microsoft.com/office/drawing/2014/main" id="{F27120E8-12D6-4DD0-864C-3DB66859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62"/>
            <a:ext cx="6994090" cy="574675"/>
          </a:xfrm>
        </p:spPr>
        <p:txBody>
          <a:bodyPr>
            <a:normAutofit fontScale="90000"/>
          </a:bodyPr>
          <a:lstStyle/>
          <a:p>
            <a:r>
              <a:rPr lang="zh-TW" altLang="en-US" sz="2800" dirty="0"/>
              <a:t>為什麼要學這個矩陣</a:t>
            </a:r>
            <a:r>
              <a:rPr lang="en-US" altLang="zh-TW" sz="2800" dirty="0"/>
              <a:t>?,</a:t>
            </a:r>
            <a:r>
              <a:rPr lang="zh-TW" altLang="en-US" sz="2800" dirty="0"/>
              <a:t> 用</a:t>
            </a:r>
            <a:r>
              <a:rPr lang="en-US" altLang="zh-TW" sz="2800" dirty="0"/>
              <a:t>list </a:t>
            </a:r>
            <a:r>
              <a:rPr lang="zh-TW" altLang="en-US" sz="2800" dirty="0"/>
              <a:t>做</a:t>
            </a:r>
            <a:r>
              <a:rPr lang="en-US" altLang="zh-TW" sz="2800" dirty="0"/>
              <a:t>for in </a:t>
            </a:r>
            <a:r>
              <a:rPr lang="zh-TW" altLang="en-US" sz="2800" dirty="0"/>
              <a:t>處理</a:t>
            </a:r>
            <a:r>
              <a:rPr lang="en-US" altLang="zh-TW" sz="2800" dirty="0"/>
              <a:t>,</a:t>
            </a:r>
            <a:r>
              <a:rPr lang="zh-TW" altLang="en-US" sz="2800" dirty="0"/>
              <a:t>不香嗎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19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FDBF2-3C0A-4687-ACB0-B300F906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8255"/>
            <a:ext cx="1992086" cy="1325563"/>
          </a:xfrm>
        </p:spPr>
        <p:txBody>
          <a:bodyPr/>
          <a:lstStyle/>
          <a:p>
            <a:r>
              <a:rPr lang="en-US" altLang="zh-TW" dirty="0"/>
              <a:t>pandas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2CD7F1-48C2-43D6-86D2-29F402F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915" y="667658"/>
            <a:ext cx="3637444" cy="5856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09F7C1-367E-438F-94F3-2155F880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13" y="1568138"/>
            <a:ext cx="4996668" cy="44335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34952E-7152-41C9-B97E-577BECB39FE2}"/>
              </a:ext>
            </a:extLst>
          </p:cNvPr>
          <p:cNvSpPr txBox="1"/>
          <p:nvPr/>
        </p:nvSpPr>
        <p:spPr>
          <a:xfrm>
            <a:off x="6680326" y="2544020"/>
            <a:ext cx="102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columns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1BFE0-D9C4-42CD-BE70-AFC1DD1C6D40}"/>
              </a:ext>
            </a:extLst>
          </p:cNvPr>
          <p:cNvSpPr/>
          <p:nvPr/>
        </p:nvSpPr>
        <p:spPr>
          <a:xfrm>
            <a:off x="1683658" y="2728686"/>
            <a:ext cx="4746171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1B9A3-878A-4123-8A67-830F5A325928}"/>
              </a:ext>
            </a:extLst>
          </p:cNvPr>
          <p:cNvSpPr/>
          <p:nvPr/>
        </p:nvSpPr>
        <p:spPr>
          <a:xfrm>
            <a:off x="1545406" y="2728686"/>
            <a:ext cx="138252" cy="3272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4247FF-5761-494B-A8D6-FCD4F6AD2EC9}"/>
              </a:ext>
            </a:extLst>
          </p:cNvPr>
          <p:cNvSpPr txBox="1"/>
          <p:nvPr/>
        </p:nvSpPr>
        <p:spPr>
          <a:xfrm>
            <a:off x="1291772" y="2174688"/>
            <a:ext cx="102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D2D1A5-0D48-47C3-ABE8-741D748CD9CD}"/>
              </a:ext>
            </a:extLst>
          </p:cNvPr>
          <p:cNvSpPr/>
          <p:nvPr/>
        </p:nvSpPr>
        <p:spPr>
          <a:xfrm>
            <a:off x="1988458" y="3135086"/>
            <a:ext cx="3962400" cy="2394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71A05F-1804-4939-ADDE-E72095362F7D}"/>
              </a:ext>
            </a:extLst>
          </p:cNvPr>
          <p:cNvSpPr txBox="1"/>
          <p:nvPr/>
        </p:nvSpPr>
        <p:spPr>
          <a:xfrm>
            <a:off x="6680325" y="4147848"/>
            <a:ext cx="102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values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4ACF9D-9FAA-4167-B406-F6EAC1EEFDDC}"/>
              </a:ext>
            </a:extLst>
          </p:cNvPr>
          <p:cNvSpPr txBox="1"/>
          <p:nvPr/>
        </p:nvSpPr>
        <p:spPr>
          <a:xfrm>
            <a:off x="640442" y="5724658"/>
            <a:ext cx="102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row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CC88A8-9E3A-4B01-A56D-424915246D96}"/>
              </a:ext>
            </a:extLst>
          </p:cNvPr>
          <p:cNvCxnSpPr>
            <a:endCxn id="9" idx="1"/>
          </p:cNvCxnSpPr>
          <p:nvPr/>
        </p:nvCxnSpPr>
        <p:spPr>
          <a:xfrm flipV="1">
            <a:off x="6429829" y="2728686"/>
            <a:ext cx="250497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44277EB-5B07-4771-ACA2-BDB4DD5E0D0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50858" y="4332514"/>
            <a:ext cx="729467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B6183EC-0C50-495C-842F-1CA142EFD8CB}"/>
              </a:ext>
            </a:extLst>
          </p:cNvPr>
          <p:cNvCxnSpPr>
            <a:cxnSpLocks/>
          </p:cNvCxnSpPr>
          <p:nvPr/>
        </p:nvCxnSpPr>
        <p:spPr>
          <a:xfrm flipV="1">
            <a:off x="1614532" y="2525486"/>
            <a:ext cx="13004" cy="24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869C3FF-34B6-4BDC-BA01-D1E78B753CB8}"/>
              </a:ext>
            </a:extLst>
          </p:cNvPr>
          <p:cNvCxnSpPr>
            <a:cxnSpLocks/>
          </p:cNvCxnSpPr>
          <p:nvPr/>
        </p:nvCxnSpPr>
        <p:spPr>
          <a:xfrm flipH="1">
            <a:off x="1086422" y="5888204"/>
            <a:ext cx="902036" cy="2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36D42A4-4607-4D4D-93F3-5C3289A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39973" cy="794545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通常</a:t>
            </a:r>
            <a:r>
              <a:rPr lang="en-US" altLang="zh-TW" sz="3200" dirty="0"/>
              <a:t>excel </a:t>
            </a:r>
            <a:r>
              <a:rPr lang="zh-TW" altLang="en-US" sz="3200" dirty="0"/>
              <a:t>用的功能</a:t>
            </a:r>
            <a:r>
              <a:rPr lang="en-US" altLang="zh-TW" sz="3200" dirty="0"/>
              <a:t>,</a:t>
            </a:r>
            <a:r>
              <a:rPr lang="zh-TW" altLang="en-US" sz="3200" dirty="0"/>
              <a:t>都可以實現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40C5FD-2E17-4AC2-A1B2-FDBB24A8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33" y="794545"/>
            <a:ext cx="3867150" cy="3486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507421-B755-4966-9A1B-08785AD8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069" y="495300"/>
            <a:ext cx="2781300" cy="5867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BD5D79-48B6-4C91-89FC-75CB1902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22" y="794545"/>
            <a:ext cx="397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880E-835D-4A24-9E8C-426BEB8A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74" y="159317"/>
            <a:ext cx="3908200" cy="86858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apply </a:t>
            </a:r>
            <a:r>
              <a:rPr lang="zh-TW" altLang="en-US" sz="3600" dirty="0"/>
              <a:t>功能超方便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96C898-5FFC-4B19-A660-73292EC0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01" y="1027906"/>
            <a:ext cx="4238625" cy="50101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02FC86-2FB5-4953-9821-D8BB29C5FC81}"/>
              </a:ext>
            </a:extLst>
          </p:cNvPr>
          <p:cNvSpPr txBox="1"/>
          <p:nvPr/>
        </p:nvSpPr>
        <p:spPr>
          <a:xfrm>
            <a:off x="273951" y="1136672"/>
            <a:ext cx="682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df[‘</a:t>
            </a:r>
            <a:r>
              <a:rPr lang="zh-TW" altLang="en-US" dirty="0"/>
              <a:t>我要的</a:t>
            </a:r>
            <a:r>
              <a:rPr lang="en-US" altLang="zh-TW" dirty="0"/>
              <a:t>Column’]= df[‘</a:t>
            </a:r>
            <a:r>
              <a:rPr lang="zh-TW" altLang="en-US" dirty="0"/>
              <a:t>我要的</a:t>
            </a:r>
            <a:r>
              <a:rPr lang="en-US" altLang="zh-TW" dirty="0"/>
              <a:t>Column’].apply(</a:t>
            </a:r>
            <a:r>
              <a:rPr lang="zh-TW" altLang="en-US" dirty="0"/>
              <a:t>自訂義的</a:t>
            </a:r>
            <a:r>
              <a:rPr lang="en-US" altLang="zh-TW" dirty="0" err="1"/>
              <a:t>finction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6119F8-A3A3-4382-9619-09EE29464F55}"/>
              </a:ext>
            </a:extLst>
          </p:cNvPr>
          <p:cNvSpPr txBox="1"/>
          <p:nvPr/>
        </p:nvSpPr>
        <p:spPr>
          <a:xfrm>
            <a:off x="273951" y="3024607"/>
            <a:ext cx="447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自訂義的</a:t>
            </a:r>
            <a:r>
              <a:rPr lang="en-US" altLang="zh-TW" dirty="0" err="1"/>
              <a:t>finction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input </a:t>
            </a:r>
            <a:r>
              <a:rPr lang="zh-TW" altLang="en-US" dirty="0"/>
              <a:t>都是每一格的數據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D45F71-085B-4F66-B327-89EFEC516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49" r="5445"/>
          <a:stretch/>
        </p:blipFill>
        <p:spPr>
          <a:xfrm>
            <a:off x="2308583" y="3524222"/>
            <a:ext cx="2300271" cy="15725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D08490D-DB2A-4808-BF28-5D80C0993999}"/>
              </a:ext>
            </a:extLst>
          </p:cNvPr>
          <p:cNvSpPr/>
          <p:nvPr/>
        </p:nvSpPr>
        <p:spPr>
          <a:xfrm>
            <a:off x="4017996" y="3632988"/>
            <a:ext cx="205097" cy="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3181E1-2C2E-413B-9A38-F6EF45763C7A}"/>
              </a:ext>
            </a:extLst>
          </p:cNvPr>
          <p:cNvSpPr txBox="1"/>
          <p:nvPr/>
        </p:nvSpPr>
        <p:spPr>
          <a:xfrm>
            <a:off x="4746400" y="3573469"/>
            <a:ext cx="1575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定義時</a:t>
            </a:r>
            <a:r>
              <a:rPr lang="en-US" altLang="zh-TW" sz="1200" dirty="0"/>
              <a:t>,</a:t>
            </a:r>
            <a:r>
              <a:rPr lang="zh-TW" altLang="en-US" sz="1200" dirty="0"/>
              <a:t>就是指處理每一格該怎麼變化</a:t>
            </a:r>
            <a:r>
              <a:rPr lang="en-US" altLang="zh-TW" sz="1200" dirty="0"/>
              <a:t>~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315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1832DF8A71145A6A1E47073B7FE8F" ma:contentTypeVersion="10" ma:contentTypeDescription="Create a new document." ma:contentTypeScope="" ma:versionID="e702ac0029d275585cd78bfe48e4c867">
  <xsd:schema xmlns:xsd="http://www.w3.org/2001/XMLSchema" xmlns:xs="http://www.w3.org/2001/XMLSchema" xmlns:p="http://schemas.microsoft.com/office/2006/metadata/properties" xmlns:ns2="4be5ff0e-ed9e-4805-8d58-eded58158a73" xmlns:ns3="a99fc300-b3fd-41f3-921c-4ae73c1cf3bd" targetNamespace="http://schemas.microsoft.com/office/2006/metadata/properties" ma:root="true" ma:fieldsID="b763da3767d220e99fd5676c68663191" ns2:_="" ns3:_="">
    <xsd:import namespace="4be5ff0e-ed9e-4805-8d58-eded58158a73"/>
    <xsd:import namespace="a99fc300-b3fd-41f3-921c-4ae73c1cf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5ff0e-ed9e-4805-8d58-eded58158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fc300-b3fd-41f3-921c-4ae73c1cf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23C1A-5020-43B4-B63A-8157A5827386}"/>
</file>

<file path=customXml/itemProps2.xml><?xml version="1.0" encoding="utf-8"?>
<ds:datastoreItem xmlns:ds="http://schemas.openxmlformats.org/officeDocument/2006/customXml" ds:itemID="{156DBFCE-6E8A-4F44-819E-5B08C8C0ABD5}"/>
</file>

<file path=customXml/itemProps3.xml><?xml version="1.0" encoding="utf-8"?>
<ds:datastoreItem xmlns:ds="http://schemas.openxmlformats.org/officeDocument/2006/customXml" ds:itemID="{2D28B6EF-6BE3-401C-98E5-B055DDD56BC5}"/>
</file>

<file path=docProps/app.xml><?xml version="1.0" encoding="utf-8"?>
<Properties xmlns="http://schemas.openxmlformats.org/officeDocument/2006/extended-properties" xmlns:vt="http://schemas.openxmlformats.org/officeDocument/2006/docPropsVTypes">
  <TotalTime>26076</TotalTime>
  <Words>744</Words>
  <Application>Microsoft Office PowerPoint</Application>
  <PresentationFormat>寬螢幕</PresentationFormat>
  <Paragraphs>107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常用資料處理套件包</vt:lpstr>
      <vt:lpstr>矩陣常用計算:</vt:lpstr>
      <vt:lpstr>為什麼要學這個矩陣?, 用list 做for in 處理,不香嗎?</vt:lpstr>
      <vt:lpstr>pandas</vt:lpstr>
      <vt:lpstr>通常excel 用的功能,都可以實現</vt:lpstr>
      <vt:lpstr>apply 功能超方便</vt:lpstr>
      <vt:lpstr>開源函式庫,用熟了,不要再用俗俗的excel 作圖了~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 Huang/WHQ/Wistron</dc:creator>
  <cp:lastModifiedBy>Allen Huang</cp:lastModifiedBy>
  <cp:revision>44</cp:revision>
  <dcterms:created xsi:type="dcterms:W3CDTF">2021-07-20T03:39:05Z</dcterms:created>
  <dcterms:modified xsi:type="dcterms:W3CDTF">2021-12-10T10:11:34Z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0x010100B7F1832DF8A71145A6A1E47073B7FE8F</vt:lpwstr>
  </property>
</Properties>
</file>