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59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2382-F8E2-4277-9E45-AED2AC8C5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7DA8A-BE16-4EB7-AC50-788B240A7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8C68E-E52C-4D45-BA75-17BB3413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48C-6265-4A75-8B29-50157852EC4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6FEDB-9600-4B91-8DF7-BC3EA8C1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D58E9-EC9F-4A49-A546-B82556B6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E95B-9F67-44A4-9C48-0D453C93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49D4-2B08-43C7-934B-ACD2EA09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07B78-2BE0-49FC-8506-8D8308C28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AFF24-7261-4F77-9F61-E0A1E599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48C-6265-4A75-8B29-50157852EC4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86267-B1F0-42D9-A5C9-C744C059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EC59B-3D2B-4683-AD45-01260BBB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E95B-9F67-44A4-9C48-0D453C93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3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91BF1-A708-48FF-B6D6-7B944305B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B4FCB-C1DD-4405-AC14-8BE340CD9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CAD44-0522-47C7-ADBD-1571B99F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48C-6265-4A75-8B29-50157852EC4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583AB-F997-4D25-B2A9-1CA93BF3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D4D94-D09C-4EC1-8A52-6A1C500A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E95B-9F67-44A4-9C48-0D453C93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5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516A-C7C7-4280-B028-82F14EC1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1A778-FA86-40E9-9753-704FAEA58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181F0-7E51-4424-B351-80DFD9AC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48C-6265-4A75-8B29-50157852EC4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4DCA9-6D1B-4432-A9CD-80C9E1F0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BC9C8-6BA6-40EA-A7A8-017C7E0D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E95B-9F67-44A4-9C48-0D453C93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834E-4011-4445-B046-7DACC8F0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CE8BB-19C8-4C92-8179-2C76B00CE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9C278-135E-4E17-9BE3-002B0E71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48C-6265-4A75-8B29-50157852EC4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90033-E71A-4073-BC49-1AA196E8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AC3B0-90B6-456E-A655-918C9F70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E95B-9F67-44A4-9C48-0D453C93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C2D0-BE83-4DD3-BA48-592C47C4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1253-8675-40ED-BE43-A7A540A83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C1E3E-D455-4BF9-A1EE-7F06B55C9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78A35-E05D-49CC-8D2F-D80B2449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48C-6265-4A75-8B29-50157852EC4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3517E-C389-479B-A454-E610E51F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B0616-C84D-4BCD-8B8F-169DDC86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E95B-9F67-44A4-9C48-0D453C93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6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A8DF-3E89-4255-AE4F-E553E6E7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978C-7067-4C62-BA98-36B9D183C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742EA-883E-4E3D-87D3-489310A59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3ED2E-ABF4-41F2-AB31-76743F42B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E2DE3-5494-4E1C-91EA-2691A0534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662E4-B455-46AD-B2D8-AD97E166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48C-6265-4A75-8B29-50157852EC4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3BF15-5C83-48EB-9DF6-5FE529D7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2D48C-85BA-4586-B1EB-9F223AA7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E95B-9F67-44A4-9C48-0D453C93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8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BA96-F74B-4C45-9175-2A8081C1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977D0-8870-4658-9629-2EAB39EA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48C-6265-4A75-8B29-50157852EC4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BD7C3-CED2-4919-B9EE-4E655109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1CDF8-9D4B-47FC-B9BC-B8C4D02B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E95B-9F67-44A4-9C48-0D453C93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8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DBA34-3120-496A-B694-9F760018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48C-6265-4A75-8B29-50157852EC4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B377C-72E9-45CB-874E-EF98A4DF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B6A12-6C56-409B-8ABF-A5E4AA85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E95B-9F67-44A4-9C48-0D453C93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183D-FFEA-427B-91E4-3B61CB9C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84A02-6019-44DD-8C8A-08A019F58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6E1C0-B59E-467E-B37E-C83E6ED4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32FF1-3070-4DF7-86EF-B4447DDC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48C-6265-4A75-8B29-50157852EC4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85C2F-5171-449B-B479-886E572B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6236B-8A63-439B-9D1D-5D125FE4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E95B-9F67-44A4-9C48-0D453C93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1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8434-BF17-48FB-988A-23176D5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FC0B4-6AB4-457F-81F0-A37E6858A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17E75-A2B9-4799-8424-3F8C87E62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6834C-7EBB-40DA-8ABC-3E88AF81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48C-6265-4A75-8B29-50157852EC4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F6B77-4943-4C6B-9283-FF172A7E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4FF86-2DFC-4481-8347-C6184A40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E95B-9F67-44A4-9C48-0D453C93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2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B532E-688F-4D02-BFF3-777D3997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6DDE3-0AD9-4F92-A0B5-5B0A1EBC9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68936-36A9-43AE-B058-72CCC5A43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748C-6265-4A75-8B29-50157852EC49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5E77-BCB3-48DA-8845-2E04ECBD3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C60F4-DF36-4F7D-ADC2-68DBB166E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E95B-9F67-44A4-9C48-0D453C93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3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CAA_Division_I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d2byte.com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en.wikipedia.org/wiki/NCAA_Division_I_Men%27s_Basketball_Tournament" TargetMode="External"/><Relationship Id="rId7" Type="http://schemas.openxmlformats.org/officeDocument/2006/relationships/hyperlink" Target="http://www.johnshowaltermd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it.wikipedia.org/wiki/Federation_Internationale_de_Basketball" TargetMode="External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mir.pe/wiki/%EC%8A%88%ED%8D%BC%EB%B3%B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didosenpandora.com/2017/11/big-data-y-machine-learning-salvando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eepersmedia/14206310981/" TargetMode="External"/><Relationship Id="rId7" Type="http://schemas.openxmlformats.org/officeDocument/2006/relationships/hyperlink" Target="http://www.jbonnel.com/article-21058338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theconversation.com/big-data-can-give-athletes-the-winning-edge-21922" TargetMode="Externa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portsmadeinusa.com/baloncesto/college-basketball/" TargetMode="External"/><Relationship Id="rId7" Type="http://schemas.openxmlformats.org/officeDocument/2006/relationships/hyperlink" Target="https://it.wikipedia.org/wiki/Campionato_di_pallacanestro_NCAA_Division_II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hyperlink" Target="https://commons.wikimedia.org/wiki/File:USAirwaysCenter-2008NCAAWestRegional.jpg" TargetMode="Externa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longnow.org/02012/03/22/buffett-gains-ground-in-hedge-fund-bet/" TargetMode="External"/><Relationship Id="rId7" Type="http://schemas.openxmlformats.org/officeDocument/2006/relationships/hyperlink" Target="http://empresayeconomia.republica.com/empresa-2/berkshire-hathaway-cumple-cincuenta-anos-con-una-rentabilidad-acumulada-de-seis-digitos.html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hyperlink" Target="https://confengine.com/functional-conf-2015/proposal/1211/practical-machine-learning-in-f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xxxfanta.deviantart.com/art/xfire-statistics-logo-98690369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uesyemre.com/2015/04/20/fake-metrics-and-how-to-spot-them-by-jenny-neophytou/" TargetMode="External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://www.techeconomy.it/2013/07/29/formazione-online-social-gaming-e-stampa-3d-i-business-in-ascesa-del-2013/" TargetMode="Externa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257AE-085C-4DAF-A9DA-63DD3B10A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300">
                <a:solidFill>
                  <a:schemeClr val="bg1"/>
                </a:solidFill>
              </a:rPr>
              <a:t>How Can a Team Become Better at Offensive Efficiency to Increase its Chances of Winning Games for NCAA Division I Basketball Programs?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0B2EE-0350-4228-AC6A-ECB28C77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8" y="517291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Armando Zapata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22E6E-169C-460B-8E59-5E045F3F3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756412"/>
            <a:ext cx="4047843" cy="39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71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89B4-2012-C94B-8855-09549EEA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9F294-518F-B241-8D8D-66CF71665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489" y="1825625"/>
            <a:ext cx="7793021" cy="4351338"/>
          </a:xfrm>
        </p:spPr>
      </p:pic>
    </p:spTree>
    <p:extLst>
      <p:ext uri="{BB962C8B-B14F-4D97-AF65-F5344CB8AC3E}">
        <p14:creationId xmlns:p14="http://schemas.microsoft.com/office/powerpoint/2010/main" val="238442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79BFC-F716-184D-8A1D-55172587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Data 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C4F775B-BF40-1646-BFF1-482747C32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741122"/>
            <a:ext cx="5455917" cy="33690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D963AF-5DBF-7E49-880A-70129E9FC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938899"/>
            <a:ext cx="5455917" cy="29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0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, gambling house, room, cup&#10;&#10;Description automatically generated">
            <a:extLst>
              <a:ext uri="{FF2B5EF4-FFF2-40B4-BE49-F238E27FC236}">
                <a16:creationId xmlns:a16="http://schemas.microsoft.com/office/drawing/2014/main" id="{F2FA4090-7EED-DD46-8C05-28AE941B2C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855" b="655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A12C5-973C-5043-852D-AC77E4F0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E8EC-234C-1D4A-98AF-AA5C95FBD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Old business models will not survives without adopting new and advanced analytic tools.</a:t>
            </a:r>
          </a:p>
          <a:p>
            <a:r>
              <a:rPr lang="en-US" sz="2200" dirty="0">
                <a:solidFill>
                  <a:srgbClr val="FFFFFF"/>
                </a:solidFill>
              </a:rPr>
              <a:t>Combination of modest statistical methods and informative data, along with luck and skills, someone will crack the code!!</a:t>
            </a:r>
          </a:p>
          <a:p>
            <a:r>
              <a:rPr lang="en-US" sz="2200" dirty="0">
                <a:solidFill>
                  <a:srgbClr val="FFFFFF"/>
                </a:solidFill>
              </a:rPr>
              <a:t>Big data is changing business-decision across industries.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51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1C26593-9A51-48FE-9FA2-A9052E57F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B9D473B1-934D-4F2D-AC4B-5BFB4BAC5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CDE3C03E-D949-4F50-AAFA-3278B2212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63557-0BB5-43B7-BC31-9A153833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8796E5-BE21-41FF-890B-FBD2BCE02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78663" y="321721"/>
            <a:ext cx="3246798" cy="13880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7301-4BFA-46A4-8D49-6A9C4F2E9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US" sz="2000"/>
              <a:t>Create a prescriptive model to aid college basketball coaches implement analytics-driven strategies to increase probability of winning games.</a:t>
            </a:r>
          </a:p>
          <a:p>
            <a:r>
              <a:rPr lang="en-US" sz="2000"/>
              <a:t>Incorporate advanced statistics on a per possession basis.</a:t>
            </a:r>
          </a:p>
          <a:p>
            <a:r>
              <a:rPr lang="en-US" sz="2000"/>
              <a:t>Use a combination of modest statistical methods with informative data to increase model’s accuracy.</a:t>
            </a:r>
          </a:p>
          <a:p>
            <a:r>
              <a:rPr lang="en-US" sz="2000"/>
              <a:t>Develop two analyses that could serve a stepping stone for further research and applications in sports analytics.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60DCA6-ED32-4A3A-8501-2853BA97C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947049" y="1870584"/>
            <a:ext cx="2082018" cy="1388013"/>
          </a:xfrm>
          <a:prstGeom prst="rect">
            <a:avLst/>
          </a:prstGeom>
        </p:spPr>
      </p:pic>
      <p:pic>
        <p:nvPicPr>
          <p:cNvPr id="14" name="Picture 13" descr="A close up of a device&#10;&#10;Description automatically generated">
            <a:extLst>
              <a:ext uri="{FF2B5EF4-FFF2-40B4-BE49-F238E27FC236}">
                <a16:creationId xmlns:a16="http://schemas.microsoft.com/office/drawing/2014/main" id="{D71A0170-8850-412C-B233-83DDFE846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503440" y="3419454"/>
            <a:ext cx="1796780" cy="1388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E43962-D9DE-4863-A29F-C5014CB2C9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460327" y="4968316"/>
            <a:ext cx="611455" cy="13880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811A34-92A9-4510-9153-6895F0C59068}"/>
              </a:ext>
            </a:extLst>
          </p:cNvPr>
          <p:cNvSpPr txBox="1"/>
          <p:nvPr/>
        </p:nvSpPr>
        <p:spPr>
          <a:xfrm>
            <a:off x="9018419" y="1509672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NCAA_Division_I_Men%27s_Basketball_Tourna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0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070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FCCB0-E72D-486D-9789-6E4178F6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What is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EA960-3035-4DB9-BC6C-C6A6D427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Prescriptive model containing 2 analyses: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1- Classification Tree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2- Support Vector Machine (SVM)</a:t>
            </a:r>
          </a:p>
          <a:p>
            <a:pPr marL="0" indent="0">
              <a:buNone/>
            </a:pPr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</a:rPr>
              <a:t>In this project, a prescription will be provided based on in-game statistics that could help coaches increase offensive efficiency.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673789-F202-4E45-96C3-A8518D118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97763" y="684176"/>
            <a:ext cx="6250769" cy="532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59EE2-DAB3-4F7F-9A20-831D995B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Where?</a:t>
            </a:r>
          </a:p>
        </p:txBody>
      </p:sp>
      <p:pic>
        <p:nvPicPr>
          <p:cNvPr id="11" name="Picture 10" descr="A sign in front of a building&#10;&#10;Description automatically generated">
            <a:extLst>
              <a:ext uri="{FF2B5EF4-FFF2-40B4-BE49-F238E27FC236}">
                <a16:creationId xmlns:a16="http://schemas.microsoft.com/office/drawing/2014/main" id="{1AD1634E-08F7-44F8-991E-D65AB943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0532" y="1078593"/>
            <a:ext cx="3701398" cy="2285613"/>
          </a:xfrm>
          <a:prstGeom prst="rect">
            <a:avLst/>
          </a:prstGeom>
        </p:spPr>
      </p:pic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9BCF1BD-F77F-4C3E-AE76-9E6FE8950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34379" y="1078593"/>
            <a:ext cx="3729708" cy="227512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BCCAFB3-EE0B-40E8-8FD6-0435DB5383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449725" y="787791"/>
            <a:ext cx="3587338" cy="294785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383B190-6BFB-422F-B667-06B7B25F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5A8F0-9C72-402A-9F93-1BED8FBA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can you use this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00632-3C24-45D6-A9C6-5AC814AAF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821" y="5550568"/>
            <a:ext cx="6465286" cy="6025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The data is comprised of advanced statistics </a:t>
            </a:r>
            <a:r>
              <a:rPr lang="en-US" sz="1700" dirty="0">
                <a:solidFill>
                  <a:srgbClr val="E7E6E6"/>
                </a:solidFill>
              </a:rPr>
              <a:t>for</a:t>
            </a:r>
            <a:r>
              <a:rPr lang="en-US" sz="17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 the NCAA Men’s Basketball Programs. </a:t>
            </a:r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19B143E4-EBB7-4950-B62B-B85DD839C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116" r="-1" b="3361"/>
          <a:stretch/>
        </p:blipFill>
        <p:spPr>
          <a:xfrm>
            <a:off x="317635" y="299363"/>
            <a:ext cx="4160452" cy="3049204"/>
          </a:xfrm>
          <a:prstGeom prst="rect">
            <a:avLst/>
          </a:prstGeom>
        </p:spPr>
      </p:pic>
      <p:pic>
        <p:nvPicPr>
          <p:cNvPr id="8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EB405B3B-F2DA-45B6-B7E7-2179E59461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36601" r="2" b="721"/>
          <a:stretch/>
        </p:blipFill>
        <p:spPr>
          <a:xfrm>
            <a:off x="4654296" y="299363"/>
            <a:ext cx="7217085" cy="300818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28E597-4AF8-4D69-A9AB-A1EDC6156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6EF273B-106B-4F80-A1A8-5EE3906B64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25145" r="-1" b="1366"/>
          <a:stretch/>
        </p:blipFill>
        <p:spPr>
          <a:xfrm>
            <a:off x="317635" y="3509433"/>
            <a:ext cx="4160452" cy="30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8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D8E7-3ABE-4893-B99E-447704A0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Why </a:t>
            </a:r>
            <a:r>
              <a:rPr lang="en-US" dirty="0"/>
              <a:t>is this event such a BIG DEAL!</a:t>
            </a:r>
            <a:endParaRPr lang="en-US" b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2E5A8E1-2A22-48D0-9556-E21648FA1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2AA2300-0FA6-4328-9BD8-1D67925C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3E1FE85-D0BF-41D3-8B85-04776368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8135" y="0"/>
            <a:ext cx="3236976" cy="2995156"/>
          </a:xfrm>
          <a:custGeom>
            <a:avLst/>
            <a:gdLst>
              <a:gd name="connsiteX0" fmla="*/ 770517 w 3236976"/>
              <a:gd name="connsiteY0" fmla="*/ 0 h 2995156"/>
              <a:gd name="connsiteX1" fmla="*/ 2466460 w 3236976"/>
              <a:gd name="connsiteY1" fmla="*/ 0 h 2995156"/>
              <a:gd name="connsiteX2" fmla="*/ 2523400 w 3236976"/>
              <a:gd name="connsiteY2" fmla="*/ 34592 h 2995156"/>
              <a:gd name="connsiteX3" fmla="*/ 3236976 w 3236976"/>
              <a:gd name="connsiteY3" fmla="*/ 1376668 h 2995156"/>
              <a:gd name="connsiteX4" fmla="*/ 1618488 w 3236976"/>
              <a:gd name="connsiteY4" fmla="*/ 2995156 h 2995156"/>
              <a:gd name="connsiteX5" fmla="*/ 0 w 3236976"/>
              <a:gd name="connsiteY5" fmla="*/ 1376668 h 2995156"/>
              <a:gd name="connsiteX6" fmla="*/ 713576 w 3236976"/>
              <a:gd name="connsiteY6" fmla="*/ 34592 h 299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072B470-1E76-42B5-86EA-1FB0F881D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DD8B025-3845-4DEF-98B6-7C0BF531D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3156"/>
            <a:ext cx="3933440" cy="5861304"/>
          </a:xfrm>
          <a:custGeom>
            <a:avLst/>
            <a:gdLst>
              <a:gd name="connsiteX0" fmla="*/ 1002788 w 3933440"/>
              <a:gd name="connsiteY0" fmla="*/ 0 h 5861304"/>
              <a:gd name="connsiteX1" fmla="*/ 3933440 w 3933440"/>
              <a:gd name="connsiteY1" fmla="*/ 2930652 h 5861304"/>
              <a:gd name="connsiteX2" fmla="*/ 1002788 w 3933440"/>
              <a:gd name="connsiteY2" fmla="*/ 5861304 h 5861304"/>
              <a:gd name="connsiteX3" fmla="*/ 131302 w 3933440"/>
              <a:gd name="connsiteY3" fmla="*/ 5729548 h 5861304"/>
              <a:gd name="connsiteX4" fmla="*/ 0 w 3933440"/>
              <a:gd name="connsiteY4" fmla="*/ 5681491 h 5861304"/>
              <a:gd name="connsiteX5" fmla="*/ 0 w 3933440"/>
              <a:gd name="connsiteY5" fmla="*/ 179814 h 5861304"/>
              <a:gd name="connsiteX6" fmla="*/ 131302 w 3933440"/>
              <a:gd name="connsiteY6" fmla="*/ 131756 h 5861304"/>
              <a:gd name="connsiteX7" fmla="*/ 1002788 w 3933440"/>
              <a:gd name="connsiteY7" fmla="*/ 0 h 586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749A64BE-CC25-4C95-9448-D9CBCEA74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0350" y="1600957"/>
            <a:ext cx="2614277" cy="34857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0228E3-CC9B-4B60-8897-40112594E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89682" y="984759"/>
            <a:ext cx="2308893" cy="827353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4051FED-CF0D-4DDD-A9BB-E58FEEFE7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580" y="2042"/>
            <a:ext cx="3224421" cy="4020664"/>
          </a:xfrm>
          <a:custGeom>
            <a:avLst/>
            <a:gdLst>
              <a:gd name="connsiteX0" fmla="*/ 449733 w 3224421"/>
              <a:gd name="connsiteY0" fmla="*/ 0 h 4020664"/>
              <a:gd name="connsiteX1" fmla="*/ 3224421 w 3224421"/>
              <a:gd name="connsiteY1" fmla="*/ 0 h 4020664"/>
              <a:gd name="connsiteX2" fmla="*/ 3224421 w 3224421"/>
              <a:gd name="connsiteY2" fmla="*/ 3933205 h 4020664"/>
              <a:gd name="connsiteX3" fmla="*/ 3087301 w 3224421"/>
              <a:gd name="connsiteY3" fmla="*/ 3968462 h 4020664"/>
              <a:gd name="connsiteX4" fmla="*/ 2569464 w 3224421"/>
              <a:gd name="connsiteY4" fmla="*/ 4020664 h 4020664"/>
              <a:gd name="connsiteX5" fmla="*/ 0 w 3224421"/>
              <a:gd name="connsiteY5" fmla="*/ 1451200 h 4020664"/>
              <a:gd name="connsiteX6" fmla="*/ 438824 w 3224421"/>
              <a:gd name="connsiteY6" fmla="*/ 14588 h 402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85E6BD-292F-47AA-9EBC-73C75B15A1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47682" y="813888"/>
            <a:ext cx="2178429" cy="186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89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9C3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E0699-D381-4CE3-91DA-373F8B7C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Why is this project important?</a:t>
            </a:r>
          </a:p>
        </p:txBody>
      </p:sp>
      <p:pic>
        <p:nvPicPr>
          <p:cNvPr id="5" name="Picture 4" descr="A picture containing LEGO&#10;&#10;Description automatically generated">
            <a:extLst>
              <a:ext uri="{FF2B5EF4-FFF2-40B4-BE49-F238E27FC236}">
                <a16:creationId xmlns:a16="http://schemas.microsoft.com/office/drawing/2014/main" id="{1E52ED55-7D4E-4E26-97B8-17700D49F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553" r="3" b="4923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B3F8-1E40-4552-86CA-F63AA42A3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Use of advanced in-game related statistics.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Blend of modest statistical methods + informative data = accuracy</a:t>
            </a:r>
          </a:p>
        </p:txBody>
      </p:sp>
    </p:spTree>
    <p:extLst>
      <p:ext uri="{BB962C8B-B14F-4D97-AF65-F5344CB8AC3E}">
        <p14:creationId xmlns:p14="http://schemas.microsoft.com/office/powerpoint/2010/main" val="336384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 descr="A picture containing object&#10;&#10;Description automatically generated">
            <a:extLst>
              <a:ext uri="{FF2B5EF4-FFF2-40B4-BE49-F238E27FC236}">
                <a16:creationId xmlns:a16="http://schemas.microsoft.com/office/drawing/2014/main" id="{9AA4F31B-28AB-483D-9A32-5DDDA9131C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3413" r="-1" b="20322"/>
          <a:stretch/>
        </p:blipFill>
        <p:spPr>
          <a:xfrm>
            <a:off x="-17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EF69A-A2DF-4304-BFE0-23763039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606345-69BA-4759-BB07-93F22B1872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5072" r="14784" b="1"/>
          <a:stretch/>
        </p:blipFill>
        <p:spPr>
          <a:xfrm>
            <a:off x="-2317" y="-2"/>
            <a:ext cx="5441859" cy="5654940"/>
          </a:xfrm>
          <a:custGeom>
            <a:avLst/>
            <a:gdLst>
              <a:gd name="connsiteX0" fmla="*/ 0 w 5067519"/>
              <a:gd name="connsiteY0" fmla="*/ 0 h 5265942"/>
              <a:gd name="connsiteX1" fmla="*/ 4097786 w 5067519"/>
              <a:gd name="connsiteY1" fmla="*/ 0 h 5265942"/>
              <a:gd name="connsiteX2" fmla="*/ 4176264 w 5067519"/>
              <a:gd name="connsiteY2" fmla="*/ 71326 h 5265942"/>
              <a:gd name="connsiteX3" fmla="*/ 5067519 w 5067519"/>
              <a:gd name="connsiteY3" fmla="*/ 2223006 h 5265942"/>
              <a:gd name="connsiteX4" fmla="*/ 2024583 w 5067519"/>
              <a:gd name="connsiteY4" fmla="*/ 5265942 h 5265942"/>
              <a:gd name="connsiteX5" fmla="*/ 145914 w 5067519"/>
              <a:gd name="connsiteY5" fmla="*/ 4616926 h 5265942"/>
              <a:gd name="connsiteX6" fmla="*/ 0 w 5067519"/>
              <a:gd name="connsiteY6" fmla="*/ 4489006 h 52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25EF15F-EB8C-41D9-BD35-7A5559E16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 fontScale="47500" lnSpcReduction="20000"/>
          </a:bodyPr>
          <a:lstStyle/>
          <a:p>
            <a:pPr fontAlgn="t"/>
            <a:r>
              <a:rPr lang="en-US" sz="2900" dirty="0"/>
              <a:t>Adjusted Offensive Efficiency</a:t>
            </a:r>
          </a:p>
          <a:p>
            <a:pPr fontAlgn="t"/>
            <a:r>
              <a:rPr lang="en-US" sz="2900" dirty="0"/>
              <a:t>Adjusted Defensive Efficiency</a:t>
            </a:r>
          </a:p>
          <a:p>
            <a:pPr fontAlgn="t"/>
            <a:r>
              <a:rPr lang="en-US" sz="2900" dirty="0"/>
              <a:t>Adjusted Tempo</a:t>
            </a:r>
          </a:p>
          <a:p>
            <a:pPr fontAlgn="t"/>
            <a:r>
              <a:rPr lang="en-US" sz="2900" dirty="0"/>
              <a:t>SOS Difference</a:t>
            </a:r>
          </a:p>
          <a:p>
            <a:pPr fontAlgn="t"/>
            <a:r>
              <a:rPr lang="en-US" sz="2900" dirty="0"/>
              <a:t>Location</a:t>
            </a:r>
          </a:p>
          <a:p>
            <a:pPr fontAlgn="t"/>
            <a:r>
              <a:rPr lang="en-US" sz="2900" dirty="0"/>
              <a:t>Offensive Rebound Differential</a:t>
            </a:r>
          </a:p>
          <a:p>
            <a:pPr fontAlgn="t"/>
            <a:r>
              <a:rPr lang="en-US" sz="2900" dirty="0"/>
              <a:t>Defensive Rebound Differential</a:t>
            </a:r>
          </a:p>
          <a:p>
            <a:pPr fontAlgn="t"/>
            <a:r>
              <a:rPr lang="en-US" sz="2900" dirty="0"/>
              <a:t>Turnover Differential</a:t>
            </a:r>
          </a:p>
          <a:p>
            <a:pPr fontAlgn="t"/>
            <a:r>
              <a:rPr lang="en-US" sz="2900" dirty="0"/>
              <a:t>3-Point Reliance</a:t>
            </a:r>
          </a:p>
          <a:p>
            <a:pPr fontAlgn="t"/>
            <a:r>
              <a:rPr lang="en-US" sz="2900" dirty="0"/>
              <a:t>True Shooting %</a:t>
            </a:r>
          </a:p>
          <a:p>
            <a:pPr fontAlgn="t"/>
            <a:r>
              <a:rPr lang="en-US" sz="2900" dirty="0"/>
              <a:t>True Shooting % Allowed</a:t>
            </a:r>
          </a:p>
          <a:p>
            <a:pPr fontAlgn="t"/>
            <a:r>
              <a:rPr lang="en-US" sz="2900" dirty="0"/>
              <a:t>Block Differential</a:t>
            </a: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F42D1-2DE1-4A1D-9D8E-5463C0B15023}"/>
              </a:ext>
            </a:extLst>
          </p:cNvPr>
          <p:cNvSpPr txBox="1"/>
          <p:nvPr/>
        </p:nvSpPr>
        <p:spPr>
          <a:xfrm>
            <a:off x="10002119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bluesyemre.com/2015/04/20/fake-metrics-and-how-to-spot-them-by-jenny-neophytou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998001-9F1E-4434-91AB-489C27149C6A}"/>
              </a:ext>
            </a:extLst>
          </p:cNvPr>
          <p:cNvSpPr txBox="1"/>
          <p:nvPr/>
        </p:nvSpPr>
        <p:spPr>
          <a:xfrm>
            <a:off x="9751909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://www.techeconomy.it/2013/07/29/formazione-online-social-gaming-e-stampa-3d-i-business-in-ascesa-del-201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05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A48D-5C21-438C-BD80-54EDDD72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2243EE-813A-BD4B-A6AA-E48461673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553" y="1825625"/>
            <a:ext cx="7456894" cy="4351338"/>
          </a:xfrm>
        </p:spPr>
      </p:pic>
    </p:spTree>
    <p:extLst>
      <p:ext uri="{BB962C8B-B14F-4D97-AF65-F5344CB8AC3E}">
        <p14:creationId xmlns:p14="http://schemas.microsoft.com/office/powerpoint/2010/main" val="317372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296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How Can a Team Become Better at Offensive Efficiency to Increase its Chances of Winning Games for NCAA Division I Basketball Programs?</vt:lpstr>
      <vt:lpstr>Objectives</vt:lpstr>
      <vt:lpstr>What is this project?</vt:lpstr>
      <vt:lpstr>Where?</vt:lpstr>
      <vt:lpstr>When can you use this model?</vt:lpstr>
      <vt:lpstr>Why is this event such a BIG DEAL!</vt:lpstr>
      <vt:lpstr>Why is this project important?</vt:lpstr>
      <vt:lpstr>The Data</vt:lpstr>
      <vt:lpstr>Data Processing</vt:lpstr>
      <vt:lpstr>Data Processing</vt:lpstr>
      <vt:lpstr>Data Description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a Team Become Better at Offensive Efficiency to Increase its Chances of Winning Games for NCAA Division I Basketball Programs?</dc:title>
  <dc:creator>Armando Zapata</dc:creator>
  <cp:lastModifiedBy>Armando Zapata</cp:lastModifiedBy>
  <cp:revision>2</cp:revision>
  <dcterms:created xsi:type="dcterms:W3CDTF">2019-03-14T01:50:49Z</dcterms:created>
  <dcterms:modified xsi:type="dcterms:W3CDTF">2019-03-14T01:52:11Z</dcterms:modified>
</cp:coreProperties>
</file>