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61" r:id="rId3"/>
    <p:sldId id="891" r:id="rId4"/>
    <p:sldId id="883" r:id="rId5"/>
    <p:sldId id="266" r:id="rId6"/>
    <p:sldId id="912" r:id="rId7"/>
    <p:sldId id="279" r:id="rId8"/>
    <p:sldId id="283" r:id="rId9"/>
    <p:sldId id="278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884" r:id="rId21"/>
    <p:sldId id="886" r:id="rId22"/>
    <p:sldId id="887" r:id="rId23"/>
    <p:sldId id="888" r:id="rId24"/>
    <p:sldId id="280" r:id="rId25"/>
    <p:sldId id="892" r:id="rId26"/>
    <p:sldId id="893" r:id="rId27"/>
    <p:sldId id="894" r:id="rId28"/>
    <p:sldId id="284" r:id="rId29"/>
    <p:sldId id="285" r:id="rId30"/>
    <p:sldId id="286" r:id="rId31"/>
    <p:sldId id="881" r:id="rId32"/>
    <p:sldId id="897" r:id="rId33"/>
    <p:sldId id="896" r:id="rId34"/>
    <p:sldId id="898" r:id="rId35"/>
    <p:sldId id="899" r:id="rId36"/>
    <p:sldId id="327" r:id="rId37"/>
    <p:sldId id="903" r:id="rId38"/>
    <p:sldId id="905" r:id="rId39"/>
    <p:sldId id="906" r:id="rId40"/>
    <p:sldId id="915" r:id="rId41"/>
    <p:sldId id="908" r:id="rId42"/>
    <p:sldId id="907" r:id="rId43"/>
    <p:sldId id="836" r:id="rId44"/>
    <p:sldId id="909" r:id="rId45"/>
    <p:sldId id="910" r:id="rId46"/>
    <p:sldId id="911" r:id="rId47"/>
    <p:sldId id="839" r:id="rId48"/>
    <p:sldId id="913" r:id="rId49"/>
    <p:sldId id="840" r:id="rId50"/>
    <p:sldId id="848" r:id="rId51"/>
    <p:sldId id="849" r:id="rId52"/>
    <p:sldId id="842" r:id="rId53"/>
    <p:sldId id="895" r:id="rId54"/>
    <p:sldId id="889" r:id="rId55"/>
    <p:sldId id="914" r:id="rId56"/>
    <p:sldId id="890" r:id="rId57"/>
    <p:sldId id="751" r:id="rId58"/>
    <p:sldId id="882" r:id="rId59"/>
    <p:sldId id="902" r:id="rId60"/>
    <p:sldId id="281" r:id="rId61"/>
    <p:sldId id="257" r:id="rId62"/>
    <p:sldId id="258" r:id="rId63"/>
    <p:sldId id="260" r:id="rId64"/>
    <p:sldId id="263" r:id="rId65"/>
    <p:sldId id="264" r:id="rId66"/>
    <p:sldId id="259" r:id="rId67"/>
    <p:sldId id="265" r:id="rId68"/>
    <p:sldId id="282" r:id="rId69"/>
    <p:sldId id="885" r:id="rId70"/>
    <p:sldId id="904" r:id="rId7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標頭檔" id="{D51548FD-1061-47EC-804F-770269E5D319}">
          <p14:sldIdLst>
            <p14:sldId id="256"/>
          </p14:sldIdLst>
        </p14:section>
        <p14:section name="Defintion" id="{0B994A8D-C9E8-4E47-8CF7-831F169BDAA0}">
          <p14:sldIdLst>
            <p14:sldId id="261"/>
          </p14:sldIdLst>
        </p14:section>
        <p14:section name="章節List" id="{8E4A4382-9A9E-49FA-9DE0-776CC5EB9A30}">
          <p14:sldIdLst>
            <p14:sldId id="891"/>
          </p14:sldIdLst>
        </p14:section>
        <p14:section name="ADC 數位架構" id="{D6BA5F9B-D591-47FA-8B94-6F7DFFB3FDE6}">
          <p14:sldIdLst>
            <p14:sldId id="883"/>
            <p14:sldId id="266"/>
            <p14:sldId id="912"/>
            <p14:sldId id="279"/>
            <p14:sldId id="283"/>
            <p14:sldId id="278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884"/>
            <p14:sldId id="886"/>
            <p14:sldId id="887"/>
            <p14:sldId id="888"/>
            <p14:sldId id="280"/>
            <p14:sldId id="892"/>
            <p14:sldId id="893"/>
            <p14:sldId id="894"/>
            <p14:sldId id="284"/>
          </p14:sldIdLst>
        </p14:section>
        <p14:section name="數位架構流程 (Matlab模擬)" id="{E078FA33-5677-4227-A0C3-3CA81D73366A}">
          <p14:sldIdLst>
            <p14:sldId id="285"/>
            <p14:sldId id="286"/>
            <p14:sldId id="881"/>
            <p14:sldId id="897"/>
            <p14:sldId id="896"/>
            <p14:sldId id="898"/>
            <p14:sldId id="899"/>
            <p14:sldId id="327"/>
            <p14:sldId id="903"/>
            <p14:sldId id="905"/>
            <p14:sldId id="906"/>
            <p14:sldId id="915"/>
            <p14:sldId id="908"/>
            <p14:sldId id="907"/>
            <p14:sldId id="836"/>
            <p14:sldId id="909"/>
            <p14:sldId id="910"/>
            <p14:sldId id="911"/>
            <p14:sldId id="839"/>
            <p14:sldId id="913"/>
            <p14:sldId id="840"/>
            <p14:sldId id="848"/>
            <p14:sldId id="849"/>
            <p14:sldId id="842"/>
            <p14:sldId id="895"/>
            <p14:sldId id="889"/>
            <p14:sldId id="914"/>
            <p14:sldId id="890"/>
            <p14:sldId id="751"/>
          </p14:sldIdLst>
        </p14:section>
        <p14:section name="AGC flow" id="{D4987742-1940-4315-8C24-0E7FB243CB3A}">
          <p14:sldIdLst>
            <p14:sldId id="882"/>
            <p14:sldId id="902"/>
          </p14:sldIdLst>
        </p14:section>
        <p14:section name="數位電路驗證" id="{D5C40446-EBF3-4C53-8497-3F374EA8D1ED}">
          <p14:sldIdLst>
            <p14:sldId id="281"/>
          </p14:sldIdLst>
        </p14:section>
        <p14:section name="First Project : ColorPicking" id="{2A9654F3-D5BC-4227-9ADF-A1FABED36332}">
          <p14:sldIdLst>
            <p14:sldId id="257"/>
            <p14:sldId id="258"/>
            <p14:sldId id="260"/>
            <p14:sldId id="263"/>
            <p14:sldId id="264"/>
            <p14:sldId id="259"/>
            <p14:sldId id="265"/>
          </p14:sldIdLst>
        </p14:section>
        <p14:section name="完成的重要任務" id="{FA68A893-A763-4D02-8571-DFC6F7755776}">
          <p14:sldIdLst>
            <p14:sldId id="282"/>
            <p14:sldId id="885"/>
            <p14:sldId id="90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s-fw-3" initials="s" lastIdx="14" clrIdx="0">
    <p:extLst>
      <p:ext uri="{19B8F6BF-5375-455C-9EA6-DF929625EA0E}">
        <p15:presenceInfo xmlns:p15="http://schemas.microsoft.com/office/powerpoint/2012/main" userId="sis-fw-3" providerId="None"/>
      </p:ext>
    </p:extLst>
  </p:cmAuthor>
  <p:cmAuthor id="2" name="User" initials="U" lastIdx="1" clrIdx="1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92972" autoAdjust="0"/>
  </p:normalViewPr>
  <p:slideViewPr>
    <p:cSldViewPr snapToGrid="0">
      <p:cViewPr varScale="1">
        <p:scale>
          <a:sx n="109" d="100"/>
          <a:sy n="109" d="100"/>
        </p:scale>
        <p:origin x="108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30T15:23:12.833" idx="2">
    <p:pos x="4385" y="1003"/>
    <p:text>讀取該regestier 代表POP功能</p:text>
    <p:extLst>
      <p:ext uri="{C676402C-5697-4E1C-873F-D02D1690AC5C}">
        <p15:threadingInfo xmlns:p15="http://schemas.microsoft.com/office/powerpoint/2012/main" timeZoneBias="-480"/>
      </p:ext>
    </p:extLst>
  </p:cm>
  <p:cm authorId="1" dt="2022-12-30T19:45:08.470" idx="4">
    <p:pos x="2498" y="1863"/>
    <p:text>設定硬體Buffer收到多少Byte後會自動觸發硬體中斷(Vector ISR),有8Bytes, 4Bytes,1 Byte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30T20:10:18.079" idx="5">
    <p:pos x="3297" y="1878"/>
    <p:text>Buffer收集的Data必須超過4Bytes才會觸發中斷</p:text>
    <p:extLst>
      <p:ext uri="{C676402C-5697-4E1C-873F-D02D1690AC5C}">
        <p15:threadingInfo xmlns:p15="http://schemas.microsoft.com/office/powerpoint/2012/main" timeZoneBias="-480"/>
      </p:ext>
    </p:extLst>
  </p:cm>
  <p:cm authorId="1" dt="2022-12-30T20:11:50.730" idx="6">
    <p:pos x="4026" y="2047"/>
    <p:text>解除中斷Event常理而言是擺在處理好後再將Event解除。但是如果資料在處理的過程中又有資料被傳輸進來此時這個中斷Event將不被看到，因為是在最後清理Event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1T21:47:13.367" idx="7">
    <p:pos x="2745" y="2512"/>
    <p:text>使用歐式幾何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320F2-F42B-45F1-AA86-96F1A2E46749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6F853-F7F2-4239-A629-A213C1D67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82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744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615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講述</a:t>
            </a:r>
            <a:r>
              <a:rPr lang="en-US" altLang="zh-TW" dirty="0"/>
              <a:t>LA</a:t>
            </a:r>
            <a:r>
              <a:rPr lang="zh-TW" altLang="en-US" dirty="0"/>
              <a:t>的儲存方式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LA </a:t>
            </a:r>
            <a:r>
              <a:rPr lang="zh-TW" altLang="en-US" dirty="0"/>
              <a:t>的 </a:t>
            </a:r>
            <a:r>
              <a:rPr lang="en-US" altLang="zh-TW" dirty="0" err="1"/>
              <a:t>SampleRate</a:t>
            </a:r>
            <a:r>
              <a:rPr lang="en-US" altLang="zh-TW" dirty="0"/>
              <a:t> </a:t>
            </a:r>
            <a:r>
              <a:rPr lang="zh-TW" altLang="en-US" dirty="0"/>
              <a:t>最高可以到</a:t>
            </a:r>
            <a:r>
              <a:rPr lang="en-US" altLang="zh-TW" dirty="0"/>
              <a:t>500MHZ</a:t>
            </a:r>
          </a:p>
          <a:p>
            <a:pPr marL="228600" indent="-228600">
              <a:buAutoNum type="arabicPeriod"/>
            </a:pPr>
            <a:r>
              <a:rPr lang="zh-TW" altLang="en-US" dirty="0"/>
              <a:t>當儲存成</a:t>
            </a:r>
            <a:r>
              <a:rPr lang="en-US" altLang="zh-TW" dirty="0"/>
              <a:t>csv</a:t>
            </a:r>
            <a:r>
              <a:rPr lang="zh-TW" altLang="en-US" dirty="0"/>
              <a:t>檔時，指針對數值變化的時間點儲存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075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l">
              <a:buNone/>
            </a:pPr>
            <a:endParaRPr lang="en-US" altLang="zh-TW" dirty="0"/>
          </a:p>
          <a:p>
            <a:pPr marL="228600" indent="-228600" algn="l">
              <a:buAutoNum type="arabicPeriod"/>
            </a:pPr>
            <a:r>
              <a:rPr lang="en-US" altLang="zh-TW" dirty="0"/>
              <a:t>Sample</a:t>
            </a:r>
            <a:r>
              <a:rPr lang="zh-TW" altLang="en-US" dirty="0"/>
              <a:t>的時間點取這個</a:t>
            </a:r>
            <a:r>
              <a:rPr lang="en-US" altLang="zh-TW" dirty="0"/>
              <a:t>Group</a:t>
            </a:r>
            <a:r>
              <a:rPr lang="zh-TW" altLang="en-US" dirty="0"/>
              <a:t>的最後</a:t>
            </a:r>
            <a:endParaRPr lang="en-US" altLang="zh-TW" dirty="0"/>
          </a:p>
          <a:p>
            <a:pPr marL="228600" indent="-228600" algn="l">
              <a:buAutoNum type="arabicPeriod" startAt="2"/>
            </a:pPr>
            <a:r>
              <a:rPr lang="en-US" altLang="zh-TW" dirty="0"/>
              <a:t>Group </a:t>
            </a:r>
            <a:r>
              <a:rPr lang="zh-TW" altLang="en-US" dirty="0"/>
              <a:t>指的是 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Port </a:t>
            </a:r>
            <a:r>
              <a:rPr lang="zh-TW" altLang="en-US" dirty="0"/>
              <a:t>開始變化的時間不超過</a:t>
            </a:r>
            <a:r>
              <a:rPr lang="en-US" altLang="zh-TW" dirty="0"/>
              <a:t>40ns</a:t>
            </a:r>
            <a:r>
              <a:rPr lang="zh-TW" altLang="en-US" dirty="0"/>
              <a:t>，將這些時間點列在相同的</a:t>
            </a:r>
            <a:r>
              <a:rPr lang="en-US" altLang="zh-TW" dirty="0"/>
              <a:t>Group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lang="en-US" altLang="zh-TW" dirty="0"/>
              <a:t>1. ADC CLK </a:t>
            </a:r>
            <a:r>
              <a:rPr lang="zh-TW" altLang="en-US" dirty="0"/>
              <a:t>利用該</a:t>
            </a:r>
            <a:r>
              <a:rPr lang="en-US" altLang="zh-TW" dirty="0"/>
              <a:t>Port </a:t>
            </a:r>
            <a:r>
              <a:rPr lang="zh-TW" altLang="en-US" dirty="0"/>
              <a:t>會損失</a:t>
            </a:r>
            <a:r>
              <a:rPr lang="en-US" altLang="zh-TW" dirty="0"/>
              <a:t>LSB information</a:t>
            </a:r>
          </a:p>
          <a:p>
            <a:pPr marL="228600" indent="-228600" algn="l">
              <a:buAutoNum type="arabicPeriod" startAt="2"/>
            </a:pPr>
            <a:endParaRPr lang="en-US" altLang="zh-TW" dirty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073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First Method </a:t>
            </a:r>
          </a:p>
          <a:p>
            <a:r>
              <a:rPr lang="en-US" altLang="zh-TW" sz="1800" dirty="0"/>
              <a:t>1. </a:t>
            </a:r>
          </a:p>
          <a:p>
            <a:r>
              <a:rPr lang="zh-TW" altLang="en-US" dirty="0"/>
              <a:t>利用</a:t>
            </a:r>
            <a:r>
              <a:rPr lang="en-US" altLang="zh-TW" dirty="0" err="1"/>
              <a:t>Matlab</a:t>
            </a:r>
            <a:r>
              <a:rPr lang="zh-TW" altLang="en-US" dirty="0"/>
              <a:t>處理矩陣速度較快的理由。假定 </a:t>
            </a:r>
            <a:r>
              <a:rPr lang="en-US" altLang="zh-TW" dirty="0"/>
              <a:t>x[n] = 0, x[ n+1] = 1, </a:t>
            </a:r>
          </a:p>
          <a:p>
            <a:r>
              <a:rPr lang="en-US" altLang="zh-TW" dirty="0"/>
              <a:t>x[n+1]</a:t>
            </a:r>
            <a:r>
              <a:rPr lang="zh-TW" altLang="en-US" dirty="0"/>
              <a:t> </a:t>
            </a:r>
            <a:r>
              <a:rPr lang="en-US" altLang="zh-TW" dirty="0"/>
              <a:t>is rising edge, D[k] = [ 0 , x ] , C[k] = [x, 0] then (D-C )[k] = D[k] –C[k]</a:t>
            </a:r>
          </a:p>
          <a:p>
            <a:r>
              <a:rPr lang="en-US" altLang="zh-TW" dirty="0"/>
              <a:t>(D-C)[n+1] = x[n] – x[n+1] = -1 , then if and only if  x[n+1] is also Rising edge</a:t>
            </a:r>
          </a:p>
          <a:p>
            <a:r>
              <a:rPr lang="en-US" altLang="zh-TW" dirty="0"/>
              <a:t>Similar for falling edge. It is </a:t>
            </a:r>
            <a:r>
              <a:rPr lang="en-US" altLang="zh-TW" dirty="0" err="1"/>
              <a:t>fastly</a:t>
            </a:r>
            <a:r>
              <a:rPr lang="en-US" altLang="zh-TW" dirty="0"/>
              <a:t> in </a:t>
            </a:r>
            <a:r>
              <a:rPr lang="en-US" altLang="zh-TW" dirty="0" err="1"/>
              <a:t>matalb</a:t>
            </a:r>
            <a:r>
              <a:rPr lang="en-US" altLang="zh-TW" dirty="0"/>
              <a:t> use matrix </a:t>
            </a:r>
            <a:r>
              <a:rPr lang="en-US" altLang="zh-TW" dirty="0" err="1"/>
              <a:t>calulation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2. </a:t>
            </a:r>
            <a:r>
              <a:rPr lang="zh-TW" altLang="en-US" dirty="0"/>
              <a:t>利用</a:t>
            </a:r>
            <a:r>
              <a:rPr lang="en-US" altLang="zh-TW" dirty="0"/>
              <a:t>merge sort </a:t>
            </a:r>
            <a:r>
              <a:rPr lang="zh-TW" altLang="en-US" dirty="0"/>
              <a:t>將</a:t>
            </a:r>
            <a:r>
              <a:rPr lang="en-US" altLang="zh-TW" dirty="0"/>
              <a:t>Rising Edge and Falling Edge merge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922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透過分群的作法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152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720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</a:t>
            </a:r>
          </a:p>
          <a:p>
            <a:r>
              <a:rPr lang="en-US" altLang="zh-TW" dirty="0" err="1"/>
              <a:t>Diff_time</a:t>
            </a:r>
            <a:r>
              <a:rPr lang="en-US" altLang="zh-TW" dirty="0"/>
              <a:t>[n]  = Time[n] – Time[n+1] and </a:t>
            </a:r>
            <a:r>
              <a:rPr lang="en-US" altLang="zh-TW" dirty="0" err="1"/>
              <a:t>GroupLeader</a:t>
            </a:r>
            <a:r>
              <a:rPr lang="en-US" altLang="zh-TW" dirty="0"/>
              <a:t> always lock in new Group</a:t>
            </a:r>
          </a:p>
          <a:p>
            <a:r>
              <a:rPr lang="en-US" altLang="zh-TW" dirty="0"/>
              <a:t>Sum(</a:t>
            </a:r>
            <a:r>
              <a:rPr lang="en-US" altLang="zh-TW" dirty="0" err="1"/>
              <a:t>Diff_time</a:t>
            </a:r>
            <a:r>
              <a:rPr lang="en-US" altLang="zh-TW" dirty="0"/>
              <a:t>[k] + … </a:t>
            </a:r>
            <a:r>
              <a:rPr lang="en-US" altLang="zh-TW" dirty="0" err="1"/>
              <a:t>Diff_time</a:t>
            </a:r>
            <a:r>
              <a:rPr lang="en-US" altLang="zh-TW" dirty="0"/>
              <a:t>[</a:t>
            </a:r>
            <a:r>
              <a:rPr lang="en-US" altLang="zh-TW" dirty="0" err="1"/>
              <a:t>k+j</a:t>
            </a:r>
            <a:r>
              <a:rPr lang="en-US" altLang="zh-TW" dirty="0"/>
              <a:t>])</a:t>
            </a:r>
            <a:r>
              <a:rPr lang="zh-TW" altLang="en-US" dirty="0"/>
              <a:t>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40ns( tolerance) then find the last point of Group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701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下方點的</a:t>
            </a:r>
            <a:r>
              <a:rPr lang="en-US" altLang="zh-TW" dirty="0"/>
              <a:t>Sample</a:t>
            </a:r>
            <a:r>
              <a:rPr lang="zh-TW" altLang="en-US" dirty="0"/>
              <a:t>是固定的</a:t>
            </a:r>
            <a:r>
              <a:rPr lang="en-US" altLang="zh-TW" dirty="0"/>
              <a:t>(Sample</a:t>
            </a:r>
            <a:r>
              <a:rPr lang="zh-TW" altLang="en-US" dirty="0"/>
              <a:t>的頭節點會取第一個</a:t>
            </a:r>
            <a:r>
              <a:rPr lang="en-US" altLang="zh-TW" dirty="0" err="1"/>
              <a:t>GroupLeader</a:t>
            </a:r>
            <a:r>
              <a:rPr lang="zh-TW" altLang="en-US" dirty="0"/>
              <a:t>的點當作起始點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以下每個</a:t>
            </a:r>
            <a:r>
              <a:rPr lang="en-US" altLang="zh-TW" dirty="0"/>
              <a:t>Sample</a:t>
            </a:r>
            <a:r>
              <a:rPr lang="zh-TW" altLang="en-US" dirty="0"/>
              <a:t>點的值依照以下方法取值  </a:t>
            </a:r>
            <a:r>
              <a:rPr lang="en-US" altLang="zh-TW" dirty="0" err="1"/>
              <a:t>G_time</a:t>
            </a:r>
            <a:r>
              <a:rPr lang="en-US" altLang="zh-TW" dirty="0"/>
              <a:t>[n]&lt; </a:t>
            </a:r>
            <a:r>
              <a:rPr lang="en-US" altLang="zh-TW" dirty="0" err="1"/>
              <a:t>S_time</a:t>
            </a:r>
            <a:r>
              <a:rPr lang="en-US" altLang="zh-TW" dirty="0"/>
              <a:t>[m] &lt; </a:t>
            </a:r>
            <a:r>
              <a:rPr lang="en-US" altLang="zh-TW" dirty="0" err="1"/>
              <a:t>G_time</a:t>
            </a:r>
            <a:r>
              <a:rPr lang="en-US" altLang="zh-TW" dirty="0"/>
              <a:t>[n+1]</a:t>
            </a:r>
            <a:r>
              <a:rPr lang="zh-TW" altLang="en-US" dirty="0"/>
              <a:t> </a:t>
            </a:r>
            <a:r>
              <a:rPr lang="en-US" altLang="zh-TW" dirty="0"/>
              <a:t>=&gt;</a:t>
            </a:r>
            <a:r>
              <a:rPr lang="zh-TW" altLang="en-US" dirty="0"/>
              <a:t> </a:t>
            </a:r>
            <a:r>
              <a:rPr lang="en-US" altLang="zh-TW" dirty="0" err="1"/>
              <a:t>S_val</a:t>
            </a:r>
            <a:r>
              <a:rPr lang="en-US" altLang="zh-TW" dirty="0"/>
              <a:t>[m] = </a:t>
            </a:r>
            <a:r>
              <a:rPr lang="en-US" altLang="zh-TW" dirty="0" err="1"/>
              <a:t>G_Val</a:t>
            </a:r>
            <a:r>
              <a:rPr lang="en-US" altLang="zh-TW" dirty="0"/>
              <a:t>[n]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586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硬體模擬需要耗費大量時間，只能</a:t>
            </a:r>
            <a:r>
              <a:rPr lang="en-US" altLang="zh-TW" dirty="0"/>
              <a:t>Sim</a:t>
            </a:r>
            <a:r>
              <a:rPr lang="zh-TW" altLang="en-US" dirty="0"/>
              <a:t>出一小段實際行為。而</a:t>
            </a:r>
            <a:r>
              <a:rPr lang="en-US" altLang="zh-TW" dirty="0"/>
              <a:t>FW</a:t>
            </a:r>
            <a:r>
              <a:rPr lang="zh-TW" altLang="en-US" dirty="0"/>
              <a:t>關注的點偏向於是否能</a:t>
            </a:r>
            <a:r>
              <a:rPr lang="en-US" altLang="zh-TW" dirty="0"/>
              <a:t>Decode</a:t>
            </a:r>
            <a:r>
              <a:rPr lang="zh-TW" altLang="en-US" dirty="0"/>
              <a:t>，</a:t>
            </a:r>
            <a:r>
              <a:rPr lang="en-US" altLang="zh-TW" dirty="0"/>
              <a:t>Focus</a:t>
            </a:r>
            <a:r>
              <a:rPr lang="zh-TW" altLang="en-US" dirty="0"/>
              <a:t>的點相對於硬體少很多，所以無需花費大量時間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394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數位電路總攬 </a:t>
            </a:r>
            <a:r>
              <a:rPr lang="en-US" altLang="zh-TW" dirty="0"/>
              <a:t>: </a:t>
            </a:r>
          </a:p>
          <a:p>
            <a:pPr marL="228600" indent="-228600">
              <a:buAutoNum type="arabicPeriod"/>
            </a:pPr>
            <a:r>
              <a:rPr lang="en-US" altLang="zh-TW" dirty="0"/>
              <a:t>B=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77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可以強調自身利用</a:t>
            </a:r>
            <a:r>
              <a:rPr lang="en-US" altLang="zh-TW" dirty="0" err="1"/>
              <a:t>Matlab</a:t>
            </a:r>
            <a:r>
              <a:rPr lang="zh-TW" altLang="en-US" dirty="0"/>
              <a:t>建構多個系統</a:t>
            </a:r>
            <a:r>
              <a:rPr lang="zh-TW" altLang="en-US"/>
              <a:t>來分析，並且當初學長設計就不是讓</a:t>
            </a:r>
            <a:r>
              <a:rPr lang="en-US" altLang="zh-TW"/>
              <a:t>FW</a:t>
            </a:r>
            <a:r>
              <a:rPr lang="zh-TW" altLang="en-US"/>
              <a:t>拿來用而是他們自身利用硬體來</a:t>
            </a:r>
            <a:r>
              <a:rPr lang="en-US" altLang="zh-TW"/>
              <a:t>SIM</a:t>
            </a:r>
            <a:endParaRPr lang="en-US" altLang="zh-TW" dirty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4401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這裡可以強調原先學長們有提到某一路是不可行的。但是透過自身對數位電路理解，將其電路串起來可以</a:t>
            </a:r>
            <a:r>
              <a:rPr lang="en-US" altLang="zh-TW" dirty="0"/>
              <a:t>Work . “RX0 Decoder </a:t>
            </a:r>
            <a:r>
              <a:rPr lang="zh-TW" altLang="en-US" dirty="0"/>
              <a:t>無法搭配 </a:t>
            </a:r>
            <a:r>
              <a:rPr lang="en-US" altLang="zh-TW" dirty="0"/>
              <a:t>1st HPF filter + Schmitt Digital “</a:t>
            </a:r>
          </a:p>
          <a:p>
            <a:pPr marL="0" indent="0">
              <a:buNone/>
            </a:pPr>
            <a:r>
              <a:rPr lang="zh-TW" altLang="en-US" dirty="0"/>
              <a:t>這裡可以講細一點，我是如何將電路串起來的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2.   </a:t>
            </a:r>
            <a:r>
              <a:rPr lang="zh-TW" altLang="en-US" dirty="0"/>
              <a:t>等前後端電路都講解完，可以補充上述電路發現過程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821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2659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針對第一點 </a:t>
            </a:r>
            <a:r>
              <a:rPr lang="en-US" altLang="zh-TW"/>
              <a:t>:</a:t>
            </a:r>
            <a:r>
              <a:rPr lang="zh-TW" altLang="en-US"/>
              <a:t>不經過任何訊號處理</a:t>
            </a:r>
            <a:endParaRPr lang="en-US" altLang="zh-TW"/>
          </a:p>
          <a:p>
            <a:r>
              <a:rPr lang="en-US" altLang="zh-TW"/>
              <a:t>1. ADC </a:t>
            </a:r>
            <a:r>
              <a:rPr lang="zh-TW" altLang="en-US"/>
              <a:t>刻度少，是指說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9712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4450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6012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利用這張圖以及紅色框框解釋何謂</a:t>
            </a:r>
            <a:r>
              <a:rPr lang="en-US" altLang="zh-TW" dirty="0"/>
              <a:t>Schmitt</a:t>
            </a:r>
          </a:p>
          <a:p>
            <a:r>
              <a:rPr lang="zh-TW" altLang="en-US" dirty="0"/>
              <a:t>解釋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藍色訊號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當訊號</a:t>
            </a:r>
            <a:r>
              <a:rPr lang="en-US" altLang="zh-TW" dirty="0"/>
              <a:t>Rising Edge</a:t>
            </a:r>
            <a:r>
              <a:rPr lang="zh-TW" altLang="en-US" dirty="0"/>
              <a:t>電壓大過</a:t>
            </a:r>
            <a:r>
              <a:rPr lang="en-US" altLang="zh-TW" dirty="0"/>
              <a:t>HT</a:t>
            </a:r>
            <a:r>
              <a:rPr lang="zh-TW" altLang="en-US" dirty="0"/>
              <a:t>時輸出為</a:t>
            </a:r>
            <a:r>
              <a:rPr lang="en-US" altLang="zh-TW" dirty="0"/>
              <a:t> 1, </a:t>
            </a:r>
            <a:r>
              <a:rPr lang="zh-TW" altLang="en-US" dirty="0"/>
              <a:t>當訊號</a:t>
            </a:r>
            <a:r>
              <a:rPr lang="en-US" altLang="zh-TW" dirty="0"/>
              <a:t>Rising Edge</a:t>
            </a:r>
            <a:r>
              <a:rPr lang="zh-TW" altLang="en-US" dirty="0"/>
              <a:t>小過</a:t>
            </a:r>
            <a:r>
              <a:rPr lang="en-US" altLang="zh-TW" dirty="0"/>
              <a:t>LT</a:t>
            </a:r>
            <a:r>
              <a:rPr lang="zh-TW" altLang="en-US" dirty="0"/>
              <a:t>時輸出為</a:t>
            </a:r>
            <a:r>
              <a:rPr lang="en-US" altLang="zh-TW" dirty="0"/>
              <a:t>0</a:t>
            </a:r>
            <a:r>
              <a:rPr lang="zh-TW" altLang="en-US" dirty="0"/>
              <a:t>，中間則根據</a:t>
            </a:r>
            <a:r>
              <a:rPr lang="en-US" altLang="zh-TW" dirty="0"/>
              <a:t>Lock</a:t>
            </a:r>
            <a:r>
              <a:rPr lang="zh-TW" altLang="en-US" dirty="0"/>
              <a:t>到的訊號決定。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241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“</a:t>
            </a:r>
            <a:r>
              <a:rPr lang="zh-TW" altLang="en-US" dirty="0">
                <a:solidFill>
                  <a:srgbClr val="FF0000"/>
                </a:solidFill>
              </a:rPr>
              <a:t>如何將類比的敘述轉換成數位的方程式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</a:p>
          <a:p>
            <a:r>
              <a:rPr lang="en-US" altLang="zh-TW" dirty="0"/>
              <a:t>Code </a:t>
            </a:r>
            <a:r>
              <a:rPr lang="zh-TW" altLang="en-US" dirty="0"/>
              <a:t>流程</a:t>
            </a:r>
            <a:endParaRPr lang="en-US" altLang="zh-TW" dirty="0"/>
          </a:p>
          <a:p>
            <a:r>
              <a:rPr lang="zh-TW" altLang="en-US" dirty="0"/>
              <a:t>依照上面邏輯 </a:t>
            </a:r>
            <a:endParaRPr lang="en-US" altLang="zh-TW" dirty="0"/>
          </a:p>
          <a:p>
            <a:r>
              <a:rPr lang="zh-TW" altLang="en-US" dirty="0"/>
              <a:t>我們要抓得是 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Rising Edge </a:t>
            </a:r>
            <a:r>
              <a:rPr lang="zh-TW" altLang="en-US" dirty="0"/>
              <a:t>大過 </a:t>
            </a:r>
            <a:r>
              <a:rPr lang="en-US" altLang="zh-TW" dirty="0"/>
              <a:t>HT</a:t>
            </a:r>
            <a:r>
              <a:rPr lang="zh-TW" altLang="en-US" dirty="0"/>
              <a:t>  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 Falling Edge </a:t>
            </a:r>
            <a:r>
              <a:rPr lang="zh-TW" altLang="en-US" dirty="0"/>
              <a:t>小過 </a:t>
            </a:r>
            <a:r>
              <a:rPr lang="en-US" altLang="zh-TW" dirty="0"/>
              <a:t>LT</a:t>
            </a:r>
            <a:r>
              <a:rPr lang="zh-TW" altLang="en-US" dirty="0"/>
              <a:t>的</a:t>
            </a:r>
            <a:r>
              <a:rPr lang="en-US" altLang="zh-TW" dirty="0"/>
              <a:t>timing </a:t>
            </a:r>
            <a:r>
              <a:rPr lang="en-US" altLang="zh-TW" dirty="0" err="1"/>
              <a:t>idx</a:t>
            </a:r>
            <a:endParaRPr lang="en-US" altLang="zh-TW" dirty="0"/>
          </a:p>
          <a:p>
            <a:pPr marL="228600" indent="-22860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 </a:t>
            </a:r>
            <a:r>
              <a:rPr lang="zh-TW" altLang="en-US" dirty="0"/>
              <a:t>當</a:t>
            </a:r>
            <a:r>
              <a:rPr lang="en-US" altLang="zh-TW" dirty="0"/>
              <a:t>Rising Edge </a:t>
            </a:r>
            <a:r>
              <a:rPr lang="zh-TW" altLang="en-US" dirty="0"/>
              <a:t> 大過 </a:t>
            </a:r>
            <a:r>
              <a:rPr lang="en-US" altLang="zh-TW" dirty="0"/>
              <a:t>HT</a:t>
            </a:r>
            <a:r>
              <a:rPr lang="zh-TW" altLang="en-US" dirty="0"/>
              <a:t> 輸出為 </a:t>
            </a:r>
            <a:r>
              <a:rPr lang="en-US" altLang="zh-TW" dirty="0"/>
              <a:t>1 &lt;=&gt; </a:t>
            </a:r>
            <a:r>
              <a:rPr lang="zh-TW" altLang="en-US" dirty="0"/>
              <a:t>轉化成訊號語言 </a:t>
            </a:r>
            <a:r>
              <a:rPr lang="en-US" altLang="zh-TW" dirty="0"/>
              <a:t>y[n] = x[n] – x[n-1]</a:t>
            </a:r>
            <a:r>
              <a:rPr lang="zh-TW" altLang="en-US" dirty="0"/>
              <a:t> </a:t>
            </a:r>
            <a:r>
              <a:rPr lang="en-US" altLang="zh-TW" dirty="0"/>
              <a:t>, y[n] &gt; 0 then Rising Edge. x[n-1] &lt; HT and HT &lt; x[n] </a:t>
            </a:r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當</a:t>
            </a:r>
            <a:r>
              <a:rPr lang="en-US" altLang="zh-TW" dirty="0"/>
              <a:t>Falling Edge </a:t>
            </a:r>
            <a:r>
              <a:rPr lang="zh-TW" altLang="en-US" dirty="0"/>
              <a:t>小過 </a:t>
            </a:r>
            <a:r>
              <a:rPr lang="en-US" altLang="zh-TW" dirty="0"/>
              <a:t>LT</a:t>
            </a:r>
            <a:r>
              <a:rPr lang="zh-TW" altLang="en-US" dirty="0"/>
              <a:t> 輸出為 </a:t>
            </a:r>
            <a:r>
              <a:rPr lang="en-US" altLang="zh-TW" dirty="0"/>
              <a:t>0 </a:t>
            </a:r>
            <a:r>
              <a:rPr lang="en-US" altLang="zh-TW" dirty="0">
                <a:sym typeface="Wingdings" panose="05000000000000000000" pitchFamily="2" charset="2"/>
              </a:rPr>
              <a:t></a:t>
            </a:r>
            <a:r>
              <a:rPr lang="en-US" altLang="zh-TW" dirty="0"/>
              <a:t> </a:t>
            </a:r>
            <a:r>
              <a:rPr lang="zh-TW" altLang="en-US" dirty="0"/>
              <a:t>轉化成訊號語言 </a:t>
            </a:r>
            <a:r>
              <a:rPr lang="en-US" altLang="zh-TW" dirty="0"/>
              <a:t>y[n] = x[n] – x[n-1]</a:t>
            </a:r>
            <a:r>
              <a:rPr lang="zh-TW" altLang="en-US" dirty="0"/>
              <a:t> </a:t>
            </a:r>
            <a:r>
              <a:rPr lang="en-US" altLang="zh-TW" dirty="0"/>
              <a:t>, y[n] &lt; 0 then Rising Edge. x[n-1] &gt; LT and LT &gt; x[n]</a:t>
            </a:r>
          </a:p>
          <a:p>
            <a:pPr marL="0" indent="0">
              <a:buNone/>
            </a:pPr>
            <a:r>
              <a:rPr lang="en-US" altLang="zh-TW" dirty="0"/>
              <a:t>3. </a:t>
            </a:r>
            <a:r>
              <a:rPr lang="zh-TW" altLang="en-US" dirty="0"/>
              <a:t>最後利用</a:t>
            </a:r>
            <a:r>
              <a:rPr lang="en-US" altLang="zh-TW" dirty="0"/>
              <a:t>merge sort </a:t>
            </a:r>
            <a:r>
              <a:rPr lang="zh-TW" altLang="en-US" dirty="0"/>
              <a:t>將</a:t>
            </a:r>
            <a:r>
              <a:rPr lang="en-US" altLang="zh-TW" dirty="0" err="1"/>
              <a:t>seqence</a:t>
            </a:r>
            <a:endParaRPr lang="en-US" altLang="zh-TW" dirty="0"/>
          </a:p>
          <a:p>
            <a:pPr marL="228600" indent="-228600">
              <a:buAutoNum type="arabicPeriod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7549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解釋 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第一排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Rising  </a:t>
            </a:r>
            <a:r>
              <a:rPr lang="en-US" altLang="zh-TW" dirty="0" err="1"/>
              <a:t>Idx</a:t>
            </a:r>
            <a:r>
              <a:rPr lang="en-US" altLang="zh-TW" dirty="0"/>
              <a:t>  (</a:t>
            </a:r>
            <a:r>
              <a:rPr lang="zh-TW" altLang="en-US" dirty="0"/>
              <a:t>上一頁滿足</a:t>
            </a:r>
            <a:r>
              <a:rPr lang="en-US" altLang="zh-TW" dirty="0"/>
              <a:t>Cond1</a:t>
            </a:r>
            <a:r>
              <a:rPr lang="zh-TW" altLang="en-US" dirty="0"/>
              <a:t>該不等式的點</a:t>
            </a:r>
            <a:r>
              <a:rPr lang="en-US" altLang="zh-TW" dirty="0"/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/>
              <a:t>第二排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Falling </a:t>
            </a:r>
            <a:r>
              <a:rPr lang="en-US" altLang="zh-TW" dirty="0" err="1"/>
              <a:t>Idx</a:t>
            </a:r>
            <a:r>
              <a:rPr lang="zh-TW" altLang="en-US" dirty="0"/>
              <a:t>  </a:t>
            </a:r>
            <a:r>
              <a:rPr lang="en-US" altLang="zh-TW" dirty="0"/>
              <a:t>(</a:t>
            </a:r>
            <a:r>
              <a:rPr lang="zh-TW" altLang="en-US" dirty="0"/>
              <a:t>上一頁滿足</a:t>
            </a:r>
            <a:r>
              <a:rPr lang="en-US" altLang="zh-TW" dirty="0"/>
              <a:t>Cond1</a:t>
            </a:r>
            <a:r>
              <a:rPr lang="zh-TW" altLang="en-US" dirty="0"/>
              <a:t>該不等式的點</a:t>
            </a:r>
            <a:r>
              <a:rPr lang="en-US" altLang="zh-TW" dirty="0"/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/>
              <a:t>Sampling</a:t>
            </a:r>
            <a:r>
              <a:rPr lang="zh-TW" altLang="en-US" dirty="0"/>
              <a:t>的所有</a:t>
            </a:r>
            <a:r>
              <a:rPr lang="en-US" altLang="zh-TW" dirty="0"/>
              <a:t>Timing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/>
              <a:t>透過</a:t>
            </a:r>
            <a:r>
              <a:rPr lang="en-US" altLang="zh-TW" dirty="0"/>
              <a:t>1,2 </a:t>
            </a:r>
            <a:r>
              <a:rPr lang="zh-TW" altLang="en-US" dirty="0"/>
              <a:t>兩排對處理後的訊號</a:t>
            </a:r>
            <a:r>
              <a:rPr lang="en-US" altLang="zh-TW" dirty="0"/>
              <a:t>Sample</a:t>
            </a:r>
            <a:r>
              <a:rPr lang="zh-TW" altLang="en-US" dirty="0"/>
              <a:t>結果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以下解釋如何得到</a:t>
            </a:r>
            <a:r>
              <a:rPr lang="en-US" altLang="zh-TW" dirty="0"/>
              <a:t>4</a:t>
            </a:r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238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解釋 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第一排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Rising  </a:t>
            </a:r>
            <a:r>
              <a:rPr lang="en-US" altLang="zh-TW" dirty="0" err="1"/>
              <a:t>Idx</a:t>
            </a:r>
            <a:r>
              <a:rPr lang="en-US" altLang="zh-TW" dirty="0"/>
              <a:t>  (</a:t>
            </a:r>
            <a:r>
              <a:rPr lang="zh-TW" altLang="en-US" dirty="0"/>
              <a:t>上一頁滿足</a:t>
            </a:r>
            <a:r>
              <a:rPr lang="en-US" altLang="zh-TW" dirty="0"/>
              <a:t>Cond1</a:t>
            </a:r>
            <a:r>
              <a:rPr lang="zh-TW" altLang="en-US" dirty="0"/>
              <a:t>該不等式的點</a:t>
            </a:r>
            <a:r>
              <a:rPr lang="en-US" altLang="zh-TW" dirty="0"/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/>
              <a:t>第二排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Falling </a:t>
            </a:r>
            <a:r>
              <a:rPr lang="en-US" altLang="zh-TW" dirty="0" err="1"/>
              <a:t>Idx</a:t>
            </a:r>
            <a:r>
              <a:rPr lang="zh-TW" altLang="en-US" dirty="0"/>
              <a:t>  </a:t>
            </a:r>
            <a:r>
              <a:rPr lang="en-US" altLang="zh-TW" dirty="0"/>
              <a:t>(</a:t>
            </a:r>
            <a:r>
              <a:rPr lang="zh-TW" altLang="en-US" dirty="0"/>
              <a:t>上一頁滿足</a:t>
            </a:r>
            <a:r>
              <a:rPr lang="en-US" altLang="zh-TW" dirty="0"/>
              <a:t>Cond1</a:t>
            </a:r>
            <a:r>
              <a:rPr lang="zh-TW" altLang="en-US" dirty="0"/>
              <a:t>該不等式的點</a:t>
            </a:r>
            <a:r>
              <a:rPr lang="en-US" altLang="zh-TW" dirty="0"/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/>
              <a:t>Sampling</a:t>
            </a:r>
            <a:r>
              <a:rPr lang="zh-TW" altLang="en-US" dirty="0"/>
              <a:t>的所有</a:t>
            </a:r>
            <a:r>
              <a:rPr lang="en-US" altLang="zh-TW" dirty="0"/>
              <a:t>Timing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/>
              <a:t>透過</a:t>
            </a:r>
            <a:r>
              <a:rPr lang="en-US" altLang="zh-TW" dirty="0"/>
              <a:t>1,2 </a:t>
            </a:r>
            <a:r>
              <a:rPr lang="zh-TW" altLang="en-US" dirty="0"/>
              <a:t>兩排對處理後的訊號</a:t>
            </a:r>
            <a:r>
              <a:rPr lang="en-US" altLang="zh-TW" dirty="0"/>
              <a:t>Sample</a:t>
            </a:r>
            <a:r>
              <a:rPr lang="zh-TW" altLang="en-US" dirty="0"/>
              <a:t>結果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以下解釋如何得到</a:t>
            </a:r>
            <a:r>
              <a:rPr lang="en-US" altLang="zh-TW" dirty="0"/>
              <a:t>4</a:t>
            </a:r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609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以上使用兩個頻率差不多的 </a:t>
            </a:r>
            <a:r>
              <a:rPr lang="en-US" altLang="zh-TW" dirty="0"/>
              <a:t>=~</a:t>
            </a:r>
            <a:r>
              <a:rPr lang="zh-TW" altLang="en-US" dirty="0"/>
              <a:t> </a:t>
            </a:r>
            <a:r>
              <a:rPr lang="en-US" altLang="zh-TW" dirty="0"/>
              <a:t>43Khz, 42.5Khz</a:t>
            </a:r>
            <a:r>
              <a:rPr lang="zh-TW" altLang="en-US" dirty="0"/>
              <a:t>的正旋波</a:t>
            </a:r>
            <a:endParaRPr lang="en-US" altLang="zh-TW" dirty="0"/>
          </a:p>
          <a:p>
            <a:r>
              <a:rPr lang="zh-TW" altLang="en-US" dirty="0"/>
              <a:t>再加上</a:t>
            </a:r>
            <a:r>
              <a:rPr lang="en-US" altLang="zh-TW" dirty="0"/>
              <a:t>Phase</a:t>
            </a:r>
            <a:r>
              <a:rPr lang="zh-TW" altLang="en-US" dirty="0"/>
              <a:t> 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83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起因 </a:t>
            </a:r>
            <a:r>
              <a:rPr lang="en-US" altLang="zh-TW" dirty="0"/>
              <a:t>: </a:t>
            </a:r>
            <a:r>
              <a:rPr lang="zh-TW" altLang="en-US" dirty="0"/>
              <a:t>某次學長請我使用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Debug Port</a:t>
            </a:r>
            <a:r>
              <a:rPr lang="zh-TW" altLang="en-US" dirty="0"/>
              <a:t>，來觀察</a:t>
            </a:r>
            <a:r>
              <a:rPr lang="en-US" altLang="zh-TW" dirty="0"/>
              <a:t>Data</a:t>
            </a:r>
            <a:r>
              <a:rPr lang="zh-TW" altLang="en-US" dirty="0"/>
              <a:t>是否有在</a:t>
            </a:r>
            <a:r>
              <a:rPr lang="en-US" altLang="zh-TW" dirty="0" err="1"/>
              <a:t>Vcm</a:t>
            </a:r>
            <a:r>
              <a:rPr lang="zh-TW" altLang="en-US" dirty="0"/>
              <a:t>之上</a:t>
            </a:r>
            <a:r>
              <a:rPr lang="en-US" altLang="zh-TW" dirty="0"/>
              <a:t>…</a:t>
            </a:r>
            <a:r>
              <a:rPr lang="zh-TW" altLang="en-US" dirty="0"/>
              <a:t>，但是用</a:t>
            </a:r>
            <a:r>
              <a:rPr lang="en-US" altLang="zh-TW" dirty="0"/>
              <a:t>LA</a:t>
            </a:r>
            <a:r>
              <a:rPr lang="zh-TW" altLang="en-US" dirty="0"/>
              <a:t>並在搭配內建分析器</a:t>
            </a:r>
            <a:r>
              <a:rPr lang="en-US" altLang="zh-TW" dirty="0"/>
              <a:t>Parallel</a:t>
            </a:r>
            <a:r>
              <a:rPr lang="zh-TW" altLang="en-US" dirty="0"/>
              <a:t>觀察</a:t>
            </a:r>
            <a:r>
              <a:rPr lang="en-US" altLang="zh-TW" dirty="0"/>
              <a:t>Data</a:t>
            </a:r>
            <a:r>
              <a:rPr lang="zh-TW" altLang="en-US" dirty="0"/>
              <a:t>實在不容易，因此想說是否能將</a:t>
            </a:r>
            <a:r>
              <a:rPr lang="en-US" altLang="zh-TW" dirty="0"/>
              <a:t>Data</a:t>
            </a:r>
            <a:r>
              <a:rPr lang="zh-TW" altLang="en-US" dirty="0"/>
              <a:t>傳送出來。這便是第一步。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zh-TW" altLang="en-US" dirty="0"/>
              <a:t>猜測 </a:t>
            </a:r>
            <a:r>
              <a:rPr lang="en-US" altLang="zh-TW" dirty="0"/>
              <a:t>:</a:t>
            </a:r>
            <a:r>
              <a:rPr lang="zh-TW" altLang="en-US" dirty="0"/>
              <a:t> 為何前人都沒有做出來，原因之一是他們不曉得可以輸出</a:t>
            </a:r>
            <a:r>
              <a:rPr lang="en-US" altLang="zh-TW" dirty="0"/>
              <a:t>CSV</a:t>
            </a:r>
            <a:r>
              <a:rPr lang="zh-TW" altLang="en-US" dirty="0"/>
              <a:t>檔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HW </a:t>
            </a:r>
            <a:r>
              <a:rPr lang="zh-TW" altLang="en-US" dirty="0"/>
              <a:t>提供 </a:t>
            </a:r>
            <a:r>
              <a:rPr lang="en-US" altLang="zh-TW" dirty="0"/>
              <a:t>ADC</a:t>
            </a:r>
            <a:r>
              <a:rPr lang="zh-TW" altLang="en-US" dirty="0"/>
              <a:t> 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Bit </a:t>
            </a:r>
            <a:r>
              <a:rPr lang="zh-TW" altLang="en-US" dirty="0"/>
              <a:t>的個別</a:t>
            </a:r>
            <a:r>
              <a:rPr lang="en-US" altLang="zh-TW" dirty="0"/>
              <a:t>Port</a:t>
            </a:r>
            <a:r>
              <a:rPr lang="zh-TW" altLang="en-US" dirty="0"/>
              <a:t>，代表實際上</a:t>
            </a:r>
            <a:r>
              <a:rPr lang="en-US" altLang="zh-TW" dirty="0"/>
              <a:t>HW</a:t>
            </a:r>
            <a:r>
              <a:rPr lang="zh-TW" altLang="en-US" dirty="0"/>
              <a:t> </a:t>
            </a:r>
            <a:r>
              <a:rPr lang="en-US" altLang="zh-TW" dirty="0"/>
              <a:t>SAR ADC</a:t>
            </a:r>
            <a:r>
              <a:rPr lang="zh-TW" altLang="en-US" dirty="0"/>
              <a:t>的過程。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讀</a:t>
            </a:r>
            <a:r>
              <a:rPr lang="en-US" altLang="zh-TW" dirty="0"/>
              <a:t>ADC Data</a:t>
            </a:r>
            <a:r>
              <a:rPr lang="zh-TW" altLang="en-US" dirty="0"/>
              <a:t>不需要像外部</a:t>
            </a:r>
            <a:r>
              <a:rPr lang="en-US" altLang="zh-TW" dirty="0"/>
              <a:t>Sensor</a:t>
            </a:r>
            <a:r>
              <a:rPr lang="zh-TW" altLang="en-US" dirty="0"/>
              <a:t>一樣，</a:t>
            </a:r>
            <a:r>
              <a:rPr lang="en-US" altLang="zh-TW" dirty="0" err="1"/>
              <a:t>SampleRate</a:t>
            </a:r>
            <a:r>
              <a:rPr lang="zh-TW" altLang="en-US" dirty="0"/>
              <a:t>過於慢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1553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沒有雜訊下，使用簡單的</a:t>
            </a:r>
            <a:r>
              <a:rPr lang="en-US" altLang="zh-TW" dirty="0"/>
              <a:t>Decoder</a:t>
            </a:r>
            <a:r>
              <a:rPr lang="zh-TW" altLang="en-US" dirty="0"/>
              <a:t>就能對訊號作解析</a:t>
            </a:r>
            <a:endParaRPr lang="en-US" altLang="zh-TW" dirty="0"/>
          </a:p>
          <a:p>
            <a:r>
              <a:rPr lang="zh-TW" altLang="en-US" dirty="0"/>
              <a:t>例如 </a:t>
            </a:r>
            <a:r>
              <a:rPr lang="en-US" altLang="zh-TW" dirty="0"/>
              <a:t>:</a:t>
            </a:r>
            <a:r>
              <a:rPr lang="zh-TW" altLang="en-US" dirty="0"/>
              <a:t> 我不需要這麼細的精準度只需</a:t>
            </a:r>
            <a:r>
              <a:rPr lang="en-US" altLang="zh-TW" dirty="0"/>
              <a:t>MSB</a:t>
            </a:r>
            <a:r>
              <a:rPr lang="zh-TW" altLang="en-US" dirty="0"/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9675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解釋</a:t>
            </a:r>
            <a:r>
              <a:rPr lang="en-US" altLang="zh-TW" dirty="0"/>
              <a:t>4T</a:t>
            </a:r>
            <a:r>
              <a:rPr lang="zh-TW" altLang="en-US" dirty="0"/>
              <a:t>原因</a:t>
            </a:r>
            <a:r>
              <a:rPr lang="en-US" altLang="zh-TW" dirty="0"/>
              <a:t> :</a:t>
            </a:r>
          </a:p>
          <a:p>
            <a:pPr marL="228600" indent="-228600">
              <a:buAutoNum type="arabicPeriod"/>
            </a:pPr>
            <a:r>
              <a:rPr lang="en-US" altLang="zh-TW" dirty="0"/>
              <a:t>Delay </a:t>
            </a:r>
            <a:r>
              <a:rPr lang="zh-TW" altLang="en-US" dirty="0"/>
              <a:t>越多 </a:t>
            </a:r>
            <a:r>
              <a:rPr lang="en-US" altLang="zh-TW" dirty="0"/>
              <a:t>1MHZ </a:t>
            </a:r>
            <a:r>
              <a:rPr lang="zh-TW" altLang="en-US" dirty="0"/>
              <a:t>的</a:t>
            </a:r>
            <a:r>
              <a:rPr lang="en-US" altLang="zh-TW" dirty="0"/>
              <a:t>Amp</a:t>
            </a:r>
            <a:r>
              <a:rPr lang="zh-TW" altLang="en-US" dirty="0"/>
              <a:t>提升越多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由於</a:t>
            </a:r>
            <a:r>
              <a:rPr lang="en-US" altLang="zh-TW" dirty="0"/>
              <a:t>Schmitt </a:t>
            </a:r>
            <a:r>
              <a:rPr lang="zh-TW" altLang="en-US" dirty="0"/>
              <a:t>的重點是</a:t>
            </a:r>
            <a:r>
              <a:rPr lang="en-US" altLang="zh-TW" dirty="0"/>
              <a:t>Threshold</a:t>
            </a:r>
            <a:r>
              <a:rPr lang="zh-TW" altLang="en-US" dirty="0"/>
              <a:t>它不管頻率，對於不同</a:t>
            </a:r>
            <a:r>
              <a:rPr lang="en-US" altLang="zh-TW" dirty="0"/>
              <a:t>Host</a:t>
            </a:r>
            <a:r>
              <a:rPr lang="zh-TW" altLang="en-US" dirty="0"/>
              <a:t>由於打上來的</a:t>
            </a:r>
            <a:r>
              <a:rPr lang="en-US" altLang="zh-TW" dirty="0"/>
              <a:t>TX</a:t>
            </a:r>
            <a:r>
              <a:rPr lang="zh-TW" altLang="en-US" dirty="0"/>
              <a:t>能量不同，我們會依照</a:t>
            </a:r>
            <a:r>
              <a:rPr lang="en-US" altLang="zh-TW" dirty="0"/>
              <a:t>AGC</a:t>
            </a:r>
            <a:r>
              <a:rPr lang="zh-TW" altLang="en-US" dirty="0"/>
              <a:t>將能量大小拉升一致。這會有兩個問題 </a:t>
            </a:r>
            <a:r>
              <a:rPr lang="en-US" altLang="zh-TW" dirty="0"/>
              <a:t>1. PGA </a:t>
            </a:r>
            <a:r>
              <a:rPr lang="zh-TW" altLang="en-US" dirty="0"/>
              <a:t>是</a:t>
            </a:r>
            <a:r>
              <a:rPr lang="en-US" altLang="zh-TW" dirty="0"/>
              <a:t>Low Pass filter Gain</a:t>
            </a:r>
            <a:r>
              <a:rPr lang="zh-TW" altLang="en-US" dirty="0"/>
              <a:t>值越大 頻寬越小 </a:t>
            </a:r>
            <a:r>
              <a:rPr lang="en-US" altLang="zh-TW" dirty="0"/>
              <a:t>( Rising Edge</a:t>
            </a:r>
            <a:r>
              <a:rPr lang="zh-TW" altLang="en-US" dirty="0"/>
              <a:t>越慢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2. </a:t>
            </a:r>
            <a:r>
              <a:rPr lang="zh-TW" altLang="en-US" dirty="0"/>
              <a:t>能量越小的平台 </a:t>
            </a:r>
            <a:r>
              <a:rPr lang="en-US" altLang="zh-TW" dirty="0"/>
              <a:t>(Rising Edge</a:t>
            </a:r>
            <a:r>
              <a:rPr lang="zh-TW" altLang="en-US" dirty="0"/>
              <a:t>越差</a:t>
            </a:r>
            <a:r>
              <a:rPr lang="en-US" altLang="zh-TW" dirty="0"/>
              <a:t>)</a:t>
            </a:r>
            <a:r>
              <a:rPr lang="zh-TW" altLang="en-US" dirty="0"/>
              <a:t> 。 總結 </a:t>
            </a:r>
            <a:r>
              <a:rPr lang="en-US" altLang="zh-TW" dirty="0"/>
              <a:t>:</a:t>
            </a:r>
            <a:r>
              <a:rPr lang="zh-TW" altLang="en-US" dirty="0"/>
              <a:t> 不同平台 </a:t>
            </a:r>
            <a:r>
              <a:rPr lang="en-US" altLang="zh-TW" dirty="0" err="1"/>
              <a:t>Thershold</a:t>
            </a:r>
            <a:r>
              <a:rPr lang="en-US" altLang="zh-TW" dirty="0"/>
              <a:t> </a:t>
            </a:r>
            <a:r>
              <a:rPr lang="zh-TW" altLang="en-US" dirty="0"/>
              <a:t>會有極大差異。如果要消除這問題最好的方法便是</a:t>
            </a:r>
            <a:r>
              <a:rPr lang="en-US" altLang="zh-TW" dirty="0"/>
              <a:t>Delay T</a:t>
            </a:r>
            <a:r>
              <a:rPr lang="zh-TW" altLang="en-US" dirty="0"/>
              <a:t>數越多。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3033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5706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/>
              <a:t>由於筆只使用</a:t>
            </a:r>
            <a:r>
              <a:rPr lang="en-US" altLang="zh-TW"/>
              <a:t>UART TX</a:t>
            </a:r>
            <a:r>
              <a:rPr lang="zh-TW" altLang="en-US"/>
              <a:t>來印出相關資訊、並沒有使用</a:t>
            </a:r>
            <a:r>
              <a:rPr lang="en-US" altLang="zh-TW"/>
              <a:t>RX</a:t>
            </a:r>
            <a:r>
              <a:rPr lang="zh-TW" altLang="en-US"/>
              <a:t>來接收其他</a:t>
            </a:r>
            <a:r>
              <a:rPr lang="en-US" altLang="zh-TW"/>
              <a:t>Sensor</a:t>
            </a:r>
            <a:r>
              <a:rPr lang="zh-TW" altLang="en-US"/>
              <a:t>的</a:t>
            </a:r>
            <a:r>
              <a:rPr lang="en-US" altLang="zh-TW"/>
              <a:t>information</a:t>
            </a:r>
            <a:r>
              <a:rPr lang="zh-TW" altLang="en-US"/>
              <a:t>。</a:t>
            </a:r>
            <a:endParaRPr lang="en-US" altLang="zh-TW"/>
          </a:p>
          <a:p>
            <a:pPr marL="0" indent="0">
              <a:buNone/>
            </a:pPr>
            <a:r>
              <a:rPr lang="zh-TW" altLang="en-US"/>
              <a:t>       </a:t>
            </a:r>
            <a:r>
              <a:rPr lang="en-US" altLang="zh-TW"/>
              <a:t>1.1 UART</a:t>
            </a:r>
            <a:r>
              <a:rPr lang="zh-TW" altLang="en-US"/>
              <a:t> </a:t>
            </a:r>
            <a:r>
              <a:rPr lang="en-US" altLang="zh-TW"/>
              <a:t>RX Setting</a:t>
            </a:r>
            <a:r>
              <a:rPr lang="zh-TW" altLang="en-US"/>
              <a:t>建立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169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876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可以觀察到藍色大量</a:t>
            </a:r>
            <a:r>
              <a:rPr lang="en-US" altLang="zh-TW" dirty="0"/>
              <a:t>Glitch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839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可以大概強調利用周六日時間完成</a:t>
            </a:r>
            <a:r>
              <a:rPr lang="en-US" altLang="zh-TW" dirty="0"/>
              <a:t>(</a:t>
            </a:r>
            <a:r>
              <a:rPr lang="zh-TW" altLang="en-US" dirty="0"/>
              <a:t>疫情期間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264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 err="1"/>
              <a:t>Correltaion</a:t>
            </a:r>
            <a:r>
              <a:rPr lang="en-US" altLang="zh-TW" dirty="0"/>
              <a:t> Threshold </a:t>
            </a:r>
            <a:r>
              <a:rPr lang="zh-TW" altLang="en-US" dirty="0"/>
              <a:t>、</a:t>
            </a:r>
            <a:r>
              <a:rPr lang="en-US" altLang="zh-TW" dirty="0"/>
              <a:t>Slicer </a:t>
            </a:r>
            <a:r>
              <a:rPr lang="en-US" altLang="zh-TW" dirty="0" err="1"/>
              <a:t>Threhold</a:t>
            </a:r>
            <a:r>
              <a:rPr lang="zh-TW" altLang="en-US" dirty="0"/>
              <a:t>、</a:t>
            </a:r>
            <a:r>
              <a:rPr lang="en-US" altLang="zh-TW" dirty="0"/>
              <a:t>Decode windows</a:t>
            </a:r>
          </a:p>
          <a:p>
            <a:pPr marL="228600" indent="-228600">
              <a:buAutoNum type="arabicPeriod"/>
            </a:pPr>
            <a:r>
              <a:rPr lang="en-US" altLang="zh-TW" dirty="0" err="1"/>
              <a:t>Novatek</a:t>
            </a:r>
            <a:r>
              <a:rPr lang="en-US" altLang="zh-TW" dirty="0"/>
              <a:t> and Oppo Platform</a:t>
            </a:r>
          </a:p>
          <a:p>
            <a:pPr marL="228600" indent="-228600">
              <a:buAutoNum type="arabicPeriod"/>
            </a:pPr>
            <a:r>
              <a:rPr lang="zh-TW" altLang="en-US" dirty="0"/>
              <a:t>無論是類比電路還是數位電路兩者皆有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797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  </a:t>
            </a:r>
            <a:r>
              <a:rPr lang="zh-TW" altLang="en-US" dirty="0"/>
              <a:t> </a:t>
            </a:r>
            <a:r>
              <a:rPr lang="en-US" altLang="zh-TW" dirty="0"/>
              <a:t>PGA </a:t>
            </a:r>
            <a:r>
              <a:rPr lang="zh-TW" altLang="en-US" dirty="0"/>
              <a:t>是 低通濾波器將高頻訊號有效阻擋住。</a:t>
            </a:r>
            <a:r>
              <a:rPr lang="en-US" altLang="zh-TW" dirty="0"/>
              <a:t>Gain</a:t>
            </a:r>
            <a:r>
              <a:rPr lang="zh-TW" altLang="en-US" dirty="0"/>
              <a:t>值越大 </a:t>
            </a:r>
            <a:r>
              <a:rPr lang="en-US" altLang="zh-TW" dirty="0"/>
              <a:t>Slew Rate</a:t>
            </a:r>
            <a:r>
              <a:rPr lang="zh-TW" altLang="en-US" dirty="0"/>
              <a:t>越緩</a:t>
            </a:r>
            <a:r>
              <a:rPr lang="en-US" altLang="zh-TW" dirty="0"/>
              <a:t>(</a:t>
            </a:r>
            <a:r>
              <a:rPr lang="zh-TW" altLang="en-US" dirty="0"/>
              <a:t>頻寬越小</a:t>
            </a:r>
            <a:r>
              <a:rPr lang="en-US" altLang="zh-TW" dirty="0"/>
              <a:t>) </a:t>
            </a:r>
            <a:r>
              <a:rPr lang="zh-TW" altLang="en-US" dirty="0"/>
              <a:t>與之後的</a:t>
            </a:r>
            <a:r>
              <a:rPr lang="en-US" altLang="zh-TW" dirty="0"/>
              <a:t>AGC</a:t>
            </a:r>
            <a:r>
              <a:rPr lang="zh-TW" altLang="en-US" dirty="0"/>
              <a:t>流程有密切關係。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75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透過開關對</a:t>
            </a:r>
            <a:r>
              <a:rPr lang="en-US" altLang="zh-TW" dirty="0"/>
              <a:t>ADC</a:t>
            </a:r>
            <a:r>
              <a:rPr lang="zh-TW" altLang="en-US" dirty="0"/>
              <a:t>內部矩陣電容充電，並藉此取樣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161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AD410A-6CE9-F4FF-C39F-25F29C017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945F0B-CDB5-18F3-D15F-B32A9979A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B475BD-A88B-E641-4E41-7400B499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7AE754-2798-C259-542C-D9469978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95469A-575D-252B-2935-58EB36B6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97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7F69F-7110-1415-25D9-D79C2534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CA690B-E200-659F-6BAD-906FF1F4B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B47347-EB0E-E6AF-BCC4-4B823F15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EE80A7-FFE1-992B-28E2-E3C9DF2E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7C5EE6-0DDF-0BE3-BF4C-7ABE06C6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62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9859E2-5EAC-361F-0946-5AC5479F5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EB58E8-7265-0F3F-A553-FF1360D40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91C6EC-E197-2A9B-044B-0EB80697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960DC3-540C-528D-8704-864D55B0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759106-6B94-526C-697D-720BF89C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51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793A2-C203-55A4-C646-9036F523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E7BB49-A6AF-C062-3312-AE125A29E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AB28C2-D941-D890-2467-D2FB79AA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D44F12-D309-59B4-773B-6AD3A213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4AC68F-75F1-1E4F-35DE-C6E71B11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86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C92F1-3139-ECC0-99E4-E29633EF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42B5F-2721-5135-B909-FFCDA7ADD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6025F7-CF11-B1ED-8812-D7CA157C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4CF473-7C1A-EAA7-321E-65DD188F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7CD146-9854-14C5-AF5D-83B1A677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76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9DC23F-A434-9FD8-1B3F-18CEA816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2A050B-CAFE-B3C8-747F-615F1CE62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98618A-A4A0-02EE-0CCB-B5B9D78B0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34B311-9E60-D3A0-F74A-84AF8229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945145-36D5-CE83-766E-DADA90FC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F5D94B-62E3-79B5-199D-CC59E965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61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1D5F02-56AC-FB46-AC86-6634042B7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531F37-E243-AD18-0299-F48FF01C0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C9B518-89B2-F9CE-4A33-E0F259252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996D1B-C423-7AC7-5386-F3C665C6D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F08C77-BBC1-96E8-835A-E58A4E37D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337CEF9-F35C-F952-C8F9-44816A95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8F98B7-05F4-590A-2B71-171818F0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96222C-0230-37F4-2A73-D11A244F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19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4F02EE-2749-4D7B-A415-EC9F8ACF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B8A04D-8557-6C3B-B348-AF08C28B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F06B0CA-BFF4-ED0A-83A6-7C5443BA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04DF66-13C7-4ADB-962F-2C0FE783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23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8D2809-47F1-630A-3B8F-FE1992C7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68F501-8577-6FCF-5DE1-9E270941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FD020E-A18D-6C1A-97B5-F347CC76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79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67030-7C0B-63E9-45C4-5771E7A7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2A8C98-BC6C-A7DE-992C-D6EDD915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E71074-B187-FCB2-A10C-B57B9DCB7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D07C20-D09B-85CF-1C32-DA831889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B4B5BE-790F-CCEE-8AE2-23D6EDCF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D58FC1-F03F-845D-874F-2A3AC30E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89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50335-9B52-A3E2-115F-23822605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C34353A-0A58-FB90-EFFE-0295AA953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42044D-0069-4F19-39F4-B3BA2B53C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A6D694-7B71-A9CE-1611-15CA6C8D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AC04FE-BC9B-6603-B037-23086920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2DAA4F-077F-CA1A-0B1B-01B269F2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83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9C801A7-DE1E-949C-9699-A3725B90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8AE9FD-07EE-CFBB-0143-6F7597E3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A8D870-8FE1-4684-7320-82F05AD7B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F4CB5-1750-4E23-A13C-2C1F028F9724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D5C37C-DCE5-C964-E006-072D8596E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053D10-0DDA-A0E0-1C55-249CB5B9A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39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275AE-1F2D-C4A7-0006-B1F9519D56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 Summary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6371D4-28AA-5B4D-DA2C-3D954497B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US" altLang="zh-TW"/>
              <a:t>Weichen - Tu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580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8AE72-5A2D-7470-9FC9-171422D5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主要內容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B1BEB-3685-BE76-3863-7C04E8FF9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內容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457200" indent="-457200">
              <a:buAutoNum type="arabicPeriod"/>
            </a:pPr>
            <a:r>
              <a:rPr lang="en-US" altLang="zh-TW" sz="2400" dirty="0">
                <a:hlinkClick r:id="rId2" action="ppaction://hlinksldjump"/>
              </a:rPr>
              <a:t>Analog Circuit</a:t>
            </a:r>
            <a:endParaRPr lang="en-US" altLang="zh-TW" sz="2400" dirty="0"/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/>
              <a:t>ADC</a:t>
            </a:r>
            <a:r>
              <a:rPr lang="zh-TW" altLang="en-US" sz="2400" dirty="0"/>
              <a:t> 電路</a:t>
            </a:r>
            <a:endParaRPr lang="en-US" altLang="zh-TW" sz="2400" dirty="0"/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/>
              <a:t>Debug </a:t>
            </a:r>
            <a:r>
              <a:rPr lang="zh-TW" altLang="en-US" sz="2400" dirty="0"/>
              <a:t>傳換成 </a:t>
            </a:r>
            <a:r>
              <a:rPr lang="en-US" altLang="zh-TW" sz="2400" dirty="0"/>
              <a:t>Data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195819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80BAC-4170-00D1-9731-39BB4FD3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Analog Circuit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D76BEA-0EF3-AAE4-F26C-AECA17900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簡易示意圖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6EF1EDC-DCD5-EBED-9D97-98C048F1B2EB}"/>
              </a:ext>
            </a:extLst>
          </p:cNvPr>
          <p:cNvSpPr/>
          <p:nvPr/>
        </p:nvSpPr>
        <p:spPr>
          <a:xfrm rot="5460000">
            <a:off x="5455190" y="2948953"/>
            <a:ext cx="1254868" cy="1410510"/>
          </a:xfrm>
          <a:prstGeom prst="triangle">
            <a:avLst/>
          </a:prstGeom>
          <a:scene3d>
            <a:camera prst="orthographicFront">
              <a:rot lat="0" lon="20999994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103664" lon="21008938" rev="591066"/>
              </a:camera>
              <a:lightRig rig="threePt" dir="t"/>
            </a:scene3d>
            <a:flatTx/>
          </a:bodyPr>
          <a:lstStyle/>
          <a:p>
            <a:pPr algn="ctr"/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E684D5B-8F3F-CF2D-DECD-252AEF5A45AD}"/>
              </a:ext>
            </a:extLst>
          </p:cNvPr>
          <p:cNvCxnSpPr>
            <a:cxnSpLocks/>
          </p:cNvCxnSpPr>
          <p:nvPr/>
        </p:nvCxnSpPr>
        <p:spPr>
          <a:xfrm>
            <a:off x="3696510" y="3266871"/>
            <a:ext cx="2146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858C2DE-0FB4-C090-5CDE-83E1E3076644}"/>
              </a:ext>
            </a:extLst>
          </p:cNvPr>
          <p:cNvCxnSpPr>
            <a:cxnSpLocks/>
          </p:cNvCxnSpPr>
          <p:nvPr/>
        </p:nvCxnSpPr>
        <p:spPr>
          <a:xfrm flipV="1">
            <a:off x="3521413" y="4001294"/>
            <a:ext cx="2321667" cy="16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1B1CA0D-D525-3B43-9DE8-5401C2A10DA9}"/>
              </a:ext>
            </a:extLst>
          </p:cNvPr>
          <p:cNvSpPr/>
          <p:nvPr/>
        </p:nvSpPr>
        <p:spPr>
          <a:xfrm>
            <a:off x="1828800" y="3429000"/>
            <a:ext cx="1867710" cy="16147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HPF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E5754EE-9070-5C0F-FC0E-B0AD75324B9E}"/>
              </a:ext>
            </a:extLst>
          </p:cNvPr>
          <p:cNvSpPr txBox="1"/>
          <p:nvPr/>
        </p:nvSpPr>
        <p:spPr>
          <a:xfrm>
            <a:off x="4788441" y="2720146"/>
            <a:ext cx="88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Vcm</a:t>
            </a:r>
            <a:endParaRPr lang="zh-TW" alt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4E95C6E-3758-FDFE-CA72-F0959FC060CC}"/>
              </a:ext>
            </a:extLst>
          </p:cNvPr>
          <p:cNvCxnSpPr/>
          <p:nvPr/>
        </p:nvCxnSpPr>
        <p:spPr>
          <a:xfrm>
            <a:off x="838200" y="4095343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E9D71B7-C28D-D15A-C10D-FE987C05ECDF}"/>
              </a:ext>
            </a:extLst>
          </p:cNvPr>
          <p:cNvSpPr txBox="1"/>
          <p:nvPr/>
        </p:nvSpPr>
        <p:spPr>
          <a:xfrm>
            <a:off x="5679533" y="3486047"/>
            <a:ext cx="143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PGA</a:t>
            </a:r>
            <a:endParaRPr lang="zh-TW" altLang="en-US" dirty="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678A7EB-66CB-6858-D1F5-3C91D2DF4E72}"/>
              </a:ext>
            </a:extLst>
          </p:cNvPr>
          <p:cNvCxnSpPr>
            <a:cxnSpLocks/>
          </p:cNvCxnSpPr>
          <p:nvPr/>
        </p:nvCxnSpPr>
        <p:spPr>
          <a:xfrm flipH="1" flipV="1">
            <a:off x="673100" y="3544458"/>
            <a:ext cx="165100" cy="55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形: 空心 24">
            <a:extLst>
              <a:ext uri="{FF2B5EF4-FFF2-40B4-BE49-F238E27FC236}">
                <a16:creationId xmlns:a16="http://schemas.microsoft.com/office/drawing/2014/main" id="{F7A3A0B3-82A2-12EC-AD71-2ADD65056FD7}"/>
              </a:ext>
            </a:extLst>
          </p:cNvPr>
          <p:cNvSpPr/>
          <p:nvPr/>
        </p:nvSpPr>
        <p:spPr>
          <a:xfrm>
            <a:off x="196580" y="3319465"/>
            <a:ext cx="806720" cy="10953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圓形: 空心 25">
            <a:extLst>
              <a:ext uri="{FF2B5EF4-FFF2-40B4-BE49-F238E27FC236}">
                <a16:creationId xmlns:a16="http://schemas.microsoft.com/office/drawing/2014/main" id="{6F3AA86E-1BBE-12B8-59F6-6B2947241A2C}"/>
              </a:ext>
            </a:extLst>
          </p:cNvPr>
          <p:cNvSpPr/>
          <p:nvPr/>
        </p:nvSpPr>
        <p:spPr>
          <a:xfrm>
            <a:off x="494759" y="3486728"/>
            <a:ext cx="304800" cy="11545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圓形: 空心 26">
            <a:extLst>
              <a:ext uri="{FF2B5EF4-FFF2-40B4-BE49-F238E27FC236}">
                <a16:creationId xmlns:a16="http://schemas.microsoft.com/office/drawing/2014/main" id="{B69878EA-651F-8E2B-A1A5-A7949E9C9433}"/>
              </a:ext>
            </a:extLst>
          </p:cNvPr>
          <p:cNvSpPr/>
          <p:nvPr/>
        </p:nvSpPr>
        <p:spPr>
          <a:xfrm>
            <a:off x="362085" y="3403097"/>
            <a:ext cx="533941" cy="10953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48ECD8B-F131-258B-EE4F-B6D5647AB81F}"/>
              </a:ext>
            </a:extLst>
          </p:cNvPr>
          <p:cNvSpPr txBox="1"/>
          <p:nvPr/>
        </p:nvSpPr>
        <p:spPr>
          <a:xfrm>
            <a:off x="371070" y="2897539"/>
            <a:ext cx="89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Ring</a:t>
            </a:r>
            <a:endParaRPr lang="zh-TW" altLang="en-US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B24A703-423B-65D3-C354-9F72BBCE4334}"/>
              </a:ext>
            </a:extLst>
          </p:cNvPr>
          <p:cNvCxnSpPr>
            <a:cxnSpLocks/>
            <a:endCxn id="36" idx="3"/>
          </p:cNvCxnSpPr>
          <p:nvPr/>
        </p:nvCxnSpPr>
        <p:spPr>
          <a:xfrm flipV="1">
            <a:off x="6798722" y="3602185"/>
            <a:ext cx="4593719" cy="52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E164CF2A-F133-DAED-1B4B-2C26CFD06AF7}"/>
              </a:ext>
            </a:extLst>
          </p:cNvPr>
          <p:cNvSpPr/>
          <p:nvPr/>
        </p:nvSpPr>
        <p:spPr>
          <a:xfrm>
            <a:off x="7771893" y="3029675"/>
            <a:ext cx="1600200" cy="112946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AE087517-8C32-BFC3-CA5D-498D46FF5013}"/>
              </a:ext>
            </a:extLst>
          </p:cNvPr>
          <p:cNvSpPr/>
          <p:nvPr/>
        </p:nvSpPr>
        <p:spPr>
          <a:xfrm>
            <a:off x="9646125" y="2962538"/>
            <a:ext cx="1746316" cy="1279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</a:t>
            </a:r>
            <a:r>
              <a:rPr lang="zh-TW" altLang="en-US" dirty="0"/>
              <a:t>架構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6E8562C-A905-C2CA-4D54-D9DFB3F48224}"/>
              </a:ext>
            </a:extLst>
          </p:cNvPr>
          <p:cNvCxnSpPr>
            <a:stCxn id="20" idx="3"/>
          </p:cNvCxnSpPr>
          <p:nvPr/>
        </p:nvCxnSpPr>
        <p:spPr>
          <a:xfrm>
            <a:off x="7111729" y="3670713"/>
            <a:ext cx="0" cy="863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2070EA-33A6-F0C4-E45B-49453C071FF5}"/>
              </a:ext>
            </a:extLst>
          </p:cNvPr>
          <p:cNvSpPr txBox="1"/>
          <p:nvPr/>
        </p:nvSpPr>
        <p:spPr>
          <a:xfrm>
            <a:off x="6483080" y="4561388"/>
            <a:ext cx="143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HW ADC Port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85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5FA3F-9593-D51E-AC6B-272A9C3C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 Sample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6EF090-BA30-ED01-E543-714C9EA31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B0F0"/>
                </a:solidFill>
              </a:rPr>
              <a:t>問題</a:t>
            </a:r>
            <a:endParaRPr lang="en-US" altLang="zh-TW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B0F0"/>
              </a:solidFill>
            </a:endParaRPr>
          </a:p>
          <a:p>
            <a:pPr marL="514350" indent="-514350">
              <a:buAutoNum type="arabicPeriod"/>
            </a:pPr>
            <a:r>
              <a:rPr lang="en-US" altLang="zh-TW" sz="2400" dirty="0"/>
              <a:t>HW</a:t>
            </a:r>
            <a:r>
              <a:rPr lang="zh-TW" altLang="en-US" sz="2400" dirty="0"/>
              <a:t> </a:t>
            </a:r>
            <a:r>
              <a:rPr lang="en-US" altLang="zh-TW" sz="2400" dirty="0"/>
              <a:t>ADC</a:t>
            </a:r>
            <a:r>
              <a:rPr lang="zh-TW" altLang="en-US" sz="2400" dirty="0"/>
              <a:t> </a:t>
            </a:r>
            <a:r>
              <a:rPr lang="en-US" altLang="zh-TW" sz="2400" dirty="0"/>
              <a:t>Port :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000" dirty="0"/>
              <a:t>1.</a:t>
            </a:r>
            <a:r>
              <a:rPr lang="zh-TW" altLang="en-US" sz="2000" dirty="0"/>
              <a:t> </a:t>
            </a:r>
            <a:r>
              <a:rPr lang="en-US" altLang="zh-TW" sz="2000" dirty="0"/>
              <a:t>SAR</a:t>
            </a:r>
            <a:r>
              <a:rPr lang="zh-TW" altLang="en-US" sz="2000" dirty="0"/>
              <a:t> </a:t>
            </a:r>
            <a:r>
              <a:rPr lang="en-US" altLang="zh-TW" sz="2000" dirty="0"/>
              <a:t>ADC</a:t>
            </a:r>
            <a:r>
              <a:rPr lang="zh-TW" altLang="en-US" sz="2000" dirty="0"/>
              <a:t>過程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58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6990E9-0B2C-DDEE-C22A-B5EE484E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7D49B9-DEBE-8FC2-803D-9BEE1654E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400" dirty="0"/>
              <a:t>採樣</a:t>
            </a:r>
            <a:endParaRPr lang="en-US" altLang="zh-TW" sz="2400" dirty="0"/>
          </a:p>
          <a:p>
            <a:pPr marL="514350" indent="-514350">
              <a:buAutoNum type="arabicPeriod"/>
            </a:pP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轉換</a:t>
            </a:r>
            <a:endParaRPr lang="en-US" altLang="zh-TW" sz="2400" dirty="0"/>
          </a:p>
          <a:p>
            <a:pPr marL="514350" indent="-514350">
              <a:buAutoNum type="arabicPeriod"/>
            </a:pP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實際情況</a:t>
            </a:r>
          </a:p>
        </p:txBody>
      </p:sp>
    </p:spTree>
    <p:extLst>
      <p:ext uri="{BB962C8B-B14F-4D97-AF65-F5344CB8AC3E}">
        <p14:creationId xmlns:p14="http://schemas.microsoft.com/office/powerpoint/2010/main" val="2088275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A7165-D4D8-00A3-28E5-FFB635A1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 </a:t>
            </a:r>
            <a:r>
              <a:rPr lang="zh-TW" altLang="en-US" dirty="0"/>
              <a:t>採樣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118FB-1D87-E76D-D698-AE8AA6356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採樣 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6EFD8A4B-2AC0-4905-0F6F-9C789CB6F5C3}"/>
              </a:ext>
            </a:extLst>
          </p:cNvPr>
          <p:cNvSpPr/>
          <p:nvPr/>
        </p:nvSpPr>
        <p:spPr>
          <a:xfrm rot="5400000">
            <a:off x="2115765" y="2606854"/>
            <a:ext cx="1702340" cy="14786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D1F63F0-4C77-8AE7-A822-3813D3D9DCF4}"/>
              </a:ext>
            </a:extLst>
          </p:cNvPr>
          <p:cNvSpPr txBox="1"/>
          <p:nvPr/>
        </p:nvSpPr>
        <p:spPr>
          <a:xfrm>
            <a:off x="2412460" y="3161489"/>
            <a:ext cx="110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RX_PGA</a:t>
            </a:r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A25055E-7E11-423C-BE2C-EDDA1A8F8774}"/>
              </a:ext>
            </a:extLst>
          </p:cNvPr>
          <p:cNvCxnSpPr>
            <a:cxnSpLocks/>
          </p:cNvCxnSpPr>
          <p:nvPr/>
        </p:nvCxnSpPr>
        <p:spPr>
          <a:xfrm>
            <a:off x="3688808" y="3346155"/>
            <a:ext cx="922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B161747-CCA9-C126-A47C-7E30B5720D60}"/>
              </a:ext>
            </a:extLst>
          </p:cNvPr>
          <p:cNvSpPr/>
          <p:nvPr/>
        </p:nvSpPr>
        <p:spPr>
          <a:xfrm>
            <a:off x="5462890" y="1945372"/>
            <a:ext cx="3151762" cy="28015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584EED9-D747-CCBB-7347-F637C45AFE34}"/>
              </a:ext>
            </a:extLst>
          </p:cNvPr>
          <p:cNvCxnSpPr/>
          <p:nvPr/>
        </p:nvCxnSpPr>
        <p:spPr>
          <a:xfrm>
            <a:off x="5846323" y="3333103"/>
            <a:ext cx="0" cy="47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A125530-82CC-224B-6109-24B209E5DFCB}"/>
              </a:ext>
            </a:extLst>
          </p:cNvPr>
          <p:cNvCxnSpPr>
            <a:cxnSpLocks/>
          </p:cNvCxnSpPr>
          <p:nvPr/>
        </p:nvCxnSpPr>
        <p:spPr>
          <a:xfrm>
            <a:off x="5684197" y="3813242"/>
            <a:ext cx="343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86D2E9C8-F01A-8CCF-65E5-CD3044D70831}"/>
              </a:ext>
            </a:extLst>
          </p:cNvPr>
          <p:cNvCxnSpPr>
            <a:cxnSpLocks/>
          </p:cNvCxnSpPr>
          <p:nvPr/>
        </p:nvCxnSpPr>
        <p:spPr>
          <a:xfrm>
            <a:off x="5685818" y="3985097"/>
            <a:ext cx="342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7E247A0-4DC4-DCF8-65D0-776FA9F0B89C}"/>
              </a:ext>
            </a:extLst>
          </p:cNvPr>
          <p:cNvCxnSpPr>
            <a:cxnSpLocks/>
          </p:cNvCxnSpPr>
          <p:nvPr/>
        </p:nvCxnSpPr>
        <p:spPr>
          <a:xfrm>
            <a:off x="5875507" y="3985097"/>
            <a:ext cx="0" cy="2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C837D0E-FAD1-C2A6-503A-33BFDB8D24AC}"/>
              </a:ext>
            </a:extLst>
          </p:cNvPr>
          <p:cNvCxnSpPr>
            <a:cxnSpLocks/>
          </p:cNvCxnSpPr>
          <p:nvPr/>
        </p:nvCxnSpPr>
        <p:spPr>
          <a:xfrm flipV="1">
            <a:off x="4594292" y="3064213"/>
            <a:ext cx="683773" cy="28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A3006E2-2661-B89C-97E0-532615CD1291}"/>
              </a:ext>
            </a:extLst>
          </p:cNvPr>
          <p:cNvCxnSpPr>
            <a:cxnSpLocks/>
          </p:cNvCxnSpPr>
          <p:nvPr/>
        </p:nvCxnSpPr>
        <p:spPr>
          <a:xfrm>
            <a:off x="5233481" y="3346155"/>
            <a:ext cx="1040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8F47CA07-B181-1285-A867-1A8EA9C3EFF7}"/>
              </a:ext>
            </a:extLst>
          </p:cNvPr>
          <p:cNvCxnSpPr>
            <a:stCxn id="4" idx="3"/>
          </p:cNvCxnSpPr>
          <p:nvPr/>
        </p:nvCxnSpPr>
        <p:spPr>
          <a:xfrm flipH="1" flipV="1">
            <a:off x="838200" y="3346155"/>
            <a:ext cx="13894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D39DFC0C-1603-4A4D-D68A-2EFAD62198F5}"/>
              </a:ext>
            </a:extLst>
          </p:cNvPr>
          <p:cNvSpPr/>
          <p:nvPr/>
        </p:nvSpPr>
        <p:spPr>
          <a:xfrm>
            <a:off x="5348593" y="3346154"/>
            <a:ext cx="671208" cy="4507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Vc</a:t>
            </a:r>
            <a:endParaRPr lang="zh-TW" altLang="en-US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D0E4374C-4EAC-4703-08A7-8C4580822815}"/>
              </a:ext>
            </a:extLst>
          </p:cNvPr>
          <p:cNvCxnSpPr>
            <a:cxnSpLocks/>
          </p:cNvCxnSpPr>
          <p:nvPr/>
        </p:nvCxnSpPr>
        <p:spPr>
          <a:xfrm>
            <a:off x="2714017" y="3822970"/>
            <a:ext cx="0" cy="150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C57ADDF-D5F8-3F83-6F42-27C15EA42E32}"/>
              </a:ext>
            </a:extLst>
          </p:cNvPr>
          <p:cNvSpPr txBox="1"/>
          <p:nvPr/>
        </p:nvSpPr>
        <p:spPr>
          <a:xfrm>
            <a:off x="2070774" y="4622372"/>
            <a:ext cx="107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Vcm</a:t>
            </a:r>
            <a:endParaRPr lang="zh-TW" altLang="en-US" dirty="0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C6C6D14-D511-F271-F008-243C4FCAA8E6}"/>
              </a:ext>
            </a:extLst>
          </p:cNvPr>
          <p:cNvCxnSpPr>
            <a:cxnSpLocks/>
          </p:cNvCxnSpPr>
          <p:nvPr/>
        </p:nvCxnSpPr>
        <p:spPr>
          <a:xfrm>
            <a:off x="6274340" y="3346155"/>
            <a:ext cx="651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CBD3A550-47F6-03FE-37BE-2A31005C418D}"/>
              </a:ext>
            </a:extLst>
          </p:cNvPr>
          <p:cNvCxnSpPr>
            <a:cxnSpLocks/>
          </p:cNvCxnSpPr>
          <p:nvPr/>
        </p:nvCxnSpPr>
        <p:spPr>
          <a:xfrm>
            <a:off x="6274340" y="3339269"/>
            <a:ext cx="0" cy="328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942D7657-6020-3611-69AB-CF3F500143DC}"/>
              </a:ext>
            </a:extLst>
          </p:cNvPr>
          <p:cNvCxnSpPr>
            <a:cxnSpLocks/>
          </p:cNvCxnSpPr>
          <p:nvPr/>
        </p:nvCxnSpPr>
        <p:spPr>
          <a:xfrm>
            <a:off x="6167336" y="3667328"/>
            <a:ext cx="17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E95733F0-5E1D-A83D-A3F4-D26B5EEFE536}"/>
              </a:ext>
            </a:extLst>
          </p:cNvPr>
          <p:cNvCxnSpPr>
            <a:cxnSpLocks/>
          </p:cNvCxnSpPr>
          <p:nvPr/>
        </p:nvCxnSpPr>
        <p:spPr>
          <a:xfrm>
            <a:off x="6164093" y="3738582"/>
            <a:ext cx="17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D64E40D0-0768-FCBF-D050-2F3DEB39C238}"/>
              </a:ext>
            </a:extLst>
          </p:cNvPr>
          <p:cNvCxnSpPr>
            <a:cxnSpLocks/>
          </p:cNvCxnSpPr>
          <p:nvPr/>
        </p:nvCxnSpPr>
        <p:spPr>
          <a:xfrm>
            <a:off x="6280826" y="3738582"/>
            <a:ext cx="0" cy="2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355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230D9-F563-A36C-481A-F98E3495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46CF90-50F6-C263-FE82-372CD1030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透過二分法以及比較器電路周邊電路等等將</a:t>
            </a:r>
            <a:r>
              <a:rPr lang="en-US" altLang="zh-TW" dirty="0"/>
              <a:t>Analog</a:t>
            </a:r>
            <a:r>
              <a:rPr lang="zh-TW" altLang="en-US" dirty="0"/>
              <a:t>訊號轉換成數位訊號。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從</a:t>
            </a:r>
            <a:r>
              <a:rPr lang="en-US" altLang="zh-TW" dirty="0"/>
              <a:t>MSB</a:t>
            </a:r>
            <a:r>
              <a:rPr lang="zh-TW" altLang="en-US" dirty="0"/>
              <a:t>開始擷取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等到</a:t>
            </a:r>
            <a:r>
              <a:rPr lang="en-US" altLang="zh-TW" dirty="0"/>
              <a:t>Lock</a:t>
            </a:r>
            <a:r>
              <a:rPr lang="zh-TW" altLang="en-US" dirty="0"/>
              <a:t>完再透過</a:t>
            </a:r>
            <a:r>
              <a:rPr lang="en-US" altLang="zh-TW" dirty="0"/>
              <a:t>CLOCK</a:t>
            </a:r>
            <a:r>
              <a:rPr lang="zh-TW" altLang="en-US" dirty="0"/>
              <a:t>敲給</a:t>
            </a:r>
            <a:r>
              <a:rPr lang="en-US" altLang="zh-TW" dirty="0"/>
              <a:t>ADC_OUT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D933B6B-1D8C-EA78-4A1B-14A1A6044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579" y="3317240"/>
            <a:ext cx="4290060" cy="299466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0F52082-0664-0566-9386-69815B5E7897}"/>
              </a:ext>
            </a:extLst>
          </p:cNvPr>
          <p:cNvSpPr txBox="1"/>
          <p:nvPr/>
        </p:nvSpPr>
        <p:spPr>
          <a:xfrm>
            <a:off x="6901543" y="6377459"/>
            <a:ext cx="5211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/>
              <a:t>附上圖片網址 </a:t>
            </a:r>
            <a:r>
              <a:rPr lang="en-US" altLang="zh-TW" sz="900" dirty="0"/>
              <a:t>:</a:t>
            </a:r>
            <a:r>
              <a:rPr lang="zh-TW" altLang="en-US" sz="900" dirty="0"/>
              <a:t> </a:t>
            </a:r>
            <a:r>
              <a:rPr lang="en-US" altLang="zh-TW" sz="900" dirty="0"/>
              <a:t>https://www.digikey.tw/zh/articles/analog-basics-part-1-sar-analog-to-digital-converters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4106054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5A2D7-7FAA-2526-D9AB-97834DD0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/>
              <a:t>從</a:t>
            </a:r>
            <a:r>
              <a:rPr lang="en-US" altLang="zh-TW"/>
              <a:t>DebugPort </a:t>
            </a:r>
            <a:r>
              <a:rPr lang="zh-TW" altLang="en-US" dirty="0"/>
              <a:t>看到的是時脈敲完後的結果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由於</a:t>
            </a:r>
            <a:r>
              <a:rPr lang="en-US" altLang="zh-TW" dirty="0"/>
              <a:t>PCB</a:t>
            </a:r>
            <a:r>
              <a:rPr lang="zh-TW" altLang="en-US" dirty="0"/>
              <a:t> </a:t>
            </a:r>
            <a:r>
              <a:rPr lang="en-US" altLang="zh-TW" dirty="0" err="1"/>
              <a:t>LayOut</a:t>
            </a:r>
            <a:r>
              <a:rPr lang="en-US" altLang="zh-TW" dirty="0"/>
              <a:t> </a:t>
            </a:r>
            <a:r>
              <a:rPr lang="zh-TW" altLang="en-US" dirty="0"/>
              <a:t>以及</a:t>
            </a:r>
            <a:r>
              <a:rPr lang="en-US" altLang="zh-TW" dirty="0"/>
              <a:t>Trace length</a:t>
            </a:r>
            <a:r>
              <a:rPr lang="zh-TW" altLang="en-US" dirty="0"/>
              <a:t>看到的結果並不會</a:t>
            </a:r>
            <a:r>
              <a:rPr lang="en-US" altLang="zh-TW" dirty="0"/>
              <a:t>MSB</a:t>
            </a:r>
            <a:r>
              <a:rPr lang="zh-TW" altLang="en-US" dirty="0"/>
              <a:t>先</a:t>
            </a:r>
            <a:r>
              <a:rPr lang="en-US" altLang="zh-TW" dirty="0"/>
              <a:t>lock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 上述原因大概各個</a:t>
            </a:r>
            <a:r>
              <a:rPr lang="en-US" altLang="zh-TW" dirty="0"/>
              <a:t>Port</a:t>
            </a:r>
            <a:r>
              <a:rPr lang="zh-TW" altLang="en-US" dirty="0"/>
              <a:t>差不多有</a:t>
            </a:r>
            <a:r>
              <a:rPr lang="en-US" altLang="zh-TW" dirty="0"/>
              <a:t>20~30ns</a:t>
            </a:r>
            <a:r>
              <a:rPr lang="zh-TW" altLang="en-US" dirty="0"/>
              <a:t>的</a:t>
            </a:r>
            <a:r>
              <a:rPr lang="en-US" altLang="zh-TW" dirty="0"/>
              <a:t>Phase Delay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2975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F6A6EE6A-7C40-F675-DF65-B4580F290D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4429260"/>
          </a:xfrm>
        </p:spPr>
      </p:pic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84AF8D7-3D22-35C4-83E0-599AE6B98F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948464" cy="2853379"/>
          </a:xfr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61D0B94-28B8-6FA4-6EFA-9058C2EEEF68}"/>
              </a:ext>
            </a:extLst>
          </p:cNvPr>
          <p:cNvSpPr/>
          <p:nvPr/>
        </p:nvSpPr>
        <p:spPr>
          <a:xfrm>
            <a:off x="3570051" y="2101175"/>
            <a:ext cx="496111" cy="27723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2755F47-DB17-6F96-C81C-1DF97AF2BFF5}"/>
              </a:ext>
            </a:extLst>
          </p:cNvPr>
          <p:cNvCxnSpPr>
            <a:cxnSpLocks/>
          </p:cNvCxnSpPr>
          <p:nvPr/>
        </p:nvCxnSpPr>
        <p:spPr>
          <a:xfrm flipV="1">
            <a:off x="4027251" y="2908570"/>
            <a:ext cx="4435813" cy="6420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03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84AF8D7-3D22-35C4-83E0-599AE6B98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6049"/>
            <a:ext cx="10515600" cy="4756826"/>
          </a:xfrm>
        </p:spPr>
      </p:pic>
    </p:spTree>
    <p:extLst>
      <p:ext uri="{BB962C8B-B14F-4D97-AF65-F5344CB8AC3E}">
        <p14:creationId xmlns:p14="http://schemas.microsoft.com/office/powerpoint/2010/main" val="2828768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D02B5-2588-F29D-85A0-F44E3198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br>
              <a:rPr lang="en-US" altLang="zh-TW" dirty="0"/>
            </a:br>
            <a:r>
              <a:rPr lang="zh-TW" altLang="en-US" dirty="0"/>
              <a:t>早期、目前做法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12E12E-7FF0-635C-AB76-4F921EE1D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Method 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1. </a:t>
            </a:r>
            <a:r>
              <a:rPr lang="zh-TW" altLang="en-US" sz="2000" dirty="0"/>
              <a:t>利用</a:t>
            </a:r>
            <a:r>
              <a:rPr lang="en-US" altLang="zh-TW" sz="2000" dirty="0"/>
              <a:t>ADC</a:t>
            </a:r>
            <a:r>
              <a:rPr lang="zh-TW" altLang="en-US" sz="2000" dirty="0"/>
              <a:t> </a:t>
            </a:r>
            <a:r>
              <a:rPr lang="en-US" altLang="zh-TW" sz="2000" dirty="0"/>
              <a:t>CLK</a:t>
            </a:r>
            <a:r>
              <a:rPr lang="zh-TW" altLang="en-US" sz="2000" dirty="0"/>
              <a:t> </a:t>
            </a:r>
            <a:r>
              <a:rPr lang="en-US" altLang="zh-TW" sz="2000" dirty="0"/>
              <a:t>PORT</a:t>
            </a:r>
            <a:r>
              <a:rPr lang="zh-TW" altLang="en-US" sz="2000" dirty="0"/>
              <a:t> ，</a:t>
            </a:r>
            <a:r>
              <a:rPr lang="en-US" altLang="zh-TW" sz="2000" dirty="0"/>
              <a:t>ADC</a:t>
            </a:r>
            <a:r>
              <a:rPr lang="zh-TW" altLang="en-US" sz="2000" dirty="0"/>
              <a:t> </a:t>
            </a:r>
            <a:r>
              <a:rPr lang="en-US" altLang="zh-TW" sz="2000" dirty="0"/>
              <a:t>CLK</a:t>
            </a:r>
            <a:r>
              <a:rPr lang="zh-TW" altLang="en-US" sz="2000" dirty="0"/>
              <a:t> 代表著數位</a:t>
            </a:r>
            <a:r>
              <a:rPr lang="en-US" altLang="zh-TW" sz="2000" dirty="0"/>
              <a:t>Sample</a:t>
            </a:r>
            <a:r>
              <a:rPr lang="zh-TW" altLang="en-US" sz="2000" dirty="0"/>
              <a:t>的時間點</a:t>
            </a: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2. </a:t>
            </a:r>
            <a:r>
              <a:rPr lang="zh-TW" altLang="en-US" sz="2000" dirty="0"/>
              <a:t>透過</a:t>
            </a:r>
            <a:r>
              <a:rPr lang="en-US" altLang="zh-TW" sz="2000" dirty="0"/>
              <a:t>Group</a:t>
            </a:r>
            <a:r>
              <a:rPr lang="zh-TW" altLang="en-US" sz="2000" dirty="0"/>
              <a:t>來決定最後數位</a:t>
            </a:r>
            <a:r>
              <a:rPr lang="en-US" altLang="zh-TW" sz="2000" dirty="0"/>
              <a:t>Sample</a:t>
            </a:r>
            <a:r>
              <a:rPr lang="zh-TW" altLang="en-US" sz="2000" dirty="0"/>
              <a:t>的時間點</a:t>
            </a:r>
          </a:p>
        </p:txBody>
      </p:sp>
    </p:spTree>
    <p:extLst>
      <p:ext uri="{BB962C8B-B14F-4D97-AF65-F5344CB8AC3E}">
        <p14:creationId xmlns:p14="http://schemas.microsoft.com/office/powerpoint/2010/main" val="175169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A4FC8-77BD-64B2-6092-5EC021BA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Definition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08FAC-BB23-3F15-1FDB-608201F54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以下定義章節</a:t>
            </a:r>
            <a:r>
              <a:rPr lang="en-US" altLang="zh-TW" dirty="0"/>
              <a:t>Sequence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目的</a:t>
            </a:r>
            <a:r>
              <a:rPr lang="en-US" altLang="zh-TW" dirty="0"/>
              <a:t>(</a:t>
            </a:r>
            <a:r>
              <a:rPr lang="zh-TW" altLang="en-US" dirty="0"/>
              <a:t>紅色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架構</a:t>
            </a:r>
            <a:r>
              <a:rPr lang="en-US" altLang="zh-TW" dirty="0"/>
              <a:t>(</a:t>
            </a:r>
            <a:r>
              <a:rPr lang="zh-TW" altLang="en-US" dirty="0"/>
              <a:t>綠色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問題</a:t>
            </a:r>
            <a:r>
              <a:rPr lang="en-US" altLang="zh-TW" dirty="0"/>
              <a:t>(</a:t>
            </a:r>
            <a:r>
              <a:rPr lang="zh-TW" altLang="en-US" dirty="0"/>
              <a:t>藍色</a:t>
            </a:r>
            <a:r>
              <a:rPr lang="en-US" altLang="zh-TW" dirty="0"/>
              <a:t>)</a:t>
            </a:r>
            <a:r>
              <a:rPr lang="zh-TW" altLang="en-US" dirty="0"/>
              <a:t>、問題的根本</a:t>
            </a:r>
            <a:r>
              <a:rPr lang="en-US" altLang="zh-TW" dirty="0"/>
              <a:t>(</a:t>
            </a:r>
            <a:r>
              <a:rPr lang="zh-TW" altLang="en-US" dirty="0"/>
              <a:t>紅色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解決辦法 </a:t>
            </a:r>
            <a:r>
              <a:rPr lang="en-US" altLang="zh-TW" dirty="0"/>
              <a:t>(</a:t>
            </a:r>
            <a:r>
              <a:rPr lang="zh-TW" altLang="en-US" dirty="0"/>
              <a:t>黑色</a:t>
            </a:r>
            <a:r>
              <a:rPr lang="en-US" altLang="zh-TW" dirty="0"/>
              <a:t>)</a:t>
            </a:r>
          </a:p>
          <a:p>
            <a:pPr marL="971550" lvl="1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字的大小由</a:t>
            </a:r>
            <a:r>
              <a:rPr lang="en-US" altLang="zh-TW" dirty="0"/>
              <a:t>28 </a:t>
            </a:r>
            <a:r>
              <a:rPr lang="zh-TW" altLang="en-US" dirty="0"/>
              <a:t>一路縮小 </a:t>
            </a:r>
            <a:r>
              <a:rPr lang="en-US" altLang="zh-TW" dirty="0"/>
              <a:t>28,24,20,… </a:t>
            </a:r>
            <a:r>
              <a:rPr lang="zh-TW" altLang="en-US" dirty="0"/>
              <a:t>依層級遞減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60344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7CE05-4B46-09E5-60E9-515EECCD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CLK</a:t>
            </a:r>
            <a:r>
              <a:rPr lang="zh-TW" altLang="en-US" dirty="0"/>
              <a:t> </a:t>
            </a:r>
            <a:r>
              <a:rPr lang="en-US" altLang="zh-TW" dirty="0"/>
              <a:t>SAR</a:t>
            </a:r>
            <a:r>
              <a:rPr lang="zh-TW" altLang="en-US" dirty="0"/>
              <a:t> </a:t>
            </a:r>
            <a:r>
              <a:rPr lang="en-US" altLang="zh-TW" dirty="0"/>
              <a:t>ADC</a:t>
            </a:r>
            <a:r>
              <a:rPr lang="zh-TW" altLang="en-US" dirty="0"/>
              <a:t>作法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B9F5851-F66A-00C3-BF72-3700E3604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4072"/>
            <a:ext cx="10515600" cy="3534444"/>
          </a:xfrm>
        </p:spPr>
      </p:pic>
    </p:spTree>
    <p:extLst>
      <p:ext uri="{BB962C8B-B14F-4D97-AF65-F5344CB8AC3E}">
        <p14:creationId xmlns:p14="http://schemas.microsoft.com/office/powerpoint/2010/main" val="4051812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E6A66-4D7F-535E-5ED3-3AE68427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6A2640-C318-7068-D880-5561B6FB4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現象</a:t>
            </a:r>
            <a:r>
              <a:rPr lang="zh-TW" altLang="en-US" sz="2400" dirty="0"/>
              <a:t> </a:t>
            </a:r>
            <a:r>
              <a:rPr lang="en-US" altLang="zh-TW" sz="2400" dirty="0"/>
              <a:t>:</a:t>
            </a:r>
          </a:p>
          <a:p>
            <a:pPr marL="0" indent="0">
              <a:buNone/>
            </a:pPr>
            <a:r>
              <a:rPr lang="en-US" altLang="zh-TW" sz="2400" dirty="0"/>
              <a:t>	Logic Analysis</a:t>
            </a:r>
            <a:r>
              <a:rPr lang="zh-TW" altLang="en-US" sz="2400" dirty="0"/>
              <a:t> 用固定</a:t>
            </a:r>
            <a:r>
              <a:rPr lang="en-US" altLang="zh-TW" sz="2400" dirty="0" err="1"/>
              <a:t>SampleRate</a:t>
            </a:r>
            <a:r>
              <a:rPr lang="en-US" altLang="zh-TW" sz="2400" dirty="0"/>
              <a:t> Sample </a:t>
            </a:r>
            <a:r>
              <a:rPr lang="zh-TW" altLang="en-US" sz="2400" dirty="0"/>
              <a:t>所有</a:t>
            </a:r>
            <a:r>
              <a:rPr lang="en-US" altLang="zh-TW" sz="2400" dirty="0"/>
              <a:t>Port</a:t>
            </a:r>
            <a:r>
              <a:rPr lang="zh-TW" altLang="en-US" sz="2400" dirty="0"/>
              <a:t>上的點，但最終輸出</a:t>
            </a:r>
            <a:r>
              <a:rPr lang="en-US" altLang="zh-TW" sz="2400" dirty="0"/>
              <a:t>CSV</a:t>
            </a:r>
            <a:r>
              <a:rPr lang="zh-TW" altLang="en-US" sz="2400" dirty="0"/>
              <a:t>檔只輸出 </a:t>
            </a:r>
            <a:r>
              <a:rPr lang="en-US" altLang="zh-TW" sz="2400" dirty="0"/>
              <a:t>”</a:t>
            </a:r>
            <a:r>
              <a:rPr lang="zh-TW" altLang="en-US" sz="2400" dirty="0"/>
              <a:t>任何</a:t>
            </a:r>
            <a:r>
              <a:rPr lang="en-US" altLang="zh-TW" sz="2400" dirty="0"/>
              <a:t>Port</a:t>
            </a:r>
            <a:r>
              <a:rPr lang="zh-TW" altLang="en-US" sz="2400" dirty="0"/>
              <a:t>上有變化的時間點，沒變化的時間點將不被記錄</a:t>
            </a:r>
            <a:r>
              <a:rPr lang="en-US" altLang="zh-TW" sz="2400" dirty="0"/>
              <a:t>”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dirty="0"/>
              <a:t>推論</a:t>
            </a:r>
            <a:r>
              <a:rPr lang="zh-TW" altLang="en-US" sz="2400" dirty="0"/>
              <a:t> </a:t>
            </a:r>
            <a:r>
              <a:rPr lang="en-US" altLang="zh-TW" sz="2400" dirty="0"/>
              <a:t>: 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根據上述現象、</a:t>
            </a:r>
            <a:r>
              <a:rPr lang="en-US" altLang="zh-TW" sz="2400" dirty="0"/>
              <a:t>CLK</a:t>
            </a:r>
            <a:r>
              <a:rPr lang="zh-TW" altLang="en-US" sz="2400" dirty="0"/>
              <a:t> </a:t>
            </a:r>
            <a:r>
              <a:rPr lang="en-US" altLang="zh-TW" sz="2400" dirty="0"/>
              <a:t>Port (125ns</a:t>
            </a:r>
            <a:r>
              <a:rPr lang="zh-TW" altLang="en-US" sz="2400" dirty="0"/>
              <a:t>，所以至少任意兩點間的時間差都小過</a:t>
            </a:r>
            <a:r>
              <a:rPr lang="en-US" altLang="zh-TW" sz="2400" dirty="0"/>
              <a:t>125ns(</a:t>
            </a:r>
            <a:r>
              <a:rPr lang="zh-TW" altLang="en-US" sz="2400" dirty="0"/>
              <a:t>詳見下一頁</a:t>
            </a:r>
            <a:r>
              <a:rPr lang="en-US" altLang="zh-TW" sz="2400" dirty="0"/>
              <a:t>)</a:t>
            </a:r>
            <a:r>
              <a:rPr lang="zh-TW" altLang="en-US" sz="2400" dirty="0"/>
              <a:t>。我們的目的是抓到</a:t>
            </a:r>
            <a:r>
              <a:rPr lang="en-US" altLang="zh-TW" sz="2400" dirty="0"/>
              <a:t>CLK</a:t>
            </a:r>
            <a:r>
              <a:rPr lang="zh-TW" altLang="en-US" sz="2400" dirty="0"/>
              <a:t> </a:t>
            </a:r>
            <a:r>
              <a:rPr lang="en-US" altLang="zh-TW" sz="2400" dirty="0"/>
              <a:t>PORT</a:t>
            </a:r>
            <a:r>
              <a:rPr lang="zh-TW" altLang="en-US" sz="2400" dirty="0"/>
              <a:t>上</a:t>
            </a:r>
            <a:r>
              <a:rPr lang="en-US" altLang="zh-TW" sz="2400" dirty="0"/>
              <a:t>Rising and Falling</a:t>
            </a:r>
            <a:r>
              <a:rPr lang="zh-TW" altLang="en-US" sz="2400" dirty="0"/>
              <a:t>的時間點</a:t>
            </a:r>
            <a:endParaRPr lang="en-US" altLang="zh-TW" sz="2400" dirty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8746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34ED97-E7CF-047C-F225-EAE21B65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F6ED89B-4E18-71A3-C04C-4654226AA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6205"/>
            <a:ext cx="11021008" cy="490667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444594C-94FE-E61E-E41B-DE1BE9FC77E2}"/>
              </a:ext>
            </a:extLst>
          </p:cNvPr>
          <p:cNvSpPr txBox="1"/>
          <p:nvPr/>
        </p:nvSpPr>
        <p:spPr>
          <a:xfrm>
            <a:off x="3321698" y="4158379"/>
            <a:ext cx="207139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CSV</a:t>
            </a:r>
            <a:r>
              <a:rPr lang="zh-TW" altLang="en-US" sz="1100" dirty="0">
                <a:solidFill>
                  <a:srgbClr val="FF0000"/>
                </a:solidFill>
              </a:rPr>
              <a:t>對應的時間位置</a:t>
            </a:r>
            <a:endParaRPr lang="en-US" altLang="zh-TW" sz="11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B9F1920-9F38-6CD7-B012-6C0AA20D3366}"/>
              </a:ext>
            </a:extLst>
          </p:cNvPr>
          <p:cNvCxnSpPr/>
          <p:nvPr/>
        </p:nvCxnSpPr>
        <p:spPr>
          <a:xfrm>
            <a:off x="3424335" y="3925114"/>
            <a:ext cx="129695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C096F56-5049-E9A8-4509-D10AB9D9B83C}"/>
              </a:ext>
            </a:extLst>
          </p:cNvPr>
          <p:cNvSpPr/>
          <p:nvPr/>
        </p:nvSpPr>
        <p:spPr>
          <a:xfrm>
            <a:off x="9702282" y="2668555"/>
            <a:ext cx="1651518" cy="2432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F7DC5C4-2DCA-9597-4C26-5CD72C3A234B}"/>
              </a:ext>
            </a:extLst>
          </p:cNvPr>
          <p:cNvSpPr/>
          <p:nvPr/>
        </p:nvSpPr>
        <p:spPr>
          <a:xfrm>
            <a:off x="4994986" y="2603240"/>
            <a:ext cx="967275" cy="38068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6EAB5B1-FB89-A12B-D118-3A8FF625C6F6}"/>
              </a:ext>
            </a:extLst>
          </p:cNvPr>
          <p:cNvSpPr txBox="1"/>
          <p:nvPr/>
        </p:nvSpPr>
        <p:spPr>
          <a:xfrm>
            <a:off x="4994986" y="2177826"/>
            <a:ext cx="220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ADC</a:t>
            </a:r>
            <a:r>
              <a:rPr lang="zh-TW" altLang="en-US" dirty="0"/>
              <a:t> </a:t>
            </a:r>
            <a:r>
              <a:rPr lang="en-US" altLang="zh-TW" dirty="0"/>
              <a:t>CLK</a:t>
            </a:r>
            <a:r>
              <a:rPr lang="zh-TW" altLang="en-US" dirty="0"/>
              <a:t> </a:t>
            </a:r>
            <a:r>
              <a:rPr lang="en-US" altLang="zh-TW" dirty="0"/>
              <a:t>Channel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FBA1EAC-AE19-9E50-1C0C-80557F4730A7}"/>
              </a:ext>
            </a:extLst>
          </p:cNvPr>
          <p:cNvSpPr/>
          <p:nvPr/>
        </p:nvSpPr>
        <p:spPr>
          <a:xfrm>
            <a:off x="5544766" y="3034296"/>
            <a:ext cx="340468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1DF167C-593D-3F82-C939-9C3528C54838}"/>
              </a:ext>
            </a:extLst>
          </p:cNvPr>
          <p:cNvSpPr/>
          <p:nvPr/>
        </p:nvSpPr>
        <p:spPr>
          <a:xfrm>
            <a:off x="5527261" y="335567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BDEEEF1-C6E6-8CE1-7E2B-B1BF2D436528}"/>
              </a:ext>
            </a:extLst>
          </p:cNvPr>
          <p:cNvSpPr/>
          <p:nvPr/>
        </p:nvSpPr>
        <p:spPr>
          <a:xfrm>
            <a:off x="5497284" y="377846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620A183-7798-7611-6005-B9BC191DAFC7}"/>
              </a:ext>
            </a:extLst>
          </p:cNvPr>
          <p:cNvSpPr/>
          <p:nvPr/>
        </p:nvSpPr>
        <p:spPr>
          <a:xfrm>
            <a:off x="5515765" y="4085054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F536779-DEAC-9509-AC14-94513ABD727A}"/>
              </a:ext>
            </a:extLst>
          </p:cNvPr>
          <p:cNvSpPr/>
          <p:nvPr/>
        </p:nvSpPr>
        <p:spPr>
          <a:xfrm>
            <a:off x="5478623" y="4529326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4CDEB54-68AE-51A1-2DF6-154946ADBCDF}"/>
              </a:ext>
            </a:extLst>
          </p:cNvPr>
          <p:cNvSpPr/>
          <p:nvPr/>
        </p:nvSpPr>
        <p:spPr>
          <a:xfrm>
            <a:off x="5515369" y="4837183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1F93262C-C09B-7ADE-08E5-AE718FC57BCD}"/>
              </a:ext>
            </a:extLst>
          </p:cNvPr>
          <p:cNvSpPr/>
          <p:nvPr/>
        </p:nvSpPr>
        <p:spPr>
          <a:xfrm>
            <a:off x="5497284" y="5124254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4355D021-7FA6-117C-0FAC-328710BD63F5}"/>
              </a:ext>
            </a:extLst>
          </p:cNvPr>
          <p:cNvSpPr/>
          <p:nvPr/>
        </p:nvSpPr>
        <p:spPr>
          <a:xfrm>
            <a:off x="5515369" y="528705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727D640A-1D7E-EF0B-E971-0B5C77B642A8}"/>
              </a:ext>
            </a:extLst>
          </p:cNvPr>
          <p:cNvSpPr/>
          <p:nvPr/>
        </p:nvSpPr>
        <p:spPr>
          <a:xfrm>
            <a:off x="5507302" y="5750406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648B4480-CD91-E07D-F8FC-35E0D13EBD05}"/>
              </a:ext>
            </a:extLst>
          </p:cNvPr>
          <p:cNvSpPr/>
          <p:nvPr/>
        </p:nvSpPr>
        <p:spPr>
          <a:xfrm>
            <a:off x="5527261" y="603107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9AA44D99-A364-425A-8EA9-1847F16D8221}"/>
              </a:ext>
            </a:extLst>
          </p:cNvPr>
          <p:cNvSpPr/>
          <p:nvPr/>
        </p:nvSpPr>
        <p:spPr>
          <a:xfrm>
            <a:off x="5507302" y="6183671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9851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7B0DE-DB6A-596C-BE51-78B62012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Group SAR ADC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FEFDB2-CD98-930A-320B-063F65726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DB2E8502-6094-2317-26E4-76AB9A0F9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9889"/>
            <a:ext cx="10515600" cy="45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47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240B2-F578-CF62-D512-1EAAFE6C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Data Group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4BE2AF3-3935-2060-EE77-9DE7C59D5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9889"/>
            <a:ext cx="10515600" cy="458172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E3972CA-9895-D02B-B2B2-25E0CA83774F}"/>
              </a:ext>
            </a:extLst>
          </p:cNvPr>
          <p:cNvSpPr/>
          <p:nvPr/>
        </p:nvSpPr>
        <p:spPr>
          <a:xfrm>
            <a:off x="354086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6AF674-F91B-80F0-B5D3-71347C318DC1}"/>
              </a:ext>
            </a:extLst>
          </p:cNvPr>
          <p:cNvSpPr/>
          <p:nvPr/>
        </p:nvSpPr>
        <p:spPr>
          <a:xfrm>
            <a:off x="4928680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4E6CE4-65C5-7B55-EB1C-52F550648F31}"/>
              </a:ext>
            </a:extLst>
          </p:cNvPr>
          <p:cNvSpPr/>
          <p:nvPr/>
        </p:nvSpPr>
        <p:spPr>
          <a:xfrm>
            <a:off x="6384587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4F6726-83EB-B2D0-B6B2-2AA7056627E4}"/>
              </a:ext>
            </a:extLst>
          </p:cNvPr>
          <p:cNvSpPr/>
          <p:nvPr/>
        </p:nvSpPr>
        <p:spPr>
          <a:xfrm>
            <a:off x="767836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5EA756-DF06-9EFD-21F4-44D8FFAB2877}"/>
              </a:ext>
            </a:extLst>
          </p:cNvPr>
          <p:cNvSpPr/>
          <p:nvPr/>
        </p:nvSpPr>
        <p:spPr>
          <a:xfrm>
            <a:off x="9153729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61E8B6-479A-05C7-05EF-A64D6F5AFC92}"/>
              </a:ext>
            </a:extLst>
          </p:cNvPr>
          <p:cNvSpPr/>
          <p:nvPr/>
        </p:nvSpPr>
        <p:spPr>
          <a:xfrm>
            <a:off x="1047344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D97ABF-9CFA-9133-411C-86970864CAC8}"/>
              </a:ext>
            </a:extLst>
          </p:cNvPr>
          <p:cNvSpPr/>
          <p:nvPr/>
        </p:nvSpPr>
        <p:spPr>
          <a:xfrm>
            <a:off x="2247087" y="1979241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DA45A5D-DFA9-1B64-7640-236C27475B4C}"/>
              </a:ext>
            </a:extLst>
          </p:cNvPr>
          <p:cNvSpPr txBox="1"/>
          <p:nvPr/>
        </p:nvSpPr>
        <p:spPr>
          <a:xfrm>
            <a:off x="2081717" y="1299299"/>
            <a:ext cx="145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Group1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3FFAC2B-F0A9-BC21-9F19-43321E5B4222}"/>
              </a:ext>
            </a:extLst>
          </p:cNvPr>
          <p:cNvSpPr txBox="1"/>
          <p:nvPr/>
        </p:nvSpPr>
        <p:spPr>
          <a:xfrm>
            <a:off x="3383600" y="1299299"/>
            <a:ext cx="145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Group2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601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7639E9-B8F1-AE47-D2B5-2C87FE62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371494-63D2-6545-B6F1-531951D04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68" y="18162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如何區分</a:t>
            </a:r>
            <a:r>
              <a:rPr lang="en-US" altLang="zh-TW" dirty="0"/>
              <a:t>Group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詳見下一頁</a:t>
            </a:r>
            <a:r>
              <a:rPr lang="en-US" altLang="zh-TW" dirty="0"/>
              <a:t>)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如何重建</a:t>
            </a:r>
            <a:r>
              <a:rPr lang="en-US" altLang="zh-TW" dirty="0"/>
              <a:t>Sample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7646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3F93D0-4938-95C3-D9F9-87ECB379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  <a:br>
              <a:rPr lang="en-US" altLang="zh-TW" dirty="0"/>
            </a:br>
            <a:r>
              <a:rPr lang="en-US" altLang="zh-TW" dirty="0"/>
              <a:t>Group</a:t>
            </a:r>
            <a:endParaRPr lang="zh-TW" altLang="en-US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2D1FB53-A93D-EBE2-367B-87DC1626D80F}"/>
              </a:ext>
            </a:extLst>
          </p:cNvPr>
          <p:cNvCxnSpPr>
            <a:cxnSpLocks/>
          </p:cNvCxnSpPr>
          <p:nvPr/>
        </p:nvCxnSpPr>
        <p:spPr>
          <a:xfrm>
            <a:off x="1895167" y="4017703"/>
            <a:ext cx="9261987" cy="9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84FEB3A0-D4D7-2E9B-CFC4-353E0A53CB88}"/>
              </a:ext>
            </a:extLst>
          </p:cNvPr>
          <p:cNvSpPr/>
          <p:nvPr/>
        </p:nvSpPr>
        <p:spPr>
          <a:xfrm>
            <a:off x="3163529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0B17BEB-454F-0197-DB1B-FD6ABB03584A}"/>
              </a:ext>
            </a:extLst>
          </p:cNvPr>
          <p:cNvSpPr/>
          <p:nvPr/>
        </p:nvSpPr>
        <p:spPr>
          <a:xfrm>
            <a:off x="3610897" y="3958274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D94DEEE-7F6D-9B8B-2DC7-59BF0BBBC3D0}"/>
              </a:ext>
            </a:extLst>
          </p:cNvPr>
          <p:cNvSpPr/>
          <p:nvPr/>
        </p:nvSpPr>
        <p:spPr>
          <a:xfrm>
            <a:off x="4431891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121C261-69CB-1822-1FD6-EAE7577209DD}"/>
              </a:ext>
            </a:extLst>
          </p:cNvPr>
          <p:cNvSpPr/>
          <p:nvPr/>
        </p:nvSpPr>
        <p:spPr>
          <a:xfrm>
            <a:off x="7538887" y="3948876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9F0F23B-9C48-D777-4B22-E8AE6E3ADE65}"/>
              </a:ext>
            </a:extLst>
          </p:cNvPr>
          <p:cNvSpPr/>
          <p:nvPr/>
        </p:nvSpPr>
        <p:spPr>
          <a:xfrm>
            <a:off x="8587250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E87A527C-8E3E-0F24-42A4-FDD68D3324B0}"/>
              </a:ext>
            </a:extLst>
          </p:cNvPr>
          <p:cNvSpPr/>
          <p:nvPr/>
        </p:nvSpPr>
        <p:spPr>
          <a:xfrm>
            <a:off x="8954729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右大括弧 10">
            <a:extLst>
              <a:ext uri="{FF2B5EF4-FFF2-40B4-BE49-F238E27FC236}">
                <a16:creationId xmlns:a16="http://schemas.microsoft.com/office/drawing/2014/main" id="{B6D73BC0-8312-A1A7-BFC8-00C82F745573}"/>
              </a:ext>
            </a:extLst>
          </p:cNvPr>
          <p:cNvSpPr/>
          <p:nvPr/>
        </p:nvSpPr>
        <p:spPr>
          <a:xfrm rot="16200000">
            <a:off x="3221557" y="3509506"/>
            <a:ext cx="376798" cy="401878"/>
          </a:xfrm>
          <a:prstGeom prst="rightBrace">
            <a:avLst>
              <a:gd name="adj1" fmla="val 0"/>
              <a:gd name="adj2" fmla="val 477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右大括弧 11">
            <a:extLst>
              <a:ext uri="{FF2B5EF4-FFF2-40B4-BE49-F238E27FC236}">
                <a16:creationId xmlns:a16="http://schemas.microsoft.com/office/drawing/2014/main" id="{BA302093-06D4-1AA8-2B06-C2F684969D76}"/>
              </a:ext>
            </a:extLst>
          </p:cNvPr>
          <p:cNvSpPr/>
          <p:nvPr/>
        </p:nvSpPr>
        <p:spPr>
          <a:xfrm rot="16200000">
            <a:off x="3968725" y="3289938"/>
            <a:ext cx="290924" cy="8123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右大括弧 12">
            <a:extLst>
              <a:ext uri="{FF2B5EF4-FFF2-40B4-BE49-F238E27FC236}">
                <a16:creationId xmlns:a16="http://schemas.microsoft.com/office/drawing/2014/main" id="{15E061EA-8001-DF90-AA82-F670A754A621}"/>
              </a:ext>
            </a:extLst>
          </p:cNvPr>
          <p:cNvSpPr/>
          <p:nvPr/>
        </p:nvSpPr>
        <p:spPr>
          <a:xfrm rot="16200000">
            <a:off x="5978721" y="2189427"/>
            <a:ext cx="272664" cy="29951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8767F24-2DA0-942B-DB37-6AAE3B0DC6E3}"/>
              </a:ext>
            </a:extLst>
          </p:cNvPr>
          <p:cNvCxnSpPr/>
          <p:nvPr/>
        </p:nvCxnSpPr>
        <p:spPr>
          <a:xfrm>
            <a:off x="5110317" y="3239149"/>
            <a:ext cx="0" cy="17135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11CDC24-F6D7-875D-637E-3FA9D9E9980D}"/>
              </a:ext>
            </a:extLst>
          </p:cNvPr>
          <p:cNvCxnSpPr/>
          <p:nvPr/>
        </p:nvCxnSpPr>
        <p:spPr>
          <a:xfrm>
            <a:off x="8202562" y="3229751"/>
            <a:ext cx="0" cy="17135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A5DF48D-23F4-41E6-66CF-DDC6F4D41D17}"/>
              </a:ext>
            </a:extLst>
          </p:cNvPr>
          <p:cNvCxnSpPr>
            <a:cxnSpLocks/>
          </p:cNvCxnSpPr>
          <p:nvPr/>
        </p:nvCxnSpPr>
        <p:spPr>
          <a:xfrm flipV="1">
            <a:off x="3248346" y="4194726"/>
            <a:ext cx="0" cy="796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683A124-5C77-2527-E5E3-ACFB36A9BA4B}"/>
              </a:ext>
            </a:extLst>
          </p:cNvPr>
          <p:cNvSpPr txBox="1"/>
          <p:nvPr/>
        </p:nvSpPr>
        <p:spPr>
          <a:xfrm>
            <a:off x="2583427" y="4952702"/>
            <a:ext cx="14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GroupLeader</a:t>
            </a:r>
            <a:endParaRPr lang="zh-TW" altLang="en-US" dirty="0"/>
          </a:p>
        </p:txBody>
      </p:sp>
      <p:sp>
        <p:nvSpPr>
          <p:cNvPr id="18" name="右大括弧 17">
            <a:extLst>
              <a:ext uri="{FF2B5EF4-FFF2-40B4-BE49-F238E27FC236}">
                <a16:creationId xmlns:a16="http://schemas.microsoft.com/office/drawing/2014/main" id="{867E2927-87FA-02EC-74C6-D2053FD3E511}"/>
              </a:ext>
            </a:extLst>
          </p:cNvPr>
          <p:cNvSpPr/>
          <p:nvPr/>
        </p:nvSpPr>
        <p:spPr>
          <a:xfrm rot="16200000">
            <a:off x="6568654" y="1220287"/>
            <a:ext cx="272664" cy="29951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1DB8F4A-BBBA-F85D-A36B-82205F33A8CD}"/>
              </a:ext>
            </a:extLst>
          </p:cNvPr>
          <p:cNvSpPr txBox="1"/>
          <p:nvPr/>
        </p:nvSpPr>
        <p:spPr>
          <a:xfrm>
            <a:off x="6799008" y="2182484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125ns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5DE23DE-F64F-A028-D2D1-31A293180ADA}"/>
              </a:ext>
            </a:extLst>
          </p:cNvPr>
          <p:cNvSpPr txBox="1"/>
          <p:nvPr/>
        </p:nvSpPr>
        <p:spPr>
          <a:xfrm>
            <a:off x="2992694" y="3102680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5ns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C7C2F10-C543-70C2-2D01-6F528C3BC7AA}"/>
              </a:ext>
            </a:extLst>
          </p:cNvPr>
          <p:cNvSpPr txBox="1"/>
          <p:nvPr/>
        </p:nvSpPr>
        <p:spPr>
          <a:xfrm>
            <a:off x="3782961" y="3107016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15ns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DFC0A29-5CDA-AFF4-DFE3-C1414037079D}"/>
              </a:ext>
            </a:extLst>
          </p:cNvPr>
          <p:cNvSpPr txBox="1"/>
          <p:nvPr/>
        </p:nvSpPr>
        <p:spPr>
          <a:xfrm>
            <a:off x="5876005" y="3069730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90ns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E80F046-D5CF-642C-6DB7-BBCE7511A756}"/>
              </a:ext>
            </a:extLst>
          </p:cNvPr>
          <p:cNvCxnSpPr>
            <a:cxnSpLocks/>
          </p:cNvCxnSpPr>
          <p:nvPr/>
        </p:nvCxnSpPr>
        <p:spPr>
          <a:xfrm flipV="1">
            <a:off x="4510549" y="4194726"/>
            <a:ext cx="9834" cy="1331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4CB1CB0-A432-6058-6641-7DB131B5C4C3}"/>
              </a:ext>
            </a:extLst>
          </p:cNvPr>
          <p:cNvSpPr txBox="1"/>
          <p:nvPr/>
        </p:nvSpPr>
        <p:spPr>
          <a:xfrm>
            <a:off x="3956258" y="5633926"/>
            <a:ext cx="14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GroupLast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58AC385-8E16-970F-8143-47B066521383}"/>
              </a:ext>
            </a:extLst>
          </p:cNvPr>
          <p:cNvSpPr txBox="1"/>
          <p:nvPr/>
        </p:nvSpPr>
        <p:spPr>
          <a:xfrm>
            <a:off x="6453649" y="6003258"/>
            <a:ext cx="531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透過以上方法，我們利用各個</a:t>
            </a:r>
            <a:r>
              <a:rPr lang="en-US" altLang="zh-TW" dirty="0"/>
              <a:t>Group</a:t>
            </a:r>
            <a:r>
              <a:rPr lang="zh-TW" altLang="en-US" dirty="0"/>
              <a:t>的</a:t>
            </a:r>
            <a:r>
              <a:rPr lang="en-US" altLang="zh-TW" dirty="0"/>
              <a:t>Last</a:t>
            </a:r>
            <a:r>
              <a:rPr lang="zh-TW" altLang="en-US" dirty="0"/>
              <a:t>來確立最後</a:t>
            </a:r>
            <a:r>
              <a:rPr lang="en-US" altLang="zh-TW" dirty="0"/>
              <a:t>Sample</a:t>
            </a:r>
            <a:r>
              <a:rPr lang="zh-TW" altLang="en-US" dirty="0"/>
              <a:t>的時間點</a:t>
            </a: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5D232CF-DA50-CAD9-E825-8D0F389C415B}"/>
              </a:ext>
            </a:extLst>
          </p:cNvPr>
          <p:cNvCxnSpPr/>
          <p:nvPr/>
        </p:nvCxnSpPr>
        <p:spPr>
          <a:xfrm>
            <a:off x="2116394" y="3277586"/>
            <a:ext cx="0" cy="17135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右大括弧 27">
            <a:extLst>
              <a:ext uri="{FF2B5EF4-FFF2-40B4-BE49-F238E27FC236}">
                <a16:creationId xmlns:a16="http://schemas.microsoft.com/office/drawing/2014/main" id="{D9D016BB-DAB0-CFAB-9FEB-4E89AA6F1216}"/>
              </a:ext>
            </a:extLst>
          </p:cNvPr>
          <p:cNvSpPr/>
          <p:nvPr/>
        </p:nvSpPr>
        <p:spPr>
          <a:xfrm rot="16200000">
            <a:off x="3464122" y="1206389"/>
            <a:ext cx="272664" cy="29951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9ACB4A1-4F7A-CA5C-40FD-DB0E7BA218D5}"/>
              </a:ext>
            </a:extLst>
          </p:cNvPr>
          <p:cNvSpPr txBox="1"/>
          <p:nvPr/>
        </p:nvSpPr>
        <p:spPr>
          <a:xfrm>
            <a:off x="3551905" y="2118937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125ns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5804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30F9DA-DA9A-AB6F-162A-22316A97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  <a:br>
              <a:rPr lang="en-US" altLang="zh-TW" dirty="0"/>
            </a:br>
            <a:r>
              <a:rPr lang="en-US" altLang="zh-TW" dirty="0"/>
              <a:t>Sample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8F1AA85-3A34-1A77-6C4B-517BF53FCCB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014620" y="3427360"/>
            <a:ext cx="10489122" cy="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24F32EC-9A90-3E0C-C05E-3B2B10930FF4}"/>
              </a:ext>
            </a:extLst>
          </p:cNvPr>
          <p:cNvSpPr/>
          <p:nvPr/>
        </p:nvSpPr>
        <p:spPr>
          <a:xfrm>
            <a:off x="1892148" y="3316528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EBE458F-6E92-078C-5F66-E0DF51A7EBB7}"/>
              </a:ext>
            </a:extLst>
          </p:cNvPr>
          <p:cNvSpPr/>
          <p:nvPr/>
        </p:nvSpPr>
        <p:spPr>
          <a:xfrm>
            <a:off x="4862051" y="3320847"/>
            <a:ext cx="137652" cy="21630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4649633-8D30-EA74-1138-0112DE771AF8}"/>
              </a:ext>
            </a:extLst>
          </p:cNvPr>
          <p:cNvSpPr/>
          <p:nvPr/>
        </p:nvSpPr>
        <p:spPr>
          <a:xfrm>
            <a:off x="5712542" y="3320847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9A59435-112F-5A82-4245-1E2A464F853A}"/>
              </a:ext>
            </a:extLst>
          </p:cNvPr>
          <p:cNvSpPr/>
          <p:nvPr/>
        </p:nvSpPr>
        <p:spPr>
          <a:xfrm>
            <a:off x="7949380" y="3320847"/>
            <a:ext cx="137652" cy="2163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6F88B61-D1CF-CA3B-E99F-5140537C9E59}"/>
              </a:ext>
            </a:extLst>
          </p:cNvPr>
          <p:cNvSpPr/>
          <p:nvPr/>
        </p:nvSpPr>
        <p:spPr>
          <a:xfrm>
            <a:off x="8652387" y="3320847"/>
            <a:ext cx="137652" cy="21630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E54289CB-3D19-EE5A-D451-4D3499D7CE48}"/>
              </a:ext>
            </a:extLst>
          </p:cNvPr>
          <p:cNvSpPr/>
          <p:nvPr/>
        </p:nvSpPr>
        <p:spPr>
          <a:xfrm>
            <a:off x="9473381" y="3320847"/>
            <a:ext cx="137652" cy="216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右大括弧 13">
            <a:extLst>
              <a:ext uri="{FF2B5EF4-FFF2-40B4-BE49-F238E27FC236}">
                <a16:creationId xmlns:a16="http://schemas.microsoft.com/office/drawing/2014/main" id="{89EA6A05-FF8A-9279-6398-E25066AEE1A0}"/>
              </a:ext>
            </a:extLst>
          </p:cNvPr>
          <p:cNvSpPr/>
          <p:nvPr/>
        </p:nvSpPr>
        <p:spPr>
          <a:xfrm rot="16200000">
            <a:off x="5150353" y="2426815"/>
            <a:ext cx="411541" cy="9881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B26DEF4-488D-4959-86EC-88816A153D01}"/>
              </a:ext>
            </a:extLst>
          </p:cNvPr>
          <p:cNvSpPr txBox="1"/>
          <p:nvPr/>
        </p:nvSpPr>
        <p:spPr>
          <a:xfrm>
            <a:off x="4994788" y="2267025"/>
            <a:ext cx="85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125ns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092D2BA-4438-7433-C35E-0973285E2966}"/>
              </a:ext>
            </a:extLst>
          </p:cNvPr>
          <p:cNvSpPr txBox="1"/>
          <p:nvPr/>
        </p:nvSpPr>
        <p:spPr>
          <a:xfrm>
            <a:off x="2694037" y="5464342"/>
            <a:ext cx="6096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註解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1. </a:t>
            </a:r>
            <a:r>
              <a:rPr lang="zh-TW" altLang="en-US" dirty="0"/>
              <a:t>第一排點是以上述方法取得的</a:t>
            </a:r>
            <a:r>
              <a:rPr lang="en-US" altLang="zh-TW" dirty="0"/>
              <a:t>Timing </a:t>
            </a:r>
            <a:r>
              <a:rPr lang="en-US" altLang="zh-TW" dirty="0" err="1"/>
              <a:t>idx</a:t>
            </a:r>
            <a:endParaRPr lang="en-US" altLang="zh-TW" dirty="0"/>
          </a:p>
          <a:p>
            <a:r>
              <a:rPr lang="en-US" altLang="zh-TW" dirty="0"/>
              <a:t>2. </a:t>
            </a:r>
            <a:r>
              <a:rPr lang="zh-TW" altLang="en-US" dirty="0"/>
              <a:t>將這段時間進行</a:t>
            </a:r>
            <a:r>
              <a:rPr lang="en-US" altLang="zh-TW" dirty="0"/>
              <a:t>Sample </a:t>
            </a:r>
            <a:r>
              <a:rPr lang="en-US" altLang="zh-TW" dirty="0" err="1"/>
              <a:t>Sample</a:t>
            </a:r>
            <a:r>
              <a:rPr lang="zh-TW" altLang="en-US" dirty="0"/>
              <a:t>時間為</a:t>
            </a:r>
            <a:r>
              <a:rPr lang="en-US" altLang="zh-TW" dirty="0"/>
              <a:t>125ns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32D36A1B-DEAA-5FF0-7F99-465F95B4528F}"/>
              </a:ext>
            </a:extLst>
          </p:cNvPr>
          <p:cNvCxnSpPr>
            <a:cxnSpLocks/>
          </p:cNvCxnSpPr>
          <p:nvPr/>
        </p:nvCxnSpPr>
        <p:spPr>
          <a:xfrm>
            <a:off x="1111045" y="4326194"/>
            <a:ext cx="10392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C00DB9DA-9027-350C-D9E4-827357A35258}"/>
              </a:ext>
            </a:extLst>
          </p:cNvPr>
          <p:cNvSpPr/>
          <p:nvPr/>
        </p:nvSpPr>
        <p:spPr>
          <a:xfrm>
            <a:off x="11366090" y="3320847"/>
            <a:ext cx="137652" cy="2163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BF49188C-0A7A-B63A-CA1A-89246B1CEDFC}"/>
              </a:ext>
            </a:extLst>
          </p:cNvPr>
          <p:cNvCxnSpPr>
            <a:cxnSpLocks/>
          </p:cNvCxnSpPr>
          <p:nvPr/>
        </p:nvCxnSpPr>
        <p:spPr>
          <a:xfrm>
            <a:off x="4365532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8C5801D6-C551-60A4-8DB6-4E938B860A1F}"/>
              </a:ext>
            </a:extLst>
          </p:cNvPr>
          <p:cNvCxnSpPr>
            <a:cxnSpLocks/>
          </p:cNvCxnSpPr>
          <p:nvPr/>
        </p:nvCxnSpPr>
        <p:spPr>
          <a:xfrm>
            <a:off x="1111045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97ED43CA-2E07-A208-91CB-896B67E82D64}"/>
              </a:ext>
            </a:extLst>
          </p:cNvPr>
          <p:cNvCxnSpPr>
            <a:cxnSpLocks/>
          </p:cNvCxnSpPr>
          <p:nvPr/>
        </p:nvCxnSpPr>
        <p:spPr>
          <a:xfrm>
            <a:off x="1951703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6DAC2F00-513A-095D-B84A-22C796DC0B7B}"/>
              </a:ext>
            </a:extLst>
          </p:cNvPr>
          <p:cNvCxnSpPr>
            <a:cxnSpLocks/>
          </p:cNvCxnSpPr>
          <p:nvPr/>
        </p:nvCxnSpPr>
        <p:spPr>
          <a:xfrm>
            <a:off x="2743199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B3C3A1BB-A94A-923F-889E-212C26FC19E7}"/>
              </a:ext>
            </a:extLst>
          </p:cNvPr>
          <p:cNvCxnSpPr>
            <a:cxnSpLocks/>
          </p:cNvCxnSpPr>
          <p:nvPr/>
        </p:nvCxnSpPr>
        <p:spPr>
          <a:xfrm>
            <a:off x="3564192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5A80FAA4-AE48-25E4-5532-FED9AF3FE416}"/>
              </a:ext>
            </a:extLst>
          </p:cNvPr>
          <p:cNvCxnSpPr>
            <a:cxnSpLocks/>
          </p:cNvCxnSpPr>
          <p:nvPr/>
        </p:nvCxnSpPr>
        <p:spPr>
          <a:xfrm>
            <a:off x="5175045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D9BC59A-D5CC-A2A1-FD6C-48506EF70E26}"/>
              </a:ext>
            </a:extLst>
          </p:cNvPr>
          <p:cNvCxnSpPr>
            <a:cxnSpLocks/>
          </p:cNvCxnSpPr>
          <p:nvPr/>
        </p:nvCxnSpPr>
        <p:spPr>
          <a:xfrm>
            <a:off x="5976374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7914D7DC-0689-7335-B4DF-8145C2034DB0}"/>
              </a:ext>
            </a:extLst>
          </p:cNvPr>
          <p:cNvCxnSpPr>
            <a:cxnSpLocks/>
          </p:cNvCxnSpPr>
          <p:nvPr/>
        </p:nvCxnSpPr>
        <p:spPr>
          <a:xfrm>
            <a:off x="6797368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32A38323-5592-9D64-9885-4017A633F193}"/>
              </a:ext>
            </a:extLst>
          </p:cNvPr>
          <p:cNvCxnSpPr>
            <a:cxnSpLocks/>
          </p:cNvCxnSpPr>
          <p:nvPr/>
        </p:nvCxnSpPr>
        <p:spPr>
          <a:xfrm>
            <a:off x="7608529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0B34571E-DA8C-EDC3-A4FD-4D8800353169}"/>
              </a:ext>
            </a:extLst>
          </p:cNvPr>
          <p:cNvCxnSpPr>
            <a:cxnSpLocks/>
          </p:cNvCxnSpPr>
          <p:nvPr/>
        </p:nvCxnSpPr>
        <p:spPr>
          <a:xfrm>
            <a:off x="8419690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1C093F2D-106D-413C-F3E6-0E16B6AACA3B}"/>
              </a:ext>
            </a:extLst>
          </p:cNvPr>
          <p:cNvCxnSpPr>
            <a:cxnSpLocks/>
          </p:cNvCxnSpPr>
          <p:nvPr/>
        </p:nvCxnSpPr>
        <p:spPr>
          <a:xfrm>
            <a:off x="9230851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23AAF99-440E-7E2A-920C-C8E3A5D4E789}"/>
              </a:ext>
            </a:extLst>
          </p:cNvPr>
          <p:cNvCxnSpPr>
            <a:cxnSpLocks/>
          </p:cNvCxnSpPr>
          <p:nvPr/>
        </p:nvCxnSpPr>
        <p:spPr>
          <a:xfrm>
            <a:off x="10071509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7EA8F566-DA72-6988-4219-40003A92C9E1}"/>
              </a:ext>
            </a:extLst>
          </p:cNvPr>
          <p:cNvCxnSpPr>
            <a:cxnSpLocks/>
          </p:cNvCxnSpPr>
          <p:nvPr/>
        </p:nvCxnSpPr>
        <p:spPr>
          <a:xfrm>
            <a:off x="10882670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>
            <a:extLst>
              <a:ext uri="{FF2B5EF4-FFF2-40B4-BE49-F238E27FC236}">
                <a16:creationId xmlns:a16="http://schemas.microsoft.com/office/drawing/2014/main" id="{524FBE74-19C7-C5F3-160E-27EDDFE2FDD3}"/>
              </a:ext>
            </a:extLst>
          </p:cNvPr>
          <p:cNvSpPr/>
          <p:nvPr/>
        </p:nvSpPr>
        <p:spPr>
          <a:xfrm>
            <a:off x="1032387" y="4092060"/>
            <a:ext cx="137652" cy="21630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F470BBF0-92F1-CA5C-51EA-41D8C30F2293}"/>
              </a:ext>
            </a:extLst>
          </p:cNvPr>
          <p:cNvSpPr/>
          <p:nvPr/>
        </p:nvSpPr>
        <p:spPr>
          <a:xfrm>
            <a:off x="2684204" y="4092060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27B1C58F-BEE8-7523-F18B-1E5FBF19D664}"/>
              </a:ext>
            </a:extLst>
          </p:cNvPr>
          <p:cNvSpPr/>
          <p:nvPr/>
        </p:nvSpPr>
        <p:spPr>
          <a:xfrm>
            <a:off x="3495366" y="4075473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187B3AAE-6212-E181-1249-2665295DB344}"/>
              </a:ext>
            </a:extLst>
          </p:cNvPr>
          <p:cNvSpPr/>
          <p:nvPr/>
        </p:nvSpPr>
        <p:spPr>
          <a:xfrm>
            <a:off x="4296694" y="4092060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19CD6AA6-5123-8EAA-57B7-A07C8572E5FB}"/>
              </a:ext>
            </a:extLst>
          </p:cNvPr>
          <p:cNvSpPr/>
          <p:nvPr/>
        </p:nvSpPr>
        <p:spPr>
          <a:xfrm>
            <a:off x="5098022" y="4076094"/>
            <a:ext cx="137652" cy="21630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F0B6A107-1480-EBAA-150A-FFE8BB86BD8E}"/>
              </a:ext>
            </a:extLst>
          </p:cNvPr>
          <p:cNvSpPr/>
          <p:nvPr/>
        </p:nvSpPr>
        <p:spPr>
          <a:xfrm>
            <a:off x="5907534" y="4075473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61BD1AAE-2E8C-7D22-C6E0-5209A8FE8AF5}"/>
              </a:ext>
            </a:extLst>
          </p:cNvPr>
          <p:cNvSpPr/>
          <p:nvPr/>
        </p:nvSpPr>
        <p:spPr>
          <a:xfrm>
            <a:off x="6699046" y="4100974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400CD5F-EEED-1131-0EC1-6A928C3D76A4}"/>
              </a:ext>
            </a:extLst>
          </p:cNvPr>
          <p:cNvSpPr/>
          <p:nvPr/>
        </p:nvSpPr>
        <p:spPr>
          <a:xfrm>
            <a:off x="7519071" y="4041058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5B314C6D-0932-85A6-A20E-1A0BD68D6CE6}"/>
              </a:ext>
            </a:extLst>
          </p:cNvPr>
          <p:cNvSpPr/>
          <p:nvPr/>
        </p:nvSpPr>
        <p:spPr>
          <a:xfrm>
            <a:off x="8350862" y="4100974"/>
            <a:ext cx="137652" cy="2163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37177865-F97A-F877-AD18-C1D9A9567854}"/>
              </a:ext>
            </a:extLst>
          </p:cNvPr>
          <p:cNvSpPr/>
          <p:nvPr/>
        </p:nvSpPr>
        <p:spPr>
          <a:xfrm>
            <a:off x="9159561" y="4092060"/>
            <a:ext cx="137652" cy="21630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4FC1B8FF-DAD1-4970-1186-45BD606FA335}"/>
              </a:ext>
            </a:extLst>
          </p:cNvPr>
          <p:cNvSpPr/>
          <p:nvPr/>
        </p:nvSpPr>
        <p:spPr>
          <a:xfrm>
            <a:off x="10002683" y="4100974"/>
            <a:ext cx="137652" cy="216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6B03BEA4-4BD0-E5C0-935F-7853AE9AEE09}"/>
              </a:ext>
            </a:extLst>
          </p:cNvPr>
          <p:cNvSpPr/>
          <p:nvPr/>
        </p:nvSpPr>
        <p:spPr>
          <a:xfrm>
            <a:off x="10813844" y="4080989"/>
            <a:ext cx="137652" cy="216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43522E7-BFAB-2670-841C-533602F4BBC4}"/>
              </a:ext>
            </a:extLst>
          </p:cNvPr>
          <p:cNvSpPr txBox="1"/>
          <p:nvPr/>
        </p:nvSpPr>
        <p:spPr>
          <a:xfrm>
            <a:off x="29494" y="2952051"/>
            <a:ext cx="20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GroupLeader</a:t>
            </a:r>
            <a:r>
              <a:rPr lang="en-US" altLang="zh-TW" dirty="0"/>
              <a:t> Array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53DE8BA-96B0-8732-F6C8-87856C34C799}"/>
              </a:ext>
            </a:extLst>
          </p:cNvPr>
          <p:cNvSpPr txBox="1"/>
          <p:nvPr/>
        </p:nvSpPr>
        <p:spPr>
          <a:xfrm>
            <a:off x="21638" y="3713814"/>
            <a:ext cx="20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Sample Data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712DCCB-23B0-F4D7-D2C7-E755A03DC71E}"/>
              </a:ext>
            </a:extLst>
          </p:cNvPr>
          <p:cNvSpPr/>
          <p:nvPr/>
        </p:nvSpPr>
        <p:spPr>
          <a:xfrm>
            <a:off x="1014620" y="3319207"/>
            <a:ext cx="137652" cy="21630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89CA0C2-EAC8-CBC6-DCD5-A27E7CF7CAC8}"/>
              </a:ext>
            </a:extLst>
          </p:cNvPr>
          <p:cNvSpPr/>
          <p:nvPr/>
        </p:nvSpPr>
        <p:spPr>
          <a:xfrm>
            <a:off x="1902393" y="4080491"/>
            <a:ext cx="137652" cy="21630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42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D2677-F2BC-1AEC-3142-38AE75A2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4ED5F4-D303-5CBD-8613-D37E68EE3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 ADC</a:t>
            </a:r>
            <a:r>
              <a:rPr lang="zh-TW" altLang="en-US" dirty="0"/>
              <a:t> 架構讓</a:t>
            </a:r>
            <a:r>
              <a:rPr lang="en-US" altLang="zh-TW" dirty="0"/>
              <a:t>FW</a:t>
            </a:r>
            <a:r>
              <a:rPr lang="zh-TW" altLang="en-US" dirty="0"/>
              <a:t>能夠快速模擬數位硬體行為，降低學長們</a:t>
            </a:r>
            <a:r>
              <a:rPr lang="en-US" altLang="zh-TW" dirty="0"/>
              <a:t>Sim code</a:t>
            </a:r>
            <a:r>
              <a:rPr lang="zh-TW" altLang="en-US" dirty="0"/>
              <a:t>的時間</a:t>
            </a:r>
          </a:p>
        </p:txBody>
      </p:sp>
    </p:spTree>
    <p:extLst>
      <p:ext uri="{BB962C8B-B14F-4D97-AF65-F5344CB8AC3E}">
        <p14:creationId xmlns:p14="http://schemas.microsoft.com/office/powerpoint/2010/main" val="172761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0E620C-9F23-2AF8-42C2-543FD8E9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E4868-8224-3AB5-A489-C7A069BC8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目的 </a:t>
            </a:r>
            <a:r>
              <a:rPr lang="en-US" altLang="zh-TW" dirty="0"/>
              <a:t>:</a:t>
            </a:r>
            <a:r>
              <a:rPr lang="zh-TW" altLang="en-US" dirty="0"/>
              <a:t> 透過</a:t>
            </a:r>
            <a:r>
              <a:rPr lang="en-US" altLang="zh-TW" dirty="0"/>
              <a:t>ADC</a:t>
            </a:r>
            <a:r>
              <a:rPr lang="zh-TW" altLang="en-US" dirty="0"/>
              <a:t> 架構，</a:t>
            </a:r>
            <a:r>
              <a:rPr lang="en-US" altLang="zh-TW" dirty="0"/>
              <a:t>FW</a:t>
            </a:r>
            <a:r>
              <a:rPr lang="zh-TW" altLang="en-US" dirty="0"/>
              <a:t>能夠模擬後續硬體如何處理訊號以及解析訊號的過程</a:t>
            </a:r>
          </a:p>
        </p:txBody>
      </p:sp>
    </p:spTree>
    <p:extLst>
      <p:ext uri="{BB962C8B-B14F-4D97-AF65-F5344CB8AC3E}">
        <p14:creationId xmlns:p14="http://schemas.microsoft.com/office/powerpoint/2010/main" val="246345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C89C01C7-D51F-24CC-4406-0C30F47F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Project List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1C2637DA-D6BC-D2D0-6DD8-5FC135EAA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TW" altLang="en-US" sz="2000" dirty="0">
                <a:hlinkClick r:id="rId3" action="ppaction://hlinksldjump"/>
              </a:rPr>
              <a:t>利用硬體的 </a:t>
            </a:r>
            <a:r>
              <a:rPr lang="en-US" altLang="zh-TW" sz="2000" dirty="0">
                <a:hlinkClick r:id="rId3" action="ppaction://hlinksldjump"/>
              </a:rPr>
              <a:t>Debug Port </a:t>
            </a:r>
            <a:r>
              <a:rPr lang="zh-TW" altLang="en-US" sz="2000" dirty="0">
                <a:hlinkClick r:id="rId3" action="ppaction://hlinksldjump"/>
              </a:rPr>
              <a:t>建構 </a:t>
            </a:r>
            <a:r>
              <a:rPr lang="en-US" altLang="zh-TW" sz="2000" dirty="0">
                <a:hlinkClick r:id="rId3" action="ppaction://hlinksldjump"/>
              </a:rPr>
              <a:t>ADC</a:t>
            </a:r>
            <a:r>
              <a:rPr lang="zh-TW" altLang="en-US" sz="2000" dirty="0">
                <a:hlinkClick r:id="rId3" action="ppaction://hlinksldjump"/>
              </a:rPr>
              <a:t> 系統</a:t>
            </a:r>
            <a:endParaRPr lang="en-US" altLang="zh-TW" sz="2000" dirty="0"/>
          </a:p>
          <a:p>
            <a:pPr marL="457200" indent="-457200">
              <a:buAutoNum type="arabicPeriod"/>
            </a:pPr>
            <a:endParaRPr lang="en-US" altLang="zh-TW" sz="2000" dirty="0"/>
          </a:p>
          <a:p>
            <a:pPr marL="457200" indent="-457200">
              <a:buAutoNum type="arabicPeriod"/>
            </a:pPr>
            <a:r>
              <a:rPr lang="zh-TW" altLang="en-US" sz="2000" dirty="0"/>
              <a:t> </a:t>
            </a:r>
            <a:r>
              <a:rPr lang="zh-TW" altLang="en-US" sz="2000" dirty="0">
                <a:hlinkClick r:id="rId4" action="ppaction://hlinksldjump"/>
              </a:rPr>
              <a:t>利用</a:t>
            </a:r>
            <a:r>
              <a:rPr lang="en-US" altLang="zh-TW" sz="2000" dirty="0" err="1">
                <a:hlinkClick r:id="rId4" action="ppaction://hlinksldjump"/>
              </a:rPr>
              <a:t>matlab</a:t>
            </a:r>
            <a:r>
              <a:rPr lang="zh-TW" altLang="en-US" sz="2000" dirty="0">
                <a:hlinkClick r:id="rId4" action="ppaction://hlinksldjump"/>
              </a:rPr>
              <a:t>建構 數位架構</a:t>
            </a:r>
            <a:endParaRPr lang="en-US" altLang="zh-TW" sz="2000" dirty="0"/>
          </a:p>
          <a:p>
            <a:pPr marL="457200" indent="-457200">
              <a:buAutoNum type="arabicPeriod"/>
            </a:pPr>
            <a:endParaRPr lang="en-US" altLang="zh-TW" sz="2000" dirty="0"/>
          </a:p>
          <a:p>
            <a:pPr marL="457200" indent="-457200">
              <a:buAutoNum type="arabicPeriod"/>
            </a:pPr>
            <a:r>
              <a:rPr lang="en-US" altLang="zh-TW" sz="2000" dirty="0"/>
              <a:t>FW</a:t>
            </a:r>
            <a:r>
              <a:rPr lang="zh-TW" altLang="en-US" sz="2000" dirty="0"/>
              <a:t> 架構 </a:t>
            </a:r>
            <a:r>
              <a:rPr lang="en-US" altLang="zh-TW" sz="2000" dirty="0" err="1"/>
              <a:t>Agc</a:t>
            </a:r>
            <a:r>
              <a:rPr lang="en-US" altLang="zh-TW" sz="2000" dirty="0"/>
              <a:t> flow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53570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7649A-A1A1-AFCF-7EF8-79C4CDDE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數位電路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50B7AD-2C5F-8B8D-DD85-81732A0DC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內容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/>
              <a:t>數位架構 </a:t>
            </a:r>
            <a:r>
              <a:rPr lang="en-US" altLang="zh-TW"/>
              <a:t>Diagram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前端訊號處理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後端</a:t>
            </a:r>
            <a:r>
              <a:rPr lang="en-US" altLang="zh-TW" dirty="0"/>
              <a:t>Decoder</a:t>
            </a:r>
            <a:r>
              <a:rPr lang="zh-TW" altLang="en-US" dirty="0"/>
              <a:t>電路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4484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E4E02-9881-F18E-476D-5BC4FACF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Digital </a:t>
            </a:r>
            <a:r>
              <a:rPr lang="zh-TW" altLang="en-US" dirty="0"/>
              <a:t>電路</a:t>
            </a:r>
            <a:r>
              <a:rPr lang="en-US" altLang="zh-TW" dirty="0"/>
              <a:t>Diagram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B479620-E3EA-4AB9-2579-93A0F5FF2C4D}"/>
              </a:ext>
            </a:extLst>
          </p:cNvPr>
          <p:cNvSpPr/>
          <p:nvPr/>
        </p:nvSpPr>
        <p:spPr>
          <a:xfrm>
            <a:off x="173856" y="3012626"/>
            <a:ext cx="1343210" cy="992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F5D3F68-DAE2-D16D-C51A-3E537D7E3BD7}"/>
              </a:ext>
            </a:extLst>
          </p:cNvPr>
          <p:cNvCxnSpPr>
            <a:cxnSpLocks/>
          </p:cNvCxnSpPr>
          <p:nvPr/>
        </p:nvCxnSpPr>
        <p:spPr>
          <a:xfrm>
            <a:off x="1604863" y="3560828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9B87925-5057-00A0-6686-AA9F1F3E39D6}"/>
              </a:ext>
            </a:extLst>
          </p:cNvPr>
          <p:cNvSpPr/>
          <p:nvPr/>
        </p:nvSpPr>
        <p:spPr>
          <a:xfrm>
            <a:off x="2590397" y="3004456"/>
            <a:ext cx="1386957" cy="97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 HPF</a:t>
            </a:r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5C0EEA4-E1C0-E31E-366C-6E645F764228}"/>
              </a:ext>
            </a:extLst>
          </p:cNvPr>
          <p:cNvSpPr/>
          <p:nvPr/>
        </p:nvSpPr>
        <p:spPr>
          <a:xfrm>
            <a:off x="7510623" y="3032648"/>
            <a:ext cx="1317872" cy="97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FIFO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19638754-D7C5-A2C1-3BB0-44E6FD66DC72}"/>
              </a:ext>
            </a:extLst>
          </p:cNvPr>
          <p:cNvSpPr/>
          <p:nvPr/>
        </p:nvSpPr>
        <p:spPr>
          <a:xfrm>
            <a:off x="10313251" y="1947367"/>
            <a:ext cx="121338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RX1 Decoder</a:t>
            </a:r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7454D03D-DD53-EF09-5279-597C1050297D}"/>
              </a:ext>
            </a:extLst>
          </p:cNvPr>
          <p:cNvSpPr/>
          <p:nvPr/>
        </p:nvSpPr>
        <p:spPr>
          <a:xfrm>
            <a:off x="10332935" y="3767913"/>
            <a:ext cx="122416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RX0 Decoder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08AF30B4-3846-EB99-CAF3-1738AF1A5463}"/>
              </a:ext>
            </a:extLst>
          </p:cNvPr>
          <p:cNvCxnSpPr>
            <a:cxnSpLocks/>
          </p:cNvCxnSpPr>
          <p:nvPr/>
        </p:nvCxnSpPr>
        <p:spPr>
          <a:xfrm>
            <a:off x="838200" y="4114799"/>
            <a:ext cx="0" cy="201099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A41ADD7-FAE3-D67C-92A4-5B9EF0260A0A}"/>
              </a:ext>
            </a:extLst>
          </p:cNvPr>
          <p:cNvCxnSpPr>
            <a:cxnSpLocks/>
          </p:cNvCxnSpPr>
          <p:nvPr/>
        </p:nvCxnSpPr>
        <p:spPr>
          <a:xfrm>
            <a:off x="838200" y="6125791"/>
            <a:ext cx="3246123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CB79152-28E1-A655-994C-A48D8CB19C33}"/>
              </a:ext>
            </a:extLst>
          </p:cNvPr>
          <p:cNvSpPr/>
          <p:nvPr/>
        </p:nvSpPr>
        <p:spPr>
          <a:xfrm>
            <a:off x="3190375" y="5614406"/>
            <a:ext cx="1539551" cy="111034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AGC</a:t>
            </a:r>
            <a:r>
              <a:rPr lang="zh-TW" altLang="en-US" dirty="0"/>
              <a:t> </a:t>
            </a:r>
            <a:r>
              <a:rPr lang="en-US" altLang="zh-TW" dirty="0"/>
              <a:t>circuit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C53918B-F850-07FF-5622-DD81D83256C9}"/>
              </a:ext>
            </a:extLst>
          </p:cNvPr>
          <p:cNvCxnSpPr/>
          <p:nvPr/>
        </p:nvCxnSpPr>
        <p:spPr>
          <a:xfrm>
            <a:off x="4843080" y="6125791"/>
            <a:ext cx="2427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F16BC5F-FD22-778C-3384-B6522F17ACD6}"/>
              </a:ext>
            </a:extLst>
          </p:cNvPr>
          <p:cNvSpPr/>
          <p:nvPr/>
        </p:nvSpPr>
        <p:spPr>
          <a:xfrm>
            <a:off x="7432221" y="5580487"/>
            <a:ext cx="1792705" cy="1110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Xram</a:t>
            </a:r>
            <a:endParaRPr lang="zh-TW" altLang="en-US" dirty="0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24CE786-FF56-402E-80DB-D692F74F3239}"/>
              </a:ext>
            </a:extLst>
          </p:cNvPr>
          <p:cNvCxnSpPr>
            <a:cxnSpLocks/>
          </p:cNvCxnSpPr>
          <p:nvPr/>
        </p:nvCxnSpPr>
        <p:spPr>
          <a:xfrm>
            <a:off x="5807709" y="3977426"/>
            <a:ext cx="0" cy="514953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2C16373-4AE2-DCAD-51CB-5B4F0C5F58D2}"/>
              </a:ext>
            </a:extLst>
          </p:cNvPr>
          <p:cNvCxnSpPr>
            <a:cxnSpLocks/>
          </p:cNvCxnSpPr>
          <p:nvPr/>
        </p:nvCxnSpPr>
        <p:spPr>
          <a:xfrm flipH="1">
            <a:off x="4049029" y="4512401"/>
            <a:ext cx="1758680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5F35A00-71B6-02F0-966F-768B8330FF62}"/>
              </a:ext>
            </a:extLst>
          </p:cNvPr>
          <p:cNvCxnSpPr>
            <a:cxnSpLocks/>
          </p:cNvCxnSpPr>
          <p:nvPr/>
        </p:nvCxnSpPr>
        <p:spPr>
          <a:xfrm>
            <a:off x="4084323" y="4512401"/>
            <a:ext cx="0" cy="1058218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lg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3A50150D-DBC8-C40B-1FB9-F6E7D85D4965}"/>
              </a:ext>
            </a:extLst>
          </p:cNvPr>
          <p:cNvSpPr txBox="1"/>
          <p:nvPr/>
        </p:nvSpPr>
        <p:spPr>
          <a:xfrm>
            <a:off x="4812386" y="1690688"/>
            <a:ext cx="180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70A814-C837-F000-03AC-708C9EB99609}"/>
              </a:ext>
            </a:extLst>
          </p:cNvPr>
          <p:cNvSpPr/>
          <p:nvPr/>
        </p:nvSpPr>
        <p:spPr>
          <a:xfrm>
            <a:off x="90106" y="1609787"/>
            <a:ext cx="8875321" cy="32147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0A8F543-A2F0-8C2C-747C-F9FCA5D79711}"/>
              </a:ext>
            </a:extLst>
          </p:cNvPr>
          <p:cNvSpPr txBox="1"/>
          <p:nvPr/>
        </p:nvSpPr>
        <p:spPr>
          <a:xfrm>
            <a:off x="1326991" y="5553781"/>
            <a:ext cx="99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AGC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8830597-0D70-0D6D-AF69-0C48C945152B}"/>
              </a:ext>
            </a:extLst>
          </p:cNvPr>
          <p:cNvSpPr/>
          <p:nvPr/>
        </p:nvSpPr>
        <p:spPr>
          <a:xfrm>
            <a:off x="405881" y="5253020"/>
            <a:ext cx="9101913" cy="15191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8D1631B-41E2-18E0-9153-AA467B82A942}"/>
              </a:ext>
            </a:extLst>
          </p:cNvPr>
          <p:cNvSpPr txBox="1"/>
          <p:nvPr/>
        </p:nvSpPr>
        <p:spPr>
          <a:xfrm>
            <a:off x="1104053" y="2362445"/>
            <a:ext cx="25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前端訊號處理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8648E04-E26B-80E4-5A77-90D0DEA58A56}"/>
              </a:ext>
            </a:extLst>
          </p:cNvPr>
          <p:cNvSpPr/>
          <p:nvPr/>
        </p:nvSpPr>
        <p:spPr>
          <a:xfrm>
            <a:off x="5131594" y="2974757"/>
            <a:ext cx="1317872" cy="97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Schmitt Digital</a:t>
            </a:r>
            <a:endParaRPr lang="zh-TW" altLang="en-US" dirty="0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6DEF3B7C-8EF3-4099-C0F5-CC9573BEEC85}"/>
              </a:ext>
            </a:extLst>
          </p:cNvPr>
          <p:cNvCxnSpPr>
            <a:cxnSpLocks/>
          </p:cNvCxnSpPr>
          <p:nvPr/>
        </p:nvCxnSpPr>
        <p:spPr>
          <a:xfrm>
            <a:off x="5643716" y="2402385"/>
            <a:ext cx="759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F964C6-40FB-C15C-DC5F-057A0410648B}"/>
              </a:ext>
            </a:extLst>
          </p:cNvPr>
          <p:cNvCxnSpPr>
            <a:cxnSpLocks/>
          </p:cNvCxnSpPr>
          <p:nvPr/>
        </p:nvCxnSpPr>
        <p:spPr>
          <a:xfrm flipV="1">
            <a:off x="5865786" y="2402385"/>
            <a:ext cx="10361" cy="476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B0632FB-B39E-5A8A-11E0-E97409E4296B}"/>
              </a:ext>
            </a:extLst>
          </p:cNvPr>
          <p:cNvCxnSpPr>
            <a:cxnSpLocks/>
          </p:cNvCxnSpPr>
          <p:nvPr/>
        </p:nvCxnSpPr>
        <p:spPr>
          <a:xfrm>
            <a:off x="744793" y="2035124"/>
            <a:ext cx="0" cy="91596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7D4BDE05-632A-D6B4-8C12-9D7E9A281573}"/>
              </a:ext>
            </a:extLst>
          </p:cNvPr>
          <p:cNvCxnSpPr>
            <a:cxnSpLocks/>
          </p:cNvCxnSpPr>
          <p:nvPr/>
        </p:nvCxnSpPr>
        <p:spPr>
          <a:xfrm>
            <a:off x="744793" y="2035124"/>
            <a:ext cx="7241268" cy="2245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58FFFEEE-CC6D-0EA8-4CD9-248232C432F8}"/>
              </a:ext>
            </a:extLst>
          </p:cNvPr>
          <p:cNvCxnSpPr>
            <a:cxnSpLocks/>
          </p:cNvCxnSpPr>
          <p:nvPr/>
        </p:nvCxnSpPr>
        <p:spPr>
          <a:xfrm>
            <a:off x="7986061" y="2060020"/>
            <a:ext cx="0" cy="94443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BB7A4A04-7CBC-D3E7-F813-AEAE795C2592}"/>
              </a:ext>
            </a:extLst>
          </p:cNvPr>
          <p:cNvCxnSpPr>
            <a:cxnSpLocks/>
          </p:cNvCxnSpPr>
          <p:nvPr/>
        </p:nvCxnSpPr>
        <p:spPr>
          <a:xfrm flipV="1">
            <a:off x="9078579" y="2491004"/>
            <a:ext cx="999434" cy="745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EDDA30F7-222A-477D-C8D4-72AE390C95C0}"/>
              </a:ext>
            </a:extLst>
          </p:cNvPr>
          <p:cNvCxnSpPr>
            <a:cxnSpLocks/>
          </p:cNvCxnSpPr>
          <p:nvPr/>
        </p:nvCxnSpPr>
        <p:spPr>
          <a:xfrm>
            <a:off x="9084987" y="3509122"/>
            <a:ext cx="953022" cy="725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12773E32-BED7-ABC4-F2EF-87F82B3977BB}"/>
              </a:ext>
            </a:extLst>
          </p:cNvPr>
          <p:cNvCxnSpPr>
            <a:cxnSpLocks/>
          </p:cNvCxnSpPr>
          <p:nvPr/>
        </p:nvCxnSpPr>
        <p:spPr>
          <a:xfrm>
            <a:off x="4180849" y="3538968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5A47DA8C-790B-BC26-7C11-D1546416F13B}"/>
              </a:ext>
            </a:extLst>
          </p:cNvPr>
          <p:cNvCxnSpPr>
            <a:cxnSpLocks/>
          </p:cNvCxnSpPr>
          <p:nvPr/>
        </p:nvCxnSpPr>
        <p:spPr>
          <a:xfrm>
            <a:off x="6579069" y="3461242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AD53C5D-1B54-8EEF-A818-1812E1064315}"/>
              </a:ext>
            </a:extLst>
          </p:cNvPr>
          <p:cNvSpPr txBox="1"/>
          <p:nvPr/>
        </p:nvSpPr>
        <p:spPr>
          <a:xfrm>
            <a:off x="9557367" y="5120295"/>
            <a:ext cx="26621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註解 </a:t>
            </a:r>
            <a:r>
              <a:rPr lang="en-US" altLang="zh-TW" sz="1200" dirty="0"/>
              <a:t>:</a:t>
            </a:r>
          </a:p>
          <a:p>
            <a:r>
              <a:rPr lang="zh-TW" altLang="en-US" sz="1200" dirty="0"/>
              <a:t>訊號處理 </a:t>
            </a:r>
            <a:r>
              <a:rPr lang="en-US" altLang="zh-TW" sz="1200" dirty="0"/>
              <a:t>Path :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黃色 </a:t>
            </a:r>
            <a:r>
              <a:rPr lang="en-US" altLang="zh-TW" sz="1200" dirty="0"/>
              <a:t>(</a:t>
            </a:r>
            <a:r>
              <a:rPr lang="zh-TW" altLang="en-US" sz="1200" dirty="0"/>
              <a:t> 經過內部 </a:t>
            </a:r>
            <a:r>
              <a:rPr lang="en-US" altLang="zh-TW" sz="1200" dirty="0"/>
              <a:t>1st HPF)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綠色 </a:t>
            </a:r>
            <a:r>
              <a:rPr lang="en-US" altLang="zh-TW" sz="1200" dirty="0"/>
              <a:t>(</a:t>
            </a:r>
            <a:r>
              <a:rPr lang="zh-TW" altLang="en-US" sz="1200" dirty="0"/>
              <a:t>不經過任何數位處理</a:t>
            </a:r>
            <a:r>
              <a:rPr lang="en-US" altLang="zh-TW" sz="1200" dirty="0"/>
              <a:t>)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紅色 </a:t>
            </a:r>
            <a:r>
              <a:rPr lang="en-US" altLang="zh-TW" sz="1200" dirty="0"/>
              <a:t>(</a:t>
            </a:r>
            <a:r>
              <a:rPr lang="zh-TW" altLang="en-US" sz="1200" dirty="0"/>
              <a:t>代表訊號餵給</a:t>
            </a:r>
            <a:r>
              <a:rPr lang="en-US" altLang="zh-TW" sz="1200" dirty="0"/>
              <a:t>Decoder</a:t>
            </a:r>
            <a:r>
              <a:rPr lang="zh-TW" altLang="en-US" sz="1200" dirty="0"/>
              <a:t>電路</a:t>
            </a:r>
            <a:r>
              <a:rPr lang="en-US" altLang="zh-TW" sz="1200" dirty="0"/>
              <a:t>)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深綠色</a:t>
            </a:r>
            <a:r>
              <a:rPr lang="en-US" altLang="zh-TW" sz="1200" dirty="0"/>
              <a:t>(AGC path)</a:t>
            </a:r>
          </a:p>
          <a:p>
            <a:r>
              <a:rPr lang="zh-TW" altLang="en-US" dirty="0"/>
              <a:t>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EC4FCA-30A1-9801-58B3-8874B3C56DF2}"/>
              </a:ext>
            </a:extLst>
          </p:cNvPr>
          <p:cNvSpPr/>
          <p:nvPr/>
        </p:nvSpPr>
        <p:spPr>
          <a:xfrm>
            <a:off x="10074131" y="1398368"/>
            <a:ext cx="1962099" cy="36376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BB72F2D-7AFF-2323-D1D7-B52906DEE5AD}"/>
              </a:ext>
            </a:extLst>
          </p:cNvPr>
          <p:cNvSpPr txBox="1"/>
          <p:nvPr/>
        </p:nvSpPr>
        <p:spPr>
          <a:xfrm>
            <a:off x="10227608" y="1506578"/>
            <a:ext cx="25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後端訊號分析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8139C0E-9B93-C435-28F2-354FDF69768A}"/>
              </a:ext>
            </a:extLst>
          </p:cNvPr>
          <p:cNvCxnSpPr>
            <a:cxnSpLocks/>
          </p:cNvCxnSpPr>
          <p:nvPr/>
        </p:nvCxnSpPr>
        <p:spPr>
          <a:xfrm>
            <a:off x="5131594" y="2878905"/>
            <a:ext cx="759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68B1D4E-4D51-4587-3123-0A9C8EF73BF0}"/>
              </a:ext>
            </a:extLst>
          </p:cNvPr>
          <p:cNvCxnSpPr>
            <a:cxnSpLocks/>
          </p:cNvCxnSpPr>
          <p:nvPr/>
        </p:nvCxnSpPr>
        <p:spPr>
          <a:xfrm flipV="1">
            <a:off x="5643716" y="2387180"/>
            <a:ext cx="10361" cy="476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729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2403E-D6B6-6830-AE3E-84456F8C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/>
              <a:t>額外補充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0007A4D0-14C4-7D69-8FE3-ABCF5CD9CB15}"/>
              </a:ext>
            </a:extLst>
          </p:cNvPr>
          <p:cNvSpPr/>
          <p:nvPr/>
        </p:nvSpPr>
        <p:spPr>
          <a:xfrm>
            <a:off x="173855" y="2974757"/>
            <a:ext cx="1719113" cy="1629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688909B-B780-CB3C-CF6E-CCEE1D2ED9EF}"/>
              </a:ext>
            </a:extLst>
          </p:cNvPr>
          <p:cNvCxnSpPr>
            <a:cxnSpLocks/>
          </p:cNvCxnSpPr>
          <p:nvPr/>
        </p:nvCxnSpPr>
        <p:spPr>
          <a:xfrm>
            <a:off x="2005238" y="3750185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E6B3FB6-C3FF-0FB3-4F9E-5BF6A6159F50}"/>
              </a:ext>
            </a:extLst>
          </p:cNvPr>
          <p:cNvSpPr/>
          <p:nvPr/>
        </p:nvSpPr>
        <p:spPr>
          <a:xfrm>
            <a:off x="2885255" y="2903442"/>
            <a:ext cx="1740106" cy="1629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 HPF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8A2DABC-F2F1-6DB7-F5AD-FA8846EB98DD}"/>
              </a:ext>
            </a:extLst>
          </p:cNvPr>
          <p:cNvSpPr/>
          <p:nvPr/>
        </p:nvSpPr>
        <p:spPr>
          <a:xfrm>
            <a:off x="7895467" y="2974757"/>
            <a:ext cx="1585094" cy="1558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FIFO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D9A7A69-EBE1-3D24-69E1-A60D3C559428}"/>
              </a:ext>
            </a:extLst>
          </p:cNvPr>
          <p:cNvSpPr/>
          <p:nvPr/>
        </p:nvSpPr>
        <p:spPr>
          <a:xfrm>
            <a:off x="10774297" y="2325405"/>
            <a:ext cx="121338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RX1 Decoder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6C2F692-930E-E361-3147-BDBC5E3F1B62}"/>
              </a:ext>
            </a:extLst>
          </p:cNvPr>
          <p:cNvSpPr/>
          <p:nvPr/>
        </p:nvSpPr>
        <p:spPr>
          <a:xfrm>
            <a:off x="10793981" y="4145951"/>
            <a:ext cx="122416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RX0 Decoder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1162461-4C48-9557-9672-12A7BAC5E75A}"/>
              </a:ext>
            </a:extLst>
          </p:cNvPr>
          <p:cNvSpPr txBox="1"/>
          <p:nvPr/>
        </p:nvSpPr>
        <p:spPr>
          <a:xfrm>
            <a:off x="4812386" y="1690688"/>
            <a:ext cx="180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23AC61-23D7-6825-5AB5-50B9814E1FFB}"/>
              </a:ext>
            </a:extLst>
          </p:cNvPr>
          <p:cNvSpPr txBox="1"/>
          <p:nvPr/>
        </p:nvSpPr>
        <p:spPr>
          <a:xfrm>
            <a:off x="1104053" y="2362445"/>
            <a:ext cx="25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前端訊號處理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B7801C8D-3BC9-84B5-031F-1629709A8986}"/>
              </a:ext>
            </a:extLst>
          </p:cNvPr>
          <p:cNvSpPr/>
          <p:nvPr/>
        </p:nvSpPr>
        <p:spPr>
          <a:xfrm>
            <a:off x="5547642" y="2974757"/>
            <a:ext cx="1668056" cy="1558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Schmitt Digital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B5A7F4A-4407-DC21-4B6B-906C461871E7}"/>
              </a:ext>
            </a:extLst>
          </p:cNvPr>
          <p:cNvCxnSpPr>
            <a:cxnSpLocks/>
          </p:cNvCxnSpPr>
          <p:nvPr/>
        </p:nvCxnSpPr>
        <p:spPr>
          <a:xfrm flipV="1">
            <a:off x="9660760" y="2869335"/>
            <a:ext cx="999434" cy="745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D97C862F-8A88-7DD1-E6A9-F7F41BEF9DE5}"/>
              </a:ext>
            </a:extLst>
          </p:cNvPr>
          <p:cNvCxnSpPr>
            <a:cxnSpLocks/>
          </p:cNvCxnSpPr>
          <p:nvPr/>
        </p:nvCxnSpPr>
        <p:spPr>
          <a:xfrm>
            <a:off x="9660760" y="3861325"/>
            <a:ext cx="953022" cy="725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B8479B3-09A4-F38C-2B41-8B5C582EB746}"/>
              </a:ext>
            </a:extLst>
          </p:cNvPr>
          <p:cNvCxnSpPr>
            <a:cxnSpLocks/>
          </p:cNvCxnSpPr>
          <p:nvPr/>
        </p:nvCxnSpPr>
        <p:spPr>
          <a:xfrm>
            <a:off x="4645368" y="3745217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2F8F6418-E81C-16B0-E683-61051A87FFF0}"/>
              </a:ext>
            </a:extLst>
          </p:cNvPr>
          <p:cNvCxnSpPr>
            <a:cxnSpLocks/>
          </p:cNvCxnSpPr>
          <p:nvPr/>
        </p:nvCxnSpPr>
        <p:spPr>
          <a:xfrm>
            <a:off x="7215698" y="3753759"/>
            <a:ext cx="59680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A0CCA80C-C358-DE20-C7AA-542E32D0D8EF}"/>
              </a:ext>
            </a:extLst>
          </p:cNvPr>
          <p:cNvSpPr/>
          <p:nvPr/>
        </p:nvSpPr>
        <p:spPr>
          <a:xfrm>
            <a:off x="977655" y="2974757"/>
            <a:ext cx="706646" cy="64659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/>
              <a:t>RX7 CLK</a:t>
            </a:r>
          </a:p>
          <a:p>
            <a:pPr algn="ctr"/>
            <a:r>
              <a:rPr lang="en-US" altLang="zh-TW" sz="1000"/>
              <a:t>………..</a:t>
            </a:r>
          </a:p>
          <a:p>
            <a:pPr algn="ctr"/>
            <a:r>
              <a:rPr lang="en-US" altLang="zh-TW" sz="1000"/>
              <a:t>RX0 CLK</a:t>
            </a:r>
            <a:endParaRPr lang="zh-TW" altLang="en-US" sz="10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7416AB1-7237-B5C3-B5F2-7DF690660CE7}"/>
              </a:ext>
            </a:extLst>
          </p:cNvPr>
          <p:cNvSpPr/>
          <p:nvPr/>
        </p:nvSpPr>
        <p:spPr>
          <a:xfrm>
            <a:off x="2711439" y="2205789"/>
            <a:ext cx="4740119" cy="26187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8806E0C5-BD1C-A500-511A-3A61B6FDC4D6}"/>
              </a:ext>
            </a:extLst>
          </p:cNvPr>
          <p:cNvSpPr txBox="1"/>
          <p:nvPr/>
        </p:nvSpPr>
        <p:spPr>
          <a:xfrm>
            <a:off x="3520658" y="2316278"/>
            <a:ext cx="2703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/>
              <a:t>It need to </a:t>
            </a:r>
            <a:r>
              <a:rPr lang="en-US" altLang="zh-TW" sz="1200">
                <a:highlight>
                  <a:srgbClr val="FFFF00"/>
                </a:highlight>
              </a:rPr>
              <a:t>FIFO</a:t>
            </a:r>
            <a:r>
              <a:rPr lang="en-US" altLang="zh-TW" sz="1200"/>
              <a:t> RX7 CLK and RX6 CLK</a:t>
            </a:r>
            <a:endParaRPr lang="zh-TW" altLang="en-US" sz="1200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5FBFCE58-4038-164A-B33F-81A358BC222E}"/>
              </a:ext>
            </a:extLst>
          </p:cNvPr>
          <p:cNvSpPr/>
          <p:nvPr/>
        </p:nvSpPr>
        <p:spPr>
          <a:xfrm>
            <a:off x="8157759" y="2974757"/>
            <a:ext cx="1185474" cy="6465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/>
              <a:t>FIFO RX7 CLK</a:t>
            </a:r>
          </a:p>
          <a:p>
            <a:pPr algn="ctr"/>
            <a:r>
              <a:rPr lang="en-US" altLang="zh-TW" sz="1000"/>
              <a:t>………..</a:t>
            </a:r>
          </a:p>
          <a:p>
            <a:pPr algn="ctr"/>
            <a:r>
              <a:rPr lang="en-US" altLang="zh-TW" sz="1000"/>
              <a:t>FIFO RX0 CLK</a:t>
            </a:r>
            <a:endParaRPr lang="zh-TW" altLang="en-US" sz="100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282F682-5AB1-598C-D755-2BBF79BB9F84}"/>
              </a:ext>
            </a:extLst>
          </p:cNvPr>
          <p:cNvSpPr txBox="1"/>
          <p:nvPr/>
        </p:nvSpPr>
        <p:spPr>
          <a:xfrm>
            <a:off x="2861636" y="5957524"/>
            <a:ext cx="492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RX1 Decoder Only eat FIFO</a:t>
            </a:r>
            <a:r>
              <a:rPr lang="zh-TW" altLang="en-US"/>
              <a:t> </a:t>
            </a:r>
            <a:r>
              <a:rPr lang="en-US" altLang="zh-TW"/>
              <a:t>RX7 CLK to calulate </a:t>
            </a:r>
          </a:p>
          <a:p>
            <a:r>
              <a:rPr lang="en-US" altLang="zh-TW"/>
              <a:t>But RX0 Decoder Eat FIFO RX7 ~</a:t>
            </a:r>
            <a:r>
              <a:rPr lang="zh-TW" altLang="en-US"/>
              <a:t> </a:t>
            </a:r>
            <a:r>
              <a:rPr lang="en-US" altLang="zh-TW"/>
              <a:t>RX0  to calculate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939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F49C4E-50D6-68D6-91C2-BFF48ADE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前端訊號處理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3C6F51-5701-1BCA-2F51-50A4A4166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Benefits and Drawbacks of method</a:t>
            </a:r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不經過任何訊號處理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sz="2400" dirty="0"/>
              <a:t>優點 </a:t>
            </a:r>
            <a:r>
              <a:rPr lang="en-US" altLang="zh-TW" sz="2400" dirty="0"/>
              <a:t>: </a:t>
            </a:r>
            <a:r>
              <a:rPr lang="zh-TW" altLang="en-US" sz="2400" dirty="0"/>
              <a:t>省電、參數調整較簡單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缺點 </a:t>
            </a:r>
            <a:r>
              <a:rPr lang="en-US" altLang="zh-TW" sz="2400" dirty="0"/>
              <a:t>:</a:t>
            </a:r>
            <a:r>
              <a:rPr lang="zh-TW" altLang="en-US" sz="2400" dirty="0"/>
              <a:t> 無法抗</a:t>
            </a:r>
            <a:r>
              <a:rPr lang="en-US" altLang="zh-TW" sz="2400" dirty="0"/>
              <a:t>Noise </a:t>
            </a:r>
            <a:r>
              <a:rPr lang="zh-TW" altLang="en-US" sz="2400" dirty="0"/>
              <a:t>而且 </a:t>
            </a:r>
            <a:r>
              <a:rPr lang="en-US" altLang="zh-TW" sz="2400" dirty="0"/>
              <a:t>ADC</a:t>
            </a:r>
            <a:r>
              <a:rPr lang="zh-TW" altLang="en-US" sz="2400" dirty="0"/>
              <a:t> 刻度較少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514350" indent="-514350">
              <a:buAutoNum type="arabicPeriod" startAt="2"/>
            </a:pPr>
            <a:r>
              <a:rPr lang="zh-TW" altLang="en-US" dirty="0"/>
              <a:t>經過</a:t>
            </a:r>
            <a:r>
              <a:rPr lang="en-US" altLang="zh-TW" dirty="0"/>
              <a:t>1st HPF and Schmitt Trigger</a:t>
            </a:r>
            <a:r>
              <a:rPr lang="zh-TW" altLang="en-US" dirty="0"/>
              <a:t>電路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優點 </a:t>
            </a:r>
            <a:r>
              <a:rPr lang="en-US" altLang="zh-TW" sz="2400" dirty="0"/>
              <a:t>:</a:t>
            </a:r>
            <a:r>
              <a:rPr lang="zh-TW" altLang="en-US" sz="2400" dirty="0"/>
              <a:t>抗低頻</a:t>
            </a:r>
            <a:r>
              <a:rPr lang="en-US" altLang="zh-TW" sz="2400" dirty="0"/>
              <a:t>Noise</a:t>
            </a:r>
            <a:r>
              <a:rPr lang="zh-TW" altLang="en-US" sz="2400" dirty="0"/>
              <a:t>、</a:t>
            </a:r>
            <a:r>
              <a:rPr lang="en-US" altLang="zh-TW" sz="2400" dirty="0"/>
              <a:t>ADC</a:t>
            </a:r>
            <a:r>
              <a:rPr lang="zh-TW" altLang="en-US" sz="2400" dirty="0"/>
              <a:t>刻度較多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缺點 </a:t>
            </a:r>
            <a:r>
              <a:rPr lang="en-US" altLang="zh-TW" sz="2400" dirty="0"/>
              <a:t>:</a:t>
            </a:r>
            <a:r>
              <a:rPr lang="zh-TW" altLang="en-US" sz="2400" dirty="0"/>
              <a:t> 無法抗高頻</a:t>
            </a:r>
            <a:r>
              <a:rPr lang="en-US" altLang="zh-TW" sz="2400" dirty="0"/>
              <a:t>Noise </a:t>
            </a:r>
            <a:r>
              <a:rPr lang="zh-TW" altLang="en-US" sz="2400" dirty="0"/>
              <a:t>、參數調整較多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645638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E4457-D2C3-9085-4A3E-B4294C35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前端電路</a:t>
            </a:r>
            <a:br>
              <a:rPr lang="en-US" altLang="zh-TW" dirty="0"/>
            </a:br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DD9BA4-485A-D3F6-2A27-83CA86896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/>
              <a:t> HPF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Schimmit</a:t>
            </a:r>
            <a:r>
              <a:rPr lang="en-US" altLang="zh-TW" dirty="0"/>
              <a:t> Digital 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/>
              <a:t>實際用處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T5 Tube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9805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0B15D-FFF0-0108-A561-C393ACB0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/>
              <a:t> HPF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C0E3A1-714C-3ABD-5C54-E12EB5928A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/>
                  <a:t>Difference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C0E3A1-714C-3ABD-5C54-E12EB5928A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929876B0-CF33-B947-85FA-A373CD34DB4E}"/>
              </a:ext>
            </a:extLst>
          </p:cNvPr>
          <p:cNvSpPr txBox="1"/>
          <p:nvPr/>
        </p:nvSpPr>
        <p:spPr>
          <a:xfrm>
            <a:off x="7806813" y="2733368"/>
            <a:ext cx="238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A4EF9FE-CE97-922D-BF3A-91C52E77F7DE}"/>
                  </a:ext>
                </a:extLst>
              </p:cNvPr>
              <p:cNvSpPr txBox="1"/>
              <p:nvPr/>
            </p:nvSpPr>
            <p:spPr>
              <a:xfrm>
                <a:off x="9372151" y="2321603"/>
                <a:ext cx="11496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A4EF9FE-CE97-922D-BF3A-91C52E77F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151" y="2321603"/>
                <a:ext cx="1149609" cy="276999"/>
              </a:xfrm>
              <a:prstGeom prst="rect">
                <a:avLst/>
              </a:prstGeom>
              <a:blipFill>
                <a:blip r:embed="rId4"/>
                <a:stretch>
                  <a:fillRect l="-2646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3F67F89D-2106-DCF2-5014-6473E5BC9BC3}"/>
              </a:ext>
            </a:extLst>
          </p:cNvPr>
          <p:cNvSpPr txBox="1"/>
          <p:nvPr/>
        </p:nvSpPr>
        <p:spPr>
          <a:xfrm>
            <a:off x="8559719" y="2273262"/>
            <a:ext cx="93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where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4F6369-970A-1C6C-D471-073E969B0D9C}"/>
              </a:ext>
            </a:extLst>
          </p:cNvPr>
          <p:cNvSpPr txBox="1"/>
          <p:nvPr/>
        </p:nvSpPr>
        <p:spPr>
          <a:xfrm>
            <a:off x="10499121" y="2310752"/>
            <a:ext cx="34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,</a:t>
            </a:r>
            <a:r>
              <a:rPr lang="zh-TW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7E48CE4-B269-D515-1105-63058B7CC964}"/>
                  </a:ext>
                </a:extLst>
              </p:cNvPr>
              <p:cNvSpPr txBox="1"/>
              <p:nvPr/>
            </p:nvSpPr>
            <p:spPr>
              <a:xfrm>
                <a:off x="10443087" y="2281530"/>
                <a:ext cx="14453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7E48CE4-B269-D515-1105-63058B7CC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3087" y="2281530"/>
                <a:ext cx="144534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8BB687EC-7CEF-2F4F-8DB0-27EED05792FD}"/>
              </a:ext>
            </a:extLst>
          </p:cNvPr>
          <p:cNvSpPr txBox="1"/>
          <p:nvPr/>
        </p:nvSpPr>
        <p:spPr>
          <a:xfrm>
            <a:off x="3681798" y="4455165"/>
            <a:ext cx="583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圖來表示，並請搭配</a:t>
            </a:r>
            <a:r>
              <a:rPr lang="en-US" altLang="zh-TW" dirty="0"/>
              <a:t>Sample Rate</a:t>
            </a:r>
            <a:r>
              <a:rPr lang="zh-TW" altLang="en-US" dirty="0"/>
              <a:t>，</a:t>
            </a:r>
            <a:r>
              <a:rPr lang="en-US" altLang="zh-TW" dirty="0"/>
              <a:t>Linear Phase 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3816CB6-348A-98FB-3EDE-95060C84F8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278" y="3024877"/>
            <a:ext cx="11169444" cy="374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78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7928" y="2553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Schmitt Circuit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0D6BE4-1B34-4BCF-9FEB-60E2C7959C3C}"/>
              </a:ext>
            </a:extLst>
          </p:cNvPr>
          <p:cNvSpPr/>
          <p:nvPr/>
        </p:nvSpPr>
        <p:spPr>
          <a:xfrm>
            <a:off x="1774825" y="1772816"/>
            <a:ext cx="8642350" cy="73866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1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1C003D-54DA-4629-83D3-590EE5208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384" y="1988841"/>
            <a:ext cx="10515600" cy="475168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B84FB90-D9DB-4381-BBEC-CCEA2C18F138}"/>
              </a:ext>
            </a:extLst>
          </p:cNvPr>
          <p:cNvSpPr txBox="1"/>
          <p:nvPr/>
        </p:nvSpPr>
        <p:spPr>
          <a:xfrm>
            <a:off x="94075" y="692584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黃色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原始訊號</a:t>
            </a:r>
            <a:endParaRPr lang="en-US" altLang="zh-TW" dirty="0"/>
          </a:p>
          <a:p>
            <a:r>
              <a:rPr lang="zh-TW" altLang="en-US" dirty="0">
                <a:highlight>
                  <a:srgbClr val="FF0000"/>
                </a:highlight>
              </a:rPr>
              <a:t>紅色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1st HPF</a:t>
            </a:r>
            <a:r>
              <a:rPr lang="zh-TW" altLang="en-US" dirty="0"/>
              <a:t>後訊號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Input</a:t>
            </a:r>
            <a:r>
              <a:rPr lang="en-US" altLang="zh-TW" dirty="0"/>
              <a:t>)</a:t>
            </a:r>
          </a:p>
          <a:p>
            <a:r>
              <a:rPr lang="zh-TW" altLang="en-US" dirty="0">
                <a:highlight>
                  <a:srgbClr val="00FF00"/>
                </a:highlight>
              </a:rPr>
              <a:t>綠色</a:t>
            </a:r>
            <a:r>
              <a:rPr lang="en-US" altLang="zh-TW" dirty="0"/>
              <a:t> : More Than High Threshold</a:t>
            </a:r>
          </a:p>
          <a:p>
            <a:r>
              <a:rPr lang="zh-TW" altLang="en-US" dirty="0">
                <a:highlight>
                  <a:srgbClr val="00FFFF"/>
                </a:highlight>
              </a:rPr>
              <a:t>藍色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Schmitt (</a:t>
            </a:r>
            <a:r>
              <a:rPr lang="en-US" altLang="zh-TW" dirty="0" err="1">
                <a:solidFill>
                  <a:srgbClr val="FF0000"/>
                </a:solidFill>
              </a:rPr>
              <a:t>OutPut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8986426-D8B9-A965-D13B-951AACC49CED}"/>
              </a:ext>
            </a:extLst>
          </p:cNvPr>
          <p:cNvCxnSpPr>
            <a:cxnSpLocks/>
          </p:cNvCxnSpPr>
          <p:nvPr/>
        </p:nvCxnSpPr>
        <p:spPr>
          <a:xfrm>
            <a:off x="1994281" y="3348304"/>
            <a:ext cx="9469247" cy="0"/>
          </a:xfrm>
          <a:prstGeom prst="line">
            <a:avLst/>
          </a:prstGeom>
          <a:ln w="28575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3DDCFA6-8C8F-6165-4DFA-98A13A102FCF}"/>
              </a:ext>
            </a:extLst>
          </p:cNvPr>
          <p:cNvCxnSpPr>
            <a:cxnSpLocks/>
          </p:cNvCxnSpPr>
          <p:nvPr/>
        </p:nvCxnSpPr>
        <p:spPr>
          <a:xfrm>
            <a:off x="1877736" y="3751556"/>
            <a:ext cx="9585792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DADD4-6F0F-3C2E-01F3-DEA47010A0C2}"/>
              </a:ext>
            </a:extLst>
          </p:cNvPr>
          <p:cNvSpPr txBox="1"/>
          <p:nvPr/>
        </p:nvSpPr>
        <p:spPr>
          <a:xfrm>
            <a:off x="11463528" y="3107342"/>
            <a:ext cx="534075" cy="380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/>
              <a:t>HT</a:t>
            </a:r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52813D4-6981-0264-9EF2-FB4C1A75B3A2}"/>
              </a:ext>
            </a:extLst>
          </p:cNvPr>
          <p:cNvSpPr txBox="1"/>
          <p:nvPr/>
        </p:nvSpPr>
        <p:spPr>
          <a:xfrm>
            <a:off x="11463527" y="3487666"/>
            <a:ext cx="534075" cy="380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/>
              <a:t>LT</a:t>
            </a:r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40B72A63-F3FC-C29A-AB1C-ADEBE6E0A209}"/>
              </a:ext>
            </a:extLst>
          </p:cNvPr>
          <p:cNvSpPr/>
          <p:nvPr/>
        </p:nvSpPr>
        <p:spPr>
          <a:xfrm>
            <a:off x="7218096" y="3847485"/>
            <a:ext cx="776835" cy="179266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右大括弧 2">
            <a:extLst>
              <a:ext uri="{FF2B5EF4-FFF2-40B4-BE49-F238E27FC236}">
                <a16:creationId xmlns:a16="http://schemas.microsoft.com/office/drawing/2014/main" id="{DCF6846C-588D-4333-4800-4EFE2EC5CE12}"/>
              </a:ext>
            </a:extLst>
          </p:cNvPr>
          <p:cNvSpPr/>
          <p:nvPr/>
        </p:nvSpPr>
        <p:spPr>
          <a:xfrm>
            <a:off x="12007035" y="3097162"/>
            <a:ext cx="126776" cy="7606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B9F8A92-AF72-400D-669A-06B6F5F10BBE}"/>
              </a:ext>
            </a:extLst>
          </p:cNvPr>
          <p:cNvCxnSpPr>
            <a:stCxn id="3" idx="1"/>
          </p:cNvCxnSpPr>
          <p:nvPr/>
        </p:nvCxnSpPr>
        <p:spPr>
          <a:xfrm>
            <a:off x="12133811" y="3477486"/>
            <a:ext cx="0" cy="1448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8CFDD6B-A408-233F-AF05-594746D82512}"/>
              </a:ext>
            </a:extLst>
          </p:cNvPr>
          <p:cNvCxnSpPr/>
          <p:nvPr/>
        </p:nvCxnSpPr>
        <p:spPr>
          <a:xfrm flipH="1">
            <a:off x="11463527" y="4925961"/>
            <a:ext cx="670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203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D96773-D6B2-972C-8B3F-89FD6017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Schmitt Digital Code</a:t>
            </a:r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EDF54DD-19D7-7C97-85B1-5F98D37A9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23" y="1825624"/>
            <a:ext cx="11080955" cy="479148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67C9E40-4FDD-343E-7D16-11461CA44E74}"/>
              </a:ext>
            </a:extLst>
          </p:cNvPr>
          <p:cNvSpPr txBox="1"/>
          <p:nvPr/>
        </p:nvSpPr>
        <p:spPr>
          <a:xfrm>
            <a:off x="3296092" y="3244334"/>
            <a:ext cx="89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Cond1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4993B3D-3754-BE76-CB18-4FAC5B1BC9A9}"/>
              </a:ext>
            </a:extLst>
          </p:cNvPr>
          <p:cNvSpPr txBox="1"/>
          <p:nvPr/>
        </p:nvSpPr>
        <p:spPr>
          <a:xfrm>
            <a:off x="4575543" y="4113027"/>
            <a:ext cx="89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Cond2</a:t>
            </a:r>
            <a:endParaRPr lang="zh-TW" altLang="en-US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10CA2C01-1AFE-2C47-50FE-99CDBDDDBF58}"/>
              </a:ext>
            </a:extLst>
          </p:cNvPr>
          <p:cNvSpPr/>
          <p:nvPr/>
        </p:nvSpPr>
        <p:spPr>
          <a:xfrm>
            <a:off x="3228722" y="3266587"/>
            <a:ext cx="169933" cy="1846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F07E6FB6-C0D5-AB0F-4717-4E73E5878081}"/>
              </a:ext>
            </a:extLst>
          </p:cNvPr>
          <p:cNvSpPr/>
          <p:nvPr/>
        </p:nvSpPr>
        <p:spPr>
          <a:xfrm>
            <a:off x="4575543" y="4617295"/>
            <a:ext cx="169933" cy="1846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055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5D3A40-24B7-C999-F8C0-CF935B3F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Schmitt Digital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84D3B38-6E5F-2EE8-8474-8AADA418E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84D3B38-6E5F-2EE8-8474-8AADA418E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B08CC9D-1ACA-DCCA-AE98-5956F791D717}"/>
                  </a:ext>
                </a:extLst>
              </p:cNvPr>
              <p:cNvSpPr txBox="1"/>
              <p:nvPr/>
            </p:nvSpPr>
            <p:spPr>
              <a:xfrm>
                <a:off x="6625856" y="3518012"/>
                <a:ext cx="55661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&gt;0  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B08CC9D-1ACA-DCCA-AE98-5956F791D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856" y="3518012"/>
                <a:ext cx="5566144" cy="276999"/>
              </a:xfrm>
              <a:prstGeom prst="rect">
                <a:avLst/>
              </a:prstGeom>
              <a:blipFill>
                <a:blip r:embed="rId3"/>
                <a:stretch>
                  <a:fillRect l="-1533" b="-2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3824D909-9F90-1746-2A86-11011A4798A3}"/>
              </a:ext>
            </a:extLst>
          </p:cNvPr>
          <p:cNvSpPr txBox="1"/>
          <p:nvPr/>
        </p:nvSpPr>
        <p:spPr>
          <a:xfrm>
            <a:off x="3244300" y="3494498"/>
            <a:ext cx="229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Cond1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8015C8B-1CD8-275C-3521-0C1240B06C2A}"/>
              </a:ext>
            </a:extLst>
          </p:cNvPr>
          <p:cNvSpPr txBox="1"/>
          <p:nvPr/>
        </p:nvSpPr>
        <p:spPr>
          <a:xfrm>
            <a:off x="3273055" y="5036240"/>
            <a:ext cx="229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Cond2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040F3485-CE07-34E7-5B4D-8D7A2A96343D}"/>
                  </a:ext>
                </a:extLst>
              </p:cNvPr>
              <p:cNvSpPr txBox="1"/>
              <p:nvPr/>
            </p:nvSpPr>
            <p:spPr>
              <a:xfrm>
                <a:off x="6622314" y="5082406"/>
                <a:ext cx="55661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&lt;0  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040F3485-CE07-34E7-5B4D-8D7A2A963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314" y="5082406"/>
                <a:ext cx="5566144" cy="276999"/>
              </a:xfrm>
              <a:prstGeom prst="rect">
                <a:avLst/>
              </a:prstGeom>
              <a:blipFill>
                <a:blip r:embed="rId4"/>
                <a:stretch>
                  <a:fillRect l="-15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箭號: 左-右雙向 12">
            <a:extLst>
              <a:ext uri="{FF2B5EF4-FFF2-40B4-BE49-F238E27FC236}">
                <a16:creationId xmlns:a16="http://schemas.microsoft.com/office/drawing/2014/main" id="{46FDF591-7539-6375-92ED-5DACD7B8B224}"/>
              </a:ext>
            </a:extLst>
          </p:cNvPr>
          <p:cNvSpPr/>
          <p:nvPr/>
        </p:nvSpPr>
        <p:spPr>
          <a:xfrm>
            <a:off x="5006163" y="3509608"/>
            <a:ext cx="1127051" cy="295462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左-右雙向 13">
            <a:extLst>
              <a:ext uri="{FF2B5EF4-FFF2-40B4-BE49-F238E27FC236}">
                <a16:creationId xmlns:a16="http://schemas.microsoft.com/office/drawing/2014/main" id="{927FC772-960A-DFFD-005A-F8B8F5C7DAC4}"/>
              </a:ext>
            </a:extLst>
          </p:cNvPr>
          <p:cNvSpPr/>
          <p:nvPr/>
        </p:nvSpPr>
        <p:spPr>
          <a:xfrm>
            <a:off x="5006163" y="5130171"/>
            <a:ext cx="1127051" cy="295462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8E48F5D-921B-D652-0384-544776F71E74}"/>
              </a:ext>
            </a:extLst>
          </p:cNvPr>
          <p:cNvSpPr txBox="1"/>
          <p:nvPr/>
        </p:nvSpPr>
        <p:spPr>
          <a:xfrm>
            <a:off x="2571364" y="6341280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透過以上兩組 </a:t>
            </a:r>
            <a:r>
              <a:rPr lang="en-US" altLang="zh-TW" dirty="0"/>
              <a:t>Timing </a:t>
            </a:r>
            <a:r>
              <a:rPr lang="en-US" altLang="zh-TW" dirty="0" err="1"/>
              <a:t>Idx</a:t>
            </a:r>
            <a:r>
              <a:rPr lang="zh-TW" altLang="en-US" dirty="0"/>
              <a:t>，下一頁將敘述如何透過這兩組進行 </a:t>
            </a:r>
            <a:r>
              <a:rPr lang="en-US" altLang="zh-TW" dirty="0"/>
              <a:t>Sample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294F53-F331-64CC-24E5-812BB7A9F7DD}"/>
              </a:ext>
            </a:extLst>
          </p:cNvPr>
          <p:cNvSpPr/>
          <p:nvPr/>
        </p:nvSpPr>
        <p:spPr>
          <a:xfrm>
            <a:off x="2571364" y="2600447"/>
            <a:ext cx="2095837" cy="760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Analog Condtion</a:t>
            </a:r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AA7B55-B9F1-A0D8-2258-BB1F2613E998}"/>
              </a:ext>
            </a:extLst>
          </p:cNvPr>
          <p:cNvSpPr/>
          <p:nvPr/>
        </p:nvSpPr>
        <p:spPr>
          <a:xfrm>
            <a:off x="7053003" y="2600447"/>
            <a:ext cx="2095837" cy="760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 Condtion</a:t>
            </a:r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95522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83ACA-871F-10E1-8B27-0A49086D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Schmitt Digital 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69B8A86-A6EC-B8E4-FDC5-7560A9550C74}"/>
              </a:ext>
            </a:extLst>
          </p:cNvPr>
          <p:cNvCxnSpPr/>
          <p:nvPr/>
        </p:nvCxnSpPr>
        <p:spPr>
          <a:xfrm>
            <a:off x="838200" y="2764465"/>
            <a:ext cx="1053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1C06835-F088-B2F9-1A8E-0B033446051E}"/>
              </a:ext>
            </a:extLst>
          </p:cNvPr>
          <p:cNvCxnSpPr/>
          <p:nvPr/>
        </p:nvCxnSpPr>
        <p:spPr>
          <a:xfrm>
            <a:off x="838200" y="4065182"/>
            <a:ext cx="1053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14C20973-6A3A-74FA-0BC9-22BD12C46B7F}"/>
              </a:ext>
            </a:extLst>
          </p:cNvPr>
          <p:cNvSpPr/>
          <p:nvPr/>
        </p:nvSpPr>
        <p:spPr>
          <a:xfrm>
            <a:off x="1166922" y="2613626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FBED8F84-6232-2D5D-F5B0-D930F860E63E}"/>
              </a:ext>
            </a:extLst>
          </p:cNvPr>
          <p:cNvSpPr/>
          <p:nvPr/>
        </p:nvSpPr>
        <p:spPr>
          <a:xfrm>
            <a:off x="2438400" y="2599656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683A858-7E52-AADF-0E43-B51FE986589B}"/>
              </a:ext>
            </a:extLst>
          </p:cNvPr>
          <p:cNvSpPr/>
          <p:nvPr/>
        </p:nvSpPr>
        <p:spPr>
          <a:xfrm>
            <a:off x="5156789" y="2579799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44C0336-8F4A-427E-949D-9271C82817F9}"/>
              </a:ext>
            </a:extLst>
          </p:cNvPr>
          <p:cNvCxnSpPr/>
          <p:nvPr/>
        </p:nvCxnSpPr>
        <p:spPr>
          <a:xfrm>
            <a:off x="0" y="6858000"/>
            <a:ext cx="1053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7CFB74C-4FE8-925B-4195-0379ECBD3C7F}"/>
              </a:ext>
            </a:extLst>
          </p:cNvPr>
          <p:cNvCxnSpPr/>
          <p:nvPr/>
        </p:nvCxnSpPr>
        <p:spPr>
          <a:xfrm>
            <a:off x="816935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7D5A111-8E5B-F885-6C0F-8D2E8BB1CB17}"/>
              </a:ext>
            </a:extLst>
          </p:cNvPr>
          <p:cNvCxnSpPr/>
          <p:nvPr/>
        </p:nvCxnSpPr>
        <p:spPr>
          <a:xfrm>
            <a:off x="793009" y="5217501"/>
            <a:ext cx="1053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52D2CDA5-3E0E-1210-C563-497F4F152F7A}"/>
              </a:ext>
            </a:extLst>
          </p:cNvPr>
          <p:cNvCxnSpPr/>
          <p:nvPr/>
        </p:nvCxnSpPr>
        <p:spPr>
          <a:xfrm>
            <a:off x="1222744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C4413F7-2F2F-846D-3B17-2623499E7D0B}"/>
              </a:ext>
            </a:extLst>
          </p:cNvPr>
          <p:cNvCxnSpPr/>
          <p:nvPr/>
        </p:nvCxnSpPr>
        <p:spPr>
          <a:xfrm>
            <a:off x="1594884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72EE696E-D2F1-6C06-C81C-6900D29C24D9}"/>
              </a:ext>
            </a:extLst>
          </p:cNvPr>
          <p:cNvCxnSpPr/>
          <p:nvPr/>
        </p:nvCxnSpPr>
        <p:spPr>
          <a:xfrm>
            <a:off x="2044995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555760A2-E8BD-2319-0292-F839E38CEA26}"/>
              </a:ext>
            </a:extLst>
          </p:cNvPr>
          <p:cNvCxnSpPr/>
          <p:nvPr/>
        </p:nvCxnSpPr>
        <p:spPr>
          <a:xfrm>
            <a:off x="2438400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6E2B5A28-E5A5-27F8-2684-ED2A640A5D0E}"/>
              </a:ext>
            </a:extLst>
          </p:cNvPr>
          <p:cNvCxnSpPr/>
          <p:nvPr/>
        </p:nvCxnSpPr>
        <p:spPr>
          <a:xfrm>
            <a:off x="2864586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84879C5F-FDEB-F479-9BBE-76472B291D7C}"/>
              </a:ext>
            </a:extLst>
          </p:cNvPr>
          <p:cNvCxnSpPr/>
          <p:nvPr/>
        </p:nvCxnSpPr>
        <p:spPr>
          <a:xfrm>
            <a:off x="3236725" y="5010265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D7032CC-1BA4-7D64-A729-B2FFEF6244C3}"/>
              </a:ext>
            </a:extLst>
          </p:cNvPr>
          <p:cNvCxnSpPr/>
          <p:nvPr/>
        </p:nvCxnSpPr>
        <p:spPr>
          <a:xfrm>
            <a:off x="3612409" y="501791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0545103C-036D-1D74-4B34-656FEB2B9FF0}"/>
              </a:ext>
            </a:extLst>
          </p:cNvPr>
          <p:cNvCxnSpPr/>
          <p:nvPr/>
        </p:nvCxnSpPr>
        <p:spPr>
          <a:xfrm>
            <a:off x="4073153" y="502257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3730EBE8-B802-9263-43AE-BA4CCC52B7B5}"/>
              </a:ext>
            </a:extLst>
          </p:cNvPr>
          <p:cNvCxnSpPr/>
          <p:nvPr/>
        </p:nvCxnSpPr>
        <p:spPr>
          <a:xfrm>
            <a:off x="4480734" y="5010265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3ABEB581-E7D9-EBA1-C568-41E16CD45C86}"/>
              </a:ext>
            </a:extLst>
          </p:cNvPr>
          <p:cNvCxnSpPr/>
          <p:nvPr/>
        </p:nvCxnSpPr>
        <p:spPr>
          <a:xfrm>
            <a:off x="4857009" y="5010265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8C85513-0927-B7BD-3E46-FC29EEBF33A6}"/>
              </a:ext>
            </a:extLst>
          </p:cNvPr>
          <p:cNvCxnSpPr/>
          <p:nvPr/>
        </p:nvCxnSpPr>
        <p:spPr>
          <a:xfrm>
            <a:off x="5268432" y="5004292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47BD5986-592D-A5CD-9A91-BEB517C8A4D3}"/>
              </a:ext>
            </a:extLst>
          </p:cNvPr>
          <p:cNvCxnSpPr/>
          <p:nvPr/>
        </p:nvCxnSpPr>
        <p:spPr>
          <a:xfrm>
            <a:off x="5676013" y="502257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DFF2218F-B493-781F-3906-C35A2706F8D2}"/>
              </a:ext>
            </a:extLst>
          </p:cNvPr>
          <p:cNvCxnSpPr/>
          <p:nvPr/>
        </p:nvCxnSpPr>
        <p:spPr>
          <a:xfrm>
            <a:off x="6061441" y="5004292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865F3A9D-A96B-2DD7-E8B7-B89527C2DCEF}"/>
              </a:ext>
            </a:extLst>
          </p:cNvPr>
          <p:cNvCxnSpPr/>
          <p:nvPr/>
        </p:nvCxnSpPr>
        <p:spPr>
          <a:xfrm>
            <a:off x="6479655" y="5004292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EDD29496-C840-B1CA-500D-5DDF8076A721}"/>
              </a:ext>
            </a:extLst>
          </p:cNvPr>
          <p:cNvCxnSpPr/>
          <p:nvPr/>
        </p:nvCxnSpPr>
        <p:spPr>
          <a:xfrm>
            <a:off x="6844706" y="5004292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3B4C1CC1-10C1-BBD4-141F-813D30721C45}"/>
              </a:ext>
            </a:extLst>
          </p:cNvPr>
          <p:cNvCxnSpPr/>
          <p:nvPr/>
        </p:nvCxnSpPr>
        <p:spPr>
          <a:xfrm>
            <a:off x="7284186" y="5017473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147E9B58-3CA4-D08D-19C6-0112A2374A5B}"/>
              </a:ext>
            </a:extLst>
          </p:cNvPr>
          <p:cNvCxnSpPr/>
          <p:nvPr/>
        </p:nvCxnSpPr>
        <p:spPr>
          <a:xfrm>
            <a:off x="7702400" y="502257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DF982DE5-5297-0040-B72F-7AF5D4032227}"/>
              </a:ext>
            </a:extLst>
          </p:cNvPr>
          <p:cNvCxnSpPr/>
          <p:nvPr/>
        </p:nvCxnSpPr>
        <p:spPr>
          <a:xfrm>
            <a:off x="8078084" y="504728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47B303D5-C2B3-2801-098E-2B123804B32A}"/>
              </a:ext>
            </a:extLst>
          </p:cNvPr>
          <p:cNvCxnSpPr/>
          <p:nvPr/>
        </p:nvCxnSpPr>
        <p:spPr>
          <a:xfrm>
            <a:off x="8528196" y="5017057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FAECDC25-62D9-E6C2-4CFB-266A9FB69464}"/>
              </a:ext>
            </a:extLst>
          </p:cNvPr>
          <p:cNvCxnSpPr/>
          <p:nvPr/>
        </p:nvCxnSpPr>
        <p:spPr>
          <a:xfrm>
            <a:off x="8935777" y="503023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EEFD0CBE-96E0-E4BF-AEBD-6D7EF1199ECE}"/>
              </a:ext>
            </a:extLst>
          </p:cNvPr>
          <p:cNvCxnSpPr/>
          <p:nvPr/>
        </p:nvCxnSpPr>
        <p:spPr>
          <a:xfrm>
            <a:off x="9311461" y="502257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07F26078-F77D-1352-8E77-B824C28AE351}"/>
              </a:ext>
            </a:extLst>
          </p:cNvPr>
          <p:cNvCxnSpPr/>
          <p:nvPr/>
        </p:nvCxnSpPr>
        <p:spPr>
          <a:xfrm>
            <a:off x="9719043" y="502512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9E72112-B4ED-143F-F7AA-9028D1E7EB94}"/>
              </a:ext>
            </a:extLst>
          </p:cNvPr>
          <p:cNvCxnSpPr/>
          <p:nvPr/>
        </p:nvCxnSpPr>
        <p:spPr>
          <a:xfrm>
            <a:off x="10147889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7E5E354A-C548-E8E8-A3D6-5A69EB801441}"/>
              </a:ext>
            </a:extLst>
          </p:cNvPr>
          <p:cNvCxnSpPr/>
          <p:nvPr/>
        </p:nvCxnSpPr>
        <p:spPr>
          <a:xfrm>
            <a:off x="10555470" y="503023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>
            <a:extLst>
              <a:ext uri="{FF2B5EF4-FFF2-40B4-BE49-F238E27FC236}">
                <a16:creationId xmlns:a16="http://schemas.microsoft.com/office/drawing/2014/main" id="{AB2EEEC5-261C-1673-0EB7-45C759C72C90}"/>
              </a:ext>
            </a:extLst>
          </p:cNvPr>
          <p:cNvSpPr/>
          <p:nvPr/>
        </p:nvSpPr>
        <p:spPr>
          <a:xfrm>
            <a:off x="7646578" y="2579342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E82CD555-A692-349B-2020-734CED405E46}"/>
              </a:ext>
            </a:extLst>
          </p:cNvPr>
          <p:cNvSpPr/>
          <p:nvPr/>
        </p:nvSpPr>
        <p:spPr>
          <a:xfrm>
            <a:off x="10036246" y="2613626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3AE2E82C-CE1F-C573-3BD5-814BF1B7A9D1}"/>
              </a:ext>
            </a:extLst>
          </p:cNvPr>
          <p:cNvSpPr/>
          <p:nvPr/>
        </p:nvSpPr>
        <p:spPr>
          <a:xfrm>
            <a:off x="1989173" y="3916784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7F26D987-220C-6FEA-8B47-6EC1D92DA9EC}"/>
              </a:ext>
            </a:extLst>
          </p:cNvPr>
          <p:cNvSpPr/>
          <p:nvPr/>
        </p:nvSpPr>
        <p:spPr>
          <a:xfrm>
            <a:off x="3556587" y="3934936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72063CC-52A1-C315-E54E-1A273E52EB11}"/>
              </a:ext>
            </a:extLst>
          </p:cNvPr>
          <p:cNvSpPr/>
          <p:nvPr/>
        </p:nvSpPr>
        <p:spPr>
          <a:xfrm>
            <a:off x="5984357" y="3910267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A1B972E2-61E7-4C4A-3609-6C740F06F840}"/>
              </a:ext>
            </a:extLst>
          </p:cNvPr>
          <p:cNvSpPr/>
          <p:nvPr/>
        </p:nvSpPr>
        <p:spPr>
          <a:xfrm>
            <a:off x="4424912" y="3934936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769CFB46-E1F2-A40A-40CA-D7CCBA5BFCB4}"/>
              </a:ext>
            </a:extLst>
          </p:cNvPr>
          <p:cNvSpPr/>
          <p:nvPr/>
        </p:nvSpPr>
        <p:spPr>
          <a:xfrm>
            <a:off x="8879955" y="3949497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8B441BC0-D329-5F79-F99C-E92C39E1C2FC}"/>
              </a:ext>
            </a:extLst>
          </p:cNvPr>
          <p:cNvSpPr/>
          <p:nvPr/>
        </p:nvSpPr>
        <p:spPr>
          <a:xfrm>
            <a:off x="10481043" y="3867555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8DB91C8B-97D0-478C-A0E2-23ED3FC26A94}"/>
              </a:ext>
            </a:extLst>
          </p:cNvPr>
          <p:cNvCxnSpPr/>
          <p:nvPr/>
        </p:nvCxnSpPr>
        <p:spPr>
          <a:xfrm>
            <a:off x="795671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38FDD9B-CF15-737F-CD87-21E3A5E129BE}"/>
              </a:ext>
            </a:extLst>
          </p:cNvPr>
          <p:cNvCxnSpPr/>
          <p:nvPr/>
        </p:nvCxnSpPr>
        <p:spPr>
          <a:xfrm>
            <a:off x="771745" y="6146649"/>
            <a:ext cx="1053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279BFABD-83B4-0AE0-406B-8BC9F3C64A7C}"/>
              </a:ext>
            </a:extLst>
          </p:cNvPr>
          <p:cNvCxnSpPr/>
          <p:nvPr/>
        </p:nvCxnSpPr>
        <p:spPr>
          <a:xfrm>
            <a:off x="1201480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B6A6E0DF-3CD7-370F-B76F-A35EEE517218}"/>
              </a:ext>
            </a:extLst>
          </p:cNvPr>
          <p:cNvCxnSpPr/>
          <p:nvPr/>
        </p:nvCxnSpPr>
        <p:spPr>
          <a:xfrm>
            <a:off x="1573620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065EDB5E-A183-759A-7E22-5ADDCB70E7D5}"/>
              </a:ext>
            </a:extLst>
          </p:cNvPr>
          <p:cNvCxnSpPr/>
          <p:nvPr/>
        </p:nvCxnSpPr>
        <p:spPr>
          <a:xfrm>
            <a:off x="2023731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1CA1491B-1023-5EF4-CB08-4E4A2254BE40}"/>
              </a:ext>
            </a:extLst>
          </p:cNvPr>
          <p:cNvCxnSpPr/>
          <p:nvPr/>
        </p:nvCxnSpPr>
        <p:spPr>
          <a:xfrm>
            <a:off x="2417136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59560B76-6CB2-AD1C-7FD9-A56ACEFB6BEE}"/>
              </a:ext>
            </a:extLst>
          </p:cNvPr>
          <p:cNvCxnSpPr/>
          <p:nvPr/>
        </p:nvCxnSpPr>
        <p:spPr>
          <a:xfrm>
            <a:off x="2843322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B0C805CB-A990-7B7E-8B78-39E63A69FE8C}"/>
              </a:ext>
            </a:extLst>
          </p:cNvPr>
          <p:cNvCxnSpPr/>
          <p:nvPr/>
        </p:nvCxnSpPr>
        <p:spPr>
          <a:xfrm>
            <a:off x="3215461" y="5939413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482120C0-DE6A-1101-E549-A749168D5B16}"/>
              </a:ext>
            </a:extLst>
          </p:cNvPr>
          <p:cNvCxnSpPr/>
          <p:nvPr/>
        </p:nvCxnSpPr>
        <p:spPr>
          <a:xfrm>
            <a:off x="3591145" y="594705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8F351C64-9E94-AF71-578C-833495396642}"/>
              </a:ext>
            </a:extLst>
          </p:cNvPr>
          <p:cNvCxnSpPr/>
          <p:nvPr/>
        </p:nvCxnSpPr>
        <p:spPr>
          <a:xfrm>
            <a:off x="4051889" y="595171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0C056F6A-FE74-A7D7-82C6-1F5C6D92FC33}"/>
              </a:ext>
            </a:extLst>
          </p:cNvPr>
          <p:cNvCxnSpPr/>
          <p:nvPr/>
        </p:nvCxnSpPr>
        <p:spPr>
          <a:xfrm>
            <a:off x="4459470" y="5939413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F8526C4C-656F-29AD-037F-1B493169AD25}"/>
              </a:ext>
            </a:extLst>
          </p:cNvPr>
          <p:cNvCxnSpPr/>
          <p:nvPr/>
        </p:nvCxnSpPr>
        <p:spPr>
          <a:xfrm>
            <a:off x="4835745" y="5939413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C6F833FD-3BAC-DA15-8E3F-A5A880436A0F}"/>
              </a:ext>
            </a:extLst>
          </p:cNvPr>
          <p:cNvCxnSpPr/>
          <p:nvPr/>
        </p:nvCxnSpPr>
        <p:spPr>
          <a:xfrm>
            <a:off x="5247168" y="593344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7A928D9F-1CB5-6934-335C-F98AD772BBF7}"/>
              </a:ext>
            </a:extLst>
          </p:cNvPr>
          <p:cNvCxnSpPr/>
          <p:nvPr/>
        </p:nvCxnSpPr>
        <p:spPr>
          <a:xfrm>
            <a:off x="5654749" y="595171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7A771904-A844-F988-F89F-25736827C738}"/>
              </a:ext>
            </a:extLst>
          </p:cNvPr>
          <p:cNvCxnSpPr/>
          <p:nvPr/>
        </p:nvCxnSpPr>
        <p:spPr>
          <a:xfrm>
            <a:off x="6040177" y="593344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333CF4ED-F8B6-D571-83A3-FE2B9832E8B0}"/>
              </a:ext>
            </a:extLst>
          </p:cNvPr>
          <p:cNvCxnSpPr/>
          <p:nvPr/>
        </p:nvCxnSpPr>
        <p:spPr>
          <a:xfrm>
            <a:off x="6458391" y="593344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6BB72EAA-6FC2-F22D-2459-BFFB8F7E6061}"/>
              </a:ext>
            </a:extLst>
          </p:cNvPr>
          <p:cNvCxnSpPr/>
          <p:nvPr/>
        </p:nvCxnSpPr>
        <p:spPr>
          <a:xfrm>
            <a:off x="6823442" y="593344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62CE50B8-73FD-2180-879C-3F9365DAFAB2}"/>
              </a:ext>
            </a:extLst>
          </p:cNvPr>
          <p:cNvCxnSpPr/>
          <p:nvPr/>
        </p:nvCxnSpPr>
        <p:spPr>
          <a:xfrm>
            <a:off x="7262922" y="594662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549F988A-CCA3-F291-16AA-EF4C7FAF45A7}"/>
              </a:ext>
            </a:extLst>
          </p:cNvPr>
          <p:cNvCxnSpPr/>
          <p:nvPr/>
        </p:nvCxnSpPr>
        <p:spPr>
          <a:xfrm>
            <a:off x="7681136" y="595171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E19ED6FD-1BCE-0071-C2CC-CAA445304201}"/>
              </a:ext>
            </a:extLst>
          </p:cNvPr>
          <p:cNvCxnSpPr/>
          <p:nvPr/>
        </p:nvCxnSpPr>
        <p:spPr>
          <a:xfrm>
            <a:off x="8056820" y="597642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4463CA11-86C1-D88D-6E8E-FCD568EAF8DF}"/>
              </a:ext>
            </a:extLst>
          </p:cNvPr>
          <p:cNvCxnSpPr/>
          <p:nvPr/>
        </p:nvCxnSpPr>
        <p:spPr>
          <a:xfrm>
            <a:off x="8506932" y="5946205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1C367861-C767-F775-31C8-1F1CEFBFB441}"/>
              </a:ext>
            </a:extLst>
          </p:cNvPr>
          <p:cNvCxnSpPr/>
          <p:nvPr/>
        </p:nvCxnSpPr>
        <p:spPr>
          <a:xfrm>
            <a:off x="8914513" y="5959386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030349BF-7E40-1A41-CF90-7637D8AEF3C5}"/>
              </a:ext>
            </a:extLst>
          </p:cNvPr>
          <p:cNvCxnSpPr/>
          <p:nvPr/>
        </p:nvCxnSpPr>
        <p:spPr>
          <a:xfrm>
            <a:off x="9290197" y="595171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F4A93A2F-A7AD-FA62-15D5-F091D2982B62}"/>
              </a:ext>
            </a:extLst>
          </p:cNvPr>
          <p:cNvCxnSpPr/>
          <p:nvPr/>
        </p:nvCxnSpPr>
        <p:spPr>
          <a:xfrm>
            <a:off x="9697779" y="595426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94681DE8-9D35-C8DC-5266-2CC648786133}"/>
              </a:ext>
            </a:extLst>
          </p:cNvPr>
          <p:cNvCxnSpPr/>
          <p:nvPr/>
        </p:nvCxnSpPr>
        <p:spPr>
          <a:xfrm>
            <a:off x="10126625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E5F1994E-09D2-49D6-2C9F-D0BC6FDA2B31}"/>
              </a:ext>
            </a:extLst>
          </p:cNvPr>
          <p:cNvCxnSpPr/>
          <p:nvPr/>
        </p:nvCxnSpPr>
        <p:spPr>
          <a:xfrm>
            <a:off x="10534206" y="5959386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AEA5983-D2EC-6AB0-3B39-181787BE18F3}"/>
              </a:ext>
            </a:extLst>
          </p:cNvPr>
          <p:cNvSpPr txBox="1"/>
          <p:nvPr/>
        </p:nvSpPr>
        <p:spPr>
          <a:xfrm>
            <a:off x="160373" y="2078517"/>
            <a:ext cx="122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Rising </a:t>
            </a:r>
            <a:r>
              <a:rPr lang="en-US" altLang="zh-TW" dirty="0" err="1"/>
              <a:t>Idx</a:t>
            </a:r>
            <a:endParaRPr lang="zh-TW" altLang="en-US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969F3DF7-9204-2CBF-18CE-9C9D98498B3D}"/>
              </a:ext>
            </a:extLst>
          </p:cNvPr>
          <p:cNvSpPr txBox="1"/>
          <p:nvPr/>
        </p:nvSpPr>
        <p:spPr>
          <a:xfrm>
            <a:off x="160373" y="3243631"/>
            <a:ext cx="122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Falling </a:t>
            </a:r>
            <a:r>
              <a:rPr lang="en-US" altLang="zh-TW" dirty="0" err="1"/>
              <a:t>Idx</a:t>
            </a:r>
            <a:endParaRPr lang="zh-TW" altLang="en-US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802D7F4E-3EB5-4F72-009E-80E5C1B0A0A4}"/>
              </a:ext>
            </a:extLst>
          </p:cNvPr>
          <p:cNvSpPr txBox="1"/>
          <p:nvPr/>
        </p:nvSpPr>
        <p:spPr>
          <a:xfrm>
            <a:off x="139451" y="4435809"/>
            <a:ext cx="20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Sampling Timing</a:t>
            </a:r>
            <a:endParaRPr lang="zh-TW" altLang="en-US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E73C4A30-E1A7-F82E-3DBF-99AED4CDD211}"/>
              </a:ext>
            </a:extLst>
          </p:cNvPr>
          <p:cNvSpPr txBox="1"/>
          <p:nvPr/>
        </p:nvSpPr>
        <p:spPr>
          <a:xfrm>
            <a:off x="166099" y="5507541"/>
            <a:ext cx="157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SamplePoint</a:t>
            </a:r>
            <a:endParaRPr lang="zh-TW" altLang="en-US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3071C75A-9FA1-FA37-293C-4BF064B78F61}"/>
              </a:ext>
            </a:extLst>
          </p:cNvPr>
          <p:cNvSpPr txBox="1"/>
          <p:nvPr/>
        </p:nvSpPr>
        <p:spPr>
          <a:xfrm>
            <a:off x="160373" y="6423769"/>
            <a:ext cx="149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顏色代表值</a:t>
            </a:r>
          </a:p>
        </p:txBody>
      </p:sp>
    </p:spTree>
    <p:extLst>
      <p:ext uri="{BB962C8B-B14F-4D97-AF65-F5344CB8AC3E}">
        <p14:creationId xmlns:p14="http://schemas.microsoft.com/office/powerpoint/2010/main" val="3669953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5" grpId="0" animBg="1"/>
      <p:bldP spid="16" grpId="0" animBg="1"/>
      <p:bldP spid="48" grpId="0" animBg="1"/>
      <p:bldP spid="49" grpId="0" animBg="1"/>
      <p:bldP spid="3" grpId="0" animBg="1"/>
      <p:bldP spid="4" grpId="0" animBg="1"/>
      <p:bldP spid="10" grpId="0" animBg="1"/>
      <p:bldP spid="11" grpId="0" animBg="1"/>
      <p:bldP spid="12" grpId="0" animBg="1"/>
      <p:bldP spid="13" grpId="0" animBg="1"/>
      <p:bldP spid="14" grpId="0"/>
      <p:bldP spid="77" grpId="0"/>
      <p:bldP spid="85" grpId="0"/>
      <p:bldP spid="96" grpId="0"/>
      <p:bldP spid="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9DFB7A-5178-A910-AF8A-5FC156C6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</a:t>
            </a:r>
            <a:r>
              <a:rPr lang="zh-TW" altLang="en-US" dirty="0"/>
              <a:t> 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99489D-A16A-D6B9-AC42-459E9A5A1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5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章節列表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>
                <a:hlinkClick r:id="rId2" action="ppaction://hlinksldjump"/>
              </a:rPr>
              <a:t>目的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>
                <a:hlinkClick r:id="rId3" action="ppaction://hlinksldjump"/>
              </a:rPr>
              <a:t>解決的問題列表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>
                <a:hlinkClick r:id="rId4" action="ppaction://hlinksldjump"/>
              </a:rPr>
              <a:t>ADC </a:t>
            </a:r>
            <a:r>
              <a:rPr lang="zh-TW" altLang="en-US" dirty="0">
                <a:hlinkClick r:id="rId4" action="ppaction://hlinksldjump"/>
              </a:rPr>
              <a:t>架構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9580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83ACA-871F-10E1-8B27-0A49086D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Schmitt Digital 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69B8A86-A6EC-B8E4-FDC5-7560A9550C74}"/>
              </a:ext>
            </a:extLst>
          </p:cNvPr>
          <p:cNvCxnSpPr/>
          <p:nvPr/>
        </p:nvCxnSpPr>
        <p:spPr>
          <a:xfrm>
            <a:off x="838200" y="2764465"/>
            <a:ext cx="1053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1C06835-F088-B2F9-1A8E-0B033446051E}"/>
              </a:ext>
            </a:extLst>
          </p:cNvPr>
          <p:cNvCxnSpPr/>
          <p:nvPr/>
        </p:nvCxnSpPr>
        <p:spPr>
          <a:xfrm>
            <a:off x="838200" y="4065182"/>
            <a:ext cx="1053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14C20973-6A3A-74FA-0BC9-22BD12C46B7F}"/>
              </a:ext>
            </a:extLst>
          </p:cNvPr>
          <p:cNvSpPr/>
          <p:nvPr/>
        </p:nvSpPr>
        <p:spPr>
          <a:xfrm>
            <a:off x="1166922" y="2613626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92AE391-D918-D6B1-91D2-965AAFCE43CF}"/>
              </a:ext>
            </a:extLst>
          </p:cNvPr>
          <p:cNvSpPr txBox="1"/>
          <p:nvPr/>
        </p:nvSpPr>
        <p:spPr>
          <a:xfrm>
            <a:off x="5904156" y="1647695"/>
            <a:ext cx="122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Rising </a:t>
            </a:r>
            <a:r>
              <a:rPr lang="en-US" altLang="zh-TW" dirty="0" err="1"/>
              <a:t>Idx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51B7857-ACA1-20E8-5A7D-DB6E930952EC}"/>
              </a:ext>
            </a:extLst>
          </p:cNvPr>
          <p:cNvSpPr txBox="1"/>
          <p:nvPr/>
        </p:nvSpPr>
        <p:spPr>
          <a:xfrm>
            <a:off x="4294669" y="3129135"/>
            <a:ext cx="122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Falling </a:t>
            </a:r>
            <a:r>
              <a:rPr lang="en-US" altLang="zh-TW" dirty="0" err="1"/>
              <a:t>Idx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FBED8F84-6232-2D5D-F5B0-D930F860E63E}"/>
              </a:ext>
            </a:extLst>
          </p:cNvPr>
          <p:cNvSpPr/>
          <p:nvPr/>
        </p:nvSpPr>
        <p:spPr>
          <a:xfrm>
            <a:off x="2438400" y="2599656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683A858-7E52-AADF-0E43-B51FE986589B}"/>
              </a:ext>
            </a:extLst>
          </p:cNvPr>
          <p:cNvSpPr/>
          <p:nvPr/>
        </p:nvSpPr>
        <p:spPr>
          <a:xfrm>
            <a:off x="5156789" y="2579799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44C0336-8F4A-427E-949D-9271C82817F9}"/>
              </a:ext>
            </a:extLst>
          </p:cNvPr>
          <p:cNvCxnSpPr/>
          <p:nvPr/>
        </p:nvCxnSpPr>
        <p:spPr>
          <a:xfrm>
            <a:off x="0" y="6858000"/>
            <a:ext cx="1053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7CFB74C-4FE8-925B-4195-0379ECBD3C7F}"/>
              </a:ext>
            </a:extLst>
          </p:cNvPr>
          <p:cNvCxnSpPr/>
          <p:nvPr/>
        </p:nvCxnSpPr>
        <p:spPr>
          <a:xfrm>
            <a:off x="816935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7D5A111-8E5B-F885-6C0F-8D2E8BB1CB17}"/>
              </a:ext>
            </a:extLst>
          </p:cNvPr>
          <p:cNvCxnSpPr/>
          <p:nvPr/>
        </p:nvCxnSpPr>
        <p:spPr>
          <a:xfrm>
            <a:off x="793009" y="5217501"/>
            <a:ext cx="1053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52D2CDA5-3E0E-1210-C563-497F4F152F7A}"/>
              </a:ext>
            </a:extLst>
          </p:cNvPr>
          <p:cNvCxnSpPr/>
          <p:nvPr/>
        </p:nvCxnSpPr>
        <p:spPr>
          <a:xfrm>
            <a:off x="1222744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C4413F7-2F2F-846D-3B17-2623499E7D0B}"/>
              </a:ext>
            </a:extLst>
          </p:cNvPr>
          <p:cNvCxnSpPr/>
          <p:nvPr/>
        </p:nvCxnSpPr>
        <p:spPr>
          <a:xfrm>
            <a:off x="1594884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72EE696E-D2F1-6C06-C81C-6900D29C24D9}"/>
              </a:ext>
            </a:extLst>
          </p:cNvPr>
          <p:cNvCxnSpPr/>
          <p:nvPr/>
        </p:nvCxnSpPr>
        <p:spPr>
          <a:xfrm>
            <a:off x="2044995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555760A2-E8BD-2319-0292-F839E38CEA26}"/>
              </a:ext>
            </a:extLst>
          </p:cNvPr>
          <p:cNvCxnSpPr/>
          <p:nvPr/>
        </p:nvCxnSpPr>
        <p:spPr>
          <a:xfrm>
            <a:off x="2438400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6E2B5A28-E5A5-27F8-2684-ED2A640A5D0E}"/>
              </a:ext>
            </a:extLst>
          </p:cNvPr>
          <p:cNvCxnSpPr/>
          <p:nvPr/>
        </p:nvCxnSpPr>
        <p:spPr>
          <a:xfrm>
            <a:off x="2864586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84879C5F-FDEB-F479-9BBE-76472B291D7C}"/>
              </a:ext>
            </a:extLst>
          </p:cNvPr>
          <p:cNvCxnSpPr/>
          <p:nvPr/>
        </p:nvCxnSpPr>
        <p:spPr>
          <a:xfrm>
            <a:off x="3236725" y="5010265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D7032CC-1BA4-7D64-A729-B2FFEF6244C3}"/>
              </a:ext>
            </a:extLst>
          </p:cNvPr>
          <p:cNvCxnSpPr/>
          <p:nvPr/>
        </p:nvCxnSpPr>
        <p:spPr>
          <a:xfrm>
            <a:off x="3612409" y="501791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0545103C-036D-1D74-4B34-656FEB2B9FF0}"/>
              </a:ext>
            </a:extLst>
          </p:cNvPr>
          <p:cNvCxnSpPr/>
          <p:nvPr/>
        </p:nvCxnSpPr>
        <p:spPr>
          <a:xfrm>
            <a:off x="4073153" y="502257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3730EBE8-B802-9263-43AE-BA4CCC52B7B5}"/>
              </a:ext>
            </a:extLst>
          </p:cNvPr>
          <p:cNvCxnSpPr/>
          <p:nvPr/>
        </p:nvCxnSpPr>
        <p:spPr>
          <a:xfrm>
            <a:off x="4480734" y="5010265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3ABEB581-E7D9-EBA1-C568-41E16CD45C86}"/>
              </a:ext>
            </a:extLst>
          </p:cNvPr>
          <p:cNvCxnSpPr/>
          <p:nvPr/>
        </p:nvCxnSpPr>
        <p:spPr>
          <a:xfrm>
            <a:off x="4857009" y="5010265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8C85513-0927-B7BD-3E46-FC29EEBF33A6}"/>
              </a:ext>
            </a:extLst>
          </p:cNvPr>
          <p:cNvCxnSpPr/>
          <p:nvPr/>
        </p:nvCxnSpPr>
        <p:spPr>
          <a:xfrm>
            <a:off x="5268432" y="5004292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47BD5986-592D-A5CD-9A91-BEB517C8A4D3}"/>
              </a:ext>
            </a:extLst>
          </p:cNvPr>
          <p:cNvCxnSpPr/>
          <p:nvPr/>
        </p:nvCxnSpPr>
        <p:spPr>
          <a:xfrm>
            <a:off x="5676013" y="502257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DFF2218F-B493-781F-3906-C35A2706F8D2}"/>
              </a:ext>
            </a:extLst>
          </p:cNvPr>
          <p:cNvCxnSpPr/>
          <p:nvPr/>
        </p:nvCxnSpPr>
        <p:spPr>
          <a:xfrm>
            <a:off x="6061441" y="5004292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865F3A9D-A96B-2DD7-E8B7-B89527C2DCEF}"/>
              </a:ext>
            </a:extLst>
          </p:cNvPr>
          <p:cNvCxnSpPr/>
          <p:nvPr/>
        </p:nvCxnSpPr>
        <p:spPr>
          <a:xfrm>
            <a:off x="6479655" y="5004292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EDD29496-C840-B1CA-500D-5DDF8076A721}"/>
              </a:ext>
            </a:extLst>
          </p:cNvPr>
          <p:cNvCxnSpPr/>
          <p:nvPr/>
        </p:nvCxnSpPr>
        <p:spPr>
          <a:xfrm>
            <a:off x="6844706" y="5004292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3B4C1CC1-10C1-BBD4-141F-813D30721C45}"/>
              </a:ext>
            </a:extLst>
          </p:cNvPr>
          <p:cNvCxnSpPr/>
          <p:nvPr/>
        </p:nvCxnSpPr>
        <p:spPr>
          <a:xfrm>
            <a:off x="7284186" y="5017473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147E9B58-3CA4-D08D-19C6-0112A2374A5B}"/>
              </a:ext>
            </a:extLst>
          </p:cNvPr>
          <p:cNvCxnSpPr/>
          <p:nvPr/>
        </p:nvCxnSpPr>
        <p:spPr>
          <a:xfrm>
            <a:off x="7702400" y="502257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DF982DE5-5297-0040-B72F-7AF5D4032227}"/>
              </a:ext>
            </a:extLst>
          </p:cNvPr>
          <p:cNvCxnSpPr/>
          <p:nvPr/>
        </p:nvCxnSpPr>
        <p:spPr>
          <a:xfrm>
            <a:off x="8078084" y="504728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47B303D5-C2B3-2801-098E-2B123804B32A}"/>
              </a:ext>
            </a:extLst>
          </p:cNvPr>
          <p:cNvCxnSpPr/>
          <p:nvPr/>
        </p:nvCxnSpPr>
        <p:spPr>
          <a:xfrm>
            <a:off x="8528196" y="5017057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FAECDC25-62D9-E6C2-4CFB-266A9FB69464}"/>
              </a:ext>
            </a:extLst>
          </p:cNvPr>
          <p:cNvCxnSpPr/>
          <p:nvPr/>
        </p:nvCxnSpPr>
        <p:spPr>
          <a:xfrm>
            <a:off x="8935777" y="503023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EEFD0CBE-96E0-E4BF-AEBD-6D7EF1199ECE}"/>
              </a:ext>
            </a:extLst>
          </p:cNvPr>
          <p:cNvCxnSpPr/>
          <p:nvPr/>
        </p:nvCxnSpPr>
        <p:spPr>
          <a:xfrm>
            <a:off x="9311461" y="502257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07F26078-F77D-1352-8E77-B824C28AE351}"/>
              </a:ext>
            </a:extLst>
          </p:cNvPr>
          <p:cNvCxnSpPr/>
          <p:nvPr/>
        </p:nvCxnSpPr>
        <p:spPr>
          <a:xfrm>
            <a:off x="9719043" y="502512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9E72112-B4ED-143F-F7AA-9028D1E7EB94}"/>
              </a:ext>
            </a:extLst>
          </p:cNvPr>
          <p:cNvCxnSpPr/>
          <p:nvPr/>
        </p:nvCxnSpPr>
        <p:spPr>
          <a:xfrm>
            <a:off x="10147889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7E5E354A-C548-E8E8-A3D6-5A69EB801441}"/>
              </a:ext>
            </a:extLst>
          </p:cNvPr>
          <p:cNvCxnSpPr/>
          <p:nvPr/>
        </p:nvCxnSpPr>
        <p:spPr>
          <a:xfrm>
            <a:off x="10555470" y="503023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>
            <a:extLst>
              <a:ext uri="{FF2B5EF4-FFF2-40B4-BE49-F238E27FC236}">
                <a16:creationId xmlns:a16="http://schemas.microsoft.com/office/drawing/2014/main" id="{AB2EEEC5-261C-1673-0EB7-45C759C72C90}"/>
              </a:ext>
            </a:extLst>
          </p:cNvPr>
          <p:cNvSpPr/>
          <p:nvPr/>
        </p:nvSpPr>
        <p:spPr>
          <a:xfrm>
            <a:off x="7646578" y="2579342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E82CD555-A692-349B-2020-734CED405E46}"/>
              </a:ext>
            </a:extLst>
          </p:cNvPr>
          <p:cNvSpPr/>
          <p:nvPr/>
        </p:nvSpPr>
        <p:spPr>
          <a:xfrm>
            <a:off x="10036246" y="2613626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3AE2E82C-CE1F-C573-3BD5-814BF1B7A9D1}"/>
              </a:ext>
            </a:extLst>
          </p:cNvPr>
          <p:cNvSpPr/>
          <p:nvPr/>
        </p:nvSpPr>
        <p:spPr>
          <a:xfrm>
            <a:off x="1989173" y="3916784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7F26D987-220C-6FEA-8B47-6EC1D92DA9EC}"/>
              </a:ext>
            </a:extLst>
          </p:cNvPr>
          <p:cNvSpPr/>
          <p:nvPr/>
        </p:nvSpPr>
        <p:spPr>
          <a:xfrm>
            <a:off x="3556587" y="3934936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72063CC-52A1-C315-E54E-1A273E52EB11}"/>
              </a:ext>
            </a:extLst>
          </p:cNvPr>
          <p:cNvSpPr/>
          <p:nvPr/>
        </p:nvSpPr>
        <p:spPr>
          <a:xfrm>
            <a:off x="5984357" y="3910267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A1B972E2-61E7-4C4A-3609-6C740F06F840}"/>
              </a:ext>
            </a:extLst>
          </p:cNvPr>
          <p:cNvSpPr/>
          <p:nvPr/>
        </p:nvSpPr>
        <p:spPr>
          <a:xfrm>
            <a:off x="4424912" y="3934936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769CFB46-E1F2-A40A-40CA-D7CCBA5BFCB4}"/>
              </a:ext>
            </a:extLst>
          </p:cNvPr>
          <p:cNvSpPr/>
          <p:nvPr/>
        </p:nvSpPr>
        <p:spPr>
          <a:xfrm>
            <a:off x="8879955" y="3949497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8B441BC0-D329-5F79-F99C-E92C39E1C2FC}"/>
              </a:ext>
            </a:extLst>
          </p:cNvPr>
          <p:cNvSpPr/>
          <p:nvPr/>
        </p:nvSpPr>
        <p:spPr>
          <a:xfrm>
            <a:off x="10481043" y="3867555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8DB91C8B-97D0-478C-A0E2-23ED3FC26A94}"/>
              </a:ext>
            </a:extLst>
          </p:cNvPr>
          <p:cNvCxnSpPr/>
          <p:nvPr/>
        </p:nvCxnSpPr>
        <p:spPr>
          <a:xfrm>
            <a:off x="795671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38FDD9B-CF15-737F-CD87-21E3A5E129BE}"/>
              </a:ext>
            </a:extLst>
          </p:cNvPr>
          <p:cNvCxnSpPr/>
          <p:nvPr/>
        </p:nvCxnSpPr>
        <p:spPr>
          <a:xfrm>
            <a:off x="771745" y="6146649"/>
            <a:ext cx="1053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279BFABD-83B4-0AE0-406B-8BC9F3C64A7C}"/>
              </a:ext>
            </a:extLst>
          </p:cNvPr>
          <p:cNvCxnSpPr/>
          <p:nvPr/>
        </p:nvCxnSpPr>
        <p:spPr>
          <a:xfrm>
            <a:off x="1201480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B6A6E0DF-3CD7-370F-B76F-A35EEE517218}"/>
              </a:ext>
            </a:extLst>
          </p:cNvPr>
          <p:cNvCxnSpPr/>
          <p:nvPr/>
        </p:nvCxnSpPr>
        <p:spPr>
          <a:xfrm>
            <a:off x="1573620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065EDB5E-A183-759A-7E22-5ADDCB70E7D5}"/>
              </a:ext>
            </a:extLst>
          </p:cNvPr>
          <p:cNvCxnSpPr/>
          <p:nvPr/>
        </p:nvCxnSpPr>
        <p:spPr>
          <a:xfrm>
            <a:off x="2023731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1CA1491B-1023-5EF4-CB08-4E4A2254BE40}"/>
              </a:ext>
            </a:extLst>
          </p:cNvPr>
          <p:cNvCxnSpPr/>
          <p:nvPr/>
        </p:nvCxnSpPr>
        <p:spPr>
          <a:xfrm>
            <a:off x="2417136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59560B76-6CB2-AD1C-7FD9-A56ACEFB6BEE}"/>
              </a:ext>
            </a:extLst>
          </p:cNvPr>
          <p:cNvCxnSpPr/>
          <p:nvPr/>
        </p:nvCxnSpPr>
        <p:spPr>
          <a:xfrm>
            <a:off x="2843322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B0C805CB-A990-7B7E-8B78-39E63A69FE8C}"/>
              </a:ext>
            </a:extLst>
          </p:cNvPr>
          <p:cNvCxnSpPr/>
          <p:nvPr/>
        </p:nvCxnSpPr>
        <p:spPr>
          <a:xfrm>
            <a:off x="3215461" y="5939413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482120C0-DE6A-1101-E549-A749168D5B16}"/>
              </a:ext>
            </a:extLst>
          </p:cNvPr>
          <p:cNvCxnSpPr/>
          <p:nvPr/>
        </p:nvCxnSpPr>
        <p:spPr>
          <a:xfrm>
            <a:off x="3591145" y="594705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8F351C64-9E94-AF71-578C-833495396642}"/>
              </a:ext>
            </a:extLst>
          </p:cNvPr>
          <p:cNvCxnSpPr/>
          <p:nvPr/>
        </p:nvCxnSpPr>
        <p:spPr>
          <a:xfrm>
            <a:off x="4051889" y="595171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0C056F6A-FE74-A7D7-82C6-1F5C6D92FC33}"/>
              </a:ext>
            </a:extLst>
          </p:cNvPr>
          <p:cNvCxnSpPr/>
          <p:nvPr/>
        </p:nvCxnSpPr>
        <p:spPr>
          <a:xfrm>
            <a:off x="4459470" y="5939413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F8526C4C-656F-29AD-037F-1B493169AD25}"/>
              </a:ext>
            </a:extLst>
          </p:cNvPr>
          <p:cNvCxnSpPr/>
          <p:nvPr/>
        </p:nvCxnSpPr>
        <p:spPr>
          <a:xfrm>
            <a:off x="4835745" y="5939413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C6F833FD-3BAC-DA15-8E3F-A5A880436A0F}"/>
              </a:ext>
            </a:extLst>
          </p:cNvPr>
          <p:cNvCxnSpPr/>
          <p:nvPr/>
        </p:nvCxnSpPr>
        <p:spPr>
          <a:xfrm>
            <a:off x="5247168" y="593344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7A928D9F-1CB5-6934-335C-F98AD772BBF7}"/>
              </a:ext>
            </a:extLst>
          </p:cNvPr>
          <p:cNvCxnSpPr/>
          <p:nvPr/>
        </p:nvCxnSpPr>
        <p:spPr>
          <a:xfrm>
            <a:off x="5654749" y="595171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7A771904-A844-F988-F89F-25736827C738}"/>
              </a:ext>
            </a:extLst>
          </p:cNvPr>
          <p:cNvCxnSpPr/>
          <p:nvPr/>
        </p:nvCxnSpPr>
        <p:spPr>
          <a:xfrm>
            <a:off x="6040177" y="593344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333CF4ED-F8B6-D571-83A3-FE2B9832E8B0}"/>
              </a:ext>
            </a:extLst>
          </p:cNvPr>
          <p:cNvCxnSpPr/>
          <p:nvPr/>
        </p:nvCxnSpPr>
        <p:spPr>
          <a:xfrm>
            <a:off x="6458391" y="593344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6BB72EAA-6FC2-F22D-2459-BFFB8F7E6061}"/>
              </a:ext>
            </a:extLst>
          </p:cNvPr>
          <p:cNvCxnSpPr/>
          <p:nvPr/>
        </p:nvCxnSpPr>
        <p:spPr>
          <a:xfrm>
            <a:off x="6823442" y="593344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62CE50B8-73FD-2180-879C-3F9365DAFAB2}"/>
              </a:ext>
            </a:extLst>
          </p:cNvPr>
          <p:cNvCxnSpPr/>
          <p:nvPr/>
        </p:nvCxnSpPr>
        <p:spPr>
          <a:xfrm>
            <a:off x="7262922" y="594662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549F988A-CCA3-F291-16AA-EF4C7FAF45A7}"/>
              </a:ext>
            </a:extLst>
          </p:cNvPr>
          <p:cNvCxnSpPr/>
          <p:nvPr/>
        </p:nvCxnSpPr>
        <p:spPr>
          <a:xfrm>
            <a:off x="7681136" y="595171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E19ED6FD-1BCE-0071-C2CC-CAA445304201}"/>
              </a:ext>
            </a:extLst>
          </p:cNvPr>
          <p:cNvCxnSpPr/>
          <p:nvPr/>
        </p:nvCxnSpPr>
        <p:spPr>
          <a:xfrm>
            <a:off x="8056820" y="597642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4463CA11-86C1-D88D-6E8E-FCD568EAF8DF}"/>
              </a:ext>
            </a:extLst>
          </p:cNvPr>
          <p:cNvCxnSpPr/>
          <p:nvPr/>
        </p:nvCxnSpPr>
        <p:spPr>
          <a:xfrm>
            <a:off x="8506932" y="5946205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1C367861-C767-F775-31C8-1F1CEFBFB441}"/>
              </a:ext>
            </a:extLst>
          </p:cNvPr>
          <p:cNvCxnSpPr/>
          <p:nvPr/>
        </p:nvCxnSpPr>
        <p:spPr>
          <a:xfrm>
            <a:off x="8914513" y="5959386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030349BF-7E40-1A41-CF90-7637D8AEF3C5}"/>
              </a:ext>
            </a:extLst>
          </p:cNvPr>
          <p:cNvCxnSpPr/>
          <p:nvPr/>
        </p:nvCxnSpPr>
        <p:spPr>
          <a:xfrm>
            <a:off x="9290197" y="595171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F4A93A2F-A7AD-FA62-15D5-F091D2982B62}"/>
              </a:ext>
            </a:extLst>
          </p:cNvPr>
          <p:cNvCxnSpPr/>
          <p:nvPr/>
        </p:nvCxnSpPr>
        <p:spPr>
          <a:xfrm>
            <a:off x="9697779" y="595426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94681DE8-9D35-C8DC-5266-2CC648786133}"/>
              </a:ext>
            </a:extLst>
          </p:cNvPr>
          <p:cNvCxnSpPr/>
          <p:nvPr/>
        </p:nvCxnSpPr>
        <p:spPr>
          <a:xfrm>
            <a:off x="10126625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E5F1994E-09D2-49D6-2C9F-D0BC6FDA2B31}"/>
              </a:ext>
            </a:extLst>
          </p:cNvPr>
          <p:cNvCxnSpPr/>
          <p:nvPr/>
        </p:nvCxnSpPr>
        <p:spPr>
          <a:xfrm>
            <a:off x="10534206" y="5959386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7E3DE2F1-F84A-D799-71C2-5AD1027126B8}"/>
              </a:ext>
            </a:extLst>
          </p:cNvPr>
          <p:cNvSpPr txBox="1"/>
          <p:nvPr/>
        </p:nvSpPr>
        <p:spPr>
          <a:xfrm>
            <a:off x="-119448" y="4455453"/>
            <a:ext cx="20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Sampling Timing</a:t>
            </a:r>
            <a:endParaRPr lang="zh-TW" altLang="en-US" dirty="0"/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561B792F-1FD4-41D6-244F-E9ADC8EFA03C}"/>
              </a:ext>
            </a:extLst>
          </p:cNvPr>
          <p:cNvSpPr/>
          <p:nvPr/>
        </p:nvSpPr>
        <p:spPr>
          <a:xfrm>
            <a:off x="741622" y="5854676"/>
            <a:ext cx="111643" cy="26049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>
            <a:extLst>
              <a:ext uri="{FF2B5EF4-FFF2-40B4-BE49-F238E27FC236}">
                <a16:creationId xmlns:a16="http://schemas.microsoft.com/office/drawing/2014/main" id="{6F51BF6D-0149-34DA-5555-81A0F74E48EF}"/>
              </a:ext>
            </a:extLst>
          </p:cNvPr>
          <p:cNvSpPr/>
          <p:nvPr/>
        </p:nvSpPr>
        <p:spPr>
          <a:xfrm>
            <a:off x="1129679" y="5879688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899EB2B7-D371-64A2-7139-A1E3378A56F8}"/>
              </a:ext>
            </a:extLst>
          </p:cNvPr>
          <p:cNvSpPr/>
          <p:nvPr/>
        </p:nvSpPr>
        <p:spPr>
          <a:xfrm>
            <a:off x="1517736" y="5876837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>
            <a:extLst>
              <a:ext uri="{FF2B5EF4-FFF2-40B4-BE49-F238E27FC236}">
                <a16:creationId xmlns:a16="http://schemas.microsoft.com/office/drawing/2014/main" id="{C25D1120-4821-42BD-4BA4-6B292E1686A8}"/>
              </a:ext>
            </a:extLst>
          </p:cNvPr>
          <p:cNvSpPr/>
          <p:nvPr/>
        </p:nvSpPr>
        <p:spPr>
          <a:xfrm>
            <a:off x="1935494" y="5878896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0E3C6DCE-FFC8-59E1-FECB-B82C7C762446}"/>
              </a:ext>
            </a:extLst>
          </p:cNvPr>
          <p:cNvSpPr/>
          <p:nvPr/>
        </p:nvSpPr>
        <p:spPr>
          <a:xfrm>
            <a:off x="2364414" y="5876837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A1C6832C-96B4-7F8B-D1C0-4C62C0A09CCC}"/>
              </a:ext>
            </a:extLst>
          </p:cNvPr>
          <p:cNvSpPr/>
          <p:nvPr/>
        </p:nvSpPr>
        <p:spPr>
          <a:xfrm>
            <a:off x="2768008" y="5887057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00020647-9046-DA23-2BE1-7FD9491512CB}"/>
              </a:ext>
            </a:extLst>
          </p:cNvPr>
          <p:cNvSpPr/>
          <p:nvPr/>
        </p:nvSpPr>
        <p:spPr>
          <a:xfrm>
            <a:off x="3161413" y="5869409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4A5F027C-6023-FF33-E3E9-39B0077D0052}"/>
              </a:ext>
            </a:extLst>
          </p:cNvPr>
          <p:cNvSpPr/>
          <p:nvPr/>
        </p:nvSpPr>
        <p:spPr>
          <a:xfrm>
            <a:off x="3522031" y="5876837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0A66F8A7-D11D-4C84-ECDC-CEC4256E4A15}"/>
              </a:ext>
            </a:extLst>
          </p:cNvPr>
          <p:cNvSpPr/>
          <p:nvPr/>
        </p:nvSpPr>
        <p:spPr>
          <a:xfrm>
            <a:off x="3988997" y="5861447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555E46C7-9986-A8B7-CF58-28E18A6C11C5}"/>
              </a:ext>
            </a:extLst>
          </p:cNvPr>
          <p:cNvSpPr/>
          <p:nvPr/>
        </p:nvSpPr>
        <p:spPr>
          <a:xfrm>
            <a:off x="4416498" y="5885929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1978C457-EED9-AC21-6A0D-63B5C2039491}"/>
              </a:ext>
            </a:extLst>
          </p:cNvPr>
          <p:cNvSpPr/>
          <p:nvPr/>
        </p:nvSpPr>
        <p:spPr>
          <a:xfrm>
            <a:off x="4794398" y="5870478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B5506666-902A-9590-8494-74DAF0D4A156}"/>
              </a:ext>
            </a:extLst>
          </p:cNvPr>
          <p:cNvSpPr/>
          <p:nvPr/>
        </p:nvSpPr>
        <p:spPr>
          <a:xfrm>
            <a:off x="5199762" y="5868777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6E957C0F-680D-EE95-7944-E530AB1A6CA8}"/>
              </a:ext>
            </a:extLst>
          </p:cNvPr>
          <p:cNvSpPr/>
          <p:nvPr/>
        </p:nvSpPr>
        <p:spPr>
          <a:xfrm>
            <a:off x="5598484" y="5862965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2E8DD5C3-33D7-7AFC-99FF-0792CD839406}"/>
              </a:ext>
            </a:extLst>
          </p:cNvPr>
          <p:cNvSpPr/>
          <p:nvPr/>
        </p:nvSpPr>
        <p:spPr>
          <a:xfrm>
            <a:off x="5957460" y="5853345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6999BC87-4F18-D63C-A610-ABD05A80AE83}"/>
              </a:ext>
            </a:extLst>
          </p:cNvPr>
          <p:cNvSpPr/>
          <p:nvPr/>
        </p:nvSpPr>
        <p:spPr>
          <a:xfrm>
            <a:off x="6403885" y="5877220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CA65AA6E-ADB0-036B-C4F3-42F1748A1A6D}"/>
              </a:ext>
            </a:extLst>
          </p:cNvPr>
          <p:cNvSpPr/>
          <p:nvPr/>
        </p:nvSpPr>
        <p:spPr>
          <a:xfrm>
            <a:off x="6774677" y="5853345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3BE11FB8-F222-8CEE-FBCD-B021F083F3FD}"/>
              </a:ext>
            </a:extLst>
          </p:cNvPr>
          <p:cNvSpPr/>
          <p:nvPr/>
        </p:nvSpPr>
        <p:spPr>
          <a:xfrm>
            <a:off x="7201787" y="5868099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0DA3DE5C-AE95-9015-E4FF-EB2E49E8A429}"/>
              </a:ext>
            </a:extLst>
          </p:cNvPr>
          <p:cNvSpPr/>
          <p:nvPr/>
        </p:nvSpPr>
        <p:spPr>
          <a:xfrm>
            <a:off x="7640344" y="5860280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橢圓 94">
            <a:extLst>
              <a:ext uri="{FF2B5EF4-FFF2-40B4-BE49-F238E27FC236}">
                <a16:creationId xmlns:a16="http://schemas.microsoft.com/office/drawing/2014/main" id="{E2484E51-F3F2-18CB-8D2F-84035C27D9F9}"/>
              </a:ext>
            </a:extLst>
          </p:cNvPr>
          <p:cNvSpPr/>
          <p:nvPr/>
        </p:nvSpPr>
        <p:spPr>
          <a:xfrm>
            <a:off x="7979634" y="5853345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B47D1895-E289-8ED6-2787-39967C440579}"/>
              </a:ext>
            </a:extLst>
          </p:cNvPr>
          <p:cNvCxnSpPr/>
          <p:nvPr/>
        </p:nvCxnSpPr>
        <p:spPr>
          <a:xfrm flipH="1">
            <a:off x="5396922" y="2035306"/>
            <a:ext cx="403123" cy="35818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8EEDEE41-A126-4917-F3EF-545A278A8AC7}"/>
              </a:ext>
            </a:extLst>
          </p:cNvPr>
          <p:cNvCxnSpPr/>
          <p:nvPr/>
        </p:nvCxnSpPr>
        <p:spPr>
          <a:xfrm flipH="1">
            <a:off x="3712035" y="3470064"/>
            <a:ext cx="403123" cy="35818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橢圓 99">
            <a:extLst>
              <a:ext uri="{FF2B5EF4-FFF2-40B4-BE49-F238E27FC236}">
                <a16:creationId xmlns:a16="http://schemas.microsoft.com/office/drawing/2014/main" id="{C4471045-BE8A-A03C-F35D-509FBFAB5BF2}"/>
              </a:ext>
            </a:extLst>
          </p:cNvPr>
          <p:cNvSpPr/>
          <p:nvPr/>
        </p:nvSpPr>
        <p:spPr>
          <a:xfrm>
            <a:off x="8445795" y="5846183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EA301159-DDA3-1EE8-961D-CD9E98970F3E}"/>
              </a:ext>
            </a:extLst>
          </p:cNvPr>
          <p:cNvSpPr/>
          <p:nvPr/>
        </p:nvSpPr>
        <p:spPr>
          <a:xfrm>
            <a:off x="8849246" y="5874561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>
            <a:extLst>
              <a:ext uri="{FF2B5EF4-FFF2-40B4-BE49-F238E27FC236}">
                <a16:creationId xmlns:a16="http://schemas.microsoft.com/office/drawing/2014/main" id="{EE0BA736-5DF2-089B-7EDC-A29B317B2F51}"/>
              </a:ext>
            </a:extLst>
          </p:cNvPr>
          <p:cNvSpPr/>
          <p:nvPr/>
        </p:nvSpPr>
        <p:spPr>
          <a:xfrm>
            <a:off x="9228173" y="5868099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橢圓 102">
            <a:extLst>
              <a:ext uri="{FF2B5EF4-FFF2-40B4-BE49-F238E27FC236}">
                <a16:creationId xmlns:a16="http://schemas.microsoft.com/office/drawing/2014/main" id="{BBAAFF60-42C5-DE98-0267-FF0F8E87F9E2}"/>
              </a:ext>
            </a:extLst>
          </p:cNvPr>
          <p:cNvSpPr/>
          <p:nvPr/>
        </p:nvSpPr>
        <p:spPr>
          <a:xfrm>
            <a:off x="9656216" y="5881497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橢圓 103">
            <a:extLst>
              <a:ext uri="{FF2B5EF4-FFF2-40B4-BE49-F238E27FC236}">
                <a16:creationId xmlns:a16="http://schemas.microsoft.com/office/drawing/2014/main" id="{E7E029FA-DE0E-336D-99BE-D7B082E69C65}"/>
              </a:ext>
            </a:extLst>
          </p:cNvPr>
          <p:cNvSpPr/>
          <p:nvPr/>
        </p:nvSpPr>
        <p:spPr>
          <a:xfrm>
            <a:off x="10050341" y="5867878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橢圓 104">
            <a:extLst>
              <a:ext uri="{FF2B5EF4-FFF2-40B4-BE49-F238E27FC236}">
                <a16:creationId xmlns:a16="http://schemas.microsoft.com/office/drawing/2014/main" id="{872DA3DB-648F-DBB2-09A8-E2DB5FA4426E}"/>
              </a:ext>
            </a:extLst>
          </p:cNvPr>
          <p:cNvSpPr/>
          <p:nvPr/>
        </p:nvSpPr>
        <p:spPr>
          <a:xfrm>
            <a:off x="10478384" y="5836806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53B946A0-782C-FEE4-0BC1-CC5D67972F0C}"/>
              </a:ext>
            </a:extLst>
          </p:cNvPr>
          <p:cNvSpPr txBox="1"/>
          <p:nvPr/>
        </p:nvSpPr>
        <p:spPr>
          <a:xfrm>
            <a:off x="10697497" y="1915165"/>
            <a:ext cx="149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顏色代表值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B1F3CAB7-181A-301D-129E-02D80D784630}"/>
              </a:ext>
            </a:extLst>
          </p:cNvPr>
          <p:cNvSpPr/>
          <p:nvPr/>
        </p:nvSpPr>
        <p:spPr>
          <a:xfrm>
            <a:off x="2282881" y="5562758"/>
            <a:ext cx="1147556" cy="80706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949CEA8E-5969-C101-8175-83316F42AD58}"/>
              </a:ext>
            </a:extLst>
          </p:cNvPr>
          <p:cNvCxnSpPr>
            <a:cxnSpLocks/>
          </p:cNvCxnSpPr>
          <p:nvPr/>
        </p:nvCxnSpPr>
        <p:spPr>
          <a:xfrm>
            <a:off x="2481657" y="1915165"/>
            <a:ext cx="0" cy="47832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41606BF3-3514-2010-4EB5-9737A335C487}"/>
              </a:ext>
            </a:extLst>
          </p:cNvPr>
          <p:cNvSpPr txBox="1"/>
          <p:nvPr/>
        </p:nvSpPr>
        <p:spPr>
          <a:xfrm>
            <a:off x="2006941" y="1210991"/>
            <a:ext cx="1699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Last Sample </a:t>
            </a:r>
            <a:r>
              <a:rPr lang="en-US" altLang="zh-TW" dirty="0" err="1"/>
              <a:t>Positon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BA7556A-1EE4-7A00-D64E-936AAE04EDD0}"/>
              </a:ext>
            </a:extLst>
          </p:cNvPr>
          <p:cNvSpPr txBox="1"/>
          <p:nvPr/>
        </p:nvSpPr>
        <p:spPr>
          <a:xfrm>
            <a:off x="-54073" y="5418780"/>
            <a:ext cx="157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SamplePoint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553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3FE45-4295-5D12-72DA-78A7A3C0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T5</a:t>
            </a:r>
            <a:r>
              <a:rPr lang="zh-TW" altLang="en-US" dirty="0"/>
              <a:t>燈管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C4635D-935D-6A67-1D5F-0B307F9B2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原因 </a:t>
            </a:r>
            <a:r>
              <a:rPr lang="en-US" altLang="zh-TW" dirty="0"/>
              <a:t>:</a:t>
            </a:r>
            <a:r>
              <a:rPr lang="zh-TW" altLang="en-US" dirty="0"/>
              <a:t> 工廠作業員操作時</a:t>
            </a:r>
            <a:r>
              <a:rPr lang="en-US" altLang="zh-TW" dirty="0"/>
              <a:t>(</a:t>
            </a:r>
            <a:r>
              <a:rPr lang="zh-TW" altLang="en-US" dirty="0"/>
              <a:t>例如</a:t>
            </a:r>
            <a:r>
              <a:rPr lang="en-US" altLang="zh-TW" dirty="0"/>
              <a:t>Calibration)</a:t>
            </a:r>
            <a:r>
              <a:rPr lang="zh-TW" altLang="en-US" dirty="0"/>
              <a:t>，上方通常是</a:t>
            </a:r>
            <a:r>
              <a:rPr lang="en-US" altLang="zh-TW" dirty="0"/>
              <a:t>T5</a:t>
            </a:r>
            <a:r>
              <a:rPr lang="zh-TW" altLang="en-US" dirty="0"/>
              <a:t>燈管會造成收訊影響。</a:t>
            </a:r>
          </a:p>
        </p:txBody>
      </p:sp>
    </p:spTree>
    <p:extLst>
      <p:ext uri="{BB962C8B-B14F-4D97-AF65-F5344CB8AC3E}">
        <p14:creationId xmlns:p14="http://schemas.microsoft.com/office/powerpoint/2010/main" val="26452090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5D826C-5CB6-9496-796D-124B7B43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T5 Tube(One Tube)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AFCEA9-7208-2262-BC53-2A3CEAA51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97" y="1766630"/>
            <a:ext cx="10606548" cy="4585007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2C364DC-37DE-ECF2-84A5-3EF7C5F4C768}"/>
              </a:ext>
            </a:extLst>
          </p:cNvPr>
          <p:cNvSpPr txBox="1"/>
          <p:nvPr/>
        </p:nvSpPr>
        <p:spPr>
          <a:xfrm>
            <a:off x="4866968" y="2517058"/>
            <a:ext cx="107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45Khz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9784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EED0-E48E-5075-AF86-C1688A0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T5 Wave(</a:t>
            </a:r>
            <a:r>
              <a:rPr lang="en-US" altLang="zh-TW" dirty="0">
                <a:solidFill>
                  <a:srgbClr val="FF0000"/>
                </a:solidFill>
              </a:rPr>
              <a:t>Two Tube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E32013-00A1-9EF7-79F8-AF58B893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490" y="2045081"/>
            <a:ext cx="8087019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B4241EB-2F6F-E91D-8533-31FBE7E962CA}"/>
              </a:ext>
            </a:extLst>
          </p:cNvPr>
          <p:cNvSpPr txBox="1"/>
          <p:nvPr/>
        </p:nvSpPr>
        <p:spPr>
          <a:xfrm>
            <a:off x="4541519" y="5028248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高頻 </a:t>
            </a:r>
            <a:r>
              <a:rPr lang="en-US" altLang="zh-TW" dirty="0"/>
              <a:t>: 43Khz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35743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0893E1-DD9C-F470-BC31-32785603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解釋</a:t>
            </a:r>
            <a:r>
              <a:rPr lang="en-US" altLang="zh-TW" dirty="0"/>
              <a:t>T5</a:t>
            </a:r>
            <a:r>
              <a:rPr lang="zh-TW" altLang="en-US" dirty="0"/>
              <a:t>燈管</a:t>
            </a:r>
            <a:r>
              <a:rPr lang="en-US" altLang="zh-TW" dirty="0"/>
              <a:t>(two tube)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0C930EC-BC8C-9B24-39DD-AEE0D70149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TW" altLang="en-US" dirty="0"/>
                  <a:t>上一張圖兩個</a:t>
                </a:r>
                <a:r>
                  <a:rPr lang="en-US" altLang="zh-TW" dirty="0"/>
                  <a:t>T5</a:t>
                </a:r>
                <a:r>
                  <a:rPr lang="zh-TW" altLang="en-US" dirty="0"/>
                  <a:t>燈管</a:t>
                </a:r>
                <a:r>
                  <a:rPr lang="en-US" altLang="zh-TW" dirty="0"/>
                  <a:t>Waveform</a:t>
                </a:r>
                <a:r>
                  <a:rPr lang="zh-TW" altLang="en-US" dirty="0"/>
                  <a:t>的形成原因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原因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兩個主頻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相似</a:t>
                </a:r>
                <a:r>
                  <a:rPr lang="zh-TW" altLang="en-US" dirty="0"/>
                  <a:t>、並且有</a:t>
                </a:r>
                <a:r>
                  <a:rPr lang="en-US" altLang="zh-TW" dirty="0"/>
                  <a:t>Phase</a:t>
                </a:r>
                <a:r>
                  <a:rPr lang="zh-TW" altLang="en-US" dirty="0"/>
                  <a:t>差的波，經過干涉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疊加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。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0C930EC-BC8C-9B24-39DD-AEE0D70149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18D890F5-EB54-648E-83FB-FC6BD8E8B3A4}"/>
              </a:ext>
            </a:extLst>
          </p:cNvPr>
          <p:cNvSpPr txBox="1"/>
          <p:nvPr/>
        </p:nvSpPr>
        <p:spPr>
          <a:xfrm>
            <a:off x="6469626" y="6020177"/>
            <a:ext cx="110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高頻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B34ABC6-AE7B-F69A-EA7B-88FA431C2FEF}"/>
              </a:ext>
            </a:extLst>
          </p:cNvPr>
          <p:cNvCxnSpPr/>
          <p:nvPr/>
        </p:nvCxnSpPr>
        <p:spPr>
          <a:xfrm flipV="1">
            <a:off x="6764594" y="5122606"/>
            <a:ext cx="0" cy="897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E07AF0D6-B9B0-11F5-0038-3C54FBB66DBC}"/>
              </a:ext>
            </a:extLst>
          </p:cNvPr>
          <p:cNvSpPr txBox="1"/>
          <p:nvPr/>
        </p:nvSpPr>
        <p:spPr>
          <a:xfrm>
            <a:off x="8144796" y="6044293"/>
            <a:ext cx="110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低頻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282ADFE-5F38-035F-A0B2-A375B8B888D7}"/>
              </a:ext>
            </a:extLst>
          </p:cNvPr>
          <p:cNvCxnSpPr/>
          <p:nvPr/>
        </p:nvCxnSpPr>
        <p:spPr>
          <a:xfrm flipV="1">
            <a:off x="8346358" y="5094726"/>
            <a:ext cx="0" cy="897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4005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47229B-E1A6-F9CD-5117-4A186C25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Matlab</a:t>
            </a:r>
            <a:r>
              <a:rPr lang="en-US" altLang="zh-TW" dirty="0"/>
              <a:t> </a:t>
            </a:r>
            <a:r>
              <a:rPr lang="zh-TW" altLang="en-US" dirty="0"/>
              <a:t>範例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ADC793C-6C54-237A-E2B5-8A15BFA1B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4" y="1825625"/>
            <a:ext cx="11375923" cy="4840646"/>
          </a:xfrm>
        </p:spPr>
      </p:pic>
    </p:spTree>
    <p:extLst>
      <p:ext uri="{BB962C8B-B14F-4D97-AF65-F5344CB8AC3E}">
        <p14:creationId xmlns:p14="http://schemas.microsoft.com/office/powerpoint/2010/main" val="23850997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D416C0-E5B1-9792-6880-F6D34E2E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範例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T5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B68983-EF31-D414-9210-F4300A24C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以下借用</a:t>
            </a:r>
            <a:r>
              <a:rPr lang="en-US" altLang="zh-TW" dirty="0"/>
              <a:t>T5</a:t>
            </a:r>
            <a:r>
              <a:rPr lang="zh-TW" altLang="en-US" dirty="0"/>
              <a:t>來講解前端處理的重要性</a:t>
            </a:r>
          </a:p>
        </p:txBody>
      </p:sp>
    </p:spTree>
    <p:extLst>
      <p:ext uri="{BB962C8B-B14F-4D97-AF65-F5344CB8AC3E}">
        <p14:creationId xmlns:p14="http://schemas.microsoft.com/office/powerpoint/2010/main" val="22219759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EED0-E48E-5075-AF86-C1688A0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DSSS Wave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E32013-00A1-9EF7-79F8-AF58B893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90688"/>
            <a:ext cx="12192000" cy="5167312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20AD56A-A851-8749-D93F-4C757C11E8C6}"/>
              </a:ext>
            </a:extLst>
          </p:cNvPr>
          <p:cNvSpPr txBox="1"/>
          <p:nvPr/>
        </p:nvSpPr>
        <p:spPr>
          <a:xfrm>
            <a:off x="5356401" y="5675080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DSSS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72516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EED0-E48E-5075-AF86-C1688A0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DSSS Wave with T5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E32013-00A1-9EF7-79F8-AF58B893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90688"/>
            <a:ext cx="12192000" cy="5167312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20AD56A-A851-8749-D93F-4C757C11E8C6}"/>
              </a:ext>
            </a:extLst>
          </p:cNvPr>
          <p:cNvSpPr txBox="1"/>
          <p:nvPr/>
        </p:nvSpPr>
        <p:spPr>
          <a:xfrm>
            <a:off x="4658310" y="5930718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DSSS</a:t>
            </a:r>
            <a:r>
              <a:rPr lang="zh-TW" altLang="en-US" dirty="0"/>
              <a:t> </a:t>
            </a:r>
            <a:r>
              <a:rPr lang="en-US" altLang="zh-TW" dirty="0"/>
              <a:t>code with T5 Noise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56722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EED0-E48E-5075-AF86-C1688A0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DSSS Wave with T5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E32013-00A1-9EF7-79F8-AF58B893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13378"/>
            <a:ext cx="12191999" cy="4844621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B4241EB-2F6F-E91D-8533-31FBE7E962CA}"/>
              </a:ext>
            </a:extLst>
          </p:cNvPr>
          <p:cNvSpPr txBox="1"/>
          <p:nvPr/>
        </p:nvSpPr>
        <p:spPr>
          <a:xfrm>
            <a:off x="4565871" y="1768079"/>
            <a:ext cx="263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Use 1</a:t>
            </a:r>
            <a:r>
              <a:rPr lang="en-US" altLang="zh-TW" baseline="30000" dirty="0">
                <a:highlight>
                  <a:srgbClr val="FFFF00"/>
                </a:highlight>
              </a:rPr>
              <a:t>st</a:t>
            </a:r>
            <a:r>
              <a:rPr lang="en-US" altLang="zh-TW" dirty="0">
                <a:highlight>
                  <a:srgbClr val="FFFF00"/>
                </a:highlight>
              </a:rPr>
              <a:t> HPF filter in Signal</a:t>
            </a:r>
            <a:endParaRPr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5770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E8AD67-683A-006B-0E2B-F3D83AB2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</a:t>
            </a:r>
            <a:r>
              <a:rPr lang="zh-TW" altLang="en-US" dirty="0"/>
              <a:t> 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E0B58A-6F65-6176-A0EB-A4D883E0F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目的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sz="2400" dirty="0"/>
              <a:t>透過引入</a:t>
            </a:r>
            <a:r>
              <a:rPr lang="en-US" altLang="zh-TW" sz="2400" dirty="0"/>
              <a:t>ADC</a:t>
            </a:r>
            <a:r>
              <a:rPr lang="zh-TW" altLang="en-US" sz="2400" dirty="0"/>
              <a:t>架構</a:t>
            </a:r>
            <a:r>
              <a:rPr lang="en-US" altLang="zh-TW" sz="2400" dirty="0"/>
              <a:t>(</a:t>
            </a:r>
            <a:r>
              <a:rPr lang="zh-TW" altLang="en-US" sz="2400" dirty="0"/>
              <a:t>*</a:t>
            </a:r>
            <a:r>
              <a:rPr lang="en-US" altLang="zh-TW" sz="2400" dirty="0"/>
              <a:t>)</a:t>
            </a:r>
            <a:r>
              <a:rPr lang="zh-TW" altLang="en-US" sz="2400" dirty="0"/>
              <a:t>，可以用實際數據模擬數位結果。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透過</a:t>
            </a:r>
            <a:r>
              <a:rPr lang="en-US" altLang="zh-TW" sz="2400" dirty="0">
                <a:solidFill>
                  <a:srgbClr val="FF0000"/>
                </a:solidFill>
              </a:rPr>
              <a:t>HW </a:t>
            </a:r>
            <a:r>
              <a:rPr lang="en-US" altLang="zh-TW" sz="2400" dirty="0" err="1">
                <a:solidFill>
                  <a:srgbClr val="FF0000"/>
                </a:solidFill>
              </a:rPr>
              <a:t>DebugPort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並搭配</a:t>
            </a:r>
            <a:r>
              <a:rPr lang="en-US" altLang="zh-TW" sz="2400" dirty="0">
                <a:solidFill>
                  <a:srgbClr val="FF0000"/>
                </a:solidFill>
              </a:rPr>
              <a:t>Logic Analyzer</a:t>
            </a:r>
            <a:r>
              <a:rPr lang="zh-TW" altLang="en-US" sz="2400" dirty="0">
                <a:solidFill>
                  <a:srgbClr val="FF0000"/>
                </a:solidFill>
              </a:rPr>
              <a:t> 來重現硬體看到的數據。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192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F6E74-41DD-5DFF-8A35-FC63C2A0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DSSS Wave with T5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63DCBD2-1AC4-1AC9-A55C-CC45CD4E8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2454"/>
            <a:ext cx="12192000" cy="500554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57C2232-6BE1-3EDF-BDBE-4F5514E53DB9}"/>
              </a:ext>
            </a:extLst>
          </p:cNvPr>
          <p:cNvSpPr txBox="1"/>
          <p:nvPr/>
        </p:nvSpPr>
        <p:spPr>
          <a:xfrm>
            <a:off x="4673600" y="1667788"/>
            <a:ext cx="393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透過</a:t>
            </a:r>
            <a:r>
              <a:rPr lang="en-US" altLang="zh-TW"/>
              <a:t>Schmitt </a:t>
            </a:r>
            <a:r>
              <a:rPr lang="zh-TW" altLang="en-US"/>
              <a:t>將</a:t>
            </a:r>
            <a:r>
              <a:rPr lang="zh-TW" altLang="en-US" dirty="0"/>
              <a:t>訊號還原</a:t>
            </a:r>
          </a:p>
        </p:txBody>
      </p:sp>
    </p:spTree>
    <p:extLst>
      <p:ext uri="{BB962C8B-B14F-4D97-AF65-F5344CB8AC3E}">
        <p14:creationId xmlns:p14="http://schemas.microsoft.com/office/powerpoint/2010/main" val="27212881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BCE54B-5713-5B04-E759-8A8D96A5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DSSS Wave with T5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4713380-74F2-DA34-0B57-977650ACA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825784"/>
            <a:ext cx="12192000" cy="503221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0433AF9-FE4A-ED53-2D0B-73AA5995A79C}"/>
              </a:ext>
            </a:extLst>
          </p:cNvPr>
          <p:cNvSpPr txBox="1"/>
          <p:nvPr/>
        </p:nvSpPr>
        <p:spPr>
          <a:xfrm>
            <a:off x="8824688" y="952024"/>
            <a:ext cx="4426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註解 </a:t>
            </a:r>
            <a:r>
              <a:rPr lang="en-US" altLang="zh-TW" dirty="0"/>
              <a:t>:</a:t>
            </a:r>
          </a:p>
          <a:p>
            <a:pPr marL="342900" indent="-342900">
              <a:buAutoNum type="arabicPeriod"/>
            </a:pPr>
            <a:r>
              <a:rPr lang="zh-TW" altLang="en-US" dirty="0"/>
              <a:t>原始訊號 </a:t>
            </a:r>
            <a:r>
              <a:rPr lang="en-US" altLang="zh-TW" dirty="0"/>
              <a:t>:</a:t>
            </a:r>
            <a:r>
              <a:rPr lang="zh-TW" altLang="en-US" dirty="0"/>
              <a:t> 黃色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經過還原後訊號 </a:t>
            </a:r>
            <a:r>
              <a:rPr lang="en-US" altLang="zh-TW" dirty="0"/>
              <a:t>: </a:t>
            </a:r>
            <a:r>
              <a:rPr lang="zh-TW" altLang="en-US" dirty="0"/>
              <a:t>紫色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可以看到黃色訊號與紫色訊號長相很像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濾掉低頻訊號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0223158-CE2C-4B40-0A34-031966756A2F}"/>
              </a:ext>
            </a:extLst>
          </p:cNvPr>
          <p:cNvSpPr/>
          <p:nvPr/>
        </p:nvSpPr>
        <p:spPr>
          <a:xfrm>
            <a:off x="0" y="1690688"/>
            <a:ext cx="3367314" cy="3401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6515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EED0-E48E-5075-AF86-C1688A0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T5 Wave 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E32013-00A1-9EF7-79F8-AF58B893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625" y="1536192"/>
            <a:ext cx="11411712" cy="5148072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79F4C3E-3A91-29DC-9B86-4CB9A795A6B3}"/>
              </a:ext>
            </a:extLst>
          </p:cNvPr>
          <p:cNvSpPr txBox="1"/>
          <p:nvPr/>
        </p:nvSpPr>
        <p:spPr>
          <a:xfrm>
            <a:off x="8872348" y="566241"/>
            <a:ext cx="302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黃色 </a:t>
            </a:r>
            <a:r>
              <a:rPr lang="en-US" altLang="zh-TW" dirty="0"/>
              <a:t>: Origin Signal</a:t>
            </a:r>
          </a:p>
          <a:p>
            <a:r>
              <a:rPr lang="zh-TW" altLang="en-US" dirty="0"/>
              <a:t>藍色 </a:t>
            </a:r>
            <a:r>
              <a:rPr lang="en-US" altLang="zh-TW" dirty="0"/>
              <a:t>: 1</a:t>
            </a:r>
            <a:r>
              <a:rPr lang="en-US" altLang="zh-TW" baseline="30000" dirty="0"/>
              <a:t>st</a:t>
            </a:r>
            <a:r>
              <a:rPr lang="en-US" altLang="zh-TW" dirty="0"/>
              <a:t> HPF 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1B3D2F6-0BF6-CB77-7406-F632733D6AFF}"/>
              </a:ext>
            </a:extLst>
          </p:cNvPr>
          <p:cNvCxnSpPr/>
          <p:nvPr/>
        </p:nvCxnSpPr>
        <p:spPr>
          <a:xfrm flipH="1" flipV="1">
            <a:off x="990838" y="5578036"/>
            <a:ext cx="905256" cy="55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D7F9A39-B996-DCC3-718A-6F84A274ADF9}"/>
              </a:ext>
            </a:extLst>
          </p:cNvPr>
          <p:cNvSpPr txBox="1"/>
          <p:nvPr/>
        </p:nvSpPr>
        <p:spPr>
          <a:xfrm>
            <a:off x="1896094" y="5672262"/>
            <a:ext cx="412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43KHZ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392F7F-F8D5-AB30-59A4-DBB701320C51}"/>
              </a:ext>
            </a:extLst>
          </p:cNvPr>
          <p:cNvSpPr/>
          <p:nvPr/>
        </p:nvSpPr>
        <p:spPr>
          <a:xfrm>
            <a:off x="359663" y="4524017"/>
            <a:ext cx="905257" cy="16211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6E5443-7391-CD9F-DB73-09DCA9A1294C}"/>
              </a:ext>
            </a:extLst>
          </p:cNvPr>
          <p:cNvSpPr/>
          <p:nvPr/>
        </p:nvSpPr>
        <p:spPr>
          <a:xfrm>
            <a:off x="3089841" y="4524017"/>
            <a:ext cx="905257" cy="16211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0F3D4C9-1DD1-064C-BF15-495BE92CA7B3}"/>
              </a:ext>
            </a:extLst>
          </p:cNvPr>
          <p:cNvCxnSpPr/>
          <p:nvPr/>
        </p:nvCxnSpPr>
        <p:spPr>
          <a:xfrm flipH="1" flipV="1">
            <a:off x="3757451" y="5684715"/>
            <a:ext cx="905256" cy="55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278E698-6FE2-817C-06FA-5E71637CB93E}"/>
              </a:ext>
            </a:extLst>
          </p:cNvPr>
          <p:cNvSpPr txBox="1"/>
          <p:nvPr/>
        </p:nvSpPr>
        <p:spPr>
          <a:xfrm>
            <a:off x="4424513" y="5754722"/>
            <a:ext cx="412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1Mhz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95643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1B36A-471A-BDE5-0D9F-F818171D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後端</a:t>
            </a:r>
            <a:r>
              <a:rPr lang="en-US" altLang="zh-TW" dirty="0"/>
              <a:t>Decoder</a:t>
            </a:r>
            <a:r>
              <a:rPr lang="zh-TW" altLang="en-US" dirty="0"/>
              <a:t>電路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B419E4-8661-C0C0-63D0-CF90B8FED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 </a:t>
            </a:r>
            <a:r>
              <a:rPr lang="zh-TW" altLang="en-US" dirty="0"/>
              <a:t>介紹 </a:t>
            </a:r>
            <a:r>
              <a:rPr lang="en-US" altLang="zh-TW" dirty="0"/>
              <a:t>Auto Correlation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 Decoder</a:t>
            </a:r>
            <a:r>
              <a:rPr lang="zh-TW" altLang="en-US" dirty="0"/>
              <a:t> </a:t>
            </a:r>
            <a:r>
              <a:rPr lang="en-US" altLang="zh-TW" dirty="0"/>
              <a:t>RX1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 Decoder RX0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70564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B383F-54B9-1566-5039-3C136473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96C747-6CF3-CCCC-4223-2CFCEABA8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能推倒出</a:t>
            </a:r>
            <a:r>
              <a:rPr lang="en-US" altLang="zh-TW" dirty="0" err="1"/>
              <a:t>Convolation</a:t>
            </a:r>
            <a:r>
              <a:rPr lang="en-US" altLang="zh-TW" dirty="0"/>
              <a:t> Property for LTI system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AutoCorreltion</a:t>
            </a:r>
            <a:r>
              <a:rPr lang="zh-TW" altLang="en-US" dirty="0"/>
              <a:t> 用處到底是</a:t>
            </a:r>
            <a:r>
              <a:rPr lang="en-US" altLang="zh-TW" dirty="0"/>
              <a:t>?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訊號上的分析</a:t>
            </a:r>
          </a:p>
        </p:txBody>
      </p:sp>
    </p:spTree>
    <p:extLst>
      <p:ext uri="{BB962C8B-B14F-4D97-AF65-F5344CB8AC3E}">
        <p14:creationId xmlns:p14="http://schemas.microsoft.com/office/powerpoint/2010/main" val="18022794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C7F6B-9065-EF92-9D4F-4CCFD46D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Auto </a:t>
            </a:r>
            <a:r>
              <a:rPr lang="en-US" altLang="zh-TW" dirty="0" err="1"/>
              <a:t>Corrlation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9FF161-A534-B9A9-7610-E254462C8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32302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2F1310-2BFC-3D20-5FCD-AB24ABF2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r>
              <a:rPr lang="en-US" altLang="zh-TW" dirty="0"/>
              <a:t> for XOR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296C0-7755-338B-BD86-4715B6FCE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70855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1FAE914-4B57-D140-E132-B4C9F724545A}"/>
              </a:ext>
            </a:extLst>
          </p:cNvPr>
          <p:cNvSpPr txBox="1"/>
          <p:nvPr/>
        </p:nvSpPr>
        <p:spPr>
          <a:xfrm>
            <a:off x="2751830" y="4605499"/>
            <a:ext cx="7745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 Where X</a:t>
            </a:r>
            <a:r>
              <a:rPr lang="zh-TW" altLang="en-US" dirty="0"/>
              <a:t> </a:t>
            </a:r>
            <a:r>
              <a:rPr lang="en-US" altLang="zh-TW" dirty="0"/>
              <a:t>is Signal function with Rx receiver X[n] is finite function [0, N] and X[n] = 0 for  n  &gt; N &amp;&amp; n &lt; 0 .</a:t>
            </a:r>
          </a:p>
          <a:p>
            <a:r>
              <a:rPr lang="en-US" altLang="zh-TW" dirty="0"/>
              <a:t>2. DSSS_00  is 496(31*8*2)  mean 1Bit have 31chip and 2bit have 62chip. 1chip is 1us        </a:t>
            </a:r>
          </a:p>
          <a:p>
            <a:r>
              <a:rPr lang="en-US" altLang="zh-TW" dirty="0"/>
              <a:t>3.         is </a:t>
            </a:r>
            <a:r>
              <a:rPr lang="en-US" altLang="zh-TW" dirty="0" err="1"/>
              <a:t>Xor</a:t>
            </a:r>
            <a:r>
              <a:rPr lang="en-US" altLang="zh-TW" dirty="0"/>
              <a:t> operation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F865EF9-E45D-484F-48E5-ACE24E2E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r>
              <a:rPr lang="en-US" altLang="zh-TW" dirty="0"/>
              <a:t> </a:t>
            </a:r>
            <a:r>
              <a:rPr lang="en-US" altLang="zh-TW" dirty="0" err="1"/>
              <a:t>Sysmbol</a:t>
            </a:r>
            <a:r>
              <a:rPr lang="en-US" altLang="zh-TW" dirty="0"/>
              <a:t> in DSSS code</a:t>
            </a:r>
            <a:br>
              <a:rPr lang="en-US" altLang="zh-TW" dirty="0"/>
            </a:br>
            <a:r>
              <a:rPr lang="en-US" altLang="zh-TW" dirty="0"/>
              <a:t>OSR 8MHZ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D7EBF66-ED21-CB96-88D2-C79573941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2742" y="1782896"/>
                <a:ext cx="10515600" cy="4351338"/>
              </a:xfrm>
            </p:spPr>
            <p:txBody>
              <a:bodyPr/>
              <a:lstStyle/>
              <a:p>
                <a:endParaRPr lang="en-US" altLang="zh-TW" dirty="0"/>
              </a:p>
              <a:p>
                <a:endParaRPr lang="en-US" altLang="zh-TW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𝐶𝑜𝑟𝑟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𝐷𝑆𝑆𝑆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+495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D7EBF66-ED21-CB96-88D2-C79573941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2742" y="1782896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流程圖: 或 8">
            <a:extLst>
              <a:ext uri="{FF2B5EF4-FFF2-40B4-BE49-F238E27FC236}">
                <a16:creationId xmlns:a16="http://schemas.microsoft.com/office/drawing/2014/main" id="{E5DDA361-B706-932B-B874-1DEE02C215E5}"/>
              </a:ext>
            </a:extLst>
          </p:cNvPr>
          <p:cNvSpPr/>
          <p:nvPr/>
        </p:nvSpPr>
        <p:spPr>
          <a:xfrm>
            <a:off x="5868810" y="3163824"/>
            <a:ext cx="283464" cy="265176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或 9">
            <a:extLst>
              <a:ext uri="{FF2B5EF4-FFF2-40B4-BE49-F238E27FC236}">
                <a16:creationId xmlns:a16="http://schemas.microsoft.com/office/drawing/2014/main" id="{9E0490D7-33B3-0B00-EA1C-B9C1421165B5}"/>
              </a:ext>
            </a:extLst>
          </p:cNvPr>
          <p:cNvSpPr/>
          <p:nvPr/>
        </p:nvSpPr>
        <p:spPr>
          <a:xfrm>
            <a:off x="3066212" y="5762174"/>
            <a:ext cx="283464" cy="265176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189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E6CD8-2503-30B7-A4F8-AE84BE48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AGC flow</a:t>
            </a:r>
            <a:r>
              <a:rPr lang="zh-TW" altLang="en-US" dirty="0"/>
              <a:t>架構過程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8640AC-FE27-0D8C-6B75-701840419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前期</a:t>
            </a:r>
            <a:r>
              <a:rPr lang="en-US" altLang="zh-TW" dirty="0"/>
              <a:t>ISSUE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中後期統計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後期完工</a:t>
            </a:r>
          </a:p>
        </p:txBody>
      </p:sp>
    </p:spTree>
    <p:extLst>
      <p:ext uri="{BB962C8B-B14F-4D97-AF65-F5344CB8AC3E}">
        <p14:creationId xmlns:p14="http://schemas.microsoft.com/office/powerpoint/2010/main" val="34784872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28C725-6131-003C-3B09-A135BB92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18DC31-9BA2-F239-57B3-E888E732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為何要取</a:t>
            </a:r>
            <a:r>
              <a:rPr lang="en-US" altLang="zh-TW" dirty="0"/>
              <a:t>4T</a:t>
            </a:r>
            <a:r>
              <a:rPr lang="zh-TW" altLang="en-US" dirty="0"/>
              <a:t>來做的原因</a:t>
            </a:r>
          </a:p>
        </p:txBody>
      </p:sp>
    </p:spTree>
    <p:extLst>
      <p:ext uri="{BB962C8B-B14F-4D97-AF65-F5344CB8AC3E}">
        <p14:creationId xmlns:p14="http://schemas.microsoft.com/office/powerpoint/2010/main" val="147892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5E7650-6256-9510-D2E7-3450BF03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Logic Analysis</a:t>
            </a:r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5395F5F-9610-A5EA-6B42-D570664E9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2217"/>
            <a:ext cx="10515600" cy="4542503"/>
          </a:xfrm>
        </p:spPr>
      </p:pic>
    </p:spTree>
    <p:extLst>
      <p:ext uri="{BB962C8B-B14F-4D97-AF65-F5344CB8AC3E}">
        <p14:creationId xmlns:p14="http://schemas.microsoft.com/office/powerpoint/2010/main" val="36246570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A8CDCF-D217-9237-F0F3-F03F7A3B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250B66-E56F-5AAD-0B99-C4E8E1B22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0241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3FE11-1F15-4971-95B5-34F7811B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Color </a:t>
            </a:r>
            <a:r>
              <a:rPr lang="en-US" altLang="zh-TW" dirty="0" err="1"/>
              <a:t>Pikcing</a:t>
            </a:r>
            <a:r>
              <a:rPr lang="en-US" altLang="zh-TW" dirty="0"/>
              <a:t> Project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2571F1-765B-42C3-8AAC-2A8441E0F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zh-TW" altLang="en-US" sz="2800" dirty="0">
                <a:solidFill>
                  <a:srgbClr val="FF0000"/>
                </a:solidFill>
              </a:rPr>
              <a:t>目的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 按壓</a:t>
            </a:r>
            <a:r>
              <a:rPr lang="en-US" altLang="zh-TW" dirty="0"/>
              <a:t>Color Sensor</a:t>
            </a:r>
            <a:r>
              <a:rPr lang="zh-TW" altLang="en-US" dirty="0"/>
              <a:t>選擇顏色、並透過筆在</a:t>
            </a:r>
            <a:r>
              <a:rPr lang="en-US" altLang="zh-TW" dirty="0"/>
              <a:t>Host</a:t>
            </a:r>
            <a:r>
              <a:rPr lang="zh-TW" altLang="en-US" dirty="0"/>
              <a:t>上畫出對應的顏色</a:t>
            </a: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37516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663CA0-2783-4A34-8C5A-24686BD0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主要遇到的問題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3A3B7-3819-4E07-A5DF-C15C993A0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問題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400" dirty="0">
                <a:hlinkClick r:id="rId3" action="ppaction://hlinksldjump"/>
              </a:rPr>
              <a:t>傳輸問題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000" dirty="0"/>
              <a:t>1.  Set UART</a:t>
            </a:r>
            <a:r>
              <a:rPr lang="zh-TW" altLang="en-US" sz="2000" dirty="0"/>
              <a:t> </a:t>
            </a:r>
            <a:r>
              <a:rPr lang="en-US" altLang="zh-TW" sz="2000" dirty="0"/>
              <a:t>RX</a:t>
            </a:r>
            <a:r>
              <a:rPr lang="zh-TW" altLang="en-US" sz="2000" dirty="0"/>
              <a:t> </a:t>
            </a:r>
            <a:r>
              <a:rPr lang="en-US" altLang="zh-TW" sz="2000" dirty="0"/>
              <a:t>Setting </a:t>
            </a:r>
            <a:r>
              <a:rPr lang="zh-TW" altLang="en-US" sz="2000" dirty="0"/>
              <a:t>以及 </a:t>
            </a:r>
            <a:r>
              <a:rPr lang="en-US" altLang="zh-TW" sz="2000" dirty="0"/>
              <a:t>Flow </a:t>
            </a:r>
            <a:r>
              <a:rPr lang="zh-TW" altLang="en-US" sz="2000" dirty="0"/>
              <a:t>規劃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400" dirty="0"/>
          </a:p>
          <a:p>
            <a:pPr marL="457200" indent="-457200">
              <a:buAutoNum type="arabicPeriod" startAt="2"/>
            </a:pPr>
            <a:r>
              <a:rPr lang="zh-TW" altLang="en-US" sz="2400" dirty="0">
                <a:hlinkClick r:id="rId4" action="ppaction://hlinksldjump"/>
              </a:rPr>
              <a:t>最接近顏色</a:t>
            </a:r>
            <a:r>
              <a:rPr lang="en-US" altLang="zh-TW" sz="2400" dirty="0"/>
              <a:t>:</a:t>
            </a:r>
          </a:p>
          <a:p>
            <a:pPr marL="914400" lvl="1" indent="-457200">
              <a:buAutoNum type="arabicPeriod" startAt="2"/>
            </a:pPr>
            <a:r>
              <a:rPr lang="zh-TW" altLang="en-US" sz="2000" dirty="0"/>
              <a:t>筆的</a:t>
            </a:r>
            <a:r>
              <a:rPr lang="en-US" altLang="zh-TW" sz="2000" dirty="0" err="1"/>
              <a:t>Protocal</a:t>
            </a:r>
            <a:r>
              <a:rPr lang="en-US" altLang="zh-TW" sz="2000" dirty="0"/>
              <a:t> </a:t>
            </a:r>
            <a:r>
              <a:rPr lang="zh-TW" altLang="en-US" sz="2000" dirty="0"/>
              <a:t>定義的顏色只佔</a:t>
            </a:r>
            <a:r>
              <a:rPr lang="en-US" altLang="zh-TW" sz="2000" dirty="0"/>
              <a:t>RGB</a:t>
            </a:r>
            <a:r>
              <a:rPr lang="zh-TW" altLang="en-US" sz="2000" dirty="0"/>
              <a:t>裡面</a:t>
            </a:r>
            <a:r>
              <a:rPr lang="en-US" altLang="zh-TW" sz="2000" dirty="0"/>
              <a:t>200</a:t>
            </a:r>
            <a:r>
              <a:rPr lang="zh-TW" altLang="en-US" sz="2000" dirty="0"/>
              <a:t>多個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768563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EBC06-C75E-5899-979E-C29912B4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F5725-65BC-FF79-0EEB-A34DF790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sz="2000" dirty="0"/>
              <a:t>UART</a:t>
            </a:r>
            <a:r>
              <a:rPr lang="zh-TW" altLang="en-US" sz="2000" dirty="0"/>
              <a:t> </a:t>
            </a:r>
            <a:r>
              <a:rPr lang="en-US" altLang="zh-TW" sz="2000" dirty="0"/>
              <a:t>RX</a:t>
            </a:r>
            <a:r>
              <a:rPr lang="zh-TW" altLang="en-US" sz="2000" dirty="0"/>
              <a:t> 使用</a:t>
            </a:r>
            <a:r>
              <a:rPr lang="en-US" altLang="zh-TW" sz="2000" dirty="0"/>
              <a:t>FIFO</a:t>
            </a:r>
            <a:r>
              <a:rPr lang="zh-TW" altLang="en-US" sz="2000" dirty="0"/>
              <a:t> 架構、這個</a:t>
            </a:r>
            <a:r>
              <a:rPr lang="en-US" altLang="zh-TW" sz="2000" dirty="0"/>
              <a:t>FIFO</a:t>
            </a:r>
            <a:r>
              <a:rPr lang="zh-TW" altLang="en-US" sz="2000" dirty="0"/>
              <a:t>架構是被封裝過。</a:t>
            </a: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514350" indent="-514350">
              <a:buAutoNum type="arabicPeriod"/>
            </a:pPr>
            <a:r>
              <a:rPr lang="en-US" altLang="zh-TW" sz="2000" dirty="0"/>
              <a:t>UART RX</a:t>
            </a:r>
            <a:r>
              <a:rPr lang="zh-TW" altLang="en-US" sz="2000" dirty="0"/>
              <a:t> 中斷硬體設計</a:t>
            </a:r>
          </a:p>
        </p:txBody>
      </p:sp>
    </p:spTree>
    <p:extLst>
      <p:ext uri="{BB962C8B-B14F-4D97-AF65-F5344CB8AC3E}">
        <p14:creationId xmlns:p14="http://schemas.microsoft.com/office/powerpoint/2010/main" val="37437497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EBC06-C75E-5899-979E-C29912B4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F5725-65BC-FF79-0EEB-A34DF790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總結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 </a:t>
            </a:r>
            <a:r>
              <a:rPr lang="zh-TW" altLang="en-US" sz="2000" dirty="0"/>
              <a:t>由於使用情況是使用者隨時可能會去觸動後發</a:t>
            </a:r>
            <a:r>
              <a:rPr lang="en-US" altLang="zh-TW" sz="2000" dirty="0"/>
              <a:t>Sensor</a:t>
            </a:r>
            <a:r>
              <a:rPr lang="zh-TW" altLang="en-US" sz="2000" dirty="0"/>
              <a:t>、筆本身還要</a:t>
            </a:r>
            <a:r>
              <a:rPr lang="en-US" altLang="zh-TW" sz="2000" dirty="0"/>
              <a:t>Decode </a:t>
            </a:r>
            <a:r>
              <a:rPr lang="zh-TW" altLang="en-US" sz="2000" dirty="0"/>
              <a:t>訊號，因此中斷是最佳方法，</a:t>
            </a:r>
            <a:r>
              <a:rPr lang="en-US" altLang="zh-TW" sz="2000" dirty="0"/>
              <a:t>Polling </a:t>
            </a:r>
            <a:r>
              <a:rPr lang="zh-TW" altLang="en-US" sz="2000" dirty="0"/>
              <a:t>去偵測就不是好方法並且耗電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7641727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F803D-3CAB-3E11-8A90-4D5310A3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1B8A68-518A-9A03-2325-0016A63D6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過程中遇到最大問題 </a:t>
            </a:r>
            <a:r>
              <a:rPr lang="en-US" altLang="zh-TW" dirty="0">
                <a:solidFill>
                  <a:schemeClr val="accent1"/>
                </a:solidFill>
              </a:rPr>
              <a:t>: </a:t>
            </a:r>
          </a:p>
          <a:p>
            <a:pPr marL="0" indent="0">
              <a:buNone/>
            </a:pPr>
            <a:r>
              <a:rPr lang="zh-TW" altLang="en-US" sz="2400" dirty="0"/>
              <a:t>收完</a:t>
            </a:r>
            <a:r>
              <a:rPr lang="en-US" altLang="zh-TW" sz="2400" dirty="0"/>
              <a:t>Sensor Data</a:t>
            </a:r>
            <a:r>
              <a:rPr lang="zh-TW" altLang="en-US" sz="2400" dirty="0"/>
              <a:t>後，顯示資料卻有漏東漏西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Source</a:t>
            </a:r>
          </a:p>
          <a:p>
            <a:pPr marL="0" indent="0">
              <a:buNone/>
            </a:pPr>
            <a:r>
              <a:rPr lang="en-US" altLang="zh-TW" sz="2400" dirty="0"/>
              <a:t>1 . </a:t>
            </a:r>
            <a:r>
              <a:rPr lang="zh-TW" altLang="en-US" sz="2400" dirty="0"/>
              <a:t> 硬體觸發設定 </a:t>
            </a:r>
            <a:r>
              <a:rPr lang="en-US" altLang="zh-TW" sz="2400" dirty="0"/>
              <a:t>: 4Bytes -&gt; 1Bytes</a:t>
            </a:r>
          </a:p>
          <a:p>
            <a:pPr marL="0" indent="0">
              <a:buNone/>
            </a:pPr>
            <a:r>
              <a:rPr lang="en-US" altLang="zh-TW" sz="2400" dirty="0"/>
              <a:t>2. </a:t>
            </a:r>
            <a:r>
              <a:rPr lang="zh-TW" altLang="en-US" sz="2400" dirty="0"/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解除中斷</a:t>
            </a:r>
            <a:r>
              <a:rPr lang="en-US" altLang="zh-TW" sz="2400" dirty="0">
                <a:solidFill>
                  <a:srgbClr val="FF0000"/>
                </a:solidFill>
              </a:rPr>
              <a:t>Event </a:t>
            </a:r>
            <a:r>
              <a:rPr lang="en-US" altLang="zh-TW" sz="2400" dirty="0" err="1">
                <a:solidFill>
                  <a:srgbClr val="FF0000"/>
                </a:solidFill>
              </a:rPr>
              <a:t>regestier</a:t>
            </a:r>
            <a:r>
              <a:rPr lang="zh-TW" altLang="en-US" sz="2400" dirty="0">
                <a:solidFill>
                  <a:srgbClr val="FF0000"/>
                </a:solidFill>
              </a:rPr>
              <a:t>在</a:t>
            </a:r>
            <a:r>
              <a:rPr lang="en-US" altLang="zh-TW" sz="2400" dirty="0">
                <a:solidFill>
                  <a:srgbClr val="FF0000"/>
                </a:solidFill>
              </a:rPr>
              <a:t>Code</a:t>
            </a:r>
            <a:r>
              <a:rPr lang="zh-TW" altLang="en-US" sz="2400" dirty="0">
                <a:solidFill>
                  <a:srgbClr val="FF0000"/>
                </a:solidFill>
              </a:rPr>
              <a:t>中的位置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91651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0C3E7E-AE4E-452E-A66F-A6DA326A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400" dirty="0"/>
              <a:t>最接近顏色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70879B-7395-4917-86B4-47F549C5A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Root Cause :</a:t>
            </a:r>
          </a:p>
          <a:p>
            <a:pPr marL="514350" indent="-514350">
              <a:buAutoNum type="arabicPeriod"/>
            </a:pPr>
            <a:r>
              <a:rPr lang="en-US" altLang="zh-TW" dirty="0"/>
              <a:t>Sensor </a:t>
            </a:r>
            <a:r>
              <a:rPr lang="zh-TW" altLang="en-US" dirty="0"/>
              <a:t>傳輸的顏色，並不一定落在</a:t>
            </a:r>
            <a:r>
              <a:rPr lang="en-US" altLang="zh-TW" dirty="0"/>
              <a:t>USI</a:t>
            </a:r>
            <a:r>
              <a:rPr lang="zh-TW" altLang="en-US" dirty="0"/>
              <a:t>所定義的顏色，因此需要找到最接近的顏色。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Solve :</a:t>
            </a:r>
          </a:p>
          <a:p>
            <a:pPr marL="0" indent="0">
              <a:buNone/>
            </a:pPr>
            <a:r>
              <a:rPr lang="en-US" altLang="zh-TW" dirty="0"/>
              <a:t>	1. </a:t>
            </a:r>
            <a:r>
              <a:rPr lang="zh-TW" altLang="en-US" dirty="0"/>
              <a:t>顏色距離定義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2.  </a:t>
            </a:r>
            <a:r>
              <a:rPr lang="zh-TW" altLang="en-US" dirty="0"/>
              <a:t>使用</a:t>
            </a:r>
            <a:r>
              <a:rPr lang="en-US" altLang="zh-TW" dirty="0" err="1"/>
              <a:t>matlab</a:t>
            </a:r>
            <a:r>
              <a:rPr lang="zh-TW" altLang="en-US" dirty="0"/>
              <a:t>來加速驗證速度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729833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37F21-5DBA-B401-7D71-7CFB5E6E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 </a:t>
            </a:r>
            <a:r>
              <a:rPr lang="en-US" altLang="zh-TW" dirty="0" err="1"/>
              <a:t>Matlab</a:t>
            </a:r>
            <a:r>
              <a:rPr lang="en-US" altLang="zh-TW" dirty="0"/>
              <a:t> </a:t>
            </a:r>
            <a:r>
              <a:rPr lang="zh-TW" altLang="en-US" dirty="0"/>
              <a:t>驗證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4E79D0-3692-7581-7815-5DEF93BC5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Use </a:t>
            </a:r>
            <a:r>
              <a:rPr lang="en-US" altLang="zh-TW" dirty="0" err="1"/>
              <a:t>Matalb</a:t>
            </a:r>
            <a:r>
              <a:rPr lang="en-US" altLang="zh-TW" dirty="0"/>
              <a:t> APP</a:t>
            </a:r>
            <a:r>
              <a:rPr lang="zh-TW" altLang="en-US" dirty="0"/>
              <a:t> 寫的</a:t>
            </a:r>
          </a:p>
        </p:txBody>
      </p:sp>
    </p:spTree>
    <p:extLst>
      <p:ext uri="{BB962C8B-B14F-4D97-AF65-F5344CB8AC3E}">
        <p14:creationId xmlns:p14="http://schemas.microsoft.com/office/powerpoint/2010/main" val="34119172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4E827-8FA5-D200-CB63-931E7FB7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EDB90D-322B-3E70-CB9B-BCCD6F0A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/>
              <a:t>Intel USI2.0 </a:t>
            </a:r>
            <a:r>
              <a:rPr lang="zh-TW" altLang="en-US" dirty="0"/>
              <a:t>測項 </a:t>
            </a:r>
            <a:r>
              <a:rPr lang="en-US" altLang="zh-TW" dirty="0"/>
              <a:t>Total 57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Novatek</a:t>
            </a:r>
            <a:r>
              <a:rPr lang="en-US" altLang="zh-TW" dirty="0"/>
              <a:t> AVL</a:t>
            </a:r>
            <a:r>
              <a:rPr lang="zh-TW" altLang="en-US" dirty="0"/>
              <a:t>測項</a:t>
            </a:r>
            <a:r>
              <a:rPr lang="en-US" altLang="zh-TW" dirty="0"/>
              <a:t>Pass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Noise </a:t>
            </a:r>
            <a:r>
              <a:rPr lang="zh-TW" altLang="en-US" dirty="0"/>
              <a:t>處理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Palm</a:t>
            </a:r>
            <a:r>
              <a:rPr lang="zh-TW" altLang="en-US" dirty="0"/>
              <a:t>、邊邊角落、</a:t>
            </a:r>
            <a:r>
              <a:rPr lang="en-US" altLang="zh-TW" dirty="0"/>
              <a:t>T5</a:t>
            </a:r>
            <a:r>
              <a:rPr lang="zh-TW" altLang="en-US" dirty="0"/>
              <a:t>、</a:t>
            </a:r>
            <a:r>
              <a:rPr lang="en-US" altLang="zh-TW" dirty="0"/>
              <a:t>CS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Agc</a:t>
            </a:r>
            <a:r>
              <a:rPr lang="en-US" altLang="zh-TW" dirty="0"/>
              <a:t> Flow </a:t>
            </a:r>
            <a:r>
              <a:rPr lang="zh-TW" altLang="en-US" dirty="0"/>
              <a:t>架構</a:t>
            </a:r>
          </a:p>
        </p:txBody>
      </p:sp>
    </p:spTree>
    <p:extLst>
      <p:ext uri="{BB962C8B-B14F-4D97-AF65-F5344CB8AC3E}">
        <p14:creationId xmlns:p14="http://schemas.microsoft.com/office/powerpoint/2010/main" val="31167683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D59BC0-0510-6326-DD50-2DF0BA6A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嚴重問題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F59C58-A377-FCE2-6D10-158F11237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電路上</a:t>
            </a:r>
            <a:r>
              <a:rPr lang="en-US" altLang="zh-TW" dirty="0"/>
              <a:t>ISSUE</a:t>
            </a:r>
          </a:p>
          <a:p>
            <a:endParaRPr lang="en-US" altLang="zh-TW" dirty="0"/>
          </a:p>
          <a:p>
            <a:r>
              <a:rPr lang="en-US" altLang="zh-TW" dirty="0"/>
              <a:t>RX0 CMU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213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8A994-769F-D5F3-F4FC-1CBDD754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LA</a:t>
            </a:r>
            <a:r>
              <a:rPr lang="zh-TW" altLang="en-US" dirty="0"/>
              <a:t> 不經過處理的</a:t>
            </a:r>
            <a:r>
              <a:rPr lang="en-US" altLang="zh-TW" dirty="0"/>
              <a:t>Waveform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45CD3D2-2AF4-7403-A594-B7DB1B633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0547" y="1825625"/>
            <a:ext cx="9070906" cy="4351338"/>
          </a:xfrm>
        </p:spPr>
      </p:pic>
    </p:spTree>
    <p:extLst>
      <p:ext uri="{BB962C8B-B14F-4D97-AF65-F5344CB8AC3E}">
        <p14:creationId xmlns:p14="http://schemas.microsoft.com/office/powerpoint/2010/main" val="322556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621C0E-4CA5-27B9-DDDE-D1AA22AA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解決過最難</a:t>
            </a:r>
            <a:r>
              <a:rPr lang="en-US" altLang="zh-TW" dirty="0"/>
              <a:t>BUG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CD33D5-4E5A-7A5D-9816-8D04EF04F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RX0</a:t>
            </a:r>
            <a:r>
              <a:rPr lang="zh-TW" altLang="en-US" dirty="0"/>
              <a:t> </a:t>
            </a:r>
            <a:r>
              <a:rPr lang="en-US" altLang="zh-TW" dirty="0"/>
              <a:t>CMU</a:t>
            </a:r>
            <a:r>
              <a:rPr lang="zh-TW" altLang="en-US" dirty="0"/>
              <a:t> </a:t>
            </a:r>
            <a:r>
              <a:rPr lang="en-US" altLang="zh-TW" dirty="0"/>
              <a:t>turn off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706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9912DB-C67F-6204-4CF5-2C81427E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Sample</a:t>
            </a:r>
            <a:r>
              <a:rPr lang="zh-TW" altLang="en-US" dirty="0"/>
              <a:t>後的</a:t>
            </a:r>
            <a:r>
              <a:rPr lang="en-US" altLang="zh-TW" dirty="0"/>
              <a:t>Waveform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631EA26-9809-95D1-32E7-6ACAF2AE9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5158" y="1842038"/>
            <a:ext cx="8961684" cy="4318511"/>
          </a:xfrm>
        </p:spPr>
      </p:pic>
    </p:spTree>
    <p:extLst>
      <p:ext uri="{BB962C8B-B14F-4D97-AF65-F5344CB8AC3E}">
        <p14:creationId xmlns:p14="http://schemas.microsoft.com/office/powerpoint/2010/main" val="220052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26775-9394-2453-68A3-4153CA5A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ADC</a:t>
            </a:r>
            <a:r>
              <a:rPr lang="zh-TW" altLang="en-US"/>
              <a:t> 數位架構 </a:t>
            </a:r>
            <a:br>
              <a:rPr lang="en-US" altLang="zh-TW"/>
            </a:br>
            <a:r>
              <a:rPr lang="en-US" altLang="zh-TW"/>
              <a:t>Solve Issue List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BEAFF-0249-DA81-8F0C-2F0068F87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調整數位電路的參數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USI2.0 Platform </a:t>
            </a:r>
            <a:r>
              <a:rPr lang="zh-TW" altLang="en-US" dirty="0"/>
              <a:t>漏打</a:t>
            </a:r>
            <a:r>
              <a:rPr lang="en-US" altLang="zh-TW" dirty="0"/>
              <a:t>1us</a:t>
            </a:r>
            <a:r>
              <a:rPr lang="zh-TW" altLang="en-US" dirty="0"/>
              <a:t>問題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模擬 </a:t>
            </a:r>
            <a:r>
              <a:rPr lang="en-US" altLang="zh-TW" dirty="0"/>
              <a:t>HPF</a:t>
            </a:r>
            <a:r>
              <a:rPr lang="zh-TW" altLang="en-US" dirty="0"/>
              <a:t> </a:t>
            </a:r>
            <a:r>
              <a:rPr lang="en-US" altLang="zh-TW" dirty="0"/>
              <a:t>filter + Digital Schmitt </a:t>
            </a:r>
            <a:r>
              <a:rPr lang="en-US" altLang="zh-TW" dirty="0" err="1"/>
              <a:t>triger</a:t>
            </a:r>
            <a:r>
              <a:rPr lang="zh-TW" altLang="en-US" dirty="0"/>
              <a:t>電路</a:t>
            </a:r>
            <a:r>
              <a:rPr lang="en-US" altLang="zh-TW" dirty="0"/>
              <a:t>Decode</a:t>
            </a:r>
            <a:r>
              <a:rPr lang="zh-TW" altLang="en-US" dirty="0"/>
              <a:t>結果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AGC</a:t>
            </a:r>
            <a:r>
              <a:rPr lang="zh-TW" altLang="en-US" dirty="0"/>
              <a:t> </a:t>
            </a:r>
            <a:r>
              <a:rPr lang="en-US" altLang="zh-TW" dirty="0"/>
              <a:t>Flow </a:t>
            </a:r>
            <a:r>
              <a:rPr lang="zh-TW" altLang="en-US" dirty="0"/>
              <a:t>建構模擬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5015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39060</TotalTime>
  <Words>2763</Words>
  <Application>Microsoft Office PowerPoint</Application>
  <PresentationFormat>寬螢幕</PresentationFormat>
  <Paragraphs>463</Paragraphs>
  <Slides>70</Slides>
  <Notes>33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70</vt:i4>
      </vt:variant>
    </vt:vector>
  </HeadingPairs>
  <TitlesOfParts>
    <vt:vector size="75" baseType="lpstr">
      <vt:lpstr>Arial</vt:lpstr>
      <vt:lpstr>Calibri</vt:lpstr>
      <vt:lpstr>Calibri Light</vt:lpstr>
      <vt:lpstr>Cambria Math</vt:lpstr>
      <vt:lpstr>Office 佈景主題</vt:lpstr>
      <vt:lpstr>Project Summary</vt:lpstr>
      <vt:lpstr>Definition</vt:lpstr>
      <vt:lpstr>Project List</vt:lpstr>
      <vt:lpstr>ADC 數位架構</vt:lpstr>
      <vt:lpstr>ADC 數位架構</vt:lpstr>
      <vt:lpstr>Logic Analysis</vt:lpstr>
      <vt:lpstr>LA 不經過處理的Waveform</vt:lpstr>
      <vt:lpstr>Sample後的Waveform</vt:lpstr>
      <vt:lpstr>ADC 數位架構  Solve Issue List</vt:lpstr>
      <vt:lpstr>主要內容</vt:lpstr>
      <vt:lpstr>Analog Circuit</vt:lpstr>
      <vt:lpstr>ADC Sample</vt:lpstr>
      <vt:lpstr>SAR ADC</vt:lpstr>
      <vt:lpstr>SAR ADC 採樣</vt:lpstr>
      <vt:lpstr>SAR ADC 轉換</vt:lpstr>
      <vt:lpstr>SAR ADC 實際狀況</vt:lpstr>
      <vt:lpstr>SAR ADC 實際狀況</vt:lpstr>
      <vt:lpstr>SAR ADC 實際狀況</vt:lpstr>
      <vt:lpstr>SAR ADC 早期、目前做法</vt:lpstr>
      <vt:lpstr>CLK SAR ADC作法</vt:lpstr>
      <vt:lpstr>Code 流程</vt:lpstr>
      <vt:lpstr>Code 流程</vt:lpstr>
      <vt:lpstr>Group SAR ADC</vt:lpstr>
      <vt:lpstr>Data Group</vt:lpstr>
      <vt:lpstr>Code 流程</vt:lpstr>
      <vt:lpstr>Code 流程 Group</vt:lpstr>
      <vt:lpstr>Code 流程 Sample</vt:lpstr>
      <vt:lpstr>總結</vt:lpstr>
      <vt:lpstr>數位架構</vt:lpstr>
      <vt:lpstr>數位電路</vt:lpstr>
      <vt:lpstr>Digital 電路Diagram</vt:lpstr>
      <vt:lpstr>額外補充</vt:lpstr>
      <vt:lpstr>前端訊號處理</vt:lpstr>
      <vt:lpstr>前端電路 List</vt:lpstr>
      <vt:lpstr>1st HPF</vt:lpstr>
      <vt:lpstr>Schmitt Circuit</vt:lpstr>
      <vt:lpstr>Schmitt Digital Code</vt:lpstr>
      <vt:lpstr>Schmitt Digital </vt:lpstr>
      <vt:lpstr>Schmitt Digital </vt:lpstr>
      <vt:lpstr>Schmitt Digital </vt:lpstr>
      <vt:lpstr>T5燈管</vt:lpstr>
      <vt:lpstr>T5 Tube(One Tube)</vt:lpstr>
      <vt:lpstr>T5 Wave(Two Tube) </vt:lpstr>
      <vt:lpstr>解釋T5燈管(two tube)</vt:lpstr>
      <vt:lpstr>Matlab 範例</vt:lpstr>
      <vt:lpstr>範例 : T5</vt:lpstr>
      <vt:lpstr>DSSS Wave</vt:lpstr>
      <vt:lpstr>DSSS Wave with T5</vt:lpstr>
      <vt:lpstr>DSSS Wave with T5</vt:lpstr>
      <vt:lpstr>DSSS Wave with T5</vt:lpstr>
      <vt:lpstr>DSSS Wave with T5</vt:lpstr>
      <vt:lpstr>T5 Wave </vt:lpstr>
      <vt:lpstr>後端Decoder電路</vt:lpstr>
      <vt:lpstr>AutoCorrelation</vt:lpstr>
      <vt:lpstr>Auto Corrlation </vt:lpstr>
      <vt:lpstr>AutoCorrelation for XOR</vt:lpstr>
      <vt:lpstr>AutoCorrelation Sysmbol in DSSS code OSR 8MHZ</vt:lpstr>
      <vt:lpstr>AGC flow架構過程</vt:lpstr>
      <vt:lpstr>PowerPoint 簡報</vt:lpstr>
      <vt:lpstr>PowerPoint 簡報</vt:lpstr>
      <vt:lpstr>Color Pikcing Project</vt:lpstr>
      <vt:lpstr>主要遇到的問題</vt:lpstr>
      <vt:lpstr>UART RX Setting</vt:lpstr>
      <vt:lpstr>UART RX Setting</vt:lpstr>
      <vt:lpstr>UART RX Setting</vt:lpstr>
      <vt:lpstr>最接近顏色</vt:lpstr>
      <vt:lpstr> Matlab 驗證</vt:lpstr>
      <vt:lpstr>PowerPoint 簡報</vt:lpstr>
      <vt:lpstr>嚴重問題</vt:lpstr>
      <vt:lpstr>解決過最難BUG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 </dc:title>
  <dc:creator>User</dc:creator>
  <cp:lastModifiedBy>User</cp:lastModifiedBy>
  <cp:revision>92</cp:revision>
  <dcterms:created xsi:type="dcterms:W3CDTF">2022-06-23T16:22:06Z</dcterms:created>
  <dcterms:modified xsi:type="dcterms:W3CDTF">2023-02-13T14:51:33Z</dcterms:modified>
</cp:coreProperties>
</file>