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61" r:id="rId3"/>
    <p:sldId id="891" r:id="rId4"/>
    <p:sldId id="883" r:id="rId5"/>
    <p:sldId id="266" r:id="rId6"/>
    <p:sldId id="912" r:id="rId7"/>
    <p:sldId id="279" r:id="rId8"/>
    <p:sldId id="283" r:id="rId9"/>
    <p:sldId id="278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884" r:id="rId21"/>
    <p:sldId id="886" r:id="rId22"/>
    <p:sldId id="887" r:id="rId23"/>
    <p:sldId id="888" r:id="rId24"/>
    <p:sldId id="280" r:id="rId25"/>
    <p:sldId id="892" r:id="rId26"/>
    <p:sldId id="893" r:id="rId27"/>
    <p:sldId id="894" r:id="rId28"/>
    <p:sldId id="284" r:id="rId29"/>
    <p:sldId id="285" r:id="rId30"/>
    <p:sldId id="286" r:id="rId31"/>
    <p:sldId id="881" r:id="rId32"/>
    <p:sldId id="897" r:id="rId33"/>
    <p:sldId id="896" r:id="rId34"/>
    <p:sldId id="898" r:id="rId35"/>
    <p:sldId id="899" r:id="rId36"/>
    <p:sldId id="327" r:id="rId37"/>
    <p:sldId id="903" r:id="rId38"/>
    <p:sldId id="905" r:id="rId39"/>
    <p:sldId id="906" r:id="rId40"/>
    <p:sldId id="908" r:id="rId41"/>
    <p:sldId id="907" r:id="rId42"/>
    <p:sldId id="836" r:id="rId43"/>
    <p:sldId id="909" r:id="rId44"/>
    <p:sldId id="910" r:id="rId45"/>
    <p:sldId id="911" r:id="rId46"/>
    <p:sldId id="839" r:id="rId47"/>
    <p:sldId id="913" r:id="rId48"/>
    <p:sldId id="840" r:id="rId49"/>
    <p:sldId id="848" r:id="rId50"/>
    <p:sldId id="849" r:id="rId51"/>
    <p:sldId id="842" r:id="rId52"/>
    <p:sldId id="895" r:id="rId53"/>
    <p:sldId id="889" r:id="rId54"/>
    <p:sldId id="890" r:id="rId55"/>
    <p:sldId id="751" r:id="rId56"/>
    <p:sldId id="882" r:id="rId57"/>
    <p:sldId id="902" r:id="rId58"/>
    <p:sldId id="281" r:id="rId59"/>
    <p:sldId id="257" r:id="rId60"/>
    <p:sldId id="258" r:id="rId61"/>
    <p:sldId id="260" r:id="rId62"/>
    <p:sldId id="263" r:id="rId63"/>
    <p:sldId id="264" r:id="rId64"/>
    <p:sldId id="259" r:id="rId65"/>
    <p:sldId id="265" r:id="rId66"/>
    <p:sldId id="282" r:id="rId67"/>
    <p:sldId id="885" r:id="rId68"/>
    <p:sldId id="904" r:id="rId6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912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905"/>
            <p14:sldId id="906"/>
            <p14:sldId id="908"/>
            <p14:sldId id="907"/>
            <p14:sldId id="836"/>
            <p14:sldId id="909"/>
            <p14:sldId id="910"/>
            <p14:sldId id="911"/>
            <p14:sldId id="839"/>
            <p14:sldId id="913"/>
            <p14:sldId id="840"/>
            <p14:sldId id="848"/>
            <p14:sldId id="849"/>
            <p14:sldId id="842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4" clrIdx="0">
    <p:extLst>
      <p:ext uri="{19B8F6BF-5375-455C-9EA6-DF929625EA0E}">
        <p15:presenceInfo xmlns:p15="http://schemas.microsoft.com/office/powerpoint/2012/main" userId="sis-fw-3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601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利用這張圖以及紅色框框解釋何謂</a:t>
            </a:r>
            <a:r>
              <a:rPr lang="en-US" altLang="zh-TW" dirty="0"/>
              <a:t>Schmitt</a:t>
            </a:r>
          </a:p>
          <a:p>
            <a:r>
              <a:rPr lang="zh-TW" altLang="en-US" dirty="0"/>
              <a:t>解釋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藍色訊號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電壓大過</a:t>
            </a:r>
            <a:r>
              <a:rPr lang="en-US" altLang="zh-TW" dirty="0"/>
              <a:t>HT</a:t>
            </a:r>
            <a:r>
              <a:rPr lang="zh-TW" altLang="en-US" dirty="0"/>
              <a:t>時輸出為</a:t>
            </a:r>
            <a:r>
              <a:rPr lang="en-US" altLang="zh-TW" dirty="0"/>
              <a:t> 1, </a:t>
            </a:r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小過</a:t>
            </a:r>
            <a:r>
              <a:rPr lang="en-US" altLang="zh-TW" dirty="0"/>
              <a:t>LT</a:t>
            </a:r>
            <a:r>
              <a:rPr lang="zh-TW" altLang="en-US" dirty="0"/>
              <a:t>時輸出為</a:t>
            </a:r>
            <a:r>
              <a:rPr lang="en-US" altLang="zh-TW" dirty="0"/>
              <a:t>0</a:t>
            </a:r>
            <a:r>
              <a:rPr lang="zh-TW" altLang="en-US" dirty="0"/>
              <a:t>，中間則根據</a:t>
            </a:r>
            <a:r>
              <a:rPr lang="en-US" altLang="zh-TW" dirty="0"/>
              <a:t>Lock</a:t>
            </a:r>
            <a:r>
              <a:rPr lang="zh-TW" altLang="en-US" dirty="0"/>
              <a:t>到的訊號決定。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如何將類比的敘述轉換成數位的方程式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dirty="0"/>
              <a:t>Code </a:t>
            </a:r>
            <a:r>
              <a:rPr lang="zh-TW" altLang="en-US" dirty="0"/>
              <a:t>流程</a:t>
            </a:r>
            <a:endParaRPr lang="en-US" altLang="zh-TW" dirty="0"/>
          </a:p>
          <a:p>
            <a:r>
              <a:rPr lang="zh-TW" altLang="en-US" dirty="0"/>
              <a:t>依照上面邏輯 </a:t>
            </a:r>
            <a:endParaRPr lang="en-US" altLang="zh-TW" dirty="0"/>
          </a:p>
          <a:p>
            <a:r>
              <a:rPr lang="zh-TW" altLang="en-US" dirty="0"/>
              <a:t>我們要抓得是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Rising Edge </a:t>
            </a:r>
            <a:r>
              <a:rPr lang="zh-TW" altLang="en-US" dirty="0"/>
              <a:t>大過 </a:t>
            </a:r>
            <a:r>
              <a:rPr lang="en-US" altLang="zh-TW" dirty="0"/>
              <a:t>HT</a:t>
            </a:r>
            <a:r>
              <a:rPr lang="zh-TW" altLang="en-US" dirty="0"/>
              <a:t> 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 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當</a:t>
            </a:r>
            <a:r>
              <a:rPr lang="en-US" altLang="zh-TW" dirty="0"/>
              <a:t>Rising Edge </a:t>
            </a:r>
            <a:r>
              <a:rPr lang="zh-TW" altLang="en-US" dirty="0"/>
              <a:t> 大過 </a:t>
            </a:r>
            <a:r>
              <a:rPr lang="en-US" altLang="zh-TW" dirty="0"/>
              <a:t>HT</a:t>
            </a:r>
            <a:r>
              <a:rPr lang="zh-TW" altLang="en-US" dirty="0"/>
              <a:t> 輸出為 </a:t>
            </a:r>
            <a:r>
              <a:rPr lang="en-US" altLang="zh-TW" dirty="0"/>
              <a:t>1 &lt;=&gt;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&gt; 0 then Rising Edge. x[n-1] &lt; HT and HT &lt; x[n] 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當</a:t>
            </a:r>
            <a:r>
              <a:rPr lang="en-US" altLang="zh-TW" dirty="0"/>
              <a:t>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 輸出為 </a:t>
            </a:r>
            <a:r>
              <a:rPr lang="en-US" altLang="zh-TW" dirty="0"/>
              <a:t>0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/>
              <a:t>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&lt; 0 then Rising Edge. x[n-1] &gt; LT and LT &gt; x[n]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最後利用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 err="1"/>
              <a:t>seqence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54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第一排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Rising  </a:t>
            </a:r>
            <a:r>
              <a:rPr lang="en-US" altLang="zh-TW" dirty="0" err="1"/>
              <a:t>Idx</a:t>
            </a:r>
            <a:r>
              <a:rPr lang="en-US" altLang="zh-TW" dirty="0"/>
              <a:t>  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第二排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Sampling</a:t>
            </a:r>
            <a:r>
              <a:rPr lang="zh-TW" altLang="en-US" dirty="0"/>
              <a:t>的所有</a:t>
            </a:r>
            <a:r>
              <a:rPr lang="en-US" altLang="zh-TW" dirty="0"/>
              <a:t>Timing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透過</a:t>
            </a:r>
            <a:r>
              <a:rPr lang="en-US" altLang="zh-TW" dirty="0"/>
              <a:t>1,2 </a:t>
            </a:r>
            <a:r>
              <a:rPr lang="zh-TW" altLang="en-US" dirty="0"/>
              <a:t>兩排對處理後的訊號</a:t>
            </a:r>
            <a:r>
              <a:rPr lang="en-US" altLang="zh-TW" dirty="0"/>
              <a:t>Sample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以下解釋如何得到</a:t>
            </a:r>
            <a:r>
              <a:rPr lang="en-US" altLang="zh-TW" dirty="0"/>
              <a:t>4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3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以上使用兩個頻率差不多的 </a:t>
            </a:r>
            <a:r>
              <a:rPr lang="en-US" altLang="zh-TW" dirty="0"/>
              <a:t>=~</a:t>
            </a:r>
            <a:r>
              <a:rPr lang="zh-TW" altLang="en-US" dirty="0"/>
              <a:t> </a:t>
            </a:r>
            <a:r>
              <a:rPr lang="en-US" altLang="zh-TW" dirty="0"/>
              <a:t>43Khz, 42.5Khz</a:t>
            </a:r>
            <a:r>
              <a:rPr lang="zh-TW" altLang="en-US" dirty="0"/>
              <a:t>的正旋波</a:t>
            </a:r>
            <a:endParaRPr lang="en-US" altLang="zh-TW" dirty="0"/>
          </a:p>
          <a:p>
            <a:r>
              <a:rPr lang="zh-TW" altLang="en-US" dirty="0"/>
              <a:t>再加上</a:t>
            </a:r>
            <a:r>
              <a:rPr lang="en-US" altLang="zh-TW" dirty="0"/>
              <a:t>Phase</a:t>
            </a:r>
            <a:r>
              <a:rPr lang="zh-TW" altLang="en-US" dirty="0"/>
              <a:t>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3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沒有雜訊下，使用簡單的</a:t>
            </a:r>
            <a:r>
              <a:rPr lang="en-US" altLang="zh-TW" dirty="0"/>
              <a:t>Decoder</a:t>
            </a:r>
            <a:r>
              <a:rPr lang="zh-TW" altLang="en-US" dirty="0"/>
              <a:t>就能對訊號作解析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:</a:t>
            </a:r>
            <a:r>
              <a:rPr lang="zh-TW" altLang="en-US" dirty="0"/>
              <a:t> 我不需要這麼細的精準度只需</a:t>
            </a:r>
            <a:r>
              <a:rPr lang="en-US" altLang="zh-TW" dirty="0"/>
              <a:t>MSB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6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</a:t>
            </a:r>
            <a:r>
              <a:rPr lang="en-US" altLang="zh-TW" dirty="0"/>
              <a:t>4T</a:t>
            </a:r>
            <a:r>
              <a:rPr lang="zh-TW" altLang="en-US" dirty="0"/>
              <a:t>原因</a:t>
            </a:r>
            <a:r>
              <a:rPr lang="en-US" altLang="zh-TW" dirty="0"/>
              <a:t> :</a:t>
            </a:r>
          </a:p>
          <a:p>
            <a:pPr marL="228600" indent="-228600">
              <a:buAutoNum type="arabicPeriod"/>
            </a:pPr>
            <a:r>
              <a:rPr lang="en-US" altLang="zh-TW" dirty="0"/>
              <a:t>Delay </a:t>
            </a:r>
            <a:r>
              <a:rPr lang="zh-TW" altLang="en-US" dirty="0"/>
              <a:t>越多 </a:t>
            </a:r>
            <a:r>
              <a:rPr lang="en-US" altLang="zh-TW" dirty="0"/>
              <a:t>1MHZ </a:t>
            </a:r>
            <a:r>
              <a:rPr lang="zh-TW" altLang="en-US" dirty="0"/>
              <a:t>的</a:t>
            </a:r>
            <a:r>
              <a:rPr lang="en-US" altLang="zh-TW" dirty="0"/>
              <a:t>Amp</a:t>
            </a:r>
            <a:r>
              <a:rPr lang="zh-TW" altLang="en-US" dirty="0"/>
              <a:t>提升越多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由於</a:t>
            </a:r>
            <a:r>
              <a:rPr lang="en-US" altLang="zh-TW" dirty="0"/>
              <a:t>Schmitt </a:t>
            </a:r>
            <a:r>
              <a:rPr lang="zh-TW" altLang="en-US" dirty="0"/>
              <a:t>的重點是</a:t>
            </a:r>
            <a:r>
              <a:rPr lang="en-US" altLang="zh-TW" dirty="0"/>
              <a:t>Threshold</a:t>
            </a:r>
            <a:r>
              <a:rPr lang="zh-TW" altLang="en-US" dirty="0"/>
              <a:t>它不管頻率，對於不同</a:t>
            </a:r>
            <a:r>
              <a:rPr lang="en-US" altLang="zh-TW" dirty="0"/>
              <a:t>Host</a:t>
            </a:r>
            <a:r>
              <a:rPr lang="zh-TW" altLang="en-US" dirty="0"/>
              <a:t>由於打上來的</a:t>
            </a:r>
            <a:r>
              <a:rPr lang="en-US" altLang="zh-TW" dirty="0"/>
              <a:t>TX</a:t>
            </a:r>
            <a:r>
              <a:rPr lang="zh-TW" altLang="en-US" dirty="0"/>
              <a:t>能量不同，我們會依照</a:t>
            </a:r>
            <a:r>
              <a:rPr lang="en-US" altLang="zh-TW" dirty="0"/>
              <a:t>AGC</a:t>
            </a:r>
            <a:r>
              <a:rPr lang="zh-TW" altLang="en-US" dirty="0"/>
              <a:t>將能量大小拉升一致。這會有兩個問題 </a:t>
            </a:r>
            <a:r>
              <a:rPr lang="en-US" altLang="zh-TW" dirty="0"/>
              <a:t>1. PGA </a:t>
            </a:r>
            <a:r>
              <a:rPr lang="zh-TW" altLang="en-US" dirty="0"/>
              <a:t>是</a:t>
            </a:r>
            <a:r>
              <a:rPr lang="en-US" altLang="zh-TW" dirty="0"/>
              <a:t>Low Pass filter Gain</a:t>
            </a:r>
            <a:r>
              <a:rPr lang="zh-TW" altLang="en-US" dirty="0"/>
              <a:t>值越大 頻寬越小 </a:t>
            </a:r>
            <a:r>
              <a:rPr lang="en-US" altLang="zh-TW" dirty="0"/>
              <a:t>( Rising Edge</a:t>
            </a:r>
            <a:r>
              <a:rPr lang="zh-TW" altLang="en-US" dirty="0"/>
              <a:t>越慢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2. </a:t>
            </a:r>
            <a:r>
              <a:rPr lang="zh-TW" altLang="en-US" dirty="0"/>
              <a:t>能量越小的平台 </a:t>
            </a:r>
            <a:r>
              <a:rPr lang="en-US" altLang="zh-TW" dirty="0"/>
              <a:t>(Rising Edge</a:t>
            </a:r>
            <a:r>
              <a:rPr lang="zh-TW" altLang="en-US" dirty="0"/>
              <a:t>越差</a:t>
            </a:r>
            <a:r>
              <a:rPr lang="en-US" altLang="zh-TW" dirty="0"/>
              <a:t>)</a:t>
            </a:r>
            <a:r>
              <a:rPr lang="zh-TW" altLang="en-US" dirty="0"/>
              <a:t> 。 總結 </a:t>
            </a:r>
            <a:r>
              <a:rPr lang="en-US" altLang="zh-TW" dirty="0"/>
              <a:t>:</a:t>
            </a:r>
            <a:r>
              <a:rPr lang="zh-TW" altLang="en-US" dirty="0"/>
              <a:t> 不同平台 </a:t>
            </a:r>
            <a:r>
              <a:rPr lang="en-US" altLang="zh-TW" dirty="0" err="1"/>
              <a:t>Thershold</a:t>
            </a:r>
            <a:r>
              <a:rPr lang="en-US" altLang="zh-TW" dirty="0"/>
              <a:t> </a:t>
            </a:r>
            <a:r>
              <a:rPr lang="zh-TW" altLang="en-US" dirty="0"/>
              <a:t>會有極大差異。如果要消除這問題最好的方法便是</a:t>
            </a:r>
            <a:r>
              <a:rPr lang="en-US" altLang="zh-TW" dirty="0"/>
              <a:t>Delay T</a:t>
            </a:r>
            <a:r>
              <a:rPr lang="zh-TW" altLang="en-US" dirty="0"/>
              <a:t>數越多。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303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87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可以大概強調利用周六日時間完成</a:t>
            </a:r>
            <a:r>
              <a:rPr lang="en-US" altLang="zh-TW" dirty="0"/>
              <a:t>(</a:t>
            </a:r>
            <a:r>
              <a:rPr lang="zh-TW" altLang="en-US" dirty="0"/>
              <a:t>疫情期間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6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>
                <a:hlinkClick r:id="rId2" action="ppaction://hlinksldjump"/>
              </a:rPr>
              <a:t>Analog Circuit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 </a:t>
            </a:r>
            <a:r>
              <a:rPr lang="zh-TW" altLang="en-US" sz="2000" dirty="0">
                <a:hlinkClick r:id="rId4" action="ppaction://hlinksldjump"/>
              </a:rPr>
              <a:t>利用</a:t>
            </a:r>
            <a:r>
              <a:rPr lang="en-US" altLang="zh-TW" sz="2000" dirty="0" err="1">
                <a:hlinkClick r:id="rId4" action="ppaction://hlinksldjump"/>
              </a:rPr>
              <a:t>matlab</a:t>
            </a:r>
            <a:r>
              <a:rPr lang="zh-TW" altLang="en-US" sz="2000" dirty="0">
                <a:hlinkClick r:id="rId4" action="ppaction://hlinksldjump"/>
              </a:rPr>
              <a:t>建構 數位架構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en-US" altLang="zh-TW" sz="2000" dirty="0"/>
              <a:t>FW</a:t>
            </a:r>
            <a:r>
              <a:rPr lang="zh-TW" altLang="en-US" sz="2000" dirty="0"/>
              <a:t> 架構 </a:t>
            </a:r>
            <a:r>
              <a:rPr lang="en-US" altLang="zh-TW" sz="2000" dirty="0" err="1"/>
              <a:t>Agc</a:t>
            </a:r>
            <a:r>
              <a:rPr lang="en-US" altLang="zh-TW" sz="2000" dirty="0"/>
              <a:t> flow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實際用處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9372151" y="2321603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151" y="2321603"/>
                <a:ext cx="1149609" cy="276999"/>
              </a:xfrm>
              <a:prstGeom prst="rect">
                <a:avLst/>
              </a:prstGeom>
              <a:blipFill>
                <a:blip r:embed="rId4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8559719" y="2273262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10499121" y="2310752"/>
            <a:ext cx="34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10443087" y="2281530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087" y="2281530"/>
                <a:ext cx="14453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3816CB6-348A-98FB-3EDE-95060C84F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278" y="3024877"/>
            <a:ext cx="11169444" cy="37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94075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黃色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>
                <a:highlight>
                  <a:srgbClr val="FF0000"/>
                </a:highlight>
              </a:rPr>
              <a:t>紅色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ighlight>
                  <a:srgbClr val="00FF00"/>
                </a:highlight>
              </a:rPr>
              <a:t>綠色</a:t>
            </a:r>
            <a:r>
              <a:rPr lang="en-US" altLang="zh-TW" dirty="0"/>
              <a:t> : More Than High Threshold</a:t>
            </a:r>
          </a:p>
          <a:p>
            <a:r>
              <a:rPr lang="zh-TW" altLang="en-US" dirty="0">
                <a:highlight>
                  <a:srgbClr val="00FFFF"/>
                </a:highlight>
              </a:rPr>
              <a:t>藍色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Schmitt (</a:t>
            </a:r>
            <a:r>
              <a:rPr lang="en-US" altLang="zh-TW" dirty="0" err="1">
                <a:solidFill>
                  <a:srgbClr val="FF0000"/>
                </a:solidFill>
              </a:rPr>
              <a:t>OutPut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8986426-D8B9-A965-D13B-951AACC49CED}"/>
              </a:ext>
            </a:extLst>
          </p:cNvPr>
          <p:cNvCxnSpPr>
            <a:cxnSpLocks/>
          </p:cNvCxnSpPr>
          <p:nvPr/>
        </p:nvCxnSpPr>
        <p:spPr>
          <a:xfrm>
            <a:off x="1994281" y="3348304"/>
            <a:ext cx="9469247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DCFA6-8C8F-6165-4DFA-98A13A102FCF}"/>
              </a:ext>
            </a:extLst>
          </p:cNvPr>
          <p:cNvCxnSpPr>
            <a:cxnSpLocks/>
          </p:cNvCxnSpPr>
          <p:nvPr/>
        </p:nvCxnSpPr>
        <p:spPr>
          <a:xfrm>
            <a:off x="1877736" y="3751556"/>
            <a:ext cx="958579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DADD4-6F0F-3C2E-01F3-DEA47010A0C2}"/>
              </a:ext>
            </a:extLst>
          </p:cNvPr>
          <p:cNvSpPr txBox="1"/>
          <p:nvPr/>
        </p:nvSpPr>
        <p:spPr>
          <a:xfrm>
            <a:off x="11463528" y="3107342"/>
            <a:ext cx="534075" cy="380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HT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813D4-6981-0264-9EF2-FB4C1A75B3A2}"/>
              </a:ext>
            </a:extLst>
          </p:cNvPr>
          <p:cNvSpPr txBox="1"/>
          <p:nvPr/>
        </p:nvSpPr>
        <p:spPr>
          <a:xfrm>
            <a:off x="11463527" y="3487666"/>
            <a:ext cx="534075" cy="380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LT</a:t>
            </a:r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0B72A63-F3FC-C29A-AB1C-ADEBE6E0A209}"/>
              </a:ext>
            </a:extLst>
          </p:cNvPr>
          <p:cNvSpPr/>
          <p:nvPr/>
        </p:nvSpPr>
        <p:spPr>
          <a:xfrm>
            <a:off x="7218096" y="3847485"/>
            <a:ext cx="776835" cy="17926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CF6846C-588D-4333-4800-4EFE2EC5CE12}"/>
              </a:ext>
            </a:extLst>
          </p:cNvPr>
          <p:cNvSpPr/>
          <p:nvPr/>
        </p:nvSpPr>
        <p:spPr>
          <a:xfrm>
            <a:off x="12007035" y="3097162"/>
            <a:ext cx="126776" cy="760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B9F8A92-AF72-400D-669A-06B6F5F10BBE}"/>
              </a:ext>
            </a:extLst>
          </p:cNvPr>
          <p:cNvCxnSpPr>
            <a:stCxn id="3" idx="1"/>
          </p:cNvCxnSpPr>
          <p:nvPr/>
        </p:nvCxnSpPr>
        <p:spPr>
          <a:xfrm>
            <a:off x="12133811" y="3477486"/>
            <a:ext cx="0" cy="144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CFDD6B-A408-233F-AF05-594746D82512}"/>
              </a:ext>
            </a:extLst>
          </p:cNvPr>
          <p:cNvCxnSpPr/>
          <p:nvPr/>
        </p:nvCxnSpPr>
        <p:spPr>
          <a:xfrm flipH="1">
            <a:off x="11463527" y="4925961"/>
            <a:ext cx="67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96773-D6B2-972C-8B3F-89FD601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Schmitt Digital Code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DF54DD-19D7-7C97-85B1-5F98D37A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" y="1825624"/>
            <a:ext cx="11080955" cy="47914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7C9E40-4FDD-343E-7D16-11461CA44E74}"/>
              </a:ext>
            </a:extLst>
          </p:cNvPr>
          <p:cNvSpPr txBox="1"/>
          <p:nvPr/>
        </p:nvSpPr>
        <p:spPr>
          <a:xfrm>
            <a:off x="3296092" y="3244334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993B3D-3754-BE76-CB18-4FAC5B1BC9A9}"/>
              </a:ext>
            </a:extLst>
          </p:cNvPr>
          <p:cNvSpPr txBox="1"/>
          <p:nvPr/>
        </p:nvSpPr>
        <p:spPr>
          <a:xfrm>
            <a:off x="4575543" y="4113027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0CA2C01-1AFE-2C47-50FE-99CDBDDDBF58}"/>
              </a:ext>
            </a:extLst>
          </p:cNvPr>
          <p:cNvSpPr/>
          <p:nvPr/>
        </p:nvSpPr>
        <p:spPr>
          <a:xfrm>
            <a:off x="3228722" y="3266587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07E6FB6-C0D5-AB0F-4717-4E73E5878081}"/>
              </a:ext>
            </a:extLst>
          </p:cNvPr>
          <p:cNvSpPr/>
          <p:nvPr/>
        </p:nvSpPr>
        <p:spPr>
          <a:xfrm>
            <a:off x="4575543" y="4617295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055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D3A40-24B7-C999-F8C0-CF935B3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/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blipFill>
                <a:blip r:embed="rId3"/>
                <a:stretch>
                  <a:fillRect l="-1533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824D909-9F90-1746-2A86-11011A4798A3}"/>
              </a:ext>
            </a:extLst>
          </p:cNvPr>
          <p:cNvSpPr txBox="1"/>
          <p:nvPr/>
        </p:nvSpPr>
        <p:spPr>
          <a:xfrm>
            <a:off x="3244300" y="3494498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015C8B-1CD8-275C-3521-0C1240B06C2A}"/>
              </a:ext>
            </a:extLst>
          </p:cNvPr>
          <p:cNvSpPr txBox="1"/>
          <p:nvPr/>
        </p:nvSpPr>
        <p:spPr>
          <a:xfrm>
            <a:off x="3273055" y="5036240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/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blipFill>
                <a:blip r:embed="rId4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46FDF591-7539-6375-92ED-5DACD7B8B224}"/>
              </a:ext>
            </a:extLst>
          </p:cNvPr>
          <p:cNvSpPr/>
          <p:nvPr/>
        </p:nvSpPr>
        <p:spPr>
          <a:xfrm>
            <a:off x="5006163" y="3509608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927FC772-960A-DFFD-005A-F8B8F5C7DAC4}"/>
              </a:ext>
            </a:extLst>
          </p:cNvPr>
          <p:cNvSpPr/>
          <p:nvPr/>
        </p:nvSpPr>
        <p:spPr>
          <a:xfrm>
            <a:off x="5006163" y="5130171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E48F5D-921B-D652-0384-544776F71E74}"/>
              </a:ext>
            </a:extLst>
          </p:cNvPr>
          <p:cNvSpPr txBox="1"/>
          <p:nvPr/>
        </p:nvSpPr>
        <p:spPr>
          <a:xfrm>
            <a:off x="2571364" y="634128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透過以上兩組 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r>
              <a:rPr lang="zh-TW" altLang="en-US" dirty="0"/>
              <a:t>，下一頁將敘述如何透過這兩組進行 </a:t>
            </a:r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294F53-F331-64CC-24E5-812BB7A9F7DD}"/>
              </a:ext>
            </a:extLst>
          </p:cNvPr>
          <p:cNvSpPr/>
          <p:nvPr/>
        </p:nvSpPr>
        <p:spPr>
          <a:xfrm>
            <a:off x="2571364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A7B55-B9F1-A0D8-2258-BB1F2613E998}"/>
              </a:ext>
            </a:extLst>
          </p:cNvPr>
          <p:cNvSpPr/>
          <p:nvPr/>
        </p:nvSpPr>
        <p:spPr>
          <a:xfrm>
            <a:off x="7053003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552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83ACA-871F-10E1-8B27-0A49086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69B8A86-A6EC-B8E4-FDC5-7560A9550C74}"/>
              </a:ext>
            </a:extLst>
          </p:cNvPr>
          <p:cNvCxnSpPr/>
          <p:nvPr/>
        </p:nvCxnSpPr>
        <p:spPr>
          <a:xfrm>
            <a:off x="838200" y="2764465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C06835-F088-B2F9-1A8E-0B033446051E}"/>
              </a:ext>
            </a:extLst>
          </p:cNvPr>
          <p:cNvCxnSpPr/>
          <p:nvPr/>
        </p:nvCxnSpPr>
        <p:spPr>
          <a:xfrm>
            <a:off x="838200" y="4065182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4C20973-6A3A-74FA-0BC9-22BD12C46B7F}"/>
              </a:ext>
            </a:extLst>
          </p:cNvPr>
          <p:cNvSpPr/>
          <p:nvPr/>
        </p:nvSpPr>
        <p:spPr>
          <a:xfrm>
            <a:off x="1166922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AE391-D918-D6B1-91D2-965AAFCE43CF}"/>
              </a:ext>
            </a:extLst>
          </p:cNvPr>
          <p:cNvSpPr txBox="1"/>
          <p:nvPr/>
        </p:nvSpPr>
        <p:spPr>
          <a:xfrm>
            <a:off x="5904156" y="164769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Rising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1B7857-ACA1-20E8-5A7D-DB6E930952EC}"/>
              </a:ext>
            </a:extLst>
          </p:cNvPr>
          <p:cNvSpPr txBox="1"/>
          <p:nvPr/>
        </p:nvSpPr>
        <p:spPr>
          <a:xfrm>
            <a:off x="4294669" y="312913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BED8F84-6232-2D5D-F5B0-D930F860E63E}"/>
              </a:ext>
            </a:extLst>
          </p:cNvPr>
          <p:cNvSpPr/>
          <p:nvPr/>
        </p:nvSpPr>
        <p:spPr>
          <a:xfrm>
            <a:off x="2438400" y="259965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683A858-7E52-AADF-0E43-B51FE986589B}"/>
              </a:ext>
            </a:extLst>
          </p:cNvPr>
          <p:cNvSpPr/>
          <p:nvPr/>
        </p:nvSpPr>
        <p:spPr>
          <a:xfrm>
            <a:off x="5156789" y="257979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4C0336-8F4A-427E-949D-9271C82817F9}"/>
              </a:ext>
            </a:extLst>
          </p:cNvPr>
          <p:cNvCxnSpPr/>
          <p:nvPr/>
        </p:nvCxnSpPr>
        <p:spPr>
          <a:xfrm>
            <a:off x="0" y="6858000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7CFB74C-4FE8-925B-4195-0379ECBD3C7F}"/>
              </a:ext>
            </a:extLst>
          </p:cNvPr>
          <p:cNvCxnSpPr/>
          <p:nvPr/>
        </p:nvCxnSpPr>
        <p:spPr>
          <a:xfrm>
            <a:off x="81693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D5A111-8E5B-F885-6C0F-8D2E8BB1CB17}"/>
              </a:ext>
            </a:extLst>
          </p:cNvPr>
          <p:cNvCxnSpPr/>
          <p:nvPr/>
        </p:nvCxnSpPr>
        <p:spPr>
          <a:xfrm>
            <a:off x="793009" y="5217501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D2CDA5-3E0E-1210-C563-497F4F152F7A}"/>
              </a:ext>
            </a:extLst>
          </p:cNvPr>
          <p:cNvCxnSpPr/>
          <p:nvPr/>
        </p:nvCxnSpPr>
        <p:spPr>
          <a:xfrm>
            <a:off x="122274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C4413F7-2F2F-846D-3B17-2623499E7D0B}"/>
              </a:ext>
            </a:extLst>
          </p:cNvPr>
          <p:cNvCxnSpPr/>
          <p:nvPr/>
        </p:nvCxnSpPr>
        <p:spPr>
          <a:xfrm>
            <a:off x="159488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2EE696E-D2F1-6C06-C81C-6900D29C24D9}"/>
              </a:ext>
            </a:extLst>
          </p:cNvPr>
          <p:cNvCxnSpPr/>
          <p:nvPr/>
        </p:nvCxnSpPr>
        <p:spPr>
          <a:xfrm>
            <a:off x="204499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55760A2-E8BD-2319-0292-F839E38CEA26}"/>
              </a:ext>
            </a:extLst>
          </p:cNvPr>
          <p:cNvCxnSpPr/>
          <p:nvPr/>
        </p:nvCxnSpPr>
        <p:spPr>
          <a:xfrm>
            <a:off x="2438400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E2B5A28-E5A5-27F8-2684-ED2A640A5D0E}"/>
              </a:ext>
            </a:extLst>
          </p:cNvPr>
          <p:cNvCxnSpPr/>
          <p:nvPr/>
        </p:nvCxnSpPr>
        <p:spPr>
          <a:xfrm>
            <a:off x="2864586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4879C5F-FDEB-F479-9BBE-76472B291D7C}"/>
              </a:ext>
            </a:extLst>
          </p:cNvPr>
          <p:cNvCxnSpPr/>
          <p:nvPr/>
        </p:nvCxnSpPr>
        <p:spPr>
          <a:xfrm>
            <a:off x="3236725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7032CC-1BA4-7D64-A729-B2FFEF6244C3}"/>
              </a:ext>
            </a:extLst>
          </p:cNvPr>
          <p:cNvCxnSpPr/>
          <p:nvPr/>
        </p:nvCxnSpPr>
        <p:spPr>
          <a:xfrm>
            <a:off x="3612409" y="501791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545103C-036D-1D74-4B34-656FEB2B9FF0}"/>
              </a:ext>
            </a:extLst>
          </p:cNvPr>
          <p:cNvCxnSpPr/>
          <p:nvPr/>
        </p:nvCxnSpPr>
        <p:spPr>
          <a:xfrm>
            <a:off x="407315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30EBE8-B802-9263-43AE-BA4CCC52B7B5}"/>
              </a:ext>
            </a:extLst>
          </p:cNvPr>
          <p:cNvCxnSpPr/>
          <p:nvPr/>
        </p:nvCxnSpPr>
        <p:spPr>
          <a:xfrm>
            <a:off x="4480734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BEB581-E7D9-EBA1-C568-41E16CD45C86}"/>
              </a:ext>
            </a:extLst>
          </p:cNvPr>
          <p:cNvCxnSpPr/>
          <p:nvPr/>
        </p:nvCxnSpPr>
        <p:spPr>
          <a:xfrm>
            <a:off x="4857009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C85513-0927-B7BD-3E46-FC29EEBF33A6}"/>
              </a:ext>
            </a:extLst>
          </p:cNvPr>
          <p:cNvCxnSpPr/>
          <p:nvPr/>
        </p:nvCxnSpPr>
        <p:spPr>
          <a:xfrm>
            <a:off x="5268432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BD5986-592D-A5CD-9A91-BEB517C8A4D3}"/>
              </a:ext>
            </a:extLst>
          </p:cNvPr>
          <p:cNvCxnSpPr/>
          <p:nvPr/>
        </p:nvCxnSpPr>
        <p:spPr>
          <a:xfrm>
            <a:off x="567601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F2218F-B493-781F-3906-C35A2706F8D2}"/>
              </a:ext>
            </a:extLst>
          </p:cNvPr>
          <p:cNvCxnSpPr/>
          <p:nvPr/>
        </p:nvCxnSpPr>
        <p:spPr>
          <a:xfrm>
            <a:off x="6061441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65F3A9D-A96B-2DD7-E8B7-B89527C2DCEF}"/>
              </a:ext>
            </a:extLst>
          </p:cNvPr>
          <p:cNvCxnSpPr/>
          <p:nvPr/>
        </p:nvCxnSpPr>
        <p:spPr>
          <a:xfrm>
            <a:off x="6479655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D29496-C840-B1CA-500D-5DDF8076A721}"/>
              </a:ext>
            </a:extLst>
          </p:cNvPr>
          <p:cNvCxnSpPr/>
          <p:nvPr/>
        </p:nvCxnSpPr>
        <p:spPr>
          <a:xfrm>
            <a:off x="6844706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4C1CC1-10C1-BBD4-141F-813D30721C45}"/>
              </a:ext>
            </a:extLst>
          </p:cNvPr>
          <p:cNvCxnSpPr/>
          <p:nvPr/>
        </p:nvCxnSpPr>
        <p:spPr>
          <a:xfrm>
            <a:off x="7284186" y="501747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47E9B58-3CA4-D08D-19C6-0112A2374A5B}"/>
              </a:ext>
            </a:extLst>
          </p:cNvPr>
          <p:cNvCxnSpPr/>
          <p:nvPr/>
        </p:nvCxnSpPr>
        <p:spPr>
          <a:xfrm>
            <a:off x="7702400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F982DE5-5297-0040-B72F-7AF5D4032227}"/>
              </a:ext>
            </a:extLst>
          </p:cNvPr>
          <p:cNvCxnSpPr/>
          <p:nvPr/>
        </p:nvCxnSpPr>
        <p:spPr>
          <a:xfrm>
            <a:off x="8078084" y="504728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B303D5-C2B3-2801-098E-2B123804B32A}"/>
              </a:ext>
            </a:extLst>
          </p:cNvPr>
          <p:cNvCxnSpPr/>
          <p:nvPr/>
        </p:nvCxnSpPr>
        <p:spPr>
          <a:xfrm>
            <a:off x="8528196" y="5017057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AECDC25-62D9-E6C2-4CFB-266A9FB69464}"/>
              </a:ext>
            </a:extLst>
          </p:cNvPr>
          <p:cNvCxnSpPr/>
          <p:nvPr/>
        </p:nvCxnSpPr>
        <p:spPr>
          <a:xfrm>
            <a:off x="8935777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EFD0CBE-96E0-E4BF-AEBD-6D7EF1199ECE}"/>
              </a:ext>
            </a:extLst>
          </p:cNvPr>
          <p:cNvCxnSpPr/>
          <p:nvPr/>
        </p:nvCxnSpPr>
        <p:spPr>
          <a:xfrm>
            <a:off x="9311461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F26078-F77D-1352-8E77-B824C28AE351}"/>
              </a:ext>
            </a:extLst>
          </p:cNvPr>
          <p:cNvCxnSpPr/>
          <p:nvPr/>
        </p:nvCxnSpPr>
        <p:spPr>
          <a:xfrm>
            <a:off x="9719043" y="502512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9E72112-B4ED-143F-F7AA-9028D1E7EB94}"/>
              </a:ext>
            </a:extLst>
          </p:cNvPr>
          <p:cNvCxnSpPr/>
          <p:nvPr/>
        </p:nvCxnSpPr>
        <p:spPr>
          <a:xfrm>
            <a:off x="10147889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E5E354A-C548-E8E8-A3D6-5A69EB801441}"/>
              </a:ext>
            </a:extLst>
          </p:cNvPr>
          <p:cNvCxnSpPr/>
          <p:nvPr/>
        </p:nvCxnSpPr>
        <p:spPr>
          <a:xfrm>
            <a:off x="10555470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AB2EEEC5-261C-1673-0EB7-45C759C72C90}"/>
              </a:ext>
            </a:extLst>
          </p:cNvPr>
          <p:cNvSpPr/>
          <p:nvPr/>
        </p:nvSpPr>
        <p:spPr>
          <a:xfrm>
            <a:off x="7646578" y="2579342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82CD555-A692-349B-2020-734CED405E46}"/>
              </a:ext>
            </a:extLst>
          </p:cNvPr>
          <p:cNvSpPr/>
          <p:nvPr/>
        </p:nvSpPr>
        <p:spPr>
          <a:xfrm>
            <a:off x="10036246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AE2E82C-CE1F-C573-3BD5-814BF1B7A9D1}"/>
              </a:ext>
            </a:extLst>
          </p:cNvPr>
          <p:cNvSpPr/>
          <p:nvPr/>
        </p:nvSpPr>
        <p:spPr>
          <a:xfrm>
            <a:off x="1989173" y="3916784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26D987-220C-6FEA-8B47-6EC1D92DA9EC}"/>
              </a:ext>
            </a:extLst>
          </p:cNvPr>
          <p:cNvSpPr/>
          <p:nvPr/>
        </p:nvSpPr>
        <p:spPr>
          <a:xfrm>
            <a:off x="3556587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063CC-52A1-C315-E54E-1A273E52EB11}"/>
              </a:ext>
            </a:extLst>
          </p:cNvPr>
          <p:cNvSpPr/>
          <p:nvPr/>
        </p:nvSpPr>
        <p:spPr>
          <a:xfrm>
            <a:off x="5984357" y="391026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1B972E2-61E7-4C4A-3609-6C740F06F840}"/>
              </a:ext>
            </a:extLst>
          </p:cNvPr>
          <p:cNvSpPr/>
          <p:nvPr/>
        </p:nvSpPr>
        <p:spPr>
          <a:xfrm>
            <a:off x="4424912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69CFB46-E1F2-A40A-40CA-D7CCBA5BFCB4}"/>
              </a:ext>
            </a:extLst>
          </p:cNvPr>
          <p:cNvSpPr/>
          <p:nvPr/>
        </p:nvSpPr>
        <p:spPr>
          <a:xfrm>
            <a:off x="8879955" y="3949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B441BC0-D329-5F79-F99C-E92C39E1C2FC}"/>
              </a:ext>
            </a:extLst>
          </p:cNvPr>
          <p:cNvSpPr/>
          <p:nvPr/>
        </p:nvSpPr>
        <p:spPr>
          <a:xfrm>
            <a:off x="10481043" y="386755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DB91C8B-97D0-478C-A0E2-23ED3FC26A94}"/>
              </a:ext>
            </a:extLst>
          </p:cNvPr>
          <p:cNvCxnSpPr/>
          <p:nvPr/>
        </p:nvCxnSpPr>
        <p:spPr>
          <a:xfrm>
            <a:off x="79567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38FDD9B-CF15-737F-CD87-21E3A5E129BE}"/>
              </a:ext>
            </a:extLst>
          </p:cNvPr>
          <p:cNvCxnSpPr/>
          <p:nvPr/>
        </p:nvCxnSpPr>
        <p:spPr>
          <a:xfrm>
            <a:off x="771745" y="6146649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9BFABD-83B4-0AE0-406B-8BC9F3C64A7C}"/>
              </a:ext>
            </a:extLst>
          </p:cNvPr>
          <p:cNvCxnSpPr/>
          <p:nvPr/>
        </p:nvCxnSpPr>
        <p:spPr>
          <a:xfrm>
            <a:off x="120148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A6E0DF-3CD7-370F-B76F-A35EEE517218}"/>
              </a:ext>
            </a:extLst>
          </p:cNvPr>
          <p:cNvCxnSpPr/>
          <p:nvPr/>
        </p:nvCxnSpPr>
        <p:spPr>
          <a:xfrm>
            <a:off x="157362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65EDB5E-A183-759A-7E22-5ADDCB70E7D5}"/>
              </a:ext>
            </a:extLst>
          </p:cNvPr>
          <p:cNvCxnSpPr/>
          <p:nvPr/>
        </p:nvCxnSpPr>
        <p:spPr>
          <a:xfrm>
            <a:off x="202373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CA1491B-1023-5EF4-CB08-4E4A2254BE40}"/>
              </a:ext>
            </a:extLst>
          </p:cNvPr>
          <p:cNvCxnSpPr/>
          <p:nvPr/>
        </p:nvCxnSpPr>
        <p:spPr>
          <a:xfrm>
            <a:off x="2417136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9560B76-6CB2-AD1C-7FD9-A56ACEFB6BEE}"/>
              </a:ext>
            </a:extLst>
          </p:cNvPr>
          <p:cNvCxnSpPr/>
          <p:nvPr/>
        </p:nvCxnSpPr>
        <p:spPr>
          <a:xfrm>
            <a:off x="2843322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0C805CB-A990-7B7E-8B78-39E63A69FE8C}"/>
              </a:ext>
            </a:extLst>
          </p:cNvPr>
          <p:cNvCxnSpPr/>
          <p:nvPr/>
        </p:nvCxnSpPr>
        <p:spPr>
          <a:xfrm>
            <a:off x="3215461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82120C0-DE6A-1101-E549-A749168D5B16}"/>
              </a:ext>
            </a:extLst>
          </p:cNvPr>
          <p:cNvCxnSpPr/>
          <p:nvPr/>
        </p:nvCxnSpPr>
        <p:spPr>
          <a:xfrm>
            <a:off x="3591145" y="594705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F351C64-9E94-AF71-578C-833495396642}"/>
              </a:ext>
            </a:extLst>
          </p:cNvPr>
          <p:cNvCxnSpPr/>
          <p:nvPr/>
        </p:nvCxnSpPr>
        <p:spPr>
          <a:xfrm>
            <a:off x="405188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C056F6A-FE74-A7D7-82C6-1F5C6D92FC33}"/>
              </a:ext>
            </a:extLst>
          </p:cNvPr>
          <p:cNvCxnSpPr/>
          <p:nvPr/>
        </p:nvCxnSpPr>
        <p:spPr>
          <a:xfrm>
            <a:off x="4459470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8526C4C-656F-29AD-037F-1B493169AD25}"/>
              </a:ext>
            </a:extLst>
          </p:cNvPr>
          <p:cNvCxnSpPr/>
          <p:nvPr/>
        </p:nvCxnSpPr>
        <p:spPr>
          <a:xfrm>
            <a:off x="4835745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F833FD-3BAC-DA15-8E3F-A5A880436A0F}"/>
              </a:ext>
            </a:extLst>
          </p:cNvPr>
          <p:cNvCxnSpPr/>
          <p:nvPr/>
        </p:nvCxnSpPr>
        <p:spPr>
          <a:xfrm>
            <a:off x="5247168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928D9F-1CB5-6934-335C-F98AD772BBF7}"/>
              </a:ext>
            </a:extLst>
          </p:cNvPr>
          <p:cNvCxnSpPr/>
          <p:nvPr/>
        </p:nvCxnSpPr>
        <p:spPr>
          <a:xfrm>
            <a:off x="565474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A771904-A844-F988-F89F-25736827C738}"/>
              </a:ext>
            </a:extLst>
          </p:cNvPr>
          <p:cNvCxnSpPr/>
          <p:nvPr/>
        </p:nvCxnSpPr>
        <p:spPr>
          <a:xfrm>
            <a:off x="6040177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3CF4ED-F8B6-D571-83A3-FE2B9832E8B0}"/>
              </a:ext>
            </a:extLst>
          </p:cNvPr>
          <p:cNvCxnSpPr/>
          <p:nvPr/>
        </p:nvCxnSpPr>
        <p:spPr>
          <a:xfrm>
            <a:off x="6458391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BB72EAA-6FC2-F22D-2459-BFFB8F7E6061}"/>
              </a:ext>
            </a:extLst>
          </p:cNvPr>
          <p:cNvCxnSpPr/>
          <p:nvPr/>
        </p:nvCxnSpPr>
        <p:spPr>
          <a:xfrm>
            <a:off x="6823442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2CE50B8-73FD-2180-879C-3F9365DAFAB2}"/>
              </a:ext>
            </a:extLst>
          </p:cNvPr>
          <p:cNvCxnSpPr/>
          <p:nvPr/>
        </p:nvCxnSpPr>
        <p:spPr>
          <a:xfrm>
            <a:off x="7262922" y="594662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49F988A-CCA3-F291-16AA-EF4C7FAF45A7}"/>
              </a:ext>
            </a:extLst>
          </p:cNvPr>
          <p:cNvCxnSpPr/>
          <p:nvPr/>
        </p:nvCxnSpPr>
        <p:spPr>
          <a:xfrm>
            <a:off x="7681136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ED6FD-1BCE-0071-C2CC-CAA445304201}"/>
              </a:ext>
            </a:extLst>
          </p:cNvPr>
          <p:cNvCxnSpPr/>
          <p:nvPr/>
        </p:nvCxnSpPr>
        <p:spPr>
          <a:xfrm>
            <a:off x="8056820" y="597642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463CA11-86C1-D88D-6E8E-FCD568EAF8DF}"/>
              </a:ext>
            </a:extLst>
          </p:cNvPr>
          <p:cNvCxnSpPr/>
          <p:nvPr/>
        </p:nvCxnSpPr>
        <p:spPr>
          <a:xfrm>
            <a:off x="8506932" y="594620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C367861-C767-F775-31C8-1F1CEFBFB441}"/>
              </a:ext>
            </a:extLst>
          </p:cNvPr>
          <p:cNvCxnSpPr/>
          <p:nvPr/>
        </p:nvCxnSpPr>
        <p:spPr>
          <a:xfrm>
            <a:off x="8914513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30349BF-7E40-1A41-CF90-7637D8AEF3C5}"/>
              </a:ext>
            </a:extLst>
          </p:cNvPr>
          <p:cNvCxnSpPr/>
          <p:nvPr/>
        </p:nvCxnSpPr>
        <p:spPr>
          <a:xfrm>
            <a:off x="9290197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4A93A2F-A7AD-FA62-15D5-F091D2982B62}"/>
              </a:ext>
            </a:extLst>
          </p:cNvPr>
          <p:cNvCxnSpPr/>
          <p:nvPr/>
        </p:nvCxnSpPr>
        <p:spPr>
          <a:xfrm>
            <a:off x="9697779" y="595426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4681DE8-9D35-C8DC-5266-2CC648786133}"/>
              </a:ext>
            </a:extLst>
          </p:cNvPr>
          <p:cNvCxnSpPr/>
          <p:nvPr/>
        </p:nvCxnSpPr>
        <p:spPr>
          <a:xfrm>
            <a:off x="10126625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5F1994E-09D2-49D6-2C9F-D0BC6FDA2B31}"/>
              </a:ext>
            </a:extLst>
          </p:cNvPr>
          <p:cNvCxnSpPr/>
          <p:nvPr/>
        </p:nvCxnSpPr>
        <p:spPr>
          <a:xfrm>
            <a:off x="10534206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E3DE2F1-F84A-D799-71C2-5AD1027126B8}"/>
              </a:ext>
            </a:extLst>
          </p:cNvPr>
          <p:cNvSpPr txBox="1"/>
          <p:nvPr/>
        </p:nvSpPr>
        <p:spPr>
          <a:xfrm>
            <a:off x="-119448" y="4455453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Sampling Timing</a:t>
            </a:r>
            <a:endParaRPr lang="zh-TW" altLang="en-US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561B792F-1FD4-41D6-244F-E9ADC8EFA03C}"/>
              </a:ext>
            </a:extLst>
          </p:cNvPr>
          <p:cNvSpPr/>
          <p:nvPr/>
        </p:nvSpPr>
        <p:spPr>
          <a:xfrm>
            <a:off x="741622" y="5854676"/>
            <a:ext cx="111643" cy="2604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6F51BF6D-0149-34DA-5555-81A0F74E48EF}"/>
              </a:ext>
            </a:extLst>
          </p:cNvPr>
          <p:cNvSpPr/>
          <p:nvPr/>
        </p:nvSpPr>
        <p:spPr>
          <a:xfrm>
            <a:off x="1129679" y="587968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99EB2B7-D371-64A2-7139-A1E3378A56F8}"/>
              </a:ext>
            </a:extLst>
          </p:cNvPr>
          <p:cNvSpPr/>
          <p:nvPr/>
        </p:nvSpPr>
        <p:spPr>
          <a:xfrm>
            <a:off x="1517736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C25D1120-4821-42BD-4BA4-6B292E1686A8}"/>
              </a:ext>
            </a:extLst>
          </p:cNvPr>
          <p:cNvSpPr/>
          <p:nvPr/>
        </p:nvSpPr>
        <p:spPr>
          <a:xfrm>
            <a:off x="1935494" y="587889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E3C6DCE-FFC8-59E1-FECB-B82C7C762446}"/>
              </a:ext>
            </a:extLst>
          </p:cNvPr>
          <p:cNvSpPr/>
          <p:nvPr/>
        </p:nvSpPr>
        <p:spPr>
          <a:xfrm>
            <a:off x="2364414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A1C6832C-96B4-7F8B-D1C0-4C62C0A09CCC}"/>
              </a:ext>
            </a:extLst>
          </p:cNvPr>
          <p:cNvSpPr/>
          <p:nvPr/>
        </p:nvSpPr>
        <p:spPr>
          <a:xfrm>
            <a:off x="2768008" y="588705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0020647-9046-DA23-2BE1-7FD9491512CB}"/>
              </a:ext>
            </a:extLst>
          </p:cNvPr>
          <p:cNvSpPr/>
          <p:nvPr/>
        </p:nvSpPr>
        <p:spPr>
          <a:xfrm>
            <a:off x="3161413" y="586940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4A5F027C-6023-FF33-E3E9-39B0077D0052}"/>
              </a:ext>
            </a:extLst>
          </p:cNvPr>
          <p:cNvSpPr/>
          <p:nvPr/>
        </p:nvSpPr>
        <p:spPr>
          <a:xfrm>
            <a:off x="3522031" y="587683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0A66F8A7-D11D-4C84-ECDC-CEC4256E4A15}"/>
              </a:ext>
            </a:extLst>
          </p:cNvPr>
          <p:cNvSpPr/>
          <p:nvPr/>
        </p:nvSpPr>
        <p:spPr>
          <a:xfrm>
            <a:off x="3988997" y="586144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555E46C7-9986-A8B7-CF58-28E18A6C11C5}"/>
              </a:ext>
            </a:extLst>
          </p:cNvPr>
          <p:cNvSpPr/>
          <p:nvPr/>
        </p:nvSpPr>
        <p:spPr>
          <a:xfrm>
            <a:off x="4416498" y="588592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1978C457-EED9-AC21-6A0D-63B5C2039491}"/>
              </a:ext>
            </a:extLst>
          </p:cNvPr>
          <p:cNvSpPr/>
          <p:nvPr/>
        </p:nvSpPr>
        <p:spPr>
          <a:xfrm>
            <a:off x="4794398" y="5870478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B5506666-902A-9590-8494-74DAF0D4A156}"/>
              </a:ext>
            </a:extLst>
          </p:cNvPr>
          <p:cNvSpPr/>
          <p:nvPr/>
        </p:nvSpPr>
        <p:spPr>
          <a:xfrm>
            <a:off x="5199762" y="586877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E957C0F-680D-EE95-7944-E530AB1A6CA8}"/>
              </a:ext>
            </a:extLst>
          </p:cNvPr>
          <p:cNvSpPr/>
          <p:nvPr/>
        </p:nvSpPr>
        <p:spPr>
          <a:xfrm>
            <a:off x="5598484" y="586296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E8DD5C3-33D7-7AFC-99FF-0792CD839406}"/>
              </a:ext>
            </a:extLst>
          </p:cNvPr>
          <p:cNvSpPr/>
          <p:nvPr/>
        </p:nvSpPr>
        <p:spPr>
          <a:xfrm>
            <a:off x="5957460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999BC87-4F18-D63C-A610-ABD05A80AE83}"/>
              </a:ext>
            </a:extLst>
          </p:cNvPr>
          <p:cNvSpPr/>
          <p:nvPr/>
        </p:nvSpPr>
        <p:spPr>
          <a:xfrm>
            <a:off x="6403885" y="5877220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CA65AA6E-ADB0-036B-C4F3-42F1748A1A6D}"/>
              </a:ext>
            </a:extLst>
          </p:cNvPr>
          <p:cNvSpPr/>
          <p:nvPr/>
        </p:nvSpPr>
        <p:spPr>
          <a:xfrm>
            <a:off x="6774677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BE11FB8-F222-8CEE-FBCD-B021F083F3FD}"/>
              </a:ext>
            </a:extLst>
          </p:cNvPr>
          <p:cNvSpPr/>
          <p:nvPr/>
        </p:nvSpPr>
        <p:spPr>
          <a:xfrm>
            <a:off x="7201787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0DA3DE5C-AE95-9015-E4FF-EB2E49E8A429}"/>
              </a:ext>
            </a:extLst>
          </p:cNvPr>
          <p:cNvSpPr/>
          <p:nvPr/>
        </p:nvSpPr>
        <p:spPr>
          <a:xfrm>
            <a:off x="7640344" y="5860280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E2484E51-F3F2-18CB-8D2F-84035C27D9F9}"/>
              </a:ext>
            </a:extLst>
          </p:cNvPr>
          <p:cNvSpPr/>
          <p:nvPr/>
        </p:nvSpPr>
        <p:spPr>
          <a:xfrm>
            <a:off x="7979634" y="585334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B47D1895-E289-8ED6-2787-39967C440579}"/>
              </a:ext>
            </a:extLst>
          </p:cNvPr>
          <p:cNvCxnSpPr/>
          <p:nvPr/>
        </p:nvCxnSpPr>
        <p:spPr>
          <a:xfrm flipH="1">
            <a:off x="5396922" y="2035306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8EEDEE41-A126-4917-F3EF-545A278A8AC7}"/>
              </a:ext>
            </a:extLst>
          </p:cNvPr>
          <p:cNvCxnSpPr/>
          <p:nvPr/>
        </p:nvCxnSpPr>
        <p:spPr>
          <a:xfrm flipH="1">
            <a:off x="3712035" y="3470064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C4471045-BE8A-A03C-F35D-509FBFAB5BF2}"/>
              </a:ext>
            </a:extLst>
          </p:cNvPr>
          <p:cNvSpPr/>
          <p:nvPr/>
        </p:nvSpPr>
        <p:spPr>
          <a:xfrm>
            <a:off x="8445795" y="5846183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EA301159-DDA3-1EE8-961D-CD9E98970F3E}"/>
              </a:ext>
            </a:extLst>
          </p:cNvPr>
          <p:cNvSpPr/>
          <p:nvPr/>
        </p:nvSpPr>
        <p:spPr>
          <a:xfrm>
            <a:off x="8849246" y="5874561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EE0BA736-5DF2-089B-7EDC-A29B317B2F51}"/>
              </a:ext>
            </a:extLst>
          </p:cNvPr>
          <p:cNvSpPr/>
          <p:nvPr/>
        </p:nvSpPr>
        <p:spPr>
          <a:xfrm>
            <a:off x="9228173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BBAAFF60-42C5-DE98-0267-FF0F8E87F9E2}"/>
              </a:ext>
            </a:extLst>
          </p:cNvPr>
          <p:cNvSpPr/>
          <p:nvPr/>
        </p:nvSpPr>
        <p:spPr>
          <a:xfrm>
            <a:off x="9656216" y="5881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E7E029FA-DE0E-336D-99BE-D7B082E69C65}"/>
              </a:ext>
            </a:extLst>
          </p:cNvPr>
          <p:cNvSpPr/>
          <p:nvPr/>
        </p:nvSpPr>
        <p:spPr>
          <a:xfrm>
            <a:off x="10050341" y="586787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72DA3DB-648F-DBB2-09A8-E2DB5FA4426E}"/>
              </a:ext>
            </a:extLst>
          </p:cNvPr>
          <p:cNvSpPr/>
          <p:nvPr/>
        </p:nvSpPr>
        <p:spPr>
          <a:xfrm>
            <a:off x="10478384" y="583680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3B946A0-782C-FEE4-0BC1-CC5D67972F0C}"/>
              </a:ext>
            </a:extLst>
          </p:cNvPr>
          <p:cNvSpPr txBox="1"/>
          <p:nvPr/>
        </p:nvSpPr>
        <p:spPr>
          <a:xfrm>
            <a:off x="10697497" y="1915165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顏色代表值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1F3CAB7-181A-301D-129E-02D80D784630}"/>
              </a:ext>
            </a:extLst>
          </p:cNvPr>
          <p:cNvSpPr/>
          <p:nvPr/>
        </p:nvSpPr>
        <p:spPr>
          <a:xfrm>
            <a:off x="2282881" y="5562758"/>
            <a:ext cx="1147556" cy="8070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949CEA8E-5969-C101-8175-83316F42AD58}"/>
              </a:ext>
            </a:extLst>
          </p:cNvPr>
          <p:cNvCxnSpPr>
            <a:cxnSpLocks/>
          </p:cNvCxnSpPr>
          <p:nvPr/>
        </p:nvCxnSpPr>
        <p:spPr>
          <a:xfrm>
            <a:off x="2481657" y="1915165"/>
            <a:ext cx="0" cy="4783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1606BF3-3514-2010-4EB5-9737A335C487}"/>
              </a:ext>
            </a:extLst>
          </p:cNvPr>
          <p:cNvSpPr txBox="1"/>
          <p:nvPr/>
        </p:nvSpPr>
        <p:spPr>
          <a:xfrm>
            <a:off x="2006941" y="1210991"/>
            <a:ext cx="169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Sample </a:t>
            </a:r>
            <a:r>
              <a:rPr lang="en-US" altLang="zh-TW" dirty="0" err="1"/>
              <a:t>Positon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9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>
                <a:hlinkClick r:id="rId2" action="ppaction://hlinksldjump"/>
              </a:rPr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>
                <a:hlinkClick r:id="rId3" action="ppaction://hlinksldjump"/>
              </a:rPr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>
                <a:hlinkClick r:id="rId4" action="ppaction://hlinksldjump"/>
              </a:rPr>
              <a:t>ADC </a:t>
            </a:r>
            <a:r>
              <a:rPr lang="zh-TW" altLang="en-US" dirty="0">
                <a:hlinkClick r:id="rId4" action="ppaction://hlinksldjump"/>
              </a:rPr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3FE45-4295-5D12-72DA-78A7A3C0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</a:t>
            </a:r>
            <a:r>
              <a:rPr lang="zh-TW" altLang="en-US" dirty="0"/>
              <a:t>燈管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4635D-935D-6A67-1D5F-0B307F9B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原因 </a:t>
            </a:r>
            <a:r>
              <a:rPr lang="en-US" altLang="zh-TW" dirty="0"/>
              <a:t>:</a:t>
            </a:r>
            <a:r>
              <a:rPr lang="zh-TW" altLang="en-US" dirty="0"/>
              <a:t> 工廠作業員操作時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Calibration)</a:t>
            </a:r>
            <a:r>
              <a:rPr lang="zh-TW" altLang="en-US" dirty="0"/>
              <a:t>，上方通常是</a:t>
            </a:r>
            <a:r>
              <a:rPr lang="en-US" altLang="zh-TW" dirty="0"/>
              <a:t>T5</a:t>
            </a:r>
            <a:r>
              <a:rPr lang="zh-TW" altLang="en-US" dirty="0"/>
              <a:t>燈管會造成收訊影響。</a:t>
            </a:r>
          </a:p>
        </p:txBody>
      </p:sp>
    </p:spTree>
    <p:extLst>
      <p:ext uri="{BB962C8B-B14F-4D97-AF65-F5344CB8AC3E}">
        <p14:creationId xmlns:p14="http://schemas.microsoft.com/office/powerpoint/2010/main" val="2645209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D826C-5CB6-9496-796D-124B7B43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Tube(One Tube)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AFCEA9-7208-2262-BC53-2A3CEAA5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1766630"/>
            <a:ext cx="10606548" cy="458500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2C364DC-37DE-ECF2-84A5-3EF7C5F4C768}"/>
              </a:ext>
            </a:extLst>
          </p:cNvPr>
          <p:cNvSpPr txBox="1"/>
          <p:nvPr/>
        </p:nvSpPr>
        <p:spPr>
          <a:xfrm>
            <a:off x="4866968" y="2517058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45Khz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78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93E1-DD9C-F470-BC31-32785603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解釋</a:t>
            </a:r>
            <a:r>
              <a:rPr lang="en-US" altLang="zh-TW" dirty="0"/>
              <a:t>T5</a:t>
            </a:r>
            <a:r>
              <a:rPr lang="zh-TW" altLang="en-US" dirty="0"/>
              <a:t>燈管</a:t>
            </a:r>
            <a:r>
              <a:rPr lang="en-US" altLang="zh-TW" dirty="0"/>
              <a:t>(two tube)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上一張圖兩個</a:t>
                </a:r>
                <a:r>
                  <a:rPr lang="en-US" altLang="zh-TW" dirty="0"/>
                  <a:t>T5</a:t>
                </a:r>
                <a:r>
                  <a:rPr lang="zh-TW" altLang="en-US" dirty="0"/>
                  <a:t>燈管</a:t>
                </a:r>
                <a:r>
                  <a:rPr lang="en-US" altLang="zh-TW" dirty="0"/>
                  <a:t>Waveform</a:t>
                </a:r>
                <a:r>
                  <a:rPr lang="zh-TW" altLang="en-US" dirty="0"/>
                  <a:t>的形成原因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原因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兩個主頻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相似</a:t>
                </a:r>
                <a:r>
                  <a:rPr lang="zh-TW" altLang="en-US" dirty="0"/>
                  <a:t>、並且有</a:t>
                </a:r>
                <a:r>
                  <a:rPr lang="en-US" altLang="zh-TW" dirty="0"/>
                  <a:t>Phase</a:t>
                </a:r>
                <a:r>
                  <a:rPr lang="zh-TW" altLang="en-US" dirty="0"/>
                  <a:t>差的波，經過干涉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疊加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8D890F5-EB54-648E-83FB-FC6BD8E8B3A4}"/>
              </a:ext>
            </a:extLst>
          </p:cNvPr>
          <p:cNvSpPr txBox="1"/>
          <p:nvPr/>
        </p:nvSpPr>
        <p:spPr>
          <a:xfrm>
            <a:off x="6469626" y="602017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B34ABC6-AE7B-F69A-EA7B-88FA431C2FEF}"/>
              </a:ext>
            </a:extLst>
          </p:cNvPr>
          <p:cNvCxnSpPr/>
          <p:nvPr/>
        </p:nvCxnSpPr>
        <p:spPr>
          <a:xfrm flipV="1">
            <a:off x="6764594" y="512260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7AF0D6-B9B0-11F5-0038-3C54FBB66DBC}"/>
              </a:ext>
            </a:extLst>
          </p:cNvPr>
          <p:cNvSpPr txBox="1"/>
          <p:nvPr/>
        </p:nvSpPr>
        <p:spPr>
          <a:xfrm>
            <a:off x="8144796" y="6044293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低頻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82ADFE-5F38-035F-A0B2-A375B8B888D7}"/>
              </a:ext>
            </a:extLst>
          </p:cNvPr>
          <p:cNvCxnSpPr/>
          <p:nvPr/>
        </p:nvCxnSpPr>
        <p:spPr>
          <a:xfrm flipV="1">
            <a:off x="8346358" y="509472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0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7229B-E1A6-F9CD-5117-4A186C25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DC793C-6C54-237A-E2B5-8A15BFA1B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1825625"/>
            <a:ext cx="11375923" cy="4840646"/>
          </a:xfrm>
        </p:spPr>
      </p:pic>
    </p:spTree>
    <p:extLst>
      <p:ext uri="{BB962C8B-B14F-4D97-AF65-F5344CB8AC3E}">
        <p14:creationId xmlns:p14="http://schemas.microsoft.com/office/powerpoint/2010/main" val="2385099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416C0-E5B1-9792-6880-F6D34E2E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68983-EF31-D414-9210-F4300A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以下借用</a:t>
            </a:r>
            <a:r>
              <a:rPr lang="en-US" altLang="zh-TW" dirty="0"/>
              <a:t>T5</a:t>
            </a:r>
            <a:r>
              <a:rPr lang="zh-TW" altLang="en-US" dirty="0"/>
              <a:t>來講解前端處理的重要性</a:t>
            </a:r>
          </a:p>
        </p:txBody>
      </p:sp>
    </p:spTree>
    <p:extLst>
      <p:ext uri="{BB962C8B-B14F-4D97-AF65-F5344CB8AC3E}">
        <p14:creationId xmlns:p14="http://schemas.microsoft.com/office/powerpoint/2010/main" val="2221975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5356401" y="5675080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58310" y="5930718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672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透過</a:t>
            </a:r>
            <a:r>
              <a:rPr lang="en-US" altLang="zh-TW"/>
              <a:t>Schmitt </a:t>
            </a:r>
            <a:r>
              <a:rPr lang="zh-TW" altLang="en-US"/>
              <a:t>將</a:t>
            </a:r>
            <a:r>
              <a:rPr lang="zh-TW" altLang="en-US" dirty="0"/>
              <a:t>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藍色 </a:t>
            </a:r>
            <a:r>
              <a:rPr lang="en-US" altLang="zh-TW" dirty="0"/>
              <a:t>: 1</a:t>
            </a:r>
            <a:r>
              <a:rPr lang="en-US" altLang="zh-TW" baseline="30000" dirty="0"/>
              <a:t>st</a:t>
            </a:r>
            <a:r>
              <a:rPr lang="en-US" altLang="zh-TW" dirty="0"/>
              <a:t> HPF 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990838" y="5578036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1896094" y="567226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43KHZ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359663" y="4524017"/>
            <a:ext cx="905257" cy="162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6E5443-7391-CD9F-DB73-09DCA9A1294C}"/>
              </a:ext>
            </a:extLst>
          </p:cNvPr>
          <p:cNvSpPr/>
          <p:nvPr/>
        </p:nvSpPr>
        <p:spPr>
          <a:xfrm>
            <a:off x="3089841" y="4524017"/>
            <a:ext cx="905257" cy="162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0F3D4C9-1DD1-064C-BF15-495BE92CA7B3}"/>
              </a:ext>
            </a:extLst>
          </p:cNvPr>
          <p:cNvCxnSpPr/>
          <p:nvPr/>
        </p:nvCxnSpPr>
        <p:spPr>
          <a:xfrm flipH="1" flipV="1">
            <a:off x="3757451" y="5684715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78E698-6FE2-817C-06FA-5E71637CB93E}"/>
              </a:ext>
            </a:extLst>
          </p:cNvPr>
          <p:cNvSpPr txBox="1"/>
          <p:nvPr/>
        </p:nvSpPr>
        <p:spPr>
          <a:xfrm>
            <a:off x="4424513" y="575472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1Mhz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</a:t>
            </a:r>
            <a:r>
              <a:rPr lang="zh-TW" altLang="en-US" dirty="0"/>
              <a:t> </a:t>
            </a:r>
            <a:r>
              <a:rPr lang="en-US" altLang="zh-TW" dirty="0"/>
              <a:t>RX1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E7650-6256-9510-D2E7-3450BF03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Logic Analysis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395F5F-9610-A5EA-6B42-D570664E9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217"/>
            <a:ext cx="10515600" cy="4542503"/>
          </a:xfrm>
        </p:spPr>
      </p:pic>
    </p:spTree>
    <p:extLst>
      <p:ext uri="{BB962C8B-B14F-4D97-AF65-F5344CB8AC3E}">
        <p14:creationId xmlns:p14="http://schemas.microsoft.com/office/powerpoint/2010/main" val="3624657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1C0E-4CA5-27B9-DDDE-D1AA22AA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解決過最難</a:t>
            </a:r>
            <a:r>
              <a:rPr lang="en-US" altLang="zh-TW" dirty="0"/>
              <a:t>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33D5-4E5A-7A5D-9816-8D04EF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RX0</a:t>
            </a:r>
            <a:r>
              <a:rPr lang="zh-TW" altLang="en-US" dirty="0"/>
              <a:t> </a:t>
            </a:r>
            <a:r>
              <a:rPr lang="en-US" altLang="zh-TW" dirty="0"/>
              <a:t>CMU</a:t>
            </a:r>
            <a:r>
              <a:rPr lang="zh-TW" altLang="en-US" dirty="0"/>
              <a:t> </a:t>
            </a:r>
            <a:r>
              <a:rPr lang="en-US" altLang="zh-TW" dirty="0"/>
              <a:t>turn off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38717</TotalTime>
  <Words>2691</Words>
  <Application>Microsoft Office PowerPoint</Application>
  <PresentationFormat>寬螢幕</PresentationFormat>
  <Paragraphs>447</Paragraphs>
  <Slides>68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Logic Analysis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Schmitt Digital </vt:lpstr>
      <vt:lpstr>Schmitt Digital </vt:lpstr>
      <vt:lpstr>T5燈管</vt:lpstr>
      <vt:lpstr>T5 Tube(One Tube)</vt:lpstr>
      <vt:lpstr>T5 Wave(Two Tube) </vt:lpstr>
      <vt:lpstr>解釋T5燈管(two tube)</vt:lpstr>
      <vt:lpstr>Matlab 範例</vt:lpstr>
      <vt:lpstr>範例 : T5</vt:lpstr>
      <vt:lpstr>DSSS Wave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  <vt:lpstr>解決過最難BUG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89</cp:revision>
  <dcterms:created xsi:type="dcterms:W3CDTF">2022-06-23T16:22:06Z</dcterms:created>
  <dcterms:modified xsi:type="dcterms:W3CDTF">2023-02-13T02:28:26Z</dcterms:modified>
</cp:coreProperties>
</file>