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57" r:id="rId4"/>
    <p:sldId id="258" r:id="rId5"/>
    <p:sldId id="260" r:id="rId6"/>
    <p:sldId id="263" r:id="rId7"/>
    <p:sldId id="264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51548FD-1061-47EC-804F-770269E5D319}">
          <p14:sldIdLst>
            <p14:sldId id="256"/>
          </p14:sldIdLst>
        </p14:section>
        <p14:section name="Defintion" id="{0B994A8D-C9E8-4E47-8CF7-831F169BDAA0}">
          <p14:sldIdLst>
            <p14:sldId id="261"/>
          </p14:sldIdLst>
        </p14:section>
        <p14:section name="Project Name : ColorPicking" id="{2A9654F3-D5BC-4227-9ADF-A1FABED36332}">
          <p14:sldIdLst>
            <p14:sldId id="257"/>
            <p14:sldId id="258"/>
            <p14:sldId id="260"/>
            <p14:sldId id="263"/>
            <p14:sldId id="264"/>
            <p14:sldId id="259"/>
            <p14:sldId id="265"/>
          </p14:sldIdLst>
        </p14:section>
        <p14:section name="數位電路驗證" id="{D5C40446-EBF3-4C53-8497-3F374EA8D1ED}">
          <p14:sldIdLst/>
        </p14:section>
        <p14:section name="ADC 數位架構" id="{D6BA5F9B-D591-47FA-8B94-6F7DFFB3FDE6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AGC flow" id="{D4987742-1940-4315-8C24-0E7FB243CB3A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-fw-3" initials="s" lastIdx="11" clrIdx="0">
    <p:extLst>
      <p:ext uri="{19B8F6BF-5375-455C-9EA6-DF929625EA0E}">
        <p15:presenceInfo xmlns:p15="http://schemas.microsoft.com/office/powerpoint/2012/main" userId="sis-fw-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1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15:14:23.316" idx="1">
    <p:pos x="3300" y="1832"/>
    <p:text>由於筆只使用UART TX來印出相關資訊、並沒有使用RX來接收其他Sensor的information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15:23:12.833" idx="2">
    <p:pos x="4385" y="1003"/>
    <p:text>讀取該regestier 代表POP功能</p:text>
    <p:extLst>
      <p:ext uri="{C676402C-5697-4E1C-873F-D02D1690AC5C}">
        <p15:threadingInfo xmlns:p15="http://schemas.microsoft.com/office/powerpoint/2012/main" timeZoneBias="-480"/>
      </p:ext>
    </p:extLst>
  </p:cm>
  <p:cm authorId="1" dt="2022-12-30T19:45:08.470" idx="4">
    <p:pos x="2498" y="1863"/>
    <p:text>設定硬體Buffer收到多少Byte後會自動觸發硬體中斷(Vector ISR),有8Bytes, 4Bytes,1 Byte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30T20:10:18.079" idx="5">
    <p:pos x="3297" y="1878"/>
    <p:text>Buffer收集的Data必須超過4Bytes才會觸發中斷</p:text>
    <p:extLst>
      <p:ext uri="{C676402C-5697-4E1C-873F-D02D1690AC5C}">
        <p15:threadingInfo xmlns:p15="http://schemas.microsoft.com/office/powerpoint/2012/main" timeZoneBias="-480"/>
      </p:ext>
    </p:extLst>
  </p:cm>
  <p:cm authorId="1" dt="2022-12-30T20:11:50.730" idx="6">
    <p:pos x="4026" y="2047"/>
    <p:text>解除中斷Event常理而言是擺在處理好後再將Event解除。但是如果資料在處理的過程中又有資料被傳輸進來此時這個中斷Event將不被看到，因為是在最後清理Event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1T21:47:13.367" idx="7">
    <p:pos x="2745" y="2512"/>
    <p:text>使用歐式幾何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7T18:24:45.642" idx="9">
    <p:pos x="3858" y="1768"/>
    <p:text>PGA 是 低通濾波器將高頻訊號有效阻擋住。Gain值越大 Slew Rate越緩(頻寬越小)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7T14:28:19.221" idx="8">
    <p:pos x="2476" y="1906"/>
    <p:text>ADC 過程是 SAR ADC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11T17:25:26.167" idx="10">
    <p:pos x="5482" y="1119"/>
    <p:text>透過開關對ADC內部電容充電，並藉此取樣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11T17:49:15.271" idx="11">
    <p:pos x="2663" y="1573"/>
    <p:text>與1/2ref比較在與1/4ref電容比較....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320F2-F42B-45F1-AA86-96F1A2E46749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6F853-F7F2-4239-A629-A213C1D675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82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6F853-F7F2-4239-A629-A213C1D6757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4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D410A-6CE9-F4FF-C39F-25F29C017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945F0B-CDB5-18F3-D15F-B32A9979A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475BD-A88B-E641-4E41-7400B499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7AE754-2798-C259-542C-D9469978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5469A-575D-252B-2935-58EB36B6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97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7F69F-7110-1415-25D9-D79C2534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CA690B-E200-659F-6BAD-906FF1F4B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B47347-EB0E-E6AF-BCC4-4B823F15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EE80A7-FFE1-992B-28E2-E3C9DF2E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C5EE6-0DDF-0BE3-BF4C-7ABE06C6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62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9859E2-5EAC-361F-0946-5AC5479F5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EB58E8-7265-0F3F-A553-FF1360D40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91C6EC-E197-2A9B-044B-0EB80697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960DC3-540C-528D-8704-864D55B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759106-6B94-526C-697D-720BF89C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5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793A2-C203-55A4-C646-9036F523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7BB49-A6AF-C062-3312-AE125A29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AB28C2-D941-D890-2467-D2FB79AA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D44F12-D309-59B4-773B-6AD3A213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AC68F-75F1-1E4F-35DE-C6E71B11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86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C92F1-3139-ECC0-99E4-E29633EF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542B5F-2721-5135-B909-FFCDA7AD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6025F7-CF11-B1ED-8812-D7CA157C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4CF473-7C1A-EAA7-321E-65DD188F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CD146-9854-14C5-AF5D-83B1A677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6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DC23F-A434-9FD8-1B3F-18CEA816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A050B-CAFE-B3C8-747F-615F1CE62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98618A-A4A0-02EE-0CCB-B5B9D78B0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34B311-9E60-D3A0-F74A-84AF8229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945145-36D5-CE83-766E-DADA90FC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F5D94B-62E3-79B5-199D-CC59E965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61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D5F02-56AC-FB46-AC86-6634042B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531F37-E243-AD18-0299-F48FF01C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C9B518-89B2-F9CE-4A33-E0F25925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996D1B-C423-7AC7-5386-F3C665C6D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F08C77-BBC1-96E8-835A-E58A4E37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37CEF9-F35C-F952-C8F9-44816A95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8F98B7-05F4-590A-2B71-171818F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96222C-0230-37F4-2A73-D11A244F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9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F02EE-2749-4D7B-A415-EC9F8ACF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B8A04D-8557-6C3B-B348-AF08C28B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06B0CA-BFF4-ED0A-83A6-7C5443BA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04DF66-13C7-4ADB-962F-2C0FE783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3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8D2809-47F1-630A-3B8F-FE1992C7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68F501-8577-6FCF-5DE1-9E270941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FD020E-A18D-6C1A-97B5-F347CC76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79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67030-7C0B-63E9-45C4-5771E7A7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A8C98-BC6C-A7DE-992C-D6EDD915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E71074-B187-FCB2-A10C-B57B9DCB7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D07C20-D09B-85CF-1C32-DA831889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B4B5BE-790F-CCEE-8AE2-23D6EDCF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D58FC1-F03F-845D-874F-2A3AC30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89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50335-9B52-A3E2-115F-23822605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34353A-0A58-FB90-EFFE-0295AA953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42044D-0069-4F19-39F4-B3BA2B53C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A6D694-7B71-A9CE-1611-15CA6C8D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CB5-1750-4E23-A13C-2C1F028F9724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AC04FE-BC9B-6603-B037-23086920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2DAA4F-077F-CA1A-0B1B-01B269F2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83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C801A7-DE1E-949C-9699-A3725B90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8AE9FD-07EE-CFBB-0143-6F7597E3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A8D870-8FE1-4684-7320-82F05AD7B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F4CB5-1750-4E23-A13C-2C1F028F9724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D5C37C-DCE5-C964-E006-072D8596E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053D10-0DDA-A0E0-1C55-249CB5B9A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12F4-CA53-4E17-A468-501BBB73E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9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275AE-1F2D-C4A7-0006-B1F9519D5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Summary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6371D4-28AA-5B4D-DA2C-3D954497B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altLang="zh-TW"/>
              <a:t>Weichen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8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8AD67-683A-006B-0E2B-F3D83AB2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</a:t>
            </a:r>
            <a:r>
              <a:rPr lang="zh-TW" altLang="en-US" dirty="0"/>
              <a:t> 數位架構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E0B58A-6F65-6176-A0EB-A4D883E0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目的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sz="2400" dirty="0"/>
              <a:t>透過引入</a:t>
            </a:r>
            <a:r>
              <a:rPr lang="en-US" altLang="zh-TW" sz="2400" dirty="0"/>
              <a:t>ADC</a:t>
            </a:r>
            <a:r>
              <a:rPr lang="zh-TW" altLang="en-US" sz="2400" dirty="0"/>
              <a:t>架構，可以了解</a:t>
            </a:r>
            <a:r>
              <a:rPr lang="en-US" altLang="zh-TW" sz="2400" dirty="0"/>
              <a:t>HW</a:t>
            </a:r>
            <a:r>
              <a:rPr lang="zh-TW" altLang="en-US" sz="2400" dirty="0"/>
              <a:t>內部如何將電壓轉換成</a:t>
            </a:r>
            <a:r>
              <a:rPr lang="en-US" altLang="zh-TW" sz="2400" dirty="0"/>
              <a:t>ADC</a:t>
            </a:r>
            <a:r>
              <a:rPr lang="zh-TW" altLang="en-US" sz="2400" dirty="0"/>
              <a:t> </a:t>
            </a:r>
            <a:r>
              <a:rPr lang="en-US" altLang="zh-TW" sz="2400" dirty="0"/>
              <a:t>Data</a:t>
            </a:r>
            <a:r>
              <a:rPr lang="zh-TW" altLang="en-US" sz="2400" dirty="0"/>
              <a:t>，再將這些</a:t>
            </a:r>
            <a:r>
              <a:rPr lang="en-US" altLang="zh-TW" sz="2400" dirty="0"/>
              <a:t>Data </a:t>
            </a:r>
            <a:r>
              <a:rPr lang="zh-TW" altLang="en-US" sz="2400" dirty="0"/>
              <a:t>引入後續的數位處理。</a:t>
            </a:r>
            <a:r>
              <a:rPr lang="zh-TW" altLang="en-US" sz="2400" dirty="0">
                <a:solidFill>
                  <a:srgbClr val="FF0000"/>
                </a:solidFill>
              </a:rPr>
              <a:t>這些觀念將引導如何透過</a:t>
            </a:r>
            <a:r>
              <a:rPr lang="en-US" altLang="zh-TW" sz="2400" dirty="0">
                <a:solidFill>
                  <a:srgbClr val="FF0000"/>
                </a:solidFill>
              </a:rPr>
              <a:t>HW Debug </a:t>
            </a:r>
            <a:r>
              <a:rPr lang="zh-TW" altLang="en-US" sz="2400" dirty="0">
                <a:solidFill>
                  <a:srgbClr val="FF0000"/>
                </a:solidFill>
              </a:rPr>
              <a:t>並搭配</a:t>
            </a:r>
            <a:r>
              <a:rPr lang="en-US" altLang="zh-TW" sz="2400" dirty="0">
                <a:solidFill>
                  <a:srgbClr val="FF0000"/>
                </a:solidFill>
              </a:rPr>
              <a:t>Logic Analyzer</a:t>
            </a:r>
            <a:r>
              <a:rPr lang="zh-TW" altLang="en-US" sz="2400" dirty="0">
                <a:solidFill>
                  <a:srgbClr val="FF0000"/>
                </a:solidFill>
              </a:rPr>
              <a:t> 來重現硬體看到的數據。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1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8AE72-5A2D-7470-9FC9-171422D5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主要引入內容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B1BEB-3685-BE76-3863-7C04E8FF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indent="-457200">
              <a:buAutoNum type="arabicPeriod"/>
            </a:pPr>
            <a:r>
              <a:rPr lang="en-US" altLang="zh-TW" sz="2400" dirty="0"/>
              <a:t>Analog Circuit (</a:t>
            </a:r>
            <a:r>
              <a:rPr lang="zh-TW" altLang="en-US" sz="2400" dirty="0"/>
              <a:t>* 可斟酌講解</a:t>
            </a:r>
            <a:r>
              <a:rPr lang="en-US" altLang="zh-TW" sz="2400" dirty="0"/>
              <a:t>)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ADC</a:t>
            </a:r>
            <a:r>
              <a:rPr lang="zh-TW" altLang="en-US" sz="2400" dirty="0"/>
              <a:t> 電路</a:t>
            </a: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r>
              <a:rPr lang="en-US" altLang="zh-TW" sz="2400" dirty="0"/>
              <a:t>Debug </a:t>
            </a:r>
            <a:r>
              <a:rPr lang="zh-TW" altLang="en-US" sz="2400" dirty="0"/>
              <a:t>傳換成 </a:t>
            </a:r>
            <a:r>
              <a:rPr lang="en-US" altLang="zh-TW" sz="2400" dirty="0"/>
              <a:t>Data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95819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80BAC-4170-00D1-9731-39BB4FD3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Analog 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D76BEA-0EF3-AAE4-F26C-AECA1790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簡易示意圖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6EF1EDC-DCD5-EBED-9D97-98C048F1B2EB}"/>
              </a:ext>
            </a:extLst>
          </p:cNvPr>
          <p:cNvSpPr/>
          <p:nvPr/>
        </p:nvSpPr>
        <p:spPr>
          <a:xfrm rot="5460000">
            <a:off x="5455190" y="2948953"/>
            <a:ext cx="1254868" cy="1410510"/>
          </a:xfrm>
          <a:prstGeom prst="triangle">
            <a:avLst/>
          </a:prstGeom>
          <a:scene3d>
            <a:camera prst="orthographicFront">
              <a:rot lat="0" lon="20999994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103664" lon="21008938" rev="591066"/>
              </a:camera>
              <a:lightRig rig="threePt" dir="t"/>
            </a:scene3d>
            <a:flatTx/>
          </a:bodyPr>
          <a:lstStyle/>
          <a:p>
            <a:pPr algn="ctr"/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E684D5B-8F3F-CF2D-DECD-252AEF5A45AD}"/>
              </a:ext>
            </a:extLst>
          </p:cNvPr>
          <p:cNvCxnSpPr>
            <a:cxnSpLocks/>
          </p:cNvCxnSpPr>
          <p:nvPr/>
        </p:nvCxnSpPr>
        <p:spPr>
          <a:xfrm>
            <a:off x="3696510" y="3266871"/>
            <a:ext cx="2146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858C2DE-0FB4-C090-5CDE-83E1E3076644}"/>
              </a:ext>
            </a:extLst>
          </p:cNvPr>
          <p:cNvCxnSpPr>
            <a:cxnSpLocks/>
          </p:cNvCxnSpPr>
          <p:nvPr/>
        </p:nvCxnSpPr>
        <p:spPr>
          <a:xfrm flipV="1">
            <a:off x="3521413" y="4001294"/>
            <a:ext cx="2321667" cy="1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1B1CA0D-D525-3B43-9DE8-5401C2A10DA9}"/>
              </a:ext>
            </a:extLst>
          </p:cNvPr>
          <p:cNvSpPr/>
          <p:nvPr/>
        </p:nvSpPr>
        <p:spPr>
          <a:xfrm>
            <a:off x="1828800" y="3429000"/>
            <a:ext cx="1867710" cy="16147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HPF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E5754EE-9070-5C0F-FC0E-B0AD75324B9E}"/>
              </a:ext>
            </a:extLst>
          </p:cNvPr>
          <p:cNvSpPr txBox="1"/>
          <p:nvPr/>
        </p:nvSpPr>
        <p:spPr>
          <a:xfrm>
            <a:off x="4788441" y="2720146"/>
            <a:ext cx="88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4E95C6E-3758-FDFE-CA72-F0959FC060CC}"/>
              </a:ext>
            </a:extLst>
          </p:cNvPr>
          <p:cNvCxnSpPr/>
          <p:nvPr/>
        </p:nvCxnSpPr>
        <p:spPr>
          <a:xfrm>
            <a:off x="838200" y="4095343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9D71B7-C28D-D15A-C10D-FE987C05ECDF}"/>
              </a:ext>
            </a:extLst>
          </p:cNvPr>
          <p:cNvSpPr txBox="1"/>
          <p:nvPr/>
        </p:nvSpPr>
        <p:spPr>
          <a:xfrm>
            <a:off x="5679533" y="3486047"/>
            <a:ext cx="143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PGA</a:t>
            </a:r>
            <a:endParaRPr lang="zh-TW" altLang="en-US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678A7EB-66CB-6858-D1F5-3C91D2DF4E72}"/>
              </a:ext>
            </a:extLst>
          </p:cNvPr>
          <p:cNvCxnSpPr>
            <a:cxnSpLocks/>
          </p:cNvCxnSpPr>
          <p:nvPr/>
        </p:nvCxnSpPr>
        <p:spPr>
          <a:xfrm flipH="1" flipV="1">
            <a:off x="673100" y="3544458"/>
            <a:ext cx="165100" cy="55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形: 空心 24">
            <a:extLst>
              <a:ext uri="{FF2B5EF4-FFF2-40B4-BE49-F238E27FC236}">
                <a16:creationId xmlns:a16="http://schemas.microsoft.com/office/drawing/2014/main" id="{F7A3A0B3-82A2-12EC-AD71-2ADD65056FD7}"/>
              </a:ext>
            </a:extLst>
          </p:cNvPr>
          <p:cNvSpPr/>
          <p:nvPr/>
        </p:nvSpPr>
        <p:spPr>
          <a:xfrm>
            <a:off x="196580" y="3319465"/>
            <a:ext cx="806720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圓形: 空心 25">
            <a:extLst>
              <a:ext uri="{FF2B5EF4-FFF2-40B4-BE49-F238E27FC236}">
                <a16:creationId xmlns:a16="http://schemas.microsoft.com/office/drawing/2014/main" id="{6F3AA86E-1BBE-12B8-59F6-6B2947241A2C}"/>
              </a:ext>
            </a:extLst>
          </p:cNvPr>
          <p:cNvSpPr/>
          <p:nvPr/>
        </p:nvSpPr>
        <p:spPr>
          <a:xfrm>
            <a:off x="494759" y="3486728"/>
            <a:ext cx="304800" cy="11545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圓形: 空心 26">
            <a:extLst>
              <a:ext uri="{FF2B5EF4-FFF2-40B4-BE49-F238E27FC236}">
                <a16:creationId xmlns:a16="http://schemas.microsoft.com/office/drawing/2014/main" id="{B69878EA-651F-8E2B-A1A5-A7949E9C9433}"/>
              </a:ext>
            </a:extLst>
          </p:cNvPr>
          <p:cNvSpPr/>
          <p:nvPr/>
        </p:nvSpPr>
        <p:spPr>
          <a:xfrm>
            <a:off x="362085" y="3403097"/>
            <a:ext cx="533941" cy="10953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48ECD8B-F131-258B-EE4F-B6D5647AB81F}"/>
              </a:ext>
            </a:extLst>
          </p:cNvPr>
          <p:cNvSpPr txBox="1"/>
          <p:nvPr/>
        </p:nvSpPr>
        <p:spPr>
          <a:xfrm>
            <a:off x="371070" y="2897539"/>
            <a:ext cx="89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Ring</a:t>
            </a:r>
            <a:endParaRPr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B24A703-423B-65D3-C354-9F72BBCE4334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6798722" y="3602185"/>
            <a:ext cx="4593719" cy="52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E164CF2A-F133-DAED-1B4B-2C26CFD06AF7}"/>
              </a:ext>
            </a:extLst>
          </p:cNvPr>
          <p:cNvSpPr/>
          <p:nvPr/>
        </p:nvSpPr>
        <p:spPr>
          <a:xfrm>
            <a:off x="7771893" y="3029675"/>
            <a:ext cx="1600200" cy="11294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ADC</a:t>
            </a:r>
            <a:endParaRPr lang="zh-TW" altLang="en-US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AE087517-8C32-BFC3-CA5D-498D46FF5013}"/>
              </a:ext>
            </a:extLst>
          </p:cNvPr>
          <p:cNvSpPr/>
          <p:nvPr/>
        </p:nvSpPr>
        <p:spPr>
          <a:xfrm>
            <a:off x="9646125" y="2962538"/>
            <a:ext cx="1746316" cy="1279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Digital</a:t>
            </a:r>
            <a:r>
              <a:rPr lang="zh-TW" altLang="en-US" dirty="0"/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4685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2CBB76-248D-C404-D8A0-DBE927E5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Analog 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F373A1-8B79-A1F0-6A6B-A94085369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透過前面的</a:t>
            </a:r>
            <a:r>
              <a:rPr lang="en-US" altLang="zh-TW" dirty="0"/>
              <a:t>RX_PGA</a:t>
            </a:r>
            <a:r>
              <a:rPr lang="zh-TW" altLang="en-US" dirty="0"/>
              <a:t> 將電壓放大再透過</a:t>
            </a:r>
            <a:r>
              <a:rPr lang="en-US" altLang="zh-TW" dirty="0"/>
              <a:t>ADC</a:t>
            </a:r>
            <a:r>
              <a:rPr lang="zh-TW" altLang="en-US" dirty="0"/>
              <a:t>內部的電容對電壓值進行</a:t>
            </a:r>
            <a:r>
              <a:rPr lang="en-US" altLang="zh-TW" dirty="0"/>
              <a:t>Sample</a:t>
            </a:r>
            <a:r>
              <a:rPr lang="zh-TW" altLang="en-US" dirty="0"/>
              <a:t>。</a:t>
            </a:r>
            <a:r>
              <a:rPr lang="en-US" altLang="zh-TW" dirty="0"/>
              <a:t>(ADC</a:t>
            </a:r>
            <a:r>
              <a:rPr lang="zh-TW" altLang="en-US" dirty="0"/>
              <a:t> </a:t>
            </a:r>
            <a:r>
              <a:rPr lang="en-US" altLang="zh-TW" dirty="0"/>
              <a:t>Voltage Range 2.8V ~ 0V)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4336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5FA3F-9593-D51E-AC6B-272A9C3C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ADC Sample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6EF090-BA30-ED01-E543-714C9EA3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B0F0"/>
                </a:solidFill>
              </a:rPr>
              <a:t>問題</a:t>
            </a:r>
            <a:endParaRPr lang="en-US" altLang="zh-TW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TW" sz="2400" dirty="0"/>
              <a:t>HW</a:t>
            </a:r>
            <a:r>
              <a:rPr lang="zh-TW" altLang="en-US" sz="2400" dirty="0"/>
              <a:t> </a:t>
            </a:r>
            <a:r>
              <a:rPr lang="en-US" altLang="zh-TW" sz="2400" dirty="0" err="1"/>
              <a:t>DebugPort</a:t>
            </a:r>
            <a:r>
              <a:rPr lang="en-US" altLang="zh-TW" sz="2400" dirty="0"/>
              <a:t> :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000" dirty="0"/>
              <a:t>1.</a:t>
            </a:r>
            <a:r>
              <a:rPr lang="zh-TW" altLang="en-US" sz="2000" dirty="0"/>
              <a:t> </a:t>
            </a:r>
            <a:r>
              <a:rPr lang="en-US" altLang="zh-TW" sz="2000" dirty="0"/>
              <a:t>SAR</a:t>
            </a:r>
            <a:r>
              <a:rPr lang="zh-TW" altLang="en-US" sz="2000" dirty="0"/>
              <a:t> </a:t>
            </a:r>
            <a:r>
              <a:rPr lang="en-US" altLang="zh-TW" sz="2000" dirty="0"/>
              <a:t>ADC</a:t>
            </a:r>
            <a:r>
              <a:rPr lang="zh-TW" altLang="en-US" sz="2000" dirty="0"/>
              <a:t>過程</a:t>
            </a:r>
            <a:r>
              <a:rPr lang="en-US" altLang="zh-TW" sz="2000" dirty="0"/>
              <a:t>(</a:t>
            </a:r>
            <a:r>
              <a:rPr lang="zh-TW" altLang="en-US" sz="2000" dirty="0"/>
              <a:t>詳細說明、並搭配</a:t>
            </a:r>
            <a:r>
              <a:rPr lang="en-US" altLang="zh-TW" sz="2000" dirty="0"/>
              <a:t>Logic Analysis</a:t>
            </a:r>
            <a:r>
              <a:rPr lang="zh-TW" altLang="en-US" sz="2000" dirty="0"/>
              <a:t>講解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457200" indent="-457200">
              <a:buAutoNum type="arabicPeriod" startAt="2"/>
            </a:pPr>
            <a:r>
              <a:rPr lang="zh-TW" altLang="en-US" sz="2400" dirty="0"/>
              <a:t>最接近顏色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8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990E9-0B2C-DDEE-C22A-B5EE484E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7D49B9-DEBE-8FC2-803D-9BEE1654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/>
              <a:t>採樣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轉換</a:t>
            </a:r>
            <a:endParaRPr lang="en-US" altLang="zh-TW" sz="2400" dirty="0"/>
          </a:p>
          <a:p>
            <a:pPr marL="514350" indent="-514350">
              <a:buAutoNum type="arabicPeriod"/>
            </a:pPr>
            <a:endParaRPr lang="en-US" altLang="zh-TW" sz="2400" dirty="0"/>
          </a:p>
          <a:p>
            <a:pPr marL="514350" indent="-514350">
              <a:buAutoNum type="arabicPeriod"/>
            </a:pPr>
            <a:r>
              <a:rPr lang="zh-TW" altLang="en-US" sz="2400" dirty="0"/>
              <a:t>實際情況</a:t>
            </a:r>
          </a:p>
        </p:txBody>
      </p:sp>
    </p:spTree>
    <p:extLst>
      <p:ext uri="{BB962C8B-B14F-4D97-AF65-F5344CB8AC3E}">
        <p14:creationId xmlns:p14="http://schemas.microsoft.com/office/powerpoint/2010/main" val="2088275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A7165-D4D8-00A3-28E5-FFB635A1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 </a:t>
            </a:r>
            <a:r>
              <a:rPr lang="zh-TW" altLang="en-US" dirty="0"/>
              <a:t>採樣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118FB-1D87-E76D-D698-AE8AA635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採樣 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EFD8A4B-2AC0-4905-0F6F-9C789CB6F5C3}"/>
              </a:ext>
            </a:extLst>
          </p:cNvPr>
          <p:cNvSpPr/>
          <p:nvPr/>
        </p:nvSpPr>
        <p:spPr>
          <a:xfrm rot="5400000">
            <a:off x="2115765" y="2606854"/>
            <a:ext cx="1702340" cy="14786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1F63F0-4C77-8AE7-A822-3813D3D9DCF4}"/>
              </a:ext>
            </a:extLst>
          </p:cNvPr>
          <p:cNvSpPr txBox="1"/>
          <p:nvPr/>
        </p:nvSpPr>
        <p:spPr>
          <a:xfrm>
            <a:off x="2412460" y="3161489"/>
            <a:ext cx="110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RX_PGA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A25055E-7E11-423C-BE2C-EDDA1A8F8774}"/>
              </a:ext>
            </a:extLst>
          </p:cNvPr>
          <p:cNvCxnSpPr>
            <a:cxnSpLocks/>
          </p:cNvCxnSpPr>
          <p:nvPr/>
        </p:nvCxnSpPr>
        <p:spPr>
          <a:xfrm>
            <a:off x="3688808" y="3346155"/>
            <a:ext cx="922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B161747-CCA9-C126-A47C-7E30B5720D60}"/>
              </a:ext>
            </a:extLst>
          </p:cNvPr>
          <p:cNvSpPr/>
          <p:nvPr/>
        </p:nvSpPr>
        <p:spPr>
          <a:xfrm>
            <a:off x="5462890" y="1945372"/>
            <a:ext cx="3151762" cy="280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/>
              <a:t>ADC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584EED9-D747-CCBB-7347-F637C45AFE34}"/>
              </a:ext>
            </a:extLst>
          </p:cNvPr>
          <p:cNvCxnSpPr/>
          <p:nvPr/>
        </p:nvCxnSpPr>
        <p:spPr>
          <a:xfrm>
            <a:off x="5846323" y="3333103"/>
            <a:ext cx="0" cy="47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A125530-82CC-224B-6109-24B209E5DFCB}"/>
              </a:ext>
            </a:extLst>
          </p:cNvPr>
          <p:cNvCxnSpPr>
            <a:cxnSpLocks/>
          </p:cNvCxnSpPr>
          <p:nvPr/>
        </p:nvCxnSpPr>
        <p:spPr>
          <a:xfrm>
            <a:off x="5684197" y="3813242"/>
            <a:ext cx="343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6D2E9C8-F01A-8CCF-65E5-CD3044D70831}"/>
              </a:ext>
            </a:extLst>
          </p:cNvPr>
          <p:cNvCxnSpPr>
            <a:cxnSpLocks/>
          </p:cNvCxnSpPr>
          <p:nvPr/>
        </p:nvCxnSpPr>
        <p:spPr>
          <a:xfrm>
            <a:off x="5685818" y="3985097"/>
            <a:ext cx="342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7E247A0-4DC4-DCF8-65D0-776FA9F0B89C}"/>
              </a:ext>
            </a:extLst>
          </p:cNvPr>
          <p:cNvCxnSpPr>
            <a:cxnSpLocks/>
          </p:cNvCxnSpPr>
          <p:nvPr/>
        </p:nvCxnSpPr>
        <p:spPr>
          <a:xfrm>
            <a:off x="5875507" y="3985097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C837D0E-FAD1-C2A6-503A-33BFDB8D24AC}"/>
              </a:ext>
            </a:extLst>
          </p:cNvPr>
          <p:cNvCxnSpPr>
            <a:cxnSpLocks/>
          </p:cNvCxnSpPr>
          <p:nvPr/>
        </p:nvCxnSpPr>
        <p:spPr>
          <a:xfrm flipV="1">
            <a:off x="4594292" y="3064213"/>
            <a:ext cx="683773" cy="28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A3006E2-2661-B89C-97E0-532615CD1291}"/>
              </a:ext>
            </a:extLst>
          </p:cNvPr>
          <p:cNvCxnSpPr>
            <a:cxnSpLocks/>
          </p:cNvCxnSpPr>
          <p:nvPr/>
        </p:nvCxnSpPr>
        <p:spPr>
          <a:xfrm>
            <a:off x="5233481" y="3346155"/>
            <a:ext cx="1040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F47CA07-B181-1285-A867-1A8EA9C3EFF7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838200" y="3346155"/>
            <a:ext cx="13894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D39DFC0C-1603-4A4D-D68A-2EFAD62198F5}"/>
              </a:ext>
            </a:extLst>
          </p:cNvPr>
          <p:cNvSpPr/>
          <p:nvPr/>
        </p:nvSpPr>
        <p:spPr>
          <a:xfrm>
            <a:off x="5348593" y="3346154"/>
            <a:ext cx="671208" cy="4507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Vc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D0E4374C-4EAC-4703-08A7-8C4580822815}"/>
              </a:ext>
            </a:extLst>
          </p:cNvPr>
          <p:cNvCxnSpPr>
            <a:cxnSpLocks/>
          </p:cNvCxnSpPr>
          <p:nvPr/>
        </p:nvCxnSpPr>
        <p:spPr>
          <a:xfrm>
            <a:off x="2714017" y="3822970"/>
            <a:ext cx="0" cy="15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C57ADDF-D5F8-3F83-6F42-27C15EA42E32}"/>
              </a:ext>
            </a:extLst>
          </p:cNvPr>
          <p:cNvSpPr txBox="1"/>
          <p:nvPr/>
        </p:nvSpPr>
        <p:spPr>
          <a:xfrm>
            <a:off x="2070774" y="4622372"/>
            <a:ext cx="107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Vcm</a:t>
            </a:r>
            <a:endParaRPr lang="zh-TW" altLang="en-US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C6C6D14-D511-F271-F008-243C4FCAA8E6}"/>
              </a:ext>
            </a:extLst>
          </p:cNvPr>
          <p:cNvCxnSpPr>
            <a:cxnSpLocks/>
          </p:cNvCxnSpPr>
          <p:nvPr/>
        </p:nvCxnSpPr>
        <p:spPr>
          <a:xfrm>
            <a:off x="6274340" y="3346155"/>
            <a:ext cx="651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BD3A550-47F6-03FE-37BE-2A31005C418D}"/>
              </a:ext>
            </a:extLst>
          </p:cNvPr>
          <p:cNvCxnSpPr>
            <a:cxnSpLocks/>
          </p:cNvCxnSpPr>
          <p:nvPr/>
        </p:nvCxnSpPr>
        <p:spPr>
          <a:xfrm>
            <a:off x="6274340" y="3339269"/>
            <a:ext cx="0" cy="32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42D7657-6020-3611-69AB-CF3F500143DC}"/>
              </a:ext>
            </a:extLst>
          </p:cNvPr>
          <p:cNvCxnSpPr>
            <a:cxnSpLocks/>
          </p:cNvCxnSpPr>
          <p:nvPr/>
        </p:nvCxnSpPr>
        <p:spPr>
          <a:xfrm>
            <a:off x="6167336" y="3667328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95733F0-5E1D-A83D-A3F4-D26B5EEFE536}"/>
              </a:ext>
            </a:extLst>
          </p:cNvPr>
          <p:cNvCxnSpPr>
            <a:cxnSpLocks/>
          </p:cNvCxnSpPr>
          <p:nvPr/>
        </p:nvCxnSpPr>
        <p:spPr>
          <a:xfrm>
            <a:off x="6164093" y="3738582"/>
            <a:ext cx="17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D64E40D0-0768-FCBF-D050-2F3DEB39C238}"/>
              </a:ext>
            </a:extLst>
          </p:cNvPr>
          <p:cNvCxnSpPr>
            <a:cxnSpLocks/>
          </p:cNvCxnSpPr>
          <p:nvPr/>
        </p:nvCxnSpPr>
        <p:spPr>
          <a:xfrm>
            <a:off x="6280826" y="3738582"/>
            <a:ext cx="0" cy="2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55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230D9-F563-A36C-481A-F98E3495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6CF90-50F6-C263-FE82-372CD1030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透過二分法以及比較器電路周邊電路等等將</a:t>
            </a:r>
            <a:r>
              <a:rPr lang="en-US" altLang="zh-TW" dirty="0"/>
              <a:t>Analog</a:t>
            </a:r>
            <a:r>
              <a:rPr lang="zh-TW" altLang="en-US" dirty="0"/>
              <a:t>訊號轉換成數位訊號。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從</a:t>
            </a:r>
            <a:r>
              <a:rPr lang="en-US" altLang="zh-TW" dirty="0"/>
              <a:t>MSB</a:t>
            </a:r>
            <a:r>
              <a:rPr lang="zh-TW" altLang="en-US" dirty="0"/>
              <a:t>開始擷取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等到</a:t>
            </a:r>
            <a:r>
              <a:rPr lang="en-US" altLang="zh-TW" dirty="0"/>
              <a:t>Lock</a:t>
            </a:r>
            <a:r>
              <a:rPr lang="zh-TW" altLang="en-US" dirty="0"/>
              <a:t>完再透過</a:t>
            </a:r>
            <a:r>
              <a:rPr lang="en-US" altLang="zh-TW" dirty="0"/>
              <a:t>CLOCK</a:t>
            </a:r>
            <a:r>
              <a:rPr lang="zh-TW" altLang="en-US" dirty="0"/>
              <a:t>敲給</a:t>
            </a:r>
            <a:r>
              <a:rPr lang="en-US" altLang="zh-TW" dirty="0"/>
              <a:t>ADC_OUT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933B6B-1D8C-EA78-4A1B-14A1A6044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579" y="3317240"/>
            <a:ext cx="429006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54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5A2D7-7FAA-2526-D9AB-97834DD0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重點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從</a:t>
            </a:r>
            <a:r>
              <a:rPr lang="en-US" altLang="zh-TW" dirty="0"/>
              <a:t>Port </a:t>
            </a:r>
            <a:r>
              <a:rPr lang="zh-TW" altLang="en-US" dirty="0"/>
              <a:t>看到的是時脈敲完後的結果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由於</a:t>
            </a:r>
            <a:r>
              <a:rPr lang="en-US" altLang="zh-TW" dirty="0"/>
              <a:t>PCB</a:t>
            </a:r>
            <a:r>
              <a:rPr lang="zh-TW" altLang="en-US" dirty="0"/>
              <a:t> </a:t>
            </a:r>
            <a:r>
              <a:rPr lang="en-US" altLang="zh-TW" dirty="0" err="1"/>
              <a:t>LayOut</a:t>
            </a:r>
            <a:r>
              <a:rPr lang="en-US" altLang="zh-TW" dirty="0"/>
              <a:t> </a:t>
            </a:r>
            <a:r>
              <a:rPr lang="zh-TW" altLang="en-US" dirty="0"/>
              <a:t>以及</a:t>
            </a:r>
            <a:r>
              <a:rPr lang="en-US" altLang="zh-TW" dirty="0"/>
              <a:t>Trace length</a:t>
            </a:r>
            <a:r>
              <a:rPr lang="zh-TW" altLang="en-US" dirty="0"/>
              <a:t>看到的結果並不會</a:t>
            </a:r>
            <a:r>
              <a:rPr lang="en-US" altLang="zh-TW" dirty="0"/>
              <a:t>MSB</a:t>
            </a:r>
            <a:r>
              <a:rPr lang="zh-TW" altLang="en-US" dirty="0"/>
              <a:t>先</a:t>
            </a:r>
            <a:r>
              <a:rPr lang="en-US" altLang="zh-TW" dirty="0"/>
              <a:t>lock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 上述原因大概各個</a:t>
            </a:r>
            <a:r>
              <a:rPr lang="en-US" altLang="zh-TW" dirty="0"/>
              <a:t>Port</a:t>
            </a:r>
            <a:r>
              <a:rPr lang="zh-TW" altLang="en-US" dirty="0"/>
              <a:t>差不多有</a:t>
            </a:r>
            <a:r>
              <a:rPr lang="en-US" altLang="zh-TW" dirty="0"/>
              <a:t>20~30ns</a:t>
            </a:r>
            <a:r>
              <a:rPr lang="zh-TW" altLang="en-US" dirty="0"/>
              <a:t>的</a:t>
            </a:r>
            <a:r>
              <a:rPr lang="en-US" altLang="zh-TW" dirty="0"/>
              <a:t>Phase Delay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975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F6A6EE6A-7C40-F675-DF65-B4580F290D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429260"/>
          </a:xfr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948464" cy="2853379"/>
          </a:xfr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61D0B94-28B8-6FA4-6EFA-9058C2EEEF68}"/>
              </a:ext>
            </a:extLst>
          </p:cNvPr>
          <p:cNvSpPr/>
          <p:nvPr/>
        </p:nvSpPr>
        <p:spPr>
          <a:xfrm>
            <a:off x="3570051" y="2101175"/>
            <a:ext cx="496111" cy="27723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2755F47-DB17-6F96-C81C-1DF97AF2BFF5}"/>
              </a:ext>
            </a:extLst>
          </p:cNvPr>
          <p:cNvCxnSpPr>
            <a:cxnSpLocks/>
          </p:cNvCxnSpPr>
          <p:nvPr/>
        </p:nvCxnSpPr>
        <p:spPr>
          <a:xfrm flipV="1">
            <a:off x="4027251" y="2908570"/>
            <a:ext cx="4435813" cy="642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0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A4FC8-77BD-64B2-6092-5EC021BA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08FAC-BB23-3F15-1FDB-608201F5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以下定義章節</a:t>
            </a:r>
            <a:r>
              <a:rPr lang="en-US" altLang="zh-TW" dirty="0"/>
              <a:t>Sequence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目的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架構</a:t>
            </a:r>
            <a:r>
              <a:rPr lang="en-US" altLang="zh-TW" dirty="0"/>
              <a:t>(</a:t>
            </a:r>
            <a:r>
              <a:rPr lang="zh-TW" altLang="en-US" dirty="0"/>
              <a:t>綠色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章節 問題</a:t>
            </a:r>
            <a:r>
              <a:rPr lang="en-US" altLang="zh-TW" dirty="0"/>
              <a:t>(</a:t>
            </a:r>
            <a:r>
              <a:rPr lang="zh-TW" altLang="en-US" dirty="0"/>
              <a:t>藍色</a:t>
            </a:r>
            <a:r>
              <a:rPr lang="en-US" altLang="zh-TW" dirty="0"/>
              <a:t>)</a:t>
            </a:r>
            <a:r>
              <a:rPr lang="zh-TW" altLang="en-US" dirty="0"/>
              <a:t>、問題的根本</a:t>
            </a:r>
            <a:r>
              <a:rPr lang="en-US" altLang="zh-TW" dirty="0"/>
              <a:t>(</a:t>
            </a:r>
            <a:r>
              <a:rPr lang="zh-TW" altLang="en-US" dirty="0"/>
              <a:t>紅色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zh-TW" altLang="en-US" dirty="0"/>
              <a:t>解決辦法 </a:t>
            </a:r>
            <a:r>
              <a:rPr lang="en-US" altLang="zh-TW" dirty="0"/>
              <a:t>(</a:t>
            </a:r>
            <a:r>
              <a:rPr lang="zh-TW" altLang="en-US" dirty="0"/>
              <a:t>黑色</a:t>
            </a:r>
            <a:r>
              <a:rPr lang="en-US" altLang="zh-TW" dirty="0"/>
              <a:t>)</a:t>
            </a:r>
          </a:p>
          <a:p>
            <a:pPr marL="971550" lvl="1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字的大小由</a:t>
            </a:r>
            <a:r>
              <a:rPr lang="en-US" altLang="zh-TW" dirty="0"/>
              <a:t>28 </a:t>
            </a:r>
            <a:r>
              <a:rPr lang="zh-TW" altLang="en-US" dirty="0"/>
              <a:t>一路縮小 </a:t>
            </a:r>
            <a:r>
              <a:rPr lang="en-US" altLang="zh-TW" dirty="0"/>
              <a:t>28,24,20,… </a:t>
            </a:r>
            <a:r>
              <a:rPr lang="zh-TW" altLang="en-US" dirty="0"/>
              <a:t>依層級遞減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0344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E9218-474B-B1DC-1CDA-394754C2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SAR ADC</a:t>
            </a:r>
            <a:r>
              <a:rPr lang="zh-TW" altLang="en-US" dirty="0"/>
              <a:t> 實際狀況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84AF8D7-3D22-35C4-83E0-599AE6B98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6049"/>
            <a:ext cx="10515600" cy="4756826"/>
          </a:xfrm>
        </p:spPr>
      </p:pic>
    </p:spTree>
    <p:extLst>
      <p:ext uri="{BB962C8B-B14F-4D97-AF65-F5344CB8AC3E}">
        <p14:creationId xmlns:p14="http://schemas.microsoft.com/office/powerpoint/2010/main" val="28287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3FE11-1F15-4971-95B5-34F7811B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Color </a:t>
            </a:r>
            <a:r>
              <a:rPr lang="en-US" altLang="zh-TW" dirty="0" err="1"/>
              <a:t>Pikcing</a:t>
            </a:r>
            <a:r>
              <a:rPr lang="en-US" altLang="zh-TW" dirty="0"/>
              <a:t>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2571F1-765B-42C3-8AAC-2A8441E0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2800" dirty="0">
                <a:solidFill>
                  <a:srgbClr val="FF0000"/>
                </a:solidFill>
              </a:rPr>
              <a:t>目的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 按壓</a:t>
            </a:r>
            <a:r>
              <a:rPr lang="en-US" altLang="zh-TW" dirty="0"/>
              <a:t>Color Sensor</a:t>
            </a:r>
            <a:r>
              <a:rPr lang="zh-TW" altLang="en-US" dirty="0"/>
              <a:t>選擇顏色、並透過筆在</a:t>
            </a:r>
            <a:r>
              <a:rPr lang="en-US" altLang="zh-TW" dirty="0"/>
              <a:t>Host</a:t>
            </a:r>
            <a:r>
              <a:rPr lang="zh-TW" altLang="en-US" dirty="0"/>
              <a:t>上畫出對應的顏色</a:t>
            </a: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75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63CA0-2783-4A34-8C5A-24686BD0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主要遇到的問題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3A3B7-3819-4E07-A5DF-C15C993A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問題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sz="2400" dirty="0">
                <a:hlinkClick r:id="rId2" action="ppaction://hlinksldjump"/>
              </a:rPr>
              <a:t>傳輸問題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1.  Set 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</a:t>
            </a:r>
            <a:r>
              <a:rPr lang="en-US" altLang="zh-TW" sz="2000" dirty="0"/>
              <a:t>Setting </a:t>
            </a:r>
            <a:r>
              <a:rPr lang="zh-TW" altLang="en-US" sz="2000" dirty="0"/>
              <a:t>以及 </a:t>
            </a:r>
            <a:r>
              <a:rPr lang="en-US" altLang="zh-TW" sz="2000" dirty="0"/>
              <a:t>Flow </a:t>
            </a:r>
            <a:r>
              <a:rPr lang="zh-TW" altLang="en-US" sz="2000" dirty="0"/>
              <a:t>規劃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400" dirty="0"/>
          </a:p>
          <a:p>
            <a:pPr marL="457200" indent="-457200">
              <a:buAutoNum type="arabicPeriod" startAt="2"/>
            </a:pPr>
            <a:r>
              <a:rPr lang="zh-TW" altLang="en-US" sz="2400" dirty="0">
                <a:hlinkClick r:id="rId3" action="ppaction://hlinksldjump"/>
              </a:rPr>
              <a:t>最接近顏色</a:t>
            </a:r>
            <a:r>
              <a:rPr lang="en-US" altLang="zh-TW" sz="2400" dirty="0"/>
              <a:t>:</a:t>
            </a:r>
          </a:p>
          <a:p>
            <a:pPr marL="914400" lvl="1" indent="-457200">
              <a:buAutoNum type="arabicPeriod" startAt="2"/>
            </a:pPr>
            <a:r>
              <a:rPr lang="zh-TW" altLang="en-US" sz="2000" dirty="0"/>
              <a:t>筆的</a:t>
            </a:r>
            <a:r>
              <a:rPr lang="en-US" altLang="zh-TW" sz="2000" dirty="0" err="1"/>
              <a:t>Protocal</a:t>
            </a:r>
            <a:r>
              <a:rPr lang="en-US" altLang="zh-TW" sz="2000" dirty="0"/>
              <a:t> </a:t>
            </a:r>
            <a:r>
              <a:rPr lang="zh-TW" altLang="en-US" sz="2000" dirty="0"/>
              <a:t>定義的顏色只佔</a:t>
            </a:r>
            <a:r>
              <a:rPr lang="en-US" altLang="zh-TW" sz="2000" dirty="0"/>
              <a:t>RGB</a:t>
            </a:r>
            <a:r>
              <a:rPr lang="zh-TW" altLang="en-US" sz="2000" dirty="0"/>
              <a:t>裡面</a:t>
            </a:r>
            <a:r>
              <a:rPr lang="en-US" altLang="zh-TW" sz="2000" dirty="0"/>
              <a:t>200</a:t>
            </a:r>
            <a:r>
              <a:rPr lang="zh-TW" altLang="en-US" sz="2000" dirty="0"/>
              <a:t>多個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685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sz="2000" dirty="0"/>
              <a:t>UART</a:t>
            </a:r>
            <a:r>
              <a:rPr lang="zh-TW" altLang="en-US" sz="2000" dirty="0"/>
              <a:t> </a:t>
            </a:r>
            <a:r>
              <a:rPr lang="en-US" altLang="zh-TW" sz="2000" dirty="0"/>
              <a:t>RX</a:t>
            </a:r>
            <a:r>
              <a:rPr lang="zh-TW" altLang="en-US" sz="2000" dirty="0"/>
              <a:t> 使用</a:t>
            </a:r>
            <a:r>
              <a:rPr lang="en-US" altLang="zh-TW" sz="2000" dirty="0"/>
              <a:t>FIFO</a:t>
            </a:r>
            <a:r>
              <a:rPr lang="zh-TW" altLang="en-US" sz="2000" dirty="0"/>
              <a:t> 架構、這個</a:t>
            </a:r>
            <a:r>
              <a:rPr lang="en-US" altLang="zh-TW" sz="2000" dirty="0"/>
              <a:t>FIFO</a:t>
            </a:r>
            <a:r>
              <a:rPr lang="zh-TW" altLang="en-US" sz="2000" dirty="0"/>
              <a:t>架構是被封裝過。</a:t>
            </a: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endParaRPr lang="en-US" altLang="zh-TW" sz="2000" dirty="0"/>
          </a:p>
          <a:p>
            <a:pPr marL="514350" indent="-514350">
              <a:buAutoNum type="arabicPeriod"/>
            </a:pPr>
            <a:r>
              <a:rPr lang="en-US" altLang="zh-TW" sz="2000" dirty="0"/>
              <a:t>UART RX</a:t>
            </a:r>
            <a:r>
              <a:rPr lang="zh-TW" altLang="en-US" sz="2000" dirty="0"/>
              <a:t> 中斷硬體設計</a:t>
            </a:r>
          </a:p>
        </p:txBody>
      </p:sp>
    </p:spTree>
    <p:extLst>
      <p:ext uri="{BB962C8B-B14F-4D97-AF65-F5344CB8AC3E}">
        <p14:creationId xmlns:p14="http://schemas.microsoft.com/office/powerpoint/2010/main" val="374374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EBC06-C75E-5899-979E-C29912B4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F5725-65BC-FF79-0EEB-A34DF790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總結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r>
              <a:rPr lang="zh-TW" altLang="en-US" sz="2000" dirty="0"/>
              <a:t>由於使用情況是使用者隨時可能會去觸動後發</a:t>
            </a:r>
            <a:r>
              <a:rPr lang="en-US" altLang="zh-TW" sz="2000" dirty="0"/>
              <a:t>Sensor</a:t>
            </a:r>
            <a:r>
              <a:rPr lang="zh-TW" altLang="en-US" sz="2000" dirty="0"/>
              <a:t>、筆本身還要</a:t>
            </a:r>
            <a:r>
              <a:rPr lang="en-US" altLang="zh-TW" sz="2000" dirty="0"/>
              <a:t>Decode </a:t>
            </a:r>
            <a:r>
              <a:rPr lang="zh-TW" altLang="en-US" sz="2000" dirty="0"/>
              <a:t>訊號，因此中斷是最佳方法，</a:t>
            </a:r>
            <a:r>
              <a:rPr lang="en-US" altLang="zh-TW" sz="2000" dirty="0"/>
              <a:t>Polling </a:t>
            </a:r>
            <a:r>
              <a:rPr lang="zh-TW" altLang="en-US" sz="2000" dirty="0"/>
              <a:t>去偵測就不是好方法並且耗電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6417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F803D-3CAB-3E11-8A90-4D5310A3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UART RX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1B8A68-518A-9A03-2325-0016A63D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過程中遇到最大問題 </a:t>
            </a:r>
            <a:r>
              <a:rPr lang="en-US" altLang="zh-TW" dirty="0">
                <a:solidFill>
                  <a:schemeClr val="accent1"/>
                </a:solidFill>
              </a:rPr>
              <a:t>: </a:t>
            </a:r>
          </a:p>
          <a:p>
            <a:pPr marL="0" indent="0">
              <a:buNone/>
            </a:pPr>
            <a:r>
              <a:rPr lang="zh-TW" altLang="en-US" sz="2400" dirty="0"/>
              <a:t>收完</a:t>
            </a:r>
            <a:r>
              <a:rPr lang="en-US" altLang="zh-TW" sz="2400" dirty="0"/>
              <a:t>Sensor Data</a:t>
            </a:r>
            <a:r>
              <a:rPr lang="zh-TW" altLang="en-US" sz="2400" dirty="0"/>
              <a:t>後，顯示資料卻有漏東漏西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Source</a:t>
            </a:r>
          </a:p>
          <a:p>
            <a:pPr marL="0" indent="0">
              <a:buNone/>
            </a:pPr>
            <a:r>
              <a:rPr lang="en-US" altLang="zh-TW" sz="2400" dirty="0"/>
              <a:t>1 . </a:t>
            </a:r>
            <a:r>
              <a:rPr lang="zh-TW" altLang="en-US" sz="2400" dirty="0"/>
              <a:t> 硬體觸發設定 </a:t>
            </a:r>
            <a:r>
              <a:rPr lang="en-US" altLang="zh-TW" sz="2400" dirty="0"/>
              <a:t>: 4Bytes -&gt; 1Bytes</a:t>
            </a:r>
          </a:p>
          <a:p>
            <a:pPr marL="0" indent="0">
              <a:buNone/>
            </a:pPr>
            <a:r>
              <a:rPr lang="en-US" altLang="zh-TW" sz="2400" dirty="0"/>
              <a:t>2. </a:t>
            </a:r>
            <a:r>
              <a:rPr lang="zh-TW" altLang="en-US" sz="2400" dirty="0"/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解除中斷</a:t>
            </a:r>
            <a:r>
              <a:rPr lang="en-US" altLang="zh-TW" sz="2400" dirty="0">
                <a:solidFill>
                  <a:srgbClr val="FF0000"/>
                </a:solidFill>
              </a:rPr>
              <a:t>Event </a:t>
            </a:r>
            <a:r>
              <a:rPr lang="en-US" altLang="zh-TW" sz="2400" dirty="0" err="1">
                <a:solidFill>
                  <a:srgbClr val="FF0000"/>
                </a:solidFill>
              </a:rPr>
              <a:t>regestier</a:t>
            </a:r>
            <a:r>
              <a:rPr lang="zh-TW" altLang="en-US" sz="2400" dirty="0">
                <a:solidFill>
                  <a:srgbClr val="FF0000"/>
                </a:solidFill>
              </a:rPr>
              <a:t>在</a:t>
            </a:r>
            <a:r>
              <a:rPr lang="en-US" altLang="zh-TW" sz="2400" dirty="0">
                <a:solidFill>
                  <a:srgbClr val="FF0000"/>
                </a:solidFill>
              </a:rPr>
              <a:t>Code</a:t>
            </a:r>
            <a:r>
              <a:rPr lang="zh-TW" altLang="en-US" sz="2400" dirty="0">
                <a:solidFill>
                  <a:srgbClr val="FF0000"/>
                </a:solidFill>
              </a:rPr>
              <a:t>中的位置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916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C3E7E-AE4E-452E-A66F-A6DA326A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/>
              <a:t>最接近顏色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0879B-7395-4917-86B4-47F549C5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Root Cause :</a:t>
            </a:r>
          </a:p>
          <a:p>
            <a:pPr marL="514350" indent="-514350">
              <a:buAutoNum type="arabicPeriod"/>
            </a:pPr>
            <a:r>
              <a:rPr lang="en-US" altLang="zh-TW" dirty="0"/>
              <a:t>Sensor </a:t>
            </a:r>
            <a:r>
              <a:rPr lang="zh-TW" altLang="en-US" dirty="0"/>
              <a:t>傳輸的顏色，並不一定落在</a:t>
            </a:r>
            <a:r>
              <a:rPr lang="en-US" altLang="zh-TW" dirty="0"/>
              <a:t>USI</a:t>
            </a:r>
            <a:r>
              <a:rPr lang="zh-TW" altLang="en-US" dirty="0"/>
              <a:t>所定義的顏色，因此需要找到最接近的顏色。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Solve :</a:t>
            </a:r>
          </a:p>
          <a:p>
            <a:pPr marL="0" indent="0">
              <a:buNone/>
            </a:pPr>
            <a:r>
              <a:rPr lang="en-US" altLang="zh-TW" dirty="0"/>
              <a:t>	1. </a:t>
            </a:r>
            <a:r>
              <a:rPr lang="zh-TW" altLang="en-US" dirty="0"/>
              <a:t>顏色距離定義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2.  </a:t>
            </a:r>
            <a:r>
              <a:rPr lang="zh-TW" altLang="en-US" dirty="0"/>
              <a:t>使用</a:t>
            </a:r>
            <a:r>
              <a:rPr lang="en-US" altLang="zh-TW" dirty="0" err="1"/>
              <a:t>matlab</a:t>
            </a:r>
            <a:r>
              <a:rPr lang="zh-TW" altLang="en-US" dirty="0"/>
              <a:t>來加速驗證速度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298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37F21-5DBA-B401-7D71-7CFB5E6E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 </a:t>
            </a:r>
            <a:r>
              <a:rPr lang="en-US" altLang="zh-TW" dirty="0" err="1"/>
              <a:t>Matlab</a:t>
            </a:r>
            <a:r>
              <a:rPr lang="en-US" altLang="zh-TW" dirty="0"/>
              <a:t> </a:t>
            </a:r>
            <a:r>
              <a:rPr lang="zh-TW" altLang="en-US" dirty="0"/>
              <a:t>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E79D0-3692-7581-7815-5DEF93BC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Use </a:t>
            </a:r>
            <a:r>
              <a:rPr lang="en-US" altLang="zh-TW" dirty="0" err="1"/>
              <a:t>Matalb</a:t>
            </a:r>
            <a:r>
              <a:rPr lang="en-US" altLang="zh-TW" dirty="0"/>
              <a:t> APP</a:t>
            </a:r>
            <a:r>
              <a:rPr lang="zh-TW" altLang="en-US" dirty="0"/>
              <a:t> 寫的</a:t>
            </a:r>
          </a:p>
        </p:txBody>
      </p:sp>
    </p:spTree>
    <p:extLst>
      <p:ext uri="{BB962C8B-B14F-4D97-AF65-F5344CB8AC3E}">
        <p14:creationId xmlns:p14="http://schemas.microsoft.com/office/powerpoint/2010/main" val="341191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17533</TotalTime>
  <Words>516</Words>
  <Application>Microsoft Office PowerPoint</Application>
  <PresentationFormat>寬螢幕</PresentationFormat>
  <Paragraphs>100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佈景主題</vt:lpstr>
      <vt:lpstr>Project Summary</vt:lpstr>
      <vt:lpstr>Definition</vt:lpstr>
      <vt:lpstr>Color Pikcing Project</vt:lpstr>
      <vt:lpstr>主要遇到的問題</vt:lpstr>
      <vt:lpstr>UART RX Setting</vt:lpstr>
      <vt:lpstr>UART RX Setting</vt:lpstr>
      <vt:lpstr>UART RX Setting</vt:lpstr>
      <vt:lpstr>最接近顏色</vt:lpstr>
      <vt:lpstr> Matlab 驗證</vt:lpstr>
      <vt:lpstr>ADC 數位架構</vt:lpstr>
      <vt:lpstr>主要引入內容</vt:lpstr>
      <vt:lpstr>Analog Circuit</vt:lpstr>
      <vt:lpstr>Analog Circuit</vt:lpstr>
      <vt:lpstr>ADC Sample</vt:lpstr>
      <vt:lpstr>SAR ADC</vt:lpstr>
      <vt:lpstr>SAR ADC 採樣</vt:lpstr>
      <vt:lpstr>SAR ADC 轉換</vt:lpstr>
      <vt:lpstr>SAR ADC 實際狀況</vt:lpstr>
      <vt:lpstr>SAR ADC 實際狀況</vt:lpstr>
      <vt:lpstr>SAR ADC 實際狀況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</dc:title>
  <dc:creator>User</dc:creator>
  <cp:lastModifiedBy>sis-fw-3</cp:lastModifiedBy>
  <cp:revision>20</cp:revision>
  <dcterms:created xsi:type="dcterms:W3CDTF">2022-06-23T16:22:06Z</dcterms:created>
  <dcterms:modified xsi:type="dcterms:W3CDTF">2023-01-11T10:57:51Z</dcterms:modified>
</cp:coreProperties>
</file>