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1828BC3-7CFE-4F77-8051-4B3F9AE7A7D6}">
          <p14:sldIdLst>
            <p14:sldId id="256"/>
          </p14:sldIdLst>
        </p14:section>
        <p14:section name="DesignPattern" id="{E819F964-66DB-4212-A4C8-93C57E04C30E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LeetCode_expression" id="{36CD50CC-9EAC-4982-A871-C2331A2076D7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2DACA-0A29-4D54-A144-A31EB652753B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A5FA6-7250-441F-91EE-7361011CF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50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1. </a:t>
            </a:r>
            <a:r>
              <a:rPr lang="zh-TW" altLang="en-US"/>
              <a:t>透過</a:t>
            </a:r>
            <a:r>
              <a:rPr lang="en-US" altLang="zh-TW"/>
              <a:t>memcpy </a:t>
            </a:r>
            <a:r>
              <a:rPr lang="zh-TW" altLang="en-US"/>
              <a:t>將這個物件搬移到</a:t>
            </a:r>
            <a:r>
              <a:rPr lang="en-US" altLang="zh-TW"/>
              <a:t>pStack</a:t>
            </a:r>
            <a:r>
              <a:rPr lang="zh-TW" altLang="en-US"/>
              <a:t>中，透過</a:t>
            </a:r>
            <a:r>
              <a:rPr lang="en-US" altLang="zh-TW"/>
              <a:t>1</a:t>
            </a:r>
            <a:r>
              <a:rPr lang="zh-TW" altLang="en-US"/>
              <a:t>個</a:t>
            </a:r>
            <a:r>
              <a:rPr lang="en-US" altLang="zh-TW"/>
              <a:t>1</a:t>
            </a:r>
            <a:r>
              <a:rPr lang="zh-TW" altLang="en-US"/>
              <a:t>個</a:t>
            </a:r>
            <a:r>
              <a:rPr lang="en-US" altLang="zh-TW"/>
              <a:t>Byte</a:t>
            </a:r>
            <a:r>
              <a:rPr lang="zh-TW" altLang="en-US"/>
              <a:t>搬移。</a:t>
            </a:r>
            <a:r>
              <a:rPr lang="en-US" altLang="zh-TW"/>
              <a:t>(</a:t>
            </a:r>
            <a:r>
              <a:rPr lang="zh-TW" altLang="en-US"/>
              <a:t>這裡建議一個一個</a:t>
            </a:r>
            <a:r>
              <a:rPr lang="en-US" altLang="zh-TW"/>
              <a:t>Byte</a:t>
            </a:r>
            <a:r>
              <a:rPr lang="zh-TW" altLang="en-US"/>
              <a:t>搬移，免得有</a:t>
            </a:r>
            <a:r>
              <a:rPr lang="en-US" altLang="zh-TW"/>
              <a:t>Little edian or big edian</a:t>
            </a:r>
            <a:r>
              <a:rPr lang="zh-TW" altLang="en-US"/>
              <a:t>問題存在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5FA6-7250-441F-91EE-7361011CFCB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80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0C118-0905-6144-B1DB-326657421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E1CEB9-BBE5-FEC5-21C2-582968C73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0C4745-A453-E48A-106C-3A7FE89E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BE81-5A1A-4105-A8FD-7CB572F0180D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FE9661-7F65-ECB7-D730-C1B5C7D7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890EE-A704-05C1-A6DE-1607CD99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251B-B3AD-44F5-89F8-DA0BE6E28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5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869C8-AF11-FF3F-DD6D-AFCE76A9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808969-B4CC-39BA-B623-2158B3080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26533B-9FE2-F4A9-2574-9F92FCD7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BE81-5A1A-4105-A8FD-7CB572F0180D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FE7672-E1F9-513D-74D8-ACD3520B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6D1F0F-B1B2-B75A-8CDB-F779A7F6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251B-B3AD-44F5-89F8-DA0BE6E28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09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21BFCA-967E-881E-77CD-14F59C09B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A98381-C2AD-E088-973D-2B5D14A42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A063A3-2A9D-E696-B4FA-C11D7CD5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BE81-5A1A-4105-A8FD-7CB572F0180D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F9AB41-10C3-AF88-F9F9-B964C127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BFD4B1-BB71-D2B8-DC7F-442F05FE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251B-B3AD-44F5-89F8-DA0BE6E28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3B9FD-B58F-D8CA-B48E-8219A5EA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F4187-C4A5-6637-D2BB-FC14B4E8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42BE61-45F1-D8F7-BA01-DBAD3590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BE81-5A1A-4105-A8FD-7CB572F0180D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39D0C-0C4B-B35C-C4BF-E19AA78A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B62E1B-0FE4-E95E-2779-4F254884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251B-B3AD-44F5-89F8-DA0BE6E28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09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BD154-1800-E801-181E-F97C42DB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65CDF0-91EC-5A61-B46F-C16D296A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C2AEB8-0F56-61CF-011B-0AA26B89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BE81-5A1A-4105-A8FD-7CB572F0180D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BDBBF4-2560-091B-3BFE-6078D11E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198A36-C445-6A1D-8AF2-BD4C2CB8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251B-B3AD-44F5-89F8-DA0BE6E28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31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86738-8F08-CC48-E96E-A23C6A46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6F31D-A6FC-BFFE-4D83-3950378E9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A9BA46-55DE-394C-A0CC-BCBB1AC8D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8C18D2-0BAE-09CA-E472-2C85297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BE81-5A1A-4105-A8FD-7CB572F0180D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55D656-89A4-52B0-9458-4C6C9299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2996EA-3F5B-725F-53C3-AD258B25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251B-B3AD-44F5-89F8-DA0BE6E28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31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52687-9C32-DF8E-0D1B-CD74839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769662-595D-6649-53C4-BD030B2F7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8F74CB-DC39-A34C-B7F1-342BCEDF5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858461-3847-253D-84BF-DF70606F6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2F0ABC-FD32-C3D3-D16E-103E8ACC2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014DA-B03A-31AF-1B87-AEC93BB6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BE81-5A1A-4105-A8FD-7CB572F0180D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109B1E-209B-5C7E-66D4-820F2A84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713B0E-EF56-6216-44F9-0B997DE1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251B-B3AD-44F5-89F8-DA0BE6E28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07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9BD7D-8131-5256-4EF0-00C25715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D2CE5B-7B78-90B1-D38D-1A81B077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BE81-5A1A-4105-A8FD-7CB572F0180D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AC61EB-BB90-2F21-E662-A63E2B3F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E21B84-CF91-77AC-7968-94A290FF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251B-B3AD-44F5-89F8-DA0BE6E28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0A98A9-4720-F6F5-BC3D-A11E196D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BE81-5A1A-4105-A8FD-7CB572F0180D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0C810F-CA35-C2EE-BB69-CDCF6707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07BF79-A97F-105B-07BF-252CF456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251B-B3AD-44F5-89F8-DA0BE6E28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61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01B58-B181-8BE3-E352-3DBF7ED5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24DE41-E794-C198-0C3E-324BE1C71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32ED21-4CC0-052A-D9B0-7707E2DE8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3DFB7B-8D32-C614-2219-EB1D93BA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BE81-5A1A-4105-A8FD-7CB572F0180D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A842B0-2C98-D7E3-6748-1B138E60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2D57DC-BF56-1A98-9E63-ED8E6D84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251B-B3AD-44F5-89F8-DA0BE6E28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50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4BDEE-146E-BA07-6EA9-0894AA33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329999-0DE0-7A1D-0742-FAC438630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C43A64-8408-B183-6115-134415553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2C2156-4D31-E3D2-C97C-D3619905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BE81-5A1A-4105-A8FD-7CB572F0180D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23F645-2E0A-A88E-C166-61F6B9B3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2193A0-EB40-B223-F7FF-6EFAC8BD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251B-B3AD-44F5-89F8-DA0BE6E28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90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242E286-C03D-CB84-BBED-895FC448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58995D-CDCA-7CEC-512B-D48D034C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3589F-75D7-3824-0127-B832B2DE4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4BE81-5A1A-4105-A8FD-7CB572F0180D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94F46F-3470-E6E8-CC1C-52F7D5DDB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E7669-E6F5-F863-2E9C-1867A4BC4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251B-B3AD-44F5-89F8-DA0BE6E28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3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C4DD6B-3EF7-C6D2-E7BF-50D0870B4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Struct Practice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AA5D28-6A49-C5F4-D0F3-8021D9DE2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wei-chen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69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6A41C-A015-CBDD-D33F-F2BAAE2F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283F3E-FACA-8A25-2525-6D00A02E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轉化過程中，數字的順序性不被改變，改變的是操作符的順序。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當前操作符只有確定後一個操作符的</a:t>
            </a:r>
            <a:r>
              <a:rPr lang="en-US" altLang="zh-TW" dirty="0"/>
              <a:t>priority</a:t>
            </a:r>
            <a:r>
              <a:rPr lang="zh-TW" altLang="en-US" dirty="0"/>
              <a:t>比自身小，那操作符就輸出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“(“ </a:t>
            </a:r>
            <a:r>
              <a:rPr lang="zh-TW" altLang="en-US" dirty="0"/>
              <a:t> 是一個特殊操作符 在棧外優先級最大，棧內優先級最小。當遇到 </a:t>
            </a:r>
            <a:r>
              <a:rPr lang="en-US" altLang="zh-TW" dirty="0"/>
              <a:t>”)”</a:t>
            </a:r>
            <a:r>
              <a:rPr lang="zh-TW" altLang="en-US" dirty="0"/>
              <a:t> 就開始輸出棧內的操作符直到遇到 </a:t>
            </a:r>
            <a:r>
              <a:rPr lang="en-US" altLang="zh-TW" dirty="0"/>
              <a:t>”(“</a:t>
            </a:r>
          </a:p>
        </p:txBody>
      </p:sp>
    </p:spTree>
    <p:extLst>
      <p:ext uri="{BB962C8B-B14F-4D97-AF65-F5344CB8AC3E}">
        <p14:creationId xmlns:p14="http://schemas.microsoft.com/office/powerpoint/2010/main" val="238528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F1164-7644-41A4-F934-5E481023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Diagram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F1D0B9-B259-BEA4-226A-BA51DFC1EBDB}"/>
              </a:ext>
            </a:extLst>
          </p:cNvPr>
          <p:cNvSpPr/>
          <p:nvPr/>
        </p:nvSpPr>
        <p:spPr>
          <a:xfrm>
            <a:off x="982766" y="3103191"/>
            <a:ext cx="1777525" cy="651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String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8C8D292-6569-D768-4DC6-EF221D8E51AD}"/>
              </a:ext>
            </a:extLst>
          </p:cNvPr>
          <p:cNvCxnSpPr>
            <a:cxnSpLocks/>
          </p:cNvCxnSpPr>
          <p:nvPr/>
        </p:nvCxnSpPr>
        <p:spPr>
          <a:xfrm>
            <a:off x="2820112" y="3478139"/>
            <a:ext cx="1435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E5F1216-EB8B-84F5-A3A3-734828AC6346}"/>
              </a:ext>
            </a:extLst>
          </p:cNvPr>
          <p:cNvSpPr/>
          <p:nvPr/>
        </p:nvSpPr>
        <p:spPr>
          <a:xfrm>
            <a:off x="4653183" y="2777381"/>
            <a:ext cx="948583" cy="13929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531B91-27D1-118A-C9F0-3D54CCD88A89}"/>
              </a:ext>
            </a:extLst>
          </p:cNvPr>
          <p:cNvSpPr/>
          <p:nvPr/>
        </p:nvSpPr>
        <p:spPr>
          <a:xfrm>
            <a:off x="6148696" y="2777380"/>
            <a:ext cx="948583" cy="13929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Stack Sign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56C8378-C2D9-EEAE-D863-443F23835BAC}"/>
              </a:ext>
            </a:extLst>
          </p:cNvPr>
          <p:cNvCxnSpPr>
            <a:stCxn id="8" idx="2"/>
          </p:cNvCxnSpPr>
          <p:nvPr/>
        </p:nvCxnSpPr>
        <p:spPr>
          <a:xfrm flipH="1">
            <a:off x="6622987" y="4170337"/>
            <a:ext cx="1" cy="45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704C13E-90D7-74B3-FAA8-E9901ABF0A25}"/>
              </a:ext>
            </a:extLst>
          </p:cNvPr>
          <p:cNvSpPr/>
          <p:nvPr/>
        </p:nvSpPr>
        <p:spPr>
          <a:xfrm>
            <a:off x="6148697" y="4623274"/>
            <a:ext cx="1384218" cy="205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Var :</a:t>
            </a:r>
          </a:p>
          <a:p>
            <a:r>
              <a:rPr lang="en-US" altLang="zh-TW" dirty="0"/>
              <a:t>output </a:t>
            </a:r>
          </a:p>
          <a:p>
            <a:r>
              <a:rPr lang="en-US" altLang="zh-TW" dirty="0"/>
              <a:t>tag</a:t>
            </a:r>
          </a:p>
          <a:p>
            <a:r>
              <a:rPr lang="en-US" altLang="zh-TW" dirty="0"/>
              <a:t>Fun :</a:t>
            </a:r>
          </a:p>
          <a:p>
            <a:pPr marL="342900" indent="-342900">
              <a:buAutoNum type="arabicPeriod"/>
            </a:pPr>
            <a:r>
              <a:rPr lang="en-US" altLang="zh-TW" dirty="0" err="1"/>
              <a:t>SeekTop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Push</a:t>
            </a:r>
          </a:p>
          <a:p>
            <a:pPr marL="342900" indent="-342900">
              <a:buAutoNum type="arabicPeriod"/>
            </a:pPr>
            <a:r>
              <a:rPr lang="en-US" altLang="zh-TW" dirty="0"/>
              <a:t>Pop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1818091-4A9E-4C67-2FB2-B035AD236BAB}"/>
              </a:ext>
            </a:extLst>
          </p:cNvPr>
          <p:cNvCxnSpPr/>
          <p:nvPr/>
        </p:nvCxnSpPr>
        <p:spPr>
          <a:xfrm>
            <a:off x="7845040" y="3456768"/>
            <a:ext cx="2110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1EB3534-D220-6DD1-5946-B998BD5AAEB9}"/>
              </a:ext>
            </a:extLst>
          </p:cNvPr>
          <p:cNvSpPr/>
          <p:nvPr/>
        </p:nvSpPr>
        <p:spPr>
          <a:xfrm>
            <a:off x="10334712" y="2800887"/>
            <a:ext cx="948583" cy="13929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E7D5D09-46C2-B7FE-0A98-498112E144C0}"/>
              </a:ext>
            </a:extLst>
          </p:cNvPr>
          <p:cNvSpPr/>
          <p:nvPr/>
        </p:nvSpPr>
        <p:spPr>
          <a:xfrm>
            <a:off x="4420308" y="4616611"/>
            <a:ext cx="1273320" cy="20599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Var :</a:t>
            </a:r>
          </a:p>
          <a:p>
            <a:r>
              <a:rPr lang="en-US" altLang="zh-TW" dirty="0"/>
              <a:t>output </a:t>
            </a:r>
          </a:p>
          <a:p>
            <a:r>
              <a:rPr lang="en-US" altLang="zh-TW" dirty="0"/>
              <a:t>tag</a:t>
            </a:r>
          </a:p>
          <a:p>
            <a:r>
              <a:rPr lang="en-US" altLang="zh-TW" dirty="0"/>
              <a:t>Fun 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Push</a:t>
            </a:r>
          </a:p>
          <a:p>
            <a:pPr marL="342900" indent="-342900">
              <a:buAutoNum type="arabicPeriod"/>
            </a:pPr>
            <a:r>
              <a:rPr lang="en-US" altLang="zh-TW" dirty="0"/>
              <a:t>Pop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4B9FEB0-60CD-E6AA-4283-41210C28432D}"/>
              </a:ext>
            </a:extLst>
          </p:cNvPr>
          <p:cNvCxnSpPr/>
          <p:nvPr/>
        </p:nvCxnSpPr>
        <p:spPr>
          <a:xfrm flipH="1">
            <a:off x="5127473" y="4163673"/>
            <a:ext cx="1" cy="45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8F31962-6B66-A8B5-B868-513033709489}"/>
              </a:ext>
            </a:extLst>
          </p:cNvPr>
          <p:cNvSpPr/>
          <p:nvPr/>
        </p:nvSpPr>
        <p:spPr>
          <a:xfrm>
            <a:off x="10195841" y="4623275"/>
            <a:ext cx="1491242" cy="20599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Var :</a:t>
            </a:r>
          </a:p>
          <a:p>
            <a:r>
              <a:rPr lang="en-US" altLang="zh-TW" dirty="0"/>
              <a:t>output </a:t>
            </a:r>
          </a:p>
          <a:p>
            <a:r>
              <a:rPr lang="en-US" altLang="zh-TW" dirty="0"/>
              <a:t>tag</a:t>
            </a:r>
          </a:p>
          <a:p>
            <a:r>
              <a:rPr lang="en-US" altLang="zh-TW" dirty="0"/>
              <a:t>Fun 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Push</a:t>
            </a:r>
          </a:p>
          <a:p>
            <a:pPr marL="342900" indent="-342900">
              <a:buAutoNum type="arabicPeriod"/>
            </a:pPr>
            <a:r>
              <a:rPr lang="en-US" altLang="zh-TW" dirty="0"/>
              <a:t>Pop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5F46ADA-E730-8939-D780-A6AB6A002A22}"/>
              </a:ext>
            </a:extLst>
          </p:cNvPr>
          <p:cNvCxnSpPr/>
          <p:nvPr/>
        </p:nvCxnSpPr>
        <p:spPr>
          <a:xfrm flipH="1">
            <a:off x="10855645" y="4193844"/>
            <a:ext cx="1" cy="45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101C364-F188-372C-5DAD-3F37F33164C6}"/>
              </a:ext>
            </a:extLst>
          </p:cNvPr>
          <p:cNvSpPr/>
          <p:nvPr/>
        </p:nvSpPr>
        <p:spPr>
          <a:xfrm>
            <a:off x="5274890" y="1756520"/>
            <a:ext cx="1273320" cy="640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Temp char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819C78F-0B68-99D4-B081-B20908D27B00}"/>
              </a:ext>
            </a:extLst>
          </p:cNvPr>
          <p:cNvSpPr txBox="1"/>
          <p:nvPr/>
        </p:nvSpPr>
        <p:spPr>
          <a:xfrm>
            <a:off x="1546788" y="2582560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F502F2A-8E23-1E2F-2AA3-BAB9F389F6F3}"/>
              </a:ext>
            </a:extLst>
          </p:cNvPr>
          <p:cNvSpPr txBox="1"/>
          <p:nvPr/>
        </p:nvSpPr>
        <p:spPr>
          <a:xfrm>
            <a:off x="10405217" y="2111864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EC8FF68-E11F-556C-9A43-760CE92DA80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127475" y="2396939"/>
            <a:ext cx="474291" cy="38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63FEDD-FEFF-E1A5-3107-FE29D161CE89}"/>
              </a:ext>
            </a:extLst>
          </p:cNvPr>
          <p:cNvSpPr txBox="1"/>
          <p:nvPr/>
        </p:nvSpPr>
        <p:spPr>
          <a:xfrm>
            <a:off x="4540932" y="2351336"/>
            <a:ext cx="87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Num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A2DEDE-C6AF-EBBE-CFEB-3DA2F7904BCF}"/>
              </a:ext>
            </a:extLst>
          </p:cNvPr>
          <p:cNvSpPr txBox="1"/>
          <p:nvPr/>
        </p:nvSpPr>
        <p:spPr>
          <a:xfrm>
            <a:off x="6671384" y="2353814"/>
            <a:ext cx="87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Sign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64F9A12-F6BC-4565-25FE-647FE33E1FF5}"/>
              </a:ext>
            </a:extLst>
          </p:cNvPr>
          <p:cNvCxnSpPr/>
          <p:nvPr/>
        </p:nvCxnSpPr>
        <p:spPr>
          <a:xfrm>
            <a:off x="6294158" y="2389347"/>
            <a:ext cx="405940" cy="35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DC2A25D-5CCE-F5E9-2E85-8132C60B7C08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601766" y="3473859"/>
            <a:ext cx="546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5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2288C-0F35-0E01-608B-6A28831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技巧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6E0A4D-A32E-DEE7-7107-D3F4A9CF8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判斷</a:t>
            </a:r>
            <a:r>
              <a:rPr lang="en-US" altLang="zh-TW" dirty="0"/>
              <a:t>Sign</a:t>
            </a:r>
            <a:r>
              <a:rPr lang="zh-TW" altLang="en-US" dirty="0"/>
              <a:t>的</a:t>
            </a:r>
            <a:r>
              <a:rPr lang="en-US" altLang="zh-TW" dirty="0"/>
              <a:t>Priority</a:t>
            </a:r>
            <a:r>
              <a:rPr lang="zh-TW" altLang="en-US" dirty="0"/>
              <a:t>時，使用矩陣來表示</a:t>
            </a:r>
          </a:p>
        </p:txBody>
      </p:sp>
    </p:spTree>
    <p:extLst>
      <p:ext uri="{BB962C8B-B14F-4D97-AF65-F5344CB8AC3E}">
        <p14:creationId xmlns:p14="http://schemas.microsoft.com/office/powerpoint/2010/main" val="219611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D4522-C220-1362-39BC-8D031D8E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後綴表達式的運作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1E354EF-56DE-54ED-203F-016619567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zh-TW" altLang="en-US" dirty="0"/>
              <a:t>消除</a:t>
            </a:r>
            <a:r>
              <a:rPr lang="en-US" altLang="zh-TW" dirty="0" err="1"/>
              <a:t>Prioity</a:t>
            </a:r>
            <a:r>
              <a:rPr lang="zh-TW" altLang="en-US" dirty="0"/>
              <a:t>，運算規則是遇到</a:t>
            </a:r>
            <a:r>
              <a:rPr lang="en-US" altLang="zh-TW" dirty="0"/>
              <a:t>sign</a:t>
            </a:r>
            <a:r>
              <a:rPr lang="zh-TW" altLang="en-US" dirty="0"/>
              <a:t>，將前面的運算數拿來計算，計算完成後放回。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舉例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2,4,*,5,+,3,9,*/</a:t>
            </a:r>
            <a:r>
              <a:rPr lang="zh-TW" altLang="en-US" dirty="0"/>
              <a:t> 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result  8,5,+,3,9,*,/</a:t>
            </a:r>
          </a:p>
          <a:p>
            <a:pPr marL="0" indent="0">
              <a:buNone/>
            </a:pPr>
            <a:r>
              <a:rPr lang="en-US" altLang="zh-TW" dirty="0"/>
              <a:t>	        13,3,9,*,/</a:t>
            </a:r>
          </a:p>
          <a:p>
            <a:pPr marL="0" indent="0">
              <a:buNone/>
            </a:pPr>
            <a:r>
              <a:rPr lang="en-US" altLang="zh-TW" dirty="0"/>
              <a:t>	        13,27,/</a:t>
            </a:r>
          </a:p>
          <a:p>
            <a:pPr marL="0" indent="0">
              <a:buNone/>
            </a:pPr>
            <a:r>
              <a:rPr lang="en-US" altLang="zh-TW" dirty="0"/>
              <a:t>	         ret = 13/27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運算規則變簡單。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057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1A1FF-21B2-2D9A-55AF-62BF77D0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Diagram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164964-8B3C-4F15-C9C1-07043C05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27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3B471-4A81-27FD-33E2-9A4477CB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相同結構、不同實作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104E4B6-0CE9-4E1D-0947-D72251AB82F4}"/>
              </a:ext>
            </a:extLst>
          </p:cNvPr>
          <p:cNvSpPr/>
          <p:nvPr/>
        </p:nvSpPr>
        <p:spPr>
          <a:xfrm>
            <a:off x="2167128" y="2194560"/>
            <a:ext cx="1600200" cy="996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Struct1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B9FADE-B7FE-05B6-8743-12577AC18008}"/>
              </a:ext>
            </a:extLst>
          </p:cNvPr>
          <p:cNvCxnSpPr>
            <a:stCxn id="4" idx="2"/>
          </p:cNvCxnSpPr>
          <p:nvPr/>
        </p:nvCxnSpPr>
        <p:spPr>
          <a:xfrm>
            <a:off x="2967228" y="3191256"/>
            <a:ext cx="4572" cy="493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9D7F73-21FA-7D11-10D9-8C4734967EBB}"/>
              </a:ext>
            </a:extLst>
          </p:cNvPr>
          <p:cNvSpPr/>
          <p:nvPr/>
        </p:nvSpPr>
        <p:spPr>
          <a:xfrm>
            <a:off x="1760220" y="3695128"/>
            <a:ext cx="2414016" cy="2001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zh-TW" dirty="0"/>
              <a:t>Fun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zh-TW" dirty="0" err="1"/>
              <a:t>varterm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172A07D-D67A-0D8F-E9C2-284F3D4AD653}"/>
              </a:ext>
            </a:extLst>
          </p:cNvPr>
          <p:cNvSpPr/>
          <p:nvPr/>
        </p:nvSpPr>
        <p:spPr>
          <a:xfrm>
            <a:off x="2391156" y="3877056"/>
            <a:ext cx="1152144" cy="155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FA5CF2B-F495-69C9-5DB2-B4EFB6373EBE}"/>
              </a:ext>
            </a:extLst>
          </p:cNvPr>
          <p:cNvSpPr/>
          <p:nvPr/>
        </p:nvSpPr>
        <p:spPr>
          <a:xfrm>
            <a:off x="8327136" y="2184464"/>
            <a:ext cx="1600200" cy="996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Struct2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9D2C80-EAC4-FF09-FBD1-ABC95F10F0EF}"/>
              </a:ext>
            </a:extLst>
          </p:cNvPr>
          <p:cNvCxnSpPr>
            <a:stCxn id="9" idx="2"/>
          </p:cNvCxnSpPr>
          <p:nvPr/>
        </p:nvCxnSpPr>
        <p:spPr>
          <a:xfrm>
            <a:off x="9127236" y="3181160"/>
            <a:ext cx="4572" cy="493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3E20958-18D0-BE89-1140-BAA3C6F9D8B9}"/>
              </a:ext>
            </a:extLst>
          </p:cNvPr>
          <p:cNvSpPr/>
          <p:nvPr/>
        </p:nvSpPr>
        <p:spPr>
          <a:xfrm>
            <a:off x="7920228" y="3685032"/>
            <a:ext cx="2414016" cy="2001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zh-TW" dirty="0"/>
              <a:t>Fun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zh-TW" dirty="0" err="1"/>
              <a:t>varterm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079FB22-5193-D54C-28EC-98EC76E94B97}"/>
              </a:ext>
            </a:extLst>
          </p:cNvPr>
          <p:cNvSpPr/>
          <p:nvPr/>
        </p:nvSpPr>
        <p:spPr>
          <a:xfrm>
            <a:off x="8551164" y="3866960"/>
            <a:ext cx="1152144" cy="155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UML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4240F4A-31D7-071D-A32C-14A93B7F5EED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3767328" y="2682812"/>
            <a:ext cx="4559808" cy="10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E59EA33-BFE8-FC5B-F225-84DD1348B32B}"/>
              </a:ext>
            </a:extLst>
          </p:cNvPr>
          <p:cNvCxnSpPr>
            <a:cxnSpLocks/>
          </p:cNvCxnSpPr>
          <p:nvPr/>
        </p:nvCxnSpPr>
        <p:spPr>
          <a:xfrm>
            <a:off x="6017513" y="2682812"/>
            <a:ext cx="0" cy="242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化同側角落 17">
            <a:extLst>
              <a:ext uri="{FF2B5EF4-FFF2-40B4-BE49-F238E27FC236}">
                <a16:creationId xmlns:a16="http://schemas.microsoft.com/office/drawing/2014/main" id="{367BEAE4-4209-E35C-1EFB-C01686A6804F}"/>
              </a:ext>
            </a:extLst>
          </p:cNvPr>
          <p:cNvSpPr/>
          <p:nvPr/>
        </p:nvSpPr>
        <p:spPr>
          <a:xfrm>
            <a:off x="5486400" y="3486532"/>
            <a:ext cx="1062227" cy="577024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mux</a:t>
            </a:r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3B707BF-501D-B09C-8F46-1CF54EB9E6E6}"/>
              </a:ext>
            </a:extLst>
          </p:cNvPr>
          <p:cNvSpPr/>
          <p:nvPr/>
        </p:nvSpPr>
        <p:spPr>
          <a:xfrm>
            <a:off x="4491228" y="4838763"/>
            <a:ext cx="3209544" cy="1654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主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3802201-4A94-779E-C22E-E07DC2FC726D}"/>
              </a:ext>
            </a:extLst>
          </p:cNvPr>
          <p:cNvSpPr txBox="1"/>
          <p:nvPr/>
        </p:nvSpPr>
        <p:spPr>
          <a:xfrm>
            <a:off x="6096000" y="2791813"/>
            <a:ext cx="93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善用</a:t>
            </a:r>
            <a:r>
              <a:rPr lang="en-US" altLang="zh-TW" dirty="0"/>
              <a:t>ifdef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EB7E371-F2F6-E20B-BA1A-8BF063326082}"/>
              </a:ext>
            </a:extLst>
          </p:cNvPr>
          <p:cNvSpPr txBox="1"/>
          <p:nvPr/>
        </p:nvSpPr>
        <p:spPr>
          <a:xfrm>
            <a:off x="5341620" y="5904922"/>
            <a:ext cx="185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</a:t>
            </a:r>
            <a:r>
              <a:rPr lang="zh-TW" altLang="en-US" dirty="0"/>
              <a:t>可以使用</a:t>
            </a:r>
            <a:r>
              <a:rPr lang="en-US" altLang="zh-TW" dirty="0"/>
              <a:t>typedef </a:t>
            </a:r>
            <a:r>
              <a:rPr lang="zh-TW" altLang="en-US" dirty="0"/>
              <a:t>一致化</a:t>
            </a:r>
          </a:p>
        </p:txBody>
      </p:sp>
    </p:spTree>
    <p:extLst>
      <p:ext uri="{BB962C8B-B14F-4D97-AF65-F5344CB8AC3E}">
        <p14:creationId xmlns:p14="http://schemas.microsoft.com/office/powerpoint/2010/main" val="203959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3B471-4A81-27FD-33E2-9A4477CB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相同結構、不同實作</a:t>
            </a:r>
            <a:br>
              <a:rPr lang="en-US" altLang="zh-TW" dirty="0"/>
            </a:br>
            <a:r>
              <a:rPr lang="en-US" altLang="zh-TW" dirty="0"/>
              <a:t>Condition2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104E4B6-0CE9-4E1D-0947-D72251AB82F4}"/>
              </a:ext>
            </a:extLst>
          </p:cNvPr>
          <p:cNvSpPr/>
          <p:nvPr/>
        </p:nvSpPr>
        <p:spPr>
          <a:xfrm>
            <a:off x="2167128" y="2194560"/>
            <a:ext cx="1600200" cy="996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Struct1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B9FADE-B7FE-05B6-8743-12577AC18008}"/>
              </a:ext>
            </a:extLst>
          </p:cNvPr>
          <p:cNvCxnSpPr>
            <a:stCxn id="4" idx="2"/>
          </p:cNvCxnSpPr>
          <p:nvPr/>
        </p:nvCxnSpPr>
        <p:spPr>
          <a:xfrm>
            <a:off x="2967228" y="3191256"/>
            <a:ext cx="4572" cy="493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9D7F73-21FA-7D11-10D9-8C4734967EBB}"/>
              </a:ext>
            </a:extLst>
          </p:cNvPr>
          <p:cNvSpPr/>
          <p:nvPr/>
        </p:nvSpPr>
        <p:spPr>
          <a:xfrm>
            <a:off x="1760220" y="3695128"/>
            <a:ext cx="2414016" cy="2001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zh-TW" dirty="0"/>
              <a:t>Fun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zh-TW" dirty="0" err="1"/>
              <a:t>varterm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172A07D-D67A-0D8F-E9C2-284F3D4AD653}"/>
              </a:ext>
            </a:extLst>
          </p:cNvPr>
          <p:cNvSpPr/>
          <p:nvPr/>
        </p:nvSpPr>
        <p:spPr>
          <a:xfrm>
            <a:off x="2391156" y="3877056"/>
            <a:ext cx="1152144" cy="155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FA5CF2B-F495-69C9-5DB2-B4EFB6373EBE}"/>
              </a:ext>
            </a:extLst>
          </p:cNvPr>
          <p:cNvSpPr/>
          <p:nvPr/>
        </p:nvSpPr>
        <p:spPr>
          <a:xfrm>
            <a:off x="8327136" y="2184464"/>
            <a:ext cx="1600200" cy="996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Struct2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9D2C80-EAC4-FF09-FBD1-ABC95F10F0EF}"/>
              </a:ext>
            </a:extLst>
          </p:cNvPr>
          <p:cNvCxnSpPr>
            <a:stCxn id="9" idx="2"/>
          </p:cNvCxnSpPr>
          <p:nvPr/>
        </p:nvCxnSpPr>
        <p:spPr>
          <a:xfrm>
            <a:off x="9127236" y="3181160"/>
            <a:ext cx="4572" cy="493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3E20958-18D0-BE89-1140-BAA3C6F9D8B9}"/>
              </a:ext>
            </a:extLst>
          </p:cNvPr>
          <p:cNvSpPr/>
          <p:nvPr/>
        </p:nvSpPr>
        <p:spPr>
          <a:xfrm>
            <a:off x="7920228" y="3685032"/>
            <a:ext cx="2414016" cy="2001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zh-TW" dirty="0"/>
              <a:t>Fun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zh-TW" dirty="0" err="1"/>
              <a:t>varterm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079FB22-5193-D54C-28EC-98EC76E94B97}"/>
              </a:ext>
            </a:extLst>
          </p:cNvPr>
          <p:cNvSpPr/>
          <p:nvPr/>
        </p:nvSpPr>
        <p:spPr>
          <a:xfrm>
            <a:off x="8551164" y="3866960"/>
            <a:ext cx="1152144" cy="155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UML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4240F4A-31D7-071D-A32C-14A93B7F5EED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3767328" y="2682812"/>
            <a:ext cx="4559808" cy="10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E59EA33-BFE8-FC5B-F225-84DD1348B32B}"/>
              </a:ext>
            </a:extLst>
          </p:cNvPr>
          <p:cNvCxnSpPr>
            <a:cxnSpLocks/>
          </p:cNvCxnSpPr>
          <p:nvPr/>
        </p:nvCxnSpPr>
        <p:spPr>
          <a:xfrm>
            <a:off x="6017513" y="2682812"/>
            <a:ext cx="0" cy="242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化同側角落 17">
            <a:extLst>
              <a:ext uri="{FF2B5EF4-FFF2-40B4-BE49-F238E27FC236}">
                <a16:creationId xmlns:a16="http://schemas.microsoft.com/office/drawing/2014/main" id="{367BEAE4-4209-E35C-1EFB-C01686A6804F}"/>
              </a:ext>
            </a:extLst>
          </p:cNvPr>
          <p:cNvSpPr/>
          <p:nvPr/>
        </p:nvSpPr>
        <p:spPr>
          <a:xfrm>
            <a:off x="5486400" y="3486532"/>
            <a:ext cx="1062227" cy="577024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mux</a:t>
            </a:r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3B707BF-501D-B09C-8F46-1CF54EB9E6E6}"/>
              </a:ext>
            </a:extLst>
          </p:cNvPr>
          <p:cNvSpPr/>
          <p:nvPr/>
        </p:nvSpPr>
        <p:spPr>
          <a:xfrm>
            <a:off x="4491228" y="4838763"/>
            <a:ext cx="3209544" cy="1654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主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3802201-4A94-779E-C22E-E07DC2FC726D}"/>
              </a:ext>
            </a:extLst>
          </p:cNvPr>
          <p:cNvSpPr txBox="1"/>
          <p:nvPr/>
        </p:nvSpPr>
        <p:spPr>
          <a:xfrm>
            <a:off x="6096000" y="2791813"/>
            <a:ext cx="93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善用</a:t>
            </a:r>
            <a:r>
              <a:rPr lang="en-US" altLang="zh-TW" dirty="0"/>
              <a:t>ifdef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EB7E371-F2F6-E20B-BA1A-8BF063326082}"/>
              </a:ext>
            </a:extLst>
          </p:cNvPr>
          <p:cNvSpPr txBox="1"/>
          <p:nvPr/>
        </p:nvSpPr>
        <p:spPr>
          <a:xfrm>
            <a:off x="5323332" y="5846544"/>
            <a:ext cx="185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</a:t>
            </a:r>
            <a:r>
              <a:rPr lang="zh-TW" altLang="en-US" dirty="0"/>
              <a:t>可以使用</a:t>
            </a:r>
            <a:r>
              <a:rPr lang="en-US" altLang="zh-TW" dirty="0"/>
              <a:t>typedef </a:t>
            </a:r>
            <a:r>
              <a:rPr lang="zh-TW" altLang="en-US" dirty="0"/>
              <a:t>一致化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A80179B-35C8-4D12-E0C6-309FDCF32525}"/>
              </a:ext>
            </a:extLst>
          </p:cNvPr>
          <p:cNvSpPr/>
          <p:nvPr/>
        </p:nvSpPr>
        <p:spPr>
          <a:xfrm>
            <a:off x="10951464" y="4685824"/>
            <a:ext cx="2060448" cy="22795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</a:p>
          <a:p>
            <a:pPr algn="ctr"/>
            <a:r>
              <a:rPr lang="zh-TW" altLang="en-US" dirty="0"/>
              <a:t>有時需要使用</a:t>
            </a:r>
            <a:r>
              <a:rPr lang="en-US" altLang="zh-TW" dirty="0"/>
              <a:t>Struct1</a:t>
            </a:r>
            <a:r>
              <a:rPr lang="zh-TW" altLang="en-US" dirty="0"/>
              <a:t>來實作</a:t>
            </a:r>
            <a:endParaRPr lang="en-US" altLang="zh-TW" dirty="0"/>
          </a:p>
          <a:p>
            <a:pPr algn="ctr"/>
            <a:r>
              <a:rPr lang="zh-TW" altLang="en-US" dirty="0"/>
              <a:t>有時需要</a:t>
            </a:r>
            <a:r>
              <a:rPr lang="en-US" altLang="zh-TW" dirty="0"/>
              <a:t>Struct2</a:t>
            </a:r>
            <a:r>
              <a:rPr lang="zh-TW" altLang="en-US" dirty="0"/>
              <a:t>來實作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D73F65-396B-3E23-B17A-067D28C7CA47}"/>
              </a:ext>
            </a:extLst>
          </p:cNvPr>
          <p:cNvSpPr txBox="1"/>
          <p:nvPr/>
        </p:nvSpPr>
        <p:spPr>
          <a:xfrm>
            <a:off x="10146792" y="737247"/>
            <a:ext cx="2414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解決方案</a:t>
            </a:r>
            <a:r>
              <a:rPr lang="en-US" altLang="zh-TW" dirty="0"/>
              <a:t>:</a:t>
            </a:r>
            <a:r>
              <a:rPr lang="zh-TW" altLang="en-US" dirty="0"/>
              <a:t> 目前想到利用</a:t>
            </a:r>
            <a:r>
              <a:rPr lang="en-US" altLang="zh-TW" dirty="0"/>
              <a:t>Tag</a:t>
            </a:r>
            <a:r>
              <a:rPr lang="zh-TW" altLang="en-US" dirty="0"/>
              <a:t>來辨別主</a:t>
            </a:r>
            <a:r>
              <a:rPr lang="en-US" altLang="zh-TW" dirty="0"/>
              <a:t>function</a:t>
            </a:r>
            <a:r>
              <a:rPr lang="zh-TW" altLang="en-US" dirty="0"/>
              <a:t>的</a:t>
            </a:r>
            <a:r>
              <a:rPr lang="en-US" altLang="zh-TW" dirty="0"/>
              <a:t>input</a:t>
            </a:r>
            <a:r>
              <a:rPr lang="zh-TW" altLang="en-US" dirty="0"/>
              <a:t>是</a:t>
            </a:r>
            <a:r>
              <a:rPr lang="en-US" altLang="zh-TW" dirty="0"/>
              <a:t>str1</a:t>
            </a:r>
            <a:r>
              <a:rPr lang="zh-TW" altLang="en-US" dirty="0"/>
              <a:t>還是</a:t>
            </a:r>
            <a:r>
              <a:rPr lang="en-US" altLang="zh-TW" dirty="0"/>
              <a:t>str2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758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66198-0FDA-738E-107B-5BE7D771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架構重複利用</a:t>
            </a:r>
            <a:br>
              <a:rPr lang="en-US" altLang="zh-TW" dirty="0"/>
            </a:br>
            <a:r>
              <a:rPr lang="en-US" altLang="zh-TW" dirty="0"/>
              <a:t>But </a:t>
            </a:r>
            <a:r>
              <a:rPr lang="zh-TW" altLang="en-US" dirty="0"/>
              <a:t>該架構在該專案只能專用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4F5910C-4954-6884-456A-72F68AB656B6}"/>
              </a:ext>
            </a:extLst>
          </p:cNvPr>
          <p:cNvSpPr/>
          <p:nvPr/>
        </p:nvSpPr>
        <p:spPr>
          <a:xfrm>
            <a:off x="1133856" y="1947672"/>
            <a:ext cx="2304288" cy="1298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Stack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1FAD05-D359-98C4-8A1B-C601E007AC66}"/>
              </a:ext>
            </a:extLst>
          </p:cNvPr>
          <p:cNvCxnSpPr>
            <a:cxnSpLocks/>
          </p:cNvCxnSpPr>
          <p:nvPr/>
        </p:nvCxnSpPr>
        <p:spPr>
          <a:xfrm>
            <a:off x="2295144" y="3090673"/>
            <a:ext cx="0" cy="77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D3369F6-FEBC-0402-EF3B-E6F12B8BF8F6}"/>
              </a:ext>
            </a:extLst>
          </p:cNvPr>
          <p:cNvSpPr/>
          <p:nvPr/>
        </p:nvSpPr>
        <p:spPr>
          <a:xfrm>
            <a:off x="838200" y="3867912"/>
            <a:ext cx="2916936" cy="2770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TW" dirty="0"/>
              <a:t>Var</a:t>
            </a:r>
          </a:p>
          <a:p>
            <a:pPr marL="800100" lvl="1" indent="-342900">
              <a:buAutoNum type="arabicPeriod"/>
            </a:pPr>
            <a:r>
              <a:rPr lang="en-US" altLang="zh-TW" sz="1000" dirty="0"/>
              <a:t>SPECIFY_OBJ_T obj</a:t>
            </a:r>
          </a:p>
          <a:p>
            <a:pPr marL="800100" lvl="1" indent="-342900">
              <a:buAutoNum type="arabicPeriod"/>
            </a:pPr>
            <a:r>
              <a:rPr lang="en-US" altLang="zh-TW" sz="1000" dirty="0"/>
              <a:t>…..</a:t>
            </a:r>
          </a:p>
          <a:p>
            <a:pPr marL="342900" indent="-342900">
              <a:buAutoNum type="arabicPeriod"/>
            </a:pPr>
            <a:r>
              <a:rPr lang="en-US" altLang="zh-TW" dirty="0"/>
              <a:t>Fun</a:t>
            </a:r>
          </a:p>
          <a:p>
            <a:pPr marL="800100" lvl="1" indent="-342900">
              <a:buAutoNum type="arabicPeriod"/>
            </a:pPr>
            <a:r>
              <a:rPr lang="en-US" altLang="zh-TW" sz="1000" dirty="0"/>
              <a:t>Push(Stack, SPECIFY_OBJ_T obj) </a:t>
            </a:r>
          </a:p>
          <a:p>
            <a:pPr marL="800100" lvl="1" indent="-342900">
              <a:buAutoNum type="arabicPeriod"/>
            </a:pPr>
            <a:r>
              <a:rPr lang="en-US" altLang="zh-TW" sz="1000" dirty="0"/>
              <a:t>SPECIFY_OBJ_T POP(Stack)</a:t>
            </a:r>
          </a:p>
          <a:p>
            <a:pPr marL="800100" lvl="1" indent="-342900">
              <a:buAutoNum type="arabicPeriod"/>
            </a:pPr>
            <a:r>
              <a:rPr lang="en-US" altLang="zh-TW" sz="1000" dirty="0"/>
              <a:t>…..</a:t>
            </a:r>
          </a:p>
          <a:p>
            <a:pPr marL="800100" lvl="1" indent="-342900">
              <a:buAutoNum type="arabicPeriod"/>
            </a:pPr>
            <a:endParaRPr lang="en-US" altLang="zh-TW" sz="10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04785DB-BA66-20E0-46C7-9F322FC548FA}"/>
              </a:ext>
            </a:extLst>
          </p:cNvPr>
          <p:cNvSpPr/>
          <p:nvPr/>
        </p:nvSpPr>
        <p:spPr>
          <a:xfrm>
            <a:off x="7687056" y="1783082"/>
            <a:ext cx="2304288" cy="12984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Special Obj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A4B9B61-64DC-9017-3DA1-FAAF53B278FF}"/>
              </a:ext>
            </a:extLst>
          </p:cNvPr>
          <p:cNvSpPr/>
          <p:nvPr/>
        </p:nvSpPr>
        <p:spPr>
          <a:xfrm>
            <a:off x="7490460" y="3680460"/>
            <a:ext cx="2916936" cy="15727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TW" dirty="0"/>
              <a:t>Var</a:t>
            </a:r>
          </a:p>
          <a:p>
            <a:pPr marL="342900" indent="-342900">
              <a:buAutoNum type="arabicPeriod"/>
            </a:pPr>
            <a:r>
              <a:rPr lang="en-US" altLang="zh-TW" dirty="0"/>
              <a:t>Fun</a:t>
            </a:r>
          </a:p>
          <a:p>
            <a:pPr lvl="1"/>
            <a:endParaRPr lang="en-US" altLang="zh-TW" sz="10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2EF0C2-CA32-0FBF-7A25-EC03B0816158}"/>
              </a:ext>
            </a:extLst>
          </p:cNvPr>
          <p:cNvCxnSpPr>
            <a:cxnSpLocks/>
          </p:cNvCxnSpPr>
          <p:nvPr/>
        </p:nvCxnSpPr>
        <p:spPr>
          <a:xfrm>
            <a:off x="8948928" y="3032761"/>
            <a:ext cx="0" cy="77723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CAA47BB-2A7C-D77A-3AC1-AE808D99657D}"/>
              </a:ext>
            </a:extLst>
          </p:cNvPr>
          <p:cNvCxnSpPr>
            <a:cxnSpLocks/>
          </p:cNvCxnSpPr>
          <p:nvPr/>
        </p:nvCxnSpPr>
        <p:spPr>
          <a:xfrm flipH="1">
            <a:off x="4770120" y="3090673"/>
            <a:ext cx="18196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C3C8D15-7B62-19AE-F2AE-6CE21BB9A494}"/>
              </a:ext>
            </a:extLst>
          </p:cNvPr>
          <p:cNvSpPr txBox="1"/>
          <p:nvPr/>
        </p:nvSpPr>
        <p:spPr>
          <a:xfrm>
            <a:off x="4369311" y="3397995"/>
            <a:ext cx="317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#define SPECIFY_OBJ_T </a:t>
            </a:r>
            <a:r>
              <a:rPr lang="en-US" altLang="zh-TW" dirty="0" err="1"/>
              <a:t>Spcial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93B75C9-D796-9D44-8FC3-D0A48EAB9E7D}"/>
              </a:ext>
            </a:extLst>
          </p:cNvPr>
          <p:cNvSpPr txBox="1"/>
          <p:nvPr/>
        </p:nvSpPr>
        <p:spPr>
          <a:xfrm>
            <a:off x="4355593" y="5715214"/>
            <a:ext cx="6662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優點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Stack C file and H file </a:t>
            </a:r>
            <a:r>
              <a:rPr lang="zh-TW" altLang="en-US" dirty="0"/>
              <a:t>可以廣泛的重複利用在不同專案。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缺點 </a:t>
            </a:r>
            <a:r>
              <a:rPr lang="en-US" altLang="zh-TW" dirty="0"/>
              <a:t>: </a:t>
            </a:r>
            <a:r>
              <a:rPr lang="zh-TW" altLang="en-US" dirty="0"/>
              <a:t>在同一個專案中，這個</a:t>
            </a:r>
            <a:r>
              <a:rPr lang="en-US" altLang="zh-TW" dirty="0"/>
              <a:t>Stack</a:t>
            </a:r>
            <a:r>
              <a:rPr lang="zh-TW" altLang="en-US" dirty="0"/>
              <a:t>只專屬於這個物件。</a:t>
            </a:r>
          </a:p>
        </p:txBody>
      </p:sp>
    </p:spTree>
    <p:extLst>
      <p:ext uri="{BB962C8B-B14F-4D97-AF65-F5344CB8AC3E}">
        <p14:creationId xmlns:p14="http://schemas.microsoft.com/office/powerpoint/2010/main" val="300876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43641-1190-6D2A-6D10-5D32881A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架構重複利用</a:t>
            </a:r>
            <a:br>
              <a:rPr lang="en-US" altLang="zh-TW" dirty="0"/>
            </a:br>
            <a:r>
              <a:rPr lang="en-US" altLang="zh-TW"/>
              <a:t>void </a:t>
            </a:r>
            <a:r>
              <a:rPr lang="zh-TW" altLang="en-US"/>
              <a:t>* </a:t>
            </a:r>
            <a:r>
              <a:rPr lang="en-US" altLang="zh-TW"/>
              <a:t>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B4E6B-F499-9296-7D5F-CDC740DDC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架構獨立化 </a:t>
            </a:r>
            <a:r>
              <a:rPr lang="en-US" altLang="zh-TW"/>
              <a:t>:</a:t>
            </a:r>
            <a:r>
              <a:rPr lang="zh-TW" altLang="en-US"/>
              <a:t> 類似</a:t>
            </a:r>
            <a:r>
              <a:rPr lang="en-US" altLang="zh-TW"/>
              <a:t>C++ templete </a:t>
            </a:r>
            <a:r>
              <a:rPr lang="zh-TW" altLang="en-US"/>
              <a:t>。主要思路是架構的基本元素不限定類型、並透過</a:t>
            </a:r>
            <a:r>
              <a:rPr lang="en-US" altLang="zh-TW"/>
              <a:t>memcpy byte </a:t>
            </a:r>
            <a:r>
              <a:rPr lang="zh-TW" altLang="en-US"/>
              <a:t>來儲存不定類型元素。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/>
              <a:t>下面以</a:t>
            </a:r>
            <a:r>
              <a:rPr lang="en-US" altLang="zh-TW"/>
              <a:t>Stack</a:t>
            </a:r>
            <a:r>
              <a:rPr lang="zh-TW" altLang="en-US"/>
              <a:t>作為例子</a:t>
            </a:r>
          </a:p>
        </p:txBody>
      </p:sp>
    </p:spTree>
    <p:extLst>
      <p:ext uri="{BB962C8B-B14F-4D97-AF65-F5344CB8AC3E}">
        <p14:creationId xmlns:p14="http://schemas.microsoft.com/office/powerpoint/2010/main" val="141544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72C4F-D9CC-0DCF-35E7-F61AD9AA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架構重複利用</a:t>
            </a:r>
            <a:br>
              <a:rPr lang="en-US" altLang="zh-TW"/>
            </a:br>
            <a:r>
              <a:rPr lang="en-US" altLang="zh-TW"/>
              <a:t>void </a:t>
            </a:r>
            <a:r>
              <a:rPr lang="zh-TW" altLang="en-US"/>
              <a:t>* </a:t>
            </a:r>
            <a:r>
              <a:rPr lang="en-US" altLang="zh-TW"/>
              <a:t>structure</a:t>
            </a:r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8FE617B-A614-8BE5-A90B-E13A5031F9A4}"/>
              </a:ext>
            </a:extLst>
          </p:cNvPr>
          <p:cNvSpPr/>
          <p:nvPr/>
        </p:nvSpPr>
        <p:spPr>
          <a:xfrm>
            <a:off x="1133856" y="1947672"/>
            <a:ext cx="2304288" cy="1298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Stack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7530888-05AF-1E1D-17FC-91F3343DF78A}"/>
              </a:ext>
            </a:extLst>
          </p:cNvPr>
          <p:cNvCxnSpPr>
            <a:cxnSpLocks/>
          </p:cNvCxnSpPr>
          <p:nvPr/>
        </p:nvCxnSpPr>
        <p:spPr>
          <a:xfrm>
            <a:off x="2295144" y="3246120"/>
            <a:ext cx="0" cy="77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1450E4B-A297-59AA-5AC0-D7F1DB2B91C9}"/>
              </a:ext>
            </a:extLst>
          </p:cNvPr>
          <p:cNvSpPr/>
          <p:nvPr/>
        </p:nvSpPr>
        <p:spPr>
          <a:xfrm>
            <a:off x="838200" y="4023359"/>
            <a:ext cx="2916936" cy="2770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TW" dirty="0"/>
              <a:t>Var</a:t>
            </a:r>
          </a:p>
          <a:p>
            <a:pPr marL="800100" lvl="1" indent="-342900">
              <a:buAutoNum type="arabicPeriod"/>
            </a:pPr>
            <a:r>
              <a:rPr lang="en-US" altLang="zh-TW" sz="1000"/>
              <a:t>int sizeofObj</a:t>
            </a:r>
          </a:p>
          <a:p>
            <a:pPr marL="800100" lvl="1" indent="-342900">
              <a:buAutoNum type="arabicPeriod"/>
            </a:pPr>
            <a:r>
              <a:rPr lang="en-US" altLang="zh-TW" sz="1000"/>
              <a:t>Void *</a:t>
            </a:r>
            <a:endParaRPr lang="en-US" altLang="zh-TW" sz="1000" dirty="0"/>
          </a:p>
          <a:p>
            <a:pPr marL="342900" indent="-342900">
              <a:buAutoNum type="arabicPeriod"/>
            </a:pPr>
            <a:r>
              <a:rPr lang="en-US" altLang="zh-TW" dirty="0"/>
              <a:t>Fun</a:t>
            </a:r>
          </a:p>
          <a:p>
            <a:pPr marL="800100" lvl="1" indent="-342900">
              <a:buAutoNum type="arabicPeriod"/>
            </a:pPr>
            <a:r>
              <a:rPr lang="en-US" altLang="zh-TW" sz="1000"/>
              <a:t>Static memcpyInStack</a:t>
            </a:r>
            <a:endParaRPr lang="en-US" altLang="zh-TW" sz="1000" dirty="0"/>
          </a:p>
          <a:p>
            <a:pPr marL="800100" lvl="1" indent="-342900">
              <a:buAutoNum type="arabicPeriod"/>
            </a:pPr>
            <a:r>
              <a:rPr lang="en-US" altLang="zh-TW" sz="1000" dirty="0"/>
              <a:t>SPECIFY_OBJ_T POP(Stack)</a:t>
            </a:r>
          </a:p>
          <a:p>
            <a:pPr marL="800100" lvl="1" indent="-342900">
              <a:buAutoNum type="arabicPeriod"/>
            </a:pPr>
            <a:r>
              <a:rPr lang="en-US" altLang="zh-TW" sz="1000" dirty="0"/>
              <a:t>…..</a:t>
            </a:r>
          </a:p>
          <a:p>
            <a:pPr marL="800100" lvl="1" indent="-342900">
              <a:buAutoNum type="arabicPeriod"/>
            </a:pPr>
            <a:endParaRPr lang="en-US" altLang="zh-TW" sz="10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6886A90-E434-C60E-51AE-6603CD9B765A}"/>
              </a:ext>
            </a:extLst>
          </p:cNvPr>
          <p:cNvSpPr/>
          <p:nvPr/>
        </p:nvSpPr>
        <p:spPr>
          <a:xfrm>
            <a:off x="5008410" y="2513632"/>
            <a:ext cx="126609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Var </a:t>
            </a:r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44B3944-B8AB-B50F-6447-69111805BAE7}"/>
              </a:ext>
            </a:extLst>
          </p:cNvPr>
          <p:cNvCxnSpPr>
            <a:stCxn id="9" idx="2"/>
          </p:cNvCxnSpPr>
          <p:nvPr/>
        </p:nvCxnSpPr>
        <p:spPr>
          <a:xfrm flipH="1">
            <a:off x="5641455" y="3428032"/>
            <a:ext cx="1" cy="209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662D8A5-A827-6D00-0F9E-27CB8B769756}"/>
              </a:ext>
            </a:extLst>
          </p:cNvPr>
          <p:cNvSpPr/>
          <p:nvPr/>
        </p:nvSpPr>
        <p:spPr>
          <a:xfrm>
            <a:off x="4562934" y="3650378"/>
            <a:ext cx="4947138" cy="1883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TW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altLang="zh-TW"/>
              <a:t> 	 current_size</a:t>
            </a:r>
          </a:p>
          <a:p>
            <a:pPr marL="342900" indent="-342900">
              <a:buAutoNum type="arabicPeriod"/>
            </a:pPr>
            <a:r>
              <a:rPr lang="en-US" altLang="zh-TW">
                <a:solidFill>
                  <a:schemeClr val="accent4">
                    <a:lumMod val="75000"/>
                  </a:schemeClr>
                </a:solidFill>
              </a:rPr>
              <a:t>size_t  </a:t>
            </a:r>
            <a:r>
              <a:rPr lang="en-US" altLang="zh-TW"/>
              <a:t>sizeofObj (</a:t>
            </a:r>
            <a:r>
              <a:rPr lang="zh-TW" altLang="en-US"/>
              <a:t> </a:t>
            </a:r>
            <a:r>
              <a:rPr lang="en-US" altLang="zh-TW"/>
              <a:t>record this one obj size)</a:t>
            </a:r>
          </a:p>
          <a:p>
            <a:pPr marL="342900" indent="-342900">
              <a:buAutoNum type="arabicPeriod"/>
            </a:pPr>
            <a:r>
              <a:rPr lang="en-US" altLang="zh-TW">
                <a:solidFill>
                  <a:schemeClr val="accent4">
                    <a:lumMod val="75000"/>
                  </a:schemeClr>
                </a:solidFill>
              </a:rPr>
              <a:t>void *	 </a:t>
            </a:r>
            <a:r>
              <a:rPr lang="en-US" altLang="zh-TW"/>
              <a:t>pStackBox</a:t>
            </a:r>
          </a:p>
          <a:p>
            <a:pPr marL="342900" indent="-342900" algn="ctr">
              <a:buAutoNum type="arabicPeriod"/>
            </a:pP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DC5D83-C8E7-FD2B-EDA2-437C77834381}"/>
              </a:ext>
            </a:extLst>
          </p:cNvPr>
          <p:cNvSpPr txBox="1"/>
          <p:nvPr/>
        </p:nvSpPr>
        <p:spPr>
          <a:xfrm>
            <a:off x="8424985" y="1619538"/>
            <a:ext cx="165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Stack </a:t>
            </a:r>
            <a:r>
              <a:rPr lang="zh-TW" altLang="en-US"/>
              <a:t>採用</a:t>
            </a:r>
            <a:r>
              <a:rPr lang="en-US" altLang="zh-TW"/>
              <a:t>Array</a:t>
            </a:r>
            <a:r>
              <a:rPr lang="zh-TW" altLang="en-US"/>
              <a:t>實現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5DEF6B1-2D33-5CC8-3FE9-DB57EFCFF71A}"/>
              </a:ext>
            </a:extLst>
          </p:cNvPr>
          <p:cNvSpPr/>
          <p:nvPr/>
        </p:nvSpPr>
        <p:spPr>
          <a:xfrm>
            <a:off x="2520498" y="4516043"/>
            <a:ext cx="672124" cy="473409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021B89F-69E2-6120-1718-B18C50CAC984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2856560" y="4989452"/>
            <a:ext cx="0" cy="22400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DE608C5-5902-DB71-009E-A3BFA5BE3D88}"/>
              </a:ext>
            </a:extLst>
          </p:cNvPr>
          <p:cNvCxnSpPr>
            <a:cxnSpLocks/>
          </p:cNvCxnSpPr>
          <p:nvPr/>
        </p:nvCxnSpPr>
        <p:spPr>
          <a:xfrm flipV="1">
            <a:off x="3500178" y="3305908"/>
            <a:ext cx="1345360" cy="12101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3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72C4F-D9CC-0DCF-35E7-F61AD9AA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架構重複利用</a:t>
            </a:r>
            <a:br>
              <a:rPr lang="en-US" altLang="zh-TW"/>
            </a:br>
            <a:r>
              <a:rPr lang="en-US" altLang="zh-TW"/>
              <a:t>void </a:t>
            </a:r>
            <a:r>
              <a:rPr lang="zh-TW" altLang="en-US"/>
              <a:t>* </a:t>
            </a:r>
            <a:r>
              <a:rPr lang="en-US" altLang="zh-TW"/>
              <a:t>structure</a:t>
            </a:r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6886A90-E434-C60E-51AE-6603CD9B765A}"/>
              </a:ext>
            </a:extLst>
          </p:cNvPr>
          <p:cNvSpPr/>
          <p:nvPr/>
        </p:nvSpPr>
        <p:spPr>
          <a:xfrm>
            <a:off x="827179" y="2646493"/>
            <a:ext cx="126609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Var </a:t>
            </a:r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44B3944-B8AB-B50F-6447-69111805BAE7}"/>
              </a:ext>
            </a:extLst>
          </p:cNvPr>
          <p:cNvCxnSpPr>
            <a:stCxn id="9" idx="2"/>
          </p:cNvCxnSpPr>
          <p:nvPr/>
        </p:nvCxnSpPr>
        <p:spPr>
          <a:xfrm flipH="1">
            <a:off x="1460224" y="3560893"/>
            <a:ext cx="1" cy="209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662D8A5-A827-6D00-0F9E-27CB8B769756}"/>
              </a:ext>
            </a:extLst>
          </p:cNvPr>
          <p:cNvSpPr/>
          <p:nvPr/>
        </p:nvSpPr>
        <p:spPr>
          <a:xfrm>
            <a:off x="381703" y="3783239"/>
            <a:ext cx="4947138" cy="1883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TW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altLang="zh-TW"/>
              <a:t> 	 current_size</a:t>
            </a:r>
          </a:p>
          <a:p>
            <a:pPr marL="342900" indent="-342900">
              <a:buAutoNum type="arabicPeriod"/>
            </a:pPr>
            <a:r>
              <a:rPr lang="en-US" altLang="zh-TW">
                <a:solidFill>
                  <a:schemeClr val="accent4">
                    <a:lumMod val="75000"/>
                  </a:schemeClr>
                </a:solidFill>
              </a:rPr>
              <a:t>size_t  </a:t>
            </a:r>
            <a:r>
              <a:rPr lang="en-US" altLang="zh-TW"/>
              <a:t>sizeofObj (</a:t>
            </a:r>
            <a:r>
              <a:rPr lang="zh-TW" altLang="en-US"/>
              <a:t> </a:t>
            </a:r>
            <a:r>
              <a:rPr lang="en-US" altLang="zh-TW"/>
              <a:t>record this one obj size)</a:t>
            </a:r>
          </a:p>
          <a:p>
            <a:pPr marL="342900" indent="-342900">
              <a:buAutoNum type="arabicPeriod"/>
            </a:pPr>
            <a:r>
              <a:rPr lang="en-US" altLang="zh-TW">
                <a:solidFill>
                  <a:schemeClr val="accent4">
                    <a:lumMod val="75000"/>
                  </a:schemeClr>
                </a:solidFill>
              </a:rPr>
              <a:t>void *	 </a:t>
            </a:r>
            <a:r>
              <a:rPr lang="en-US" altLang="zh-TW"/>
              <a:t>pStackBox</a:t>
            </a:r>
          </a:p>
          <a:p>
            <a:pPr marL="342900" indent="-342900" algn="ctr">
              <a:buAutoNum type="arabicPeriod"/>
            </a:pPr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96E2E076-957F-46CD-C57E-6E25A49AA7E1}"/>
              </a:ext>
            </a:extLst>
          </p:cNvPr>
          <p:cNvCxnSpPr>
            <a:cxnSpLocks/>
          </p:cNvCxnSpPr>
          <p:nvPr/>
        </p:nvCxnSpPr>
        <p:spPr>
          <a:xfrm>
            <a:off x="6017846" y="2485292"/>
            <a:ext cx="10550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B0D1587-9212-99A2-0691-C47C3A0ADEBB}"/>
              </a:ext>
            </a:extLst>
          </p:cNvPr>
          <p:cNvSpPr/>
          <p:nvPr/>
        </p:nvSpPr>
        <p:spPr>
          <a:xfrm>
            <a:off x="7158894" y="2485292"/>
            <a:ext cx="1524000" cy="3938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35DC502-2029-4CB4-FA49-155CDCFD50F8}"/>
              </a:ext>
            </a:extLst>
          </p:cNvPr>
          <p:cNvCxnSpPr/>
          <p:nvPr/>
        </p:nvCxnSpPr>
        <p:spPr>
          <a:xfrm>
            <a:off x="7158894" y="3040185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D501805-3DA4-8BCF-3057-9B00A864A121}"/>
              </a:ext>
            </a:extLst>
          </p:cNvPr>
          <p:cNvCxnSpPr/>
          <p:nvPr/>
        </p:nvCxnSpPr>
        <p:spPr>
          <a:xfrm>
            <a:off x="7158894" y="3630449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39E8CB1-0FFF-714D-29E5-FCF5A07855E8}"/>
              </a:ext>
            </a:extLst>
          </p:cNvPr>
          <p:cNvCxnSpPr/>
          <p:nvPr/>
        </p:nvCxnSpPr>
        <p:spPr>
          <a:xfrm>
            <a:off x="7158894" y="4228326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3B3DF2-1315-6474-47D5-6901A6ED3F48}"/>
              </a:ext>
            </a:extLst>
          </p:cNvPr>
          <p:cNvSpPr txBox="1"/>
          <p:nvPr/>
        </p:nvSpPr>
        <p:spPr>
          <a:xfrm rot="5400000">
            <a:off x="7395040" y="5401660"/>
            <a:ext cx="122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. . . .</a:t>
            </a:r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B7894A4-58DE-769B-7341-69B2802A2C6A}"/>
              </a:ext>
            </a:extLst>
          </p:cNvPr>
          <p:cNvSpPr/>
          <p:nvPr/>
        </p:nvSpPr>
        <p:spPr>
          <a:xfrm>
            <a:off x="9903068" y="2463323"/>
            <a:ext cx="1524000" cy="54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5141A93-EDCF-6540-7A4D-76B6080F833A}"/>
              </a:ext>
            </a:extLst>
          </p:cNvPr>
          <p:cNvSpPr txBox="1"/>
          <p:nvPr/>
        </p:nvSpPr>
        <p:spPr>
          <a:xfrm>
            <a:off x="5033107" y="2308239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pStack</a:t>
            </a:r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3120E45-B141-8988-A0DE-CCAF1DADD7E3}"/>
              </a:ext>
            </a:extLst>
          </p:cNvPr>
          <p:cNvSpPr txBox="1"/>
          <p:nvPr/>
        </p:nvSpPr>
        <p:spPr>
          <a:xfrm>
            <a:off x="9861061" y="1799258"/>
            <a:ext cx="193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SPECIAL_T</a:t>
            </a:r>
            <a:r>
              <a:rPr lang="zh-TW" altLang="en-US"/>
              <a:t> </a:t>
            </a:r>
            <a:r>
              <a:rPr lang="en-US" altLang="zh-TW"/>
              <a:t>obj</a:t>
            </a:r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A5D33EC-F024-87B5-CE8A-EEDC6482DA58}"/>
              </a:ext>
            </a:extLst>
          </p:cNvPr>
          <p:cNvSpPr/>
          <p:nvPr/>
        </p:nvSpPr>
        <p:spPr>
          <a:xfrm>
            <a:off x="7158894" y="2481573"/>
            <a:ext cx="1524000" cy="5472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FD889A1-A809-510E-1F4F-47EF0F379232}"/>
              </a:ext>
            </a:extLst>
          </p:cNvPr>
          <p:cNvSpPr/>
          <p:nvPr/>
        </p:nvSpPr>
        <p:spPr>
          <a:xfrm>
            <a:off x="7158894" y="3074336"/>
            <a:ext cx="1524000" cy="5472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1E1F944-03AF-E049-F251-933006861C3C}"/>
              </a:ext>
            </a:extLst>
          </p:cNvPr>
          <p:cNvSpPr/>
          <p:nvPr/>
        </p:nvSpPr>
        <p:spPr>
          <a:xfrm>
            <a:off x="7158894" y="3646914"/>
            <a:ext cx="1524000" cy="5472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87487BC-708F-A755-1590-41DD305CB3E9}"/>
              </a:ext>
            </a:extLst>
          </p:cNvPr>
          <p:cNvCxnSpPr/>
          <p:nvPr/>
        </p:nvCxnSpPr>
        <p:spPr>
          <a:xfrm>
            <a:off x="7158894" y="4748404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85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308F9-9FF1-3E3F-7A99-FF7F37FA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1. </a:t>
            </a:r>
            <a:r>
              <a:rPr lang="zh-TW" altLang="en-US" dirty="0"/>
              <a:t>中綴轉後綴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4322BE-564E-DFE8-634C-999CFF3F2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中綴表達式</a:t>
            </a:r>
            <a:r>
              <a:rPr lang="en-US" altLang="zh-TW" dirty="0"/>
              <a:t>(</a:t>
            </a:r>
            <a:r>
              <a:rPr lang="zh-TW" altLang="en-US" dirty="0"/>
              <a:t>表達式內包含</a:t>
            </a:r>
            <a:r>
              <a:rPr lang="en-US" altLang="zh-TW" dirty="0"/>
              <a:t>priority)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後綴表達式</a:t>
            </a:r>
            <a:r>
              <a:rPr lang="en-US" altLang="zh-TW" dirty="0"/>
              <a:t>(RPN)(</a:t>
            </a:r>
            <a:r>
              <a:rPr lang="zh-TW" altLang="en-US" dirty="0"/>
              <a:t>表達式已經將</a:t>
            </a:r>
            <a:r>
              <a:rPr lang="en-US" altLang="zh-TW" dirty="0"/>
              <a:t>Priority</a:t>
            </a:r>
            <a:r>
              <a:rPr lang="zh-TW" altLang="en-US" dirty="0"/>
              <a:t>去除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69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4526F-4840-3029-F4E0-DB50EC23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Struct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53EFEE-DD56-123A-A329-BDA9E3C8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需要以下的</a:t>
            </a:r>
            <a:r>
              <a:rPr lang="en-US" altLang="zh-TW" dirty="0"/>
              <a:t>Data Struct</a:t>
            </a:r>
          </a:p>
          <a:p>
            <a:pPr marL="514350" indent="-514350">
              <a:buAutoNum type="arabicPeriod"/>
            </a:pPr>
            <a:r>
              <a:rPr lang="en-US" altLang="zh-TW" dirty="0"/>
              <a:t>FIFO</a:t>
            </a:r>
          </a:p>
          <a:p>
            <a:pPr marL="971550" lvl="1" indent="-514350">
              <a:buAutoNum type="arabicPeriod"/>
            </a:pPr>
            <a:r>
              <a:rPr lang="zh-TW" altLang="en-US" dirty="0"/>
              <a:t>用來儲存最後的後綴表達式，以便之後運算操作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Stack</a:t>
            </a:r>
          </a:p>
          <a:p>
            <a:pPr marL="971550" lvl="1" indent="-514350">
              <a:buAutoNum type="arabicPeriod"/>
            </a:pPr>
            <a:r>
              <a:rPr lang="zh-TW" altLang="en-US" dirty="0"/>
              <a:t>去除</a:t>
            </a:r>
            <a:r>
              <a:rPr lang="en-US" altLang="zh-TW" dirty="0"/>
              <a:t>Priority</a:t>
            </a:r>
            <a:r>
              <a:rPr lang="zh-TW" altLang="en-US" dirty="0"/>
              <a:t>的工具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249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18075</TotalTime>
  <Words>595</Words>
  <Application>Microsoft Office PowerPoint</Application>
  <PresentationFormat>寬螢幕</PresentationFormat>
  <Paragraphs>136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Data Struct Practice</vt:lpstr>
      <vt:lpstr>相同結構、不同實作</vt:lpstr>
      <vt:lpstr>相同結構、不同實作 Condition2</vt:lpstr>
      <vt:lpstr>架構重複利用 But 該架構在該專案只能專用</vt:lpstr>
      <vt:lpstr>架構重複利用 void * structure</vt:lpstr>
      <vt:lpstr>架構重複利用 void * structure</vt:lpstr>
      <vt:lpstr>架構重複利用 void * structure</vt:lpstr>
      <vt:lpstr>1. 中綴轉後綴</vt:lpstr>
      <vt:lpstr>Data Struct</vt:lpstr>
      <vt:lpstr>重點</vt:lpstr>
      <vt:lpstr>Data Diagram</vt:lpstr>
      <vt:lpstr>Code 技巧</vt:lpstr>
      <vt:lpstr>後綴表達式的運作</vt:lpstr>
      <vt:lpstr>Data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Practice</dc:title>
  <dc:creator>sis-fw-3</dc:creator>
  <cp:lastModifiedBy>User</cp:lastModifiedBy>
  <cp:revision>12</cp:revision>
  <dcterms:created xsi:type="dcterms:W3CDTF">2022-11-28T07:15:18Z</dcterms:created>
  <dcterms:modified xsi:type="dcterms:W3CDTF">2023-01-14T09:06:17Z</dcterms:modified>
</cp:coreProperties>
</file>