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1" r:id="rId3"/>
    <p:sldId id="891" r:id="rId4"/>
    <p:sldId id="883" r:id="rId5"/>
    <p:sldId id="266" r:id="rId6"/>
    <p:sldId id="279" r:id="rId7"/>
    <p:sldId id="283" r:id="rId8"/>
    <p:sldId id="278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884" r:id="rId20"/>
    <p:sldId id="886" r:id="rId21"/>
    <p:sldId id="887" r:id="rId22"/>
    <p:sldId id="888" r:id="rId23"/>
    <p:sldId id="280" r:id="rId24"/>
    <p:sldId id="284" r:id="rId25"/>
    <p:sldId id="285" r:id="rId26"/>
    <p:sldId id="286" r:id="rId27"/>
    <p:sldId id="881" r:id="rId28"/>
    <p:sldId id="889" r:id="rId29"/>
    <p:sldId id="890" r:id="rId30"/>
    <p:sldId id="751" r:id="rId31"/>
    <p:sldId id="882" r:id="rId32"/>
    <p:sldId id="281" r:id="rId33"/>
    <p:sldId id="257" r:id="rId34"/>
    <p:sldId id="258" r:id="rId35"/>
    <p:sldId id="260" r:id="rId36"/>
    <p:sldId id="263" r:id="rId37"/>
    <p:sldId id="264" r:id="rId38"/>
    <p:sldId id="259" r:id="rId39"/>
    <p:sldId id="265" r:id="rId40"/>
    <p:sldId id="282" r:id="rId41"/>
    <p:sldId id="885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>
            <p14:sldId id="891"/>
          </p14:sldIdLst>
        </p14:section>
        <p14:section name="ADC 數位架構" id="{D6BA5F9B-D591-47FA-8B94-6F7DFFB3FDE6}">
          <p14:sldIdLst>
            <p14:sldId id="883"/>
            <p14:sldId id="266"/>
            <p14:sldId id="279"/>
            <p14:sldId id="283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886"/>
            <p14:sldId id="887"/>
            <p14:sldId id="888"/>
            <p14:sldId id="280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889"/>
            <p14:sldId id="890"/>
            <p14:sldId id="751"/>
          </p14:sldIdLst>
        </p14:section>
        <p14:section name="AGC flow" id="{D4987742-1940-4315-8C24-0E7FB243CB3A}">
          <p14:sldIdLst>
            <p14:sldId id="88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Project Name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3" clrIdx="0">
    <p:extLst>
      <p:ext uri="{19B8F6BF-5375-455C-9EA6-DF929625EA0E}">
        <p15:presenceInfo xmlns:p15="http://schemas.microsoft.com/office/powerpoint/2012/main" userId="sis-fw-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0752" autoAdjust="0"/>
  </p:normalViewPr>
  <p:slideViewPr>
    <p:cSldViewPr snapToGrid="0">
      <p:cViewPr>
        <p:scale>
          <a:sx n="86" d="100"/>
          <a:sy n="86" d="100"/>
        </p:scale>
        <p:origin x="499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Method </a:t>
            </a:r>
          </a:p>
          <a:p>
            <a:r>
              <a:rPr lang="en-US" altLang="zh-TW" sz="1800" dirty="0"/>
              <a:t>1. 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Matlab</a:t>
            </a:r>
            <a:r>
              <a:rPr lang="zh-TW" altLang="en-US" dirty="0"/>
              <a:t>處理矩陣速度較快的理由。假定 </a:t>
            </a:r>
            <a:r>
              <a:rPr lang="en-US" altLang="zh-TW" dirty="0"/>
              <a:t>x[n] = 0, x[ n+1] = 1, </a:t>
            </a:r>
          </a:p>
          <a:p>
            <a:r>
              <a:rPr lang="en-US" altLang="zh-TW" dirty="0"/>
              <a:t>x[n+1]</a:t>
            </a:r>
            <a:r>
              <a:rPr lang="zh-TW" altLang="en-US" dirty="0"/>
              <a:t> </a:t>
            </a:r>
            <a:r>
              <a:rPr lang="en-US" altLang="zh-TW" dirty="0"/>
              <a:t>is rising edge, D[k] = [ 0 , x ] , C[k] = [x, 0] then (D-C )[k] = D[k] –C[k]</a:t>
            </a:r>
          </a:p>
          <a:p>
            <a:r>
              <a:rPr lang="en-US" altLang="zh-TW" dirty="0"/>
              <a:t>(D-C)[n+1] = x[n] – x[n+1] = -1 , then if and only if  x[n+1] is also Rising edge</a:t>
            </a:r>
          </a:p>
          <a:p>
            <a:r>
              <a:rPr lang="en-US" altLang="zh-TW" dirty="0"/>
              <a:t>Similar for falling edge. It is </a:t>
            </a:r>
            <a:r>
              <a:rPr lang="en-US" altLang="zh-TW" dirty="0" err="1"/>
              <a:t>fastly</a:t>
            </a:r>
            <a:r>
              <a:rPr lang="en-US" altLang="zh-TW" dirty="0"/>
              <a:t> in </a:t>
            </a:r>
            <a:r>
              <a:rPr lang="en-US" altLang="zh-TW" dirty="0" err="1"/>
              <a:t>matalb</a:t>
            </a:r>
            <a:r>
              <a:rPr lang="en-US" altLang="zh-TW" dirty="0"/>
              <a:t> use matrix </a:t>
            </a:r>
            <a:r>
              <a:rPr lang="en-US" altLang="zh-TW" dirty="0" err="1"/>
              <a:t>calulation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/>
              <a:t>Rising Edge and Falling Edge merge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2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硬體模擬需要耗費大量時間，才能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出一小段實際行為，</a:t>
            </a:r>
            <a:r>
              <a:rPr lang="en-US" altLang="zh-TW" dirty="0"/>
              <a:t>FW</a:t>
            </a:r>
            <a:r>
              <a:rPr lang="zh-TW" altLang="en-US" dirty="0"/>
              <a:t>關注的點較少。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可以強調自身建構</a:t>
            </a:r>
            <a:r>
              <a:rPr lang="en-US" altLang="zh-TW" dirty="0" err="1"/>
              <a:t>Matlab</a:t>
            </a:r>
            <a:r>
              <a:rPr lang="zh-TW" altLang="en-US" dirty="0"/>
              <a:t>來分析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起因 </a:t>
            </a:r>
            <a:r>
              <a:rPr lang="en-US" altLang="zh-TW" dirty="0"/>
              <a:t>: </a:t>
            </a:r>
            <a:r>
              <a:rPr lang="zh-TW" altLang="en-US" dirty="0"/>
              <a:t>某次學長請我使用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Debug Port</a:t>
            </a:r>
            <a:r>
              <a:rPr lang="zh-TW" altLang="en-US" dirty="0"/>
              <a:t>，來觀察</a:t>
            </a:r>
            <a:r>
              <a:rPr lang="en-US" altLang="zh-TW" dirty="0"/>
              <a:t>Data</a:t>
            </a:r>
            <a:r>
              <a:rPr lang="zh-TW" altLang="en-US" dirty="0"/>
              <a:t>是否有在</a:t>
            </a:r>
            <a:r>
              <a:rPr lang="en-US" altLang="zh-TW" dirty="0" err="1"/>
              <a:t>Vcm</a:t>
            </a:r>
            <a:r>
              <a:rPr lang="zh-TW" altLang="en-US" dirty="0"/>
              <a:t>之上</a:t>
            </a:r>
            <a:r>
              <a:rPr lang="en-US" altLang="zh-TW" dirty="0"/>
              <a:t>…</a:t>
            </a:r>
            <a:r>
              <a:rPr lang="zh-TW" altLang="en-US" dirty="0"/>
              <a:t>，但是用</a:t>
            </a:r>
            <a:r>
              <a:rPr lang="en-US" altLang="zh-TW" dirty="0"/>
              <a:t>LA</a:t>
            </a:r>
            <a:r>
              <a:rPr lang="zh-TW" altLang="en-US" dirty="0"/>
              <a:t>並在搭配內建分析器</a:t>
            </a:r>
            <a:r>
              <a:rPr lang="en-US" altLang="zh-TW" dirty="0"/>
              <a:t>Parallel</a:t>
            </a:r>
            <a:r>
              <a:rPr lang="zh-TW" altLang="en-US" dirty="0"/>
              <a:t>觀察</a:t>
            </a:r>
            <a:r>
              <a:rPr lang="en-US" altLang="zh-TW" dirty="0"/>
              <a:t>Data</a:t>
            </a:r>
            <a:r>
              <a:rPr lang="zh-TW" altLang="en-US" dirty="0"/>
              <a:t>實在不容易，因此想說是否能將</a:t>
            </a:r>
            <a:r>
              <a:rPr lang="en-US" altLang="zh-TW" dirty="0"/>
              <a:t>Data</a:t>
            </a:r>
            <a:r>
              <a:rPr lang="zh-TW" altLang="en-US" dirty="0"/>
              <a:t>傳送出來。這便是第一步。</a:t>
            </a:r>
            <a:r>
              <a:rPr lang="en-US" altLang="zh-TW" dirty="0"/>
              <a:t>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透過開關對</a:t>
            </a:r>
            <a:r>
              <a:rPr lang="en-US" altLang="zh-TW" dirty="0"/>
              <a:t>ADC</a:t>
            </a:r>
            <a:r>
              <a:rPr lang="zh-TW" altLang="en-US" dirty="0"/>
              <a:t>內部矩陣電容充電，並藉此取樣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endParaRPr lang="en-US" altLang="zh-TW" dirty="0"/>
          </a:p>
          <a:p>
            <a:pPr marL="228600" indent="-228600" algn="l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  <a:endParaRPr lang="en-US" altLang="zh-TW" dirty="0"/>
          </a:p>
          <a:p>
            <a:pPr marL="228600" indent="-228600" algn="l">
              <a:buAutoNum type="arabicPeriod" startAt="2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TW" dirty="0"/>
              <a:t>1. ADC CLK </a:t>
            </a:r>
            <a:r>
              <a:rPr lang="zh-TW" altLang="en-US" dirty="0"/>
              <a:t>利用該</a:t>
            </a:r>
            <a:r>
              <a:rPr lang="en-US" altLang="zh-TW" dirty="0"/>
              <a:t>Port </a:t>
            </a:r>
            <a:r>
              <a:rPr lang="zh-TW" altLang="en-US" dirty="0"/>
              <a:t>會損失</a:t>
            </a:r>
            <a:r>
              <a:rPr lang="en-US" altLang="zh-TW" dirty="0"/>
              <a:t>LSB information</a:t>
            </a:r>
          </a:p>
          <a:p>
            <a:pPr marL="228600" indent="-228600" algn="l">
              <a:buAutoNum type="arabicPeriod" startAt="2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Method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利用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</a:t>
            </a:r>
            <a:r>
              <a:rPr lang="en-US" altLang="zh-TW" sz="2000" dirty="0"/>
              <a:t>PORT</a:t>
            </a:r>
            <a:r>
              <a:rPr lang="zh-TW" altLang="en-US" sz="2000" dirty="0"/>
              <a:t> ，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代表著數位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透過</a:t>
            </a:r>
            <a:r>
              <a:rPr lang="en-US" altLang="zh-TW" sz="2000" dirty="0"/>
              <a:t>Group</a:t>
            </a:r>
            <a:r>
              <a:rPr lang="zh-TW" altLang="en-US" sz="2000" dirty="0"/>
              <a:t>來決定最後數位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9F5851-F66A-00C3-BF72-3700E36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072"/>
            <a:ext cx="10515600" cy="3534444"/>
          </a:xfrm>
        </p:spPr>
      </p:pic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E6A66-4D7F-535E-5ED3-3AE6842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A2640-C318-7068-D880-5561B6F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Logic Analysis</a:t>
            </a:r>
            <a:r>
              <a:rPr lang="zh-TW" altLang="en-US" sz="2400" dirty="0"/>
              <a:t> 用固定</a:t>
            </a:r>
            <a:r>
              <a:rPr lang="en-US" altLang="zh-TW" sz="2400" dirty="0" err="1"/>
              <a:t>SampleRate</a:t>
            </a:r>
            <a:r>
              <a:rPr lang="en-US" altLang="zh-TW" sz="2400" dirty="0"/>
              <a:t> Sample </a:t>
            </a:r>
            <a:r>
              <a:rPr lang="zh-TW" altLang="en-US" sz="2400" dirty="0"/>
              <a:t>所有</a:t>
            </a:r>
            <a:r>
              <a:rPr lang="en-US" altLang="zh-TW" sz="2400" dirty="0"/>
              <a:t>Port</a:t>
            </a:r>
            <a:r>
              <a:rPr lang="zh-TW" altLang="en-US" sz="2400" dirty="0"/>
              <a:t>上的點，但最終輸出</a:t>
            </a:r>
            <a:r>
              <a:rPr lang="en-US" altLang="zh-TW" sz="2400" dirty="0"/>
              <a:t>CSV</a:t>
            </a:r>
            <a:r>
              <a:rPr lang="zh-TW" altLang="en-US" sz="2400" dirty="0"/>
              <a:t>檔只輸出 </a:t>
            </a:r>
            <a:r>
              <a:rPr lang="en-US" altLang="zh-TW" sz="2400" dirty="0"/>
              <a:t>”</a:t>
            </a:r>
            <a:r>
              <a:rPr lang="zh-TW" altLang="en-US" sz="2400" dirty="0"/>
              <a:t>任何</a:t>
            </a:r>
            <a:r>
              <a:rPr lang="en-US" altLang="zh-TW" sz="2400" dirty="0"/>
              <a:t>Port</a:t>
            </a:r>
            <a:r>
              <a:rPr lang="zh-TW" altLang="en-US" sz="2400" dirty="0"/>
              <a:t>上有變化的時間點，沒變化的時間點將不被記錄</a:t>
            </a:r>
            <a:r>
              <a:rPr lang="en-US" altLang="zh-TW" sz="2400" dirty="0"/>
              <a:t>”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推論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根據上述現象、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 (125ns</a:t>
            </a:r>
            <a:r>
              <a:rPr lang="zh-TW" altLang="en-US" sz="2400" dirty="0"/>
              <a:t>，所以至少任意兩點間的時間差都小過</a:t>
            </a:r>
            <a:r>
              <a:rPr lang="en-US" altLang="zh-TW" sz="2400" dirty="0"/>
              <a:t>125ns(</a:t>
            </a:r>
            <a:r>
              <a:rPr lang="zh-TW" altLang="en-US" sz="2400" dirty="0"/>
              <a:t>詳見下一頁</a:t>
            </a:r>
            <a:r>
              <a:rPr lang="en-US" altLang="zh-TW" sz="2400" dirty="0"/>
              <a:t>)</a:t>
            </a:r>
            <a:r>
              <a:rPr lang="zh-TW" altLang="en-US" sz="2400" dirty="0"/>
              <a:t>。我們的目的是抓到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</a:t>
            </a:r>
            <a:r>
              <a:rPr lang="zh-TW" altLang="en-US" sz="2400" dirty="0"/>
              <a:t>上</a:t>
            </a:r>
            <a:r>
              <a:rPr lang="en-US" altLang="zh-TW" sz="2400" dirty="0"/>
              <a:t>Rising and Falling</a:t>
            </a:r>
            <a:r>
              <a:rPr lang="zh-TW" altLang="en-US" sz="2400" dirty="0"/>
              <a:t>的時間點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4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4ED97-E7CF-047C-F225-EAE21B6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ED89B-4E18-71A3-C04C-4654226A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205"/>
            <a:ext cx="11021008" cy="4906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44594C-94FE-E61E-E41B-DE1BE9FC77E2}"/>
              </a:ext>
            </a:extLst>
          </p:cNvPr>
          <p:cNvSpPr txBox="1"/>
          <p:nvPr/>
        </p:nvSpPr>
        <p:spPr>
          <a:xfrm>
            <a:off x="3321698" y="4158379"/>
            <a:ext cx="20713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CSV</a:t>
            </a:r>
            <a:r>
              <a:rPr lang="zh-TW" altLang="en-US" sz="1100" dirty="0">
                <a:solidFill>
                  <a:srgbClr val="FF0000"/>
                </a:solidFill>
              </a:rPr>
              <a:t>對應的時間位置</a:t>
            </a:r>
            <a:endParaRPr lang="en-US" altLang="zh-TW" sz="11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9F1920-9F38-6CD7-B012-6C0AA20D3366}"/>
              </a:ext>
            </a:extLst>
          </p:cNvPr>
          <p:cNvCxnSpPr/>
          <p:nvPr/>
        </p:nvCxnSpPr>
        <p:spPr>
          <a:xfrm>
            <a:off x="3424335" y="3925114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096F56-5049-E9A8-4509-D10AB9D9B83C}"/>
              </a:ext>
            </a:extLst>
          </p:cNvPr>
          <p:cNvSpPr/>
          <p:nvPr/>
        </p:nvSpPr>
        <p:spPr>
          <a:xfrm>
            <a:off x="9702282" y="2668555"/>
            <a:ext cx="1651518" cy="243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7DC5C4-2DCA-9597-4C26-5CD72C3A234B}"/>
              </a:ext>
            </a:extLst>
          </p:cNvPr>
          <p:cNvSpPr/>
          <p:nvPr/>
        </p:nvSpPr>
        <p:spPr>
          <a:xfrm>
            <a:off x="4994986" y="2603240"/>
            <a:ext cx="967275" cy="380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AB5B1-FB89-A12B-D118-3A8FF625C6F6}"/>
              </a:ext>
            </a:extLst>
          </p:cNvPr>
          <p:cNvSpPr txBox="1"/>
          <p:nvPr/>
        </p:nvSpPr>
        <p:spPr>
          <a:xfrm>
            <a:off x="4994986" y="2177826"/>
            <a:ext cx="22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A1EAC-AE19-9E50-1C0C-80557F4730A7}"/>
              </a:ext>
            </a:extLst>
          </p:cNvPr>
          <p:cNvSpPr/>
          <p:nvPr/>
        </p:nvSpPr>
        <p:spPr>
          <a:xfrm>
            <a:off x="5544766" y="3034296"/>
            <a:ext cx="340468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1DF167C-593D-3F82-C939-9C3528C54838}"/>
              </a:ext>
            </a:extLst>
          </p:cNvPr>
          <p:cNvSpPr/>
          <p:nvPr/>
        </p:nvSpPr>
        <p:spPr>
          <a:xfrm>
            <a:off x="5527261" y="33556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DEEEF1-C6E6-8CE1-7E2B-B1BF2D436528}"/>
              </a:ext>
            </a:extLst>
          </p:cNvPr>
          <p:cNvSpPr/>
          <p:nvPr/>
        </p:nvSpPr>
        <p:spPr>
          <a:xfrm>
            <a:off x="5497284" y="377846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20A183-7798-7611-6005-B9BC191DAFC7}"/>
              </a:ext>
            </a:extLst>
          </p:cNvPr>
          <p:cNvSpPr/>
          <p:nvPr/>
        </p:nvSpPr>
        <p:spPr>
          <a:xfrm>
            <a:off x="5515765" y="40850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F536779-DEAC-9509-AC14-94513ABD727A}"/>
              </a:ext>
            </a:extLst>
          </p:cNvPr>
          <p:cNvSpPr/>
          <p:nvPr/>
        </p:nvSpPr>
        <p:spPr>
          <a:xfrm>
            <a:off x="5478623" y="452932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CDEB54-68AE-51A1-2DF6-154946ADBCDF}"/>
              </a:ext>
            </a:extLst>
          </p:cNvPr>
          <p:cNvSpPr/>
          <p:nvPr/>
        </p:nvSpPr>
        <p:spPr>
          <a:xfrm>
            <a:off x="5515369" y="4837183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F93262C-C09B-7ADE-08E5-AE718FC57BCD}"/>
              </a:ext>
            </a:extLst>
          </p:cNvPr>
          <p:cNvSpPr/>
          <p:nvPr/>
        </p:nvSpPr>
        <p:spPr>
          <a:xfrm>
            <a:off x="5497284" y="51242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355D021-7FA6-117C-0FAC-328710BD63F5}"/>
              </a:ext>
            </a:extLst>
          </p:cNvPr>
          <p:cNvSpPr/>
          <p:nvPr/>
        </p:nvSpPr>
        <p:spPr>
          <a:xfrm>
            <a:off x="5515369" y="528705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27D640A-1D7E-EF0B-E971-0B5C77B642A8}"/>
              </a:ext>
            </a:extLst>
          </p:cNvPr>
          <p:cNvSpPr/>
          <p:nvPr/>
        </p:nvSpPr>
        <p:spPr>
          <a:xfrm>
            <a:off x="5507302" y="575040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48B4480-CD91-E07D-F8FC-35E0D13EBD05}"/>
              </a:ext>
            </a:extLst>
          </p:cNvPr>
          <p:cNvSpPr/>
          <p:nvPr/>
        </p:nvSpPr>
        <p:spPr>
          <a:xfrm>
            <a:off x="5527261" y="60310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AA44D99-A364-425A-8EA9-1847F16D8221}"/>
              </a:ext>
            </a:extLst>
          </p:cNvPr>
          <p:cNvSpPr/>
          <p:nvPr/>
        </p:nvSpPr>
        <p:spPr>
          <a:xfrm>
            <a:off x="5507302" y="6183671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5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B0DE-DB6A-596C-BE51-78B6201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Group 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FDB2-CD98-930A-320B-063F657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04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簡略數位架構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0" y="3004456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/>
          <p:nvPr/>
        </p:nvCxnSpPr>
        <p:spPr>
          <a:xfrm>
            <a:off x="1604863" y="3581137"/>
            <a:ext cx="10263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696546" y="3004456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E24CAF3-5FBC-535A-E34B-D0842385A106}"/>
              </a:ext>
            </a:extLst>
          </p:cNvPr>
          <p:cNvCxnSpPr/>
          <p:nvPr/>
        </p:nvCxnSpPr>
        <p:spPr>
          <a:xfrm>
            <a:off x="4435151" y="3559627"/>
            <a:ext cx="1026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AE448BE-A556-EFFA-1B28-239F3FE038C8}"/>
              </a:ext>
            </a:extLst>
          </p:cNvPr>
          <p:cNvCxnSpPr/>
          <p:nvPr/>
        </p:nvCxnSpPr>
        <p:spPr>
          <a:xfrm>
            <a:off x="7498702" y="3559627"/>
            <a:ext cx="1026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8678626" y="3004456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B03FA11-22BE-B9FA-3C38-231FBF56C957}"/>
              </a:ext>
            </a:extLst>
          </p:cNvPr>
          <p:cNvCxnSpPr/>
          <p:nvPr/>
        </p:nvCxnSpPr>
        <p:spPr>
          <a:xfrm flipV="1">
            <a:off x="10478277" y="2799183"/>
            <a:ext cx="830425" cy="62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61C1A85-3528-29A9-3569-39D79B465521}"/>
              </a:ext>
            </a:extLst>
          </p:cNvPr>
          <p:cNvCxnSpPr>
            <a:cxnSpLocks/>
          </p:cNvCxnSpPr>
          <p:nvPr/>
        </p:nvCxnSpPr>
        <p:spPr>
          <a:xfrm>
            <a:off x="10478277" y="3649532"/>
            <a:ext cx="678025" cy="92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1635272" y="2001415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1635271" y="4014980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6458551" y="3997448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/>
          <p:nvPr/>
        </p:nvCxnSpPr>
        <p:spPr>
          <a:xfrm flipH="1">
            <a:off x="4049029" y="4512401"/>
            <a:ext cx="2428773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-504825" y="1690687"/>
            <a:ext cx="13791617" cy="35120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-1100725" y="5660299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-504824" y="5387606"/>
            <a:ext cx="10514062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-1244273" y="3111758"/>
            <a:ext cx="99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</a:t>
            </a:r>
            <a:r>
              <a:rPr lang="zh-TW" altLang="en-US" dirty="0"/>
              <a:t> </a:t>
            </a:r>
            <a:r>
              <a:rPr lang="en-US" altLang="zh-TW" dirty="0"/>
              <a:t>Decode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730553" y="3004456"/>
            <a:ext cx="1539551" cy="1110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6665465" y="2330361"/>
            <a:ext cx="52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6458551" y="2322663"/>
            <a:ext cx="217275" cy="46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1C8D913C-1216-D04E-F801-CAD76536B8B4}"/>
              </a:ext>
            </a:extLst>
          </p:cNvPr>
          <p:cNvCxnSpPr>
            <a:cxnSpLocks/>
          </p:cNvCxnSpPr>
          <p:nvPr/>
        </p:nvCxnSpPr>
        <p:spPr>
          <a:xfrm>
            <a:off x="5931273" y="2799183"/>
            <a:ext cx="52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4918CC8-D84E-12E4-49F8-50E1CAD1CCAB}"/>
              </a:ext>
            </a:extLst>
          </p:cNvPr>
          <p:cNvCxnSpPr>
            <a:cxnSpLocks/>
          </p:cNvCxnSpPr>
          <p:nvPr/>
        </p:nvCxnSpPr>
        <p:spPr>
          <a:xfrm>
            <a:off x="2118047" y="2522058"/>
            <a:ext cx="1" cy="944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A47B95D-F8BC-9D2A-5288-4FF9C2AAD610}"/>
              </a:ext>
            </a:extLst>
          </p:cNvPr>
          <p:cNvCxnSpPr/>
          <p:nvPr/>
        </p:nvCxnSpPr>
        <p:spPr>
          <a:xfrm>
            <a:off x="769775" y="2060020"/>
            <a:ext cx="83867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383F-54B9-1566-5039-3C13647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6C747-6CF3-CCCC-4223-2CFCEAB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能推倒出</a:t>
            </a:r>
            <a:r>
              <a:rPr lang="en-US" altLang="zh-TW" dirty="0" err="1"/>
              <a:t>Convolation</a:t>
            </a:r>
            <a:r>
              <a:rPr lang="en-US" altLang="zh-TW" dirty="0"/>
              <a:t> Property for LTI system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AutoCorreltion</a:t>
            </a:r>
            <a:r>
              <a:rPr lang="zh-TW" altLang="en-US" dirty="0"/>
              <a:t> 用處到底是</a:t>
            </a:r>
            <a:r>
              <a:rPr lang="en-US" altLang="zh-TW" dirty="0"/>
              <a:t>?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訊號上的分析</a:t>
            </a:r>
          </a:p>
        </p:txBody>
      </p:sp>
    </p:spTree>
    <p:extLst>
      <p:ext uri="{BB962C8B-B14F-4D97-AF65-F5344CB8AC3E}">
        <p14:creationId xmlns:p14="http://schemas.microsoft.com/office/powerpoint/2010/main" val="1802279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F1310-2BFC-3D20-5FCD-AB24ABF2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for XOR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296C0-7755-338B-BD86-4715B6FC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08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89C01C7-D51F-24CC-4406-0C30F4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List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C2637DA-D6BC-D2D0-6DD8-5FC135E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硬體的 </a:t>
            </a:r>
            <a:r>
              <a:rPr lang="en-US" altLang="zh-TW" sz="2000" dirty="0"/>
              <a:t>Debug Port </a:t>
            </a:r>
            <a:r>
              <a:rPr lang="zh-TW" altLang="en-US" sz="2000" dirty="0"/>
              <a:t>建構 </a:t>
            </a:r>
            <a:r>
              <a:rPr lang="en-US" altLang="zh-TW" sz="2000" dirty="0"/>
              <a:t>ADC</a:t>
            </a:r>
            <a:r>
              <a:rPr lang="zh-TW" altLang="en-US" sz="2000" dirty="0"/>
              <a:t> 系統 </a:t>
            </a:r>
          </a:p>
        </p:txBody>
      </p:sp>
    </p:spTree>
    <p:extLst>
      <p:ext uri="{BB962C8B-B14F-4D97-AF65-F5344CB8AC3E}">
        <p14:creationId xmlns:p14="http://schemas.microsoft.com/office/powerpoint/2010/main" val="215357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ADC 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*</a:t>
            </a:r>
            <a:r>
              <a:rPr lang="en-US" altLang="zh-TW" sz="2400" dirty="0"/>
              <a:t>)</a:t>
            </a:r>
            <a:r>
              <a:rPr lang="zh-TW" altLang="en-US" sz="2400" dirty="0"/>
              <a:t>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28962</TotalTime>
  <Words>1318</Words>
  <Application>Microsoft Office PowerPoint</Application>
  <PresentationFormat>寬螢幕</PresentationFormat>
  <Paragraphs>235</Paragraphs>
  <Slides>41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Project List</vt:lpstr>
      <vt:lpstr>ADC 數位架構</vt:lpstr>
      <vt:lpstr>ADC 數位架構</vt:lpstr>
      <vt:lpstr>LA 不經過處理的Waveform</vt:lpstr>
      <vt:lpstr>Sample後的Waveform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CLK SAR ADC作法</vt:lpstr>
      <vt:lpstr>Code 流程</vt:lpstr>
      <vt:lpstr>Code 流程</vt:lpstr>
      <vt:lpstr>Group SAR ADC</vt:lpstr>
      <vt:lpstr>Data Group</vt:lpstr>
      <vt:lpstr>總結</vt:lpstr>
      <vt:lpstr>數位架構</vt:lpstr>
      <vt:lpstr>數位電路</vt:lpstr>
      <vt:lpstr>Digital 電路Diagram</vt:lpstr>
      <vt:lpstr>AutoCorrelation</vt:lpstr>
      <vt:lpstr>AutoCorrelation for XOR</vt:lpstr>
      <vt:lpstr>AutoCorrelation Sysmbol in DSSS code OSR 8MHZ</vt:lpstr>
      <vt:lpstr>AGC flow架構過程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sis-fw-3</cp:lastModifiedBy>
  <cp:revision>46</cp:revision>
  <dcterms:created xsi:type="dcterms:W3CDTF">2022-06-23T16:22:06Z</dcterms:created>
  <dcterms:modified xsi:type="dcterms:W3CDTF">2023-01-25T11:17:07Z</dcterms:modified>
</cp:coreProperties>
</file>