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58" r:id="rId5"/>
    <p:sldId id="260" r:id="rId6"/>
    <p:sldId id="261" r:id="rId7"/>
    <p:sldId id="259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62" r:id="rId16"/>
    <p:sldId id="272" r:id="rId17"/>
    <p:sldId id="271" r:id="rId18"/>
    <p:sldId id="273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工作表1!$A$13:$A$22</c:f>
              <c:strCache>
                <c:ptCount val="10"/>
                <c:pt idx="0">
                  <c:v>第一次</c:v>
                </c:pt>
                <c:pt idx="1">
                  <c:v>第二次</c:v>
                </c:pt>
                <c:pt idx="2">
                  <c:v>第三次</c:v>
                </c:pt>
                <c:pt idx="3">
                  <c:v>第四次</c:v>
                </c:pt>
                <c:pt idx="4">
                  <c:v>第五次</c:v>
                </c:pt>
                <c:pt idx="5">
                  <c:v>第六次</c:v>
                </c:pt>
                <c:pt idx="6">
                  <c:v>第七次</c:v>
                </c:pt>
                <c:pt idx="7">
                  <c:v>第八次</c:v>
                </c:pt>
                <c:pt idx="8">
                  <c:v>第九次</c:v>
                </c:pt>
                <c:pt idx="9">
                  <c:v>第十次</c:v>
                </c:pt>
              </c:strCache>
            </c:strRef>
          </c:cat>
          <c:val>
            <c:numRef>
              <c:f>工作表1!$B$13:$B$22</c:f>
              <c:numCache>
                <c:formatCode>General</c:formatCode>
                <c:ptCount val="10"/>
                <c:pt idx="0">
                  <c:v>2737</c:v>
                </c:pt>
                <c:pt idx="1">
                  <c:v>2699</c:v>
                </c:pt>
                <c:pt idx="2">
                  <c:v>2654</c:v>
                </c:pt>
                <c:pt idx="3">
                  <c:v>2648</c:v>
                </c:pt>
                <c:pt idx="4">
                  <c:v>2733</c:v>
                </c:pt>
                <c:pt idx="5">
                  <c:v>2752</c:v>
                </c:pt>
                <c:pt idx="6">
                  <c:v>2781</c:v>
                </c:pt>
                <c:pt idx="7">
                  <c:v>2725</c:v>
                </c:pt>
                <c:pt idx="8">
                  <c:v>2733</c:v>
                </c:pt>
                <c:pt idx="9">
                  <c:v>2777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26417168"/>
        <c:axId val="-2026412816"/>
        <c:axId val="0"/>
      </c:bar3DChart>
      <c:catAx>
        <c:axId val="-202641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26412816"/>
        <c:crosses val="autoZero"/>
        <c:auto val="1"/>
        <c:lblAlgn val="ctr"/>
        <c:lblOffset val="100"/>
        <c:noMultiLvlLbl val="0"/>
      </c:catAx>
      <c:valAx>
        <c:axId val="-202641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26417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工作表1!$D$99:$D$100</c:f>
              <c:strCache>
                <c:ptCount val="2"/>
                <c:pt idx="0">
                  <c:v>not on VM</c:v>
                </c:pt>
                <c:pt idx="1">
                  <c:v>on VM</c:v>
                </c:pt>
              </c:strCache>
            </c:strRef>
          </c:cat>
          <c:val>
            <c:numRef>
              <c:f>工作表1!$E$99:$E$100</c:f>
              <c:numCache>
                <c:formatCode>General</c:formatCode>
                <c:ptCount val="2"/>
                <c:pt idx="0">
                  <c:v>2723.7</c:v>
                </c:pt>
                <c:pt idx="1">
                  <c:v>3561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1537184"/>
        <c:axId val="-2101533376"/>
      </c:barChart>
      <c:catAx>
        <c:axId val="-210153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101533376"/>
        <c:crosses val="autoZero"/>
        <c:auto val="1"/>
        <c:lblAlgn val="ctr"/>
        <c:lblOffset val="100"/>
        <c:noMultiLvlLbl val="0"/>
      </c:catAx>
      <c:valAx>
        <c:axId val="-210153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10153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TPM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工作表1!$A$104:$A$112</c:f>
              <c:strCache>
                <c:ptCount val="9"/>
                <c:pt idx="0">
                  <c:v>2人</c:v>
                </c:pt>
                <c:pt idx="1">
                  <c:v>8人</c:v>
                </c:pt>
                <c:pt idx="2">
                  <c:v>16人</c:v>
                </c:pt>
                <c:pt idx="3">
                  <c:v>24人</c:v>
                </c:pt>
                <c:pt idx="4">
                  <c:v>32人</c:v>
                </c:pt>
                <c:pt idx="5">
                  <c:v>40人</c:v>
                </c:pt>
                <c:pt idx="6">
                  <c:v>60人</c:v>
                </c:pt>
                <c:pt idx="7">
                  <c:v>100人</c:v>
                </c:pt>
                <c:pt idx="8">
                  <c:v>200人(153 success)</c:v>
                </c:pt>
              </c:strCache>
            </c:strRef>
          </c:cat>
          <c:val>
            <c:numRef>
              <c:f>工作表1!$B$104:$B$112</c:f>
              <c:numCache>
                <c:formatCode>General</c:formatCode>
                <c:ptCount val="9"/>
                <c:pt idx="0">
                  <c:v>2608</c:v>
                </c:pt>
                <c:pt idx="1">
                  <c:v>2102</c:v>
                </c:pt>
                <c:pt idx="2">
                  <c:v>2212</c:v>
                </c:pt>
                <c:pt idx="3">
                  <c:v>2719</c:v>
                </c:pt>
                <c:pt idx="4">
                  <c:v>2302</c:v>
                </c:pt>
                <c:pt idx="5">
                  <c:v>2614</c:v>
                </c:pt>
                <c:pt idx="6">
                  <c:v>2819</c:v>
                </c:pt>
                <c:pt idx="7">
                  <c:v>2648</c:v>
                </c:pt>
                <c:pt idx="8">
                  <c:v>2837</c:v>
                </c:pt>
              </c:numCache>
            </c:numRef>
          </c:val>
          <c:smooth val="0"/>
        </c:ser>
        <c:ser>
          <c:idx val="1"/>
          <c:order val="1"/>
          <c:tx>
            <c:v>TPM / Users</c:v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工作表1!$A$104:$A$112</c:f>
              <c:strCache>
                <c:ptCount val="9"/>
                <c:pt idx="0">
                  <c:v>2人</c:v>
                </c:pt>
                <c:pt idx="1">
                  <c:v>8人</c:v>
                </c:pt>
                <c:pt idx="2">
                  <c:v>16人</c:v>
                </c:pt>
                <c:pt idx="3">
                  <c:v>24人</c:v>
                </c:pt>
                <c:pt idx="4">
                  <c:v>32人</c:v>
                </c:pt>
                <c:pt idx="5">
                  <c:v>40人</c:v>
                </c:pt>
                <c:pt idx="6">
                  <c:v>60人</c:v>
                </c:pt>
                <c:pt idx="7">
                  <c:v>100人</c:v>
                </c:pt>
                <c:pt idx="8">
                  <c:v>200人(153 success)</c:v>
                </c:pt>
              </c:strCache>
            </c:strRef>
          </c:cat>
          <c:val>
            <c:numRef>
              <c:f>工作表1!$C$104:$C$112</c:f>
              <c:numCache>
                <c:formatCode>0.00_);[Red]\(0.00\)</c:formatCode>
                <c:ptCount val="9"/>
                <c:pt idx="0">
                  <c:v>1304</c:v>
                </c:pt>
                <c:pt idx="1">
                  <c:v>262.75</c:v>
                </c:pt>
                <c:pt idx="2">
                  <c:v>138.25</c:v>
                </c:pt>
                <c:pt idx="3">
                  <c:v>113.29166666666667</c:v>
                </c:pt>
                <c:pt idx="4">
                  <c:v>71.9375</c:v>
                </c:pt>
                <c:pt idx="5">
                  <c:v>65.349999999999994</c:v>
                </c:pt>
                <c:pt idx="6">
                  <c:v>46.983333333333334</c:v>
                </c:pt>
                <c:pt idx="7">
                  <c:v>26.48</c:v>
                </c:pt>
                <c:pt idx="8">
                  <c:v>18.542483660130721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27454112"/>
        <c:axId val="-2027453568"/>
      </c:lineChart>
      <c:catAx>
        <c:axId val="-2027454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27453568"/>
        <c:crosses val="autoZero"/>
        <c:auto val="1"/>
        <c:lblAlgn val="ctr"/>
        <c:lblOffset val="100"/>
        <c:noMultiLvlLbl val="0"/>
      </c:catAx>
      <c:valAx>
        <c:axId val="-2027453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27454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工作表1!$A$118:$A$119</c:f>
              <c:strCache>
                <c:ptCount val="2"/>
                <c:pt idx="0">
                  <c:v>Ubuntu 14.04 LTS</c:v>
                </c:pt>
                <c:pt idx="1">
                  <c:v>Windows 7</c:v>
                </c:pt>
              </c:strCache>
            </c:strRef>
          </c:cat>
          <c:val>
            <c:numRef>
              <c:f>工作表1!$B$118:$B$119</c:f>
              <c:numCache>
                <c:formatCode>General</c:formatCode>
                <c:ptCount val="2"/>
                <c:pt idx="0">
                  <c:v>19952</c:v>
                </c:pt>
                <c:pt idx="1">
                  <c:v>2648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694508288"/>
        <c:axId val="-1694507200"/>
      </c:barChart>
      <c:catAx>
        <c:axId val="-169450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694507200"/>
        <c:crosses val="autoZero"/>
        <c:auto val="1"/>
        <c:lblAlgn val="ctr"/>
        <c:lblOffset val="100"/>
        <c:noMultiLvlLbl val="0"/>
      </c:catAx>
      <c:valAx>
        <c:axId val="-169450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694508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cat>
            <c:strRef>
              <c:f>工作表1!$A$2:$A$11</c:f>
              <c:strCache>
                <c:ptCount val="10"/>
                <c:pt idx="0">
                  <c:v>第一次</c:v>
                </c:pt>
                <c:pt idx="1">
                  <c:v>第二次</c:v>
                </c:pt>
                <c:pt idx="2">
                  <c:v>第三次</c:v>
                </c:pt>
                <c:pt idx="3">
                  <c:v>第四次</c:v>
                </c:pt>
                <c:pt idx="4">
                  <c:v>第五次</c:v>
                </c:pt>
                <c:pt idx="5">
                  <c:v>第六次</c:v>
                </c:pt>
                <c:pt idx="6">
                  <c:v>第七次</c:v>
                </c:pt>
                <c:pt idx="7">
                  <c:v>第八次</c:v>
                </c:pt>
                <c:pt idx="8">
                  <c:v>第九次</c:v>
                </c:pt>
                <c:pt idx="9">
                  <c:v>第十次</c:v>
                </c:pt>
              </c:strCache>
            </c:strRef>
          </c:cat>
          <c:val>
            <c:numRef>
              <c:f>工作表1!$B$2:$B$11</c:f>
              <c:numCache>
                <c:formatCode>General</c:formatCode>
                <c:ptCount val="10"/>
                <c:pt idx="0" formatCode="0.00_);[Red]\(0.00\)">
                  <c:v>2484</c:v>
                </c:pt>
                <c:pt idx="1">
                  <c:v>2399</c:v>
                </c:pt>
                <c:pt idx="2">
                  <c:v>2541</c:v>
                </c:pt>
                <c:pt idx="3">
                  <c:v>2533</c:v>
                </c:pt>
                <c:pt idx="4">
                  <c:v>2501</c:v>
                </c:pt>
                <c:pt idx="5">
                  <c:v>2477</c:v>
                </c:pt>
                <c:pt idx="6">
                  <c:v>2483</c:v>
                </c:pt>
                <c:pt idx="7">
                  <c:v>2449</c:v>
                </c:pt>
                <c:pt idx="8">
                  <c:v>2499</c:v>
                </c:pt>
                <c:pt idx="9">
                  <c:v>2501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26420432"/>
        <c:axId val="-2026407920"/>
        <c:axId val="0"/>
      </c:bar3DChart>
      <c:catAx>
        <c:axId val="-202642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26407920"/>
        <c:crosses val="autoZero"/>
        <c:auto val="1"/>
        <c:lblAlgn val="ctr"/>
        <c:lblOffset val="100"/>
        <c:noMultiLvlLbl val="0"/>
      </c:catAx>
      <c:valAx>
        <c:axId val="-202640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);[Red]\(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2642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工作表1!$A$28:$A$37</c:f>
              <c:strCache>
                <c:ptCount val="10"/>
                <c:pt idx="0">
                  <c:v>第一次</c:v>
                </c:pt>
                <c:pt idx="1">
                  <c:v>第二次</c:v>
                </c:pt>
                <c:pt idx="2">
                  <c:v>第三次</c:v>
                </c:pt>
                <c:pt idx="3">
                  <c:v>第四次</c:v>
                </c:pt>
                <c:pt idx="4">
                  <c:v>第五次</c:v>
                </c:pt>
                <c:pt idx="5">
                  <c:v>第六次</c:v>
                </c:pt>
                <c:pt idx="6">
                  <c:v>第七次</c:v>
                </c:pt>
                <c:pt idx="7">
                  <c:v>第八次</c:v>
                </c:pt>
                <c:pt idx="8">
                  <c:v>第九次</c:v>
                </c:pt>
                <c:pt idx="9">
                  <c:v>第十次</c:v>
                </c:pt>
              </c:strCache>
            </c:strRef>
          </c:cat>
          <c:val>
            <c:numRef>
              <c:f>工作表1!$B$28:$B$37</c:f>
              <c:numCache>
                <c:formatCode>General</c:formatCode>
                <c:ptCount val="10"/>
                <c:pt idx="0">
                  <c:v>2771</c:v>
                </c:pt>
                <c:pt idx="1">
                  <c:v>2801</c:v>
                </c:pt>
                <c:pt idx="2">
                  <c:v>2788</c:v>
                </c:pt>
                <c:pt idx="3">
                  <c:v>2654</c:v>
                </c:pt>
                <c:pt idx="4">
                  <c:v>2677</c:v>
                </c:pt>
                <c:pt idx="5">
                  <c:v>2759</c:v>
                </c:pt>
                <c:pt idx="6">
                  <c:v>2742</c:v>
                </c:pt>
                <c:pt idx="7">
                  <c:v>2776</c:v>
                </c:pt>
                <c:pt idx="8">
                  <c:v>2734</c:v>
                </c:pt>
                <c:pt idx="9">
                  <c:v>2735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26410096"/>
        <c:axId val="-2026409008"/>
        <c:axId val="0"/>
      </c:bar3DChart>
      <c:catAx>
        <c:axId val="-202641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26409008"/>
        <c:crosses val="autoZero"/>
        <c:auto val="1"/>
        <c:lblAlgn val="ctr"/>
        <c:lblOffset val="100"/>
        <c:noMultiLvlLbl val="0"/>
      </c:catAx>
      <c:valAx>
        <c:axId val="-202640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26410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工作表1!$D$19:$D$21</c:f>
              <c:strCache>
                <c:ptCount val="3"/>
                <c:pt idx="0">
                  <c:v>Localhost</c:v>
                </c:pt>
                <c:pt idx="1">
                  <c:v>External</c:v>
                </c:pt>
                <c:pt idx="2">
                  <c:v>Same Hub</c:v>
                </c:pt>
              </c:strCache>
            </c:strRef>
          </c:cat>
          <c:val>
            <c:numRef>
              <c:f>工作表1!$E$19:$E$21</c:f>
              <c:numCache>
                <c:formatCode>General</c:formatCode>
                <c:ptCount val="3"/>
                <c:pt idx="0">
                  <c:v>2723.9</c:v>
                </c:pt>
                <c:pt idx="1">
                  <c:v>2486.6999999999998</c:v>
                </c:pt>
                <c:pt idx="2">
                  <c:v>2743.7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37209888"/>
        <c:axId val="-2037219136"/>
      </c:barChart>
      <c:catAx>
        <c:axId val="-203720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37219136"/>
        <c:crosses val="autoZero"/>
        <c:auto val="1"/>
        <c:lblAlgn val="ctr"/>
        <c:lblOffset val="100"/>
        <c:noMultiLvlLbl val="0"/>
      </c:catAx>
      <c:valAx>
        <c:axId val="-203721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3720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工作表1!$A$43:$A$52</c:f>
              <c:strCache>
                <c:ptCount val="10"/>
                <c:pt idx="0">
                  <c:v>第一次</c:v>
                </c:pt>
                <c:pt idx="1">
                  <c:v>第二次</c:v>
                </c:pt>
                <c:pt idx="2">
                  <c:v>第三次</c:v>
                </c:pt>
                <c:pt idx="3">
                  <c:v>第四次</c:v>
                </c:pt>
                <c:pt idx="4">
                  <c:v>第五次</c:v>
                </c:pt>
                <c:pt idx="5">
                  <c:v>第六次</c:v>
                </c:pt>
                <c:pt idx="6">
                  <c:v>第七次</c:v>
                </c:pt>
                <c:pt idx="7">
                  <c:v>第八次</c:v>
                </c:pt>
                <c:pt idx="8">
                  <c:v>第九次</c:v>
                </c:pt>
                <c:pt idx="9">
                  <c:v>第十次</c:v>
                </c:pt>
              </c:strCache>
            </c:strRef>
          </c:cat>
          <c:val>
            <c:numRef>
              <c:f>工作表1!$B$43:$B$52</c:f>
              <c:numCache>
                <c:formatCode>0.00_);[Red]\(0.00\)</c:formatCode>
                <c:ptCount val="10"/>
                <c:pt idx="0">
                  <c:v>2019</c:v>
                </c:pt>
                <c:pt idx="1">
                  <c:v>1989</c:v>
                </c:pt>
                <c:pt idx="2">
                  <c:v>1967</c:v>
                </c:pt>
                <c:pt idx="3">
                  <c:v>2018</c:v>
                </c:pt>
                <c:pt idx="4">
                  <c:v>2022</c:v>
                </c:pt>
                <c:pt idx="5">
                  <c:v>2033</c:v>
                </c:pt>
                <c:pt idx="6">
                  <c:v>2047</c:v>
                </c:pt>
                <c:pt idx="7">
                  <c:v>1985</c:v>
                </c:pt>
                <c:pt idx="8">
                  <c:v>1993</c:v>
                </c:pt>
                <c:pt idx="9">
                  <c:v>2020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79862144"/>
        <c:axId val="-179861600"/>
        <c:axId val="0"/>
      </c:bar3DChart>
      <c:catAx>
        <c:axId val="-17986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79861600"/>
        <c:crosses val="autoZero"/>
        <c:auto val="1"/>
        <c:lblAlgn val="ctr"/>
        <c:lblOffset val="100"/>
        <c:noMultiLvlLbl val="0"/>
      </c:catAx>
      <c:valAx>
        <c:axId val="-17986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);[Red]\(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7986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工作表1!$A$56:$A$65</c:f>
              <c:strCache>
                <c:ptCount val="10"/>
                <c:pt idx="0">
                  <c:v>第一次</c:v>
                </c:pt>
                <c:pt idx="1">
                  <c:v>第二次</c:v>
                </c:pt>
                <c:pt idx="2">
                  <c:v>第三次</c:v>
                </c:pt>
                <c:pt idx="3">
                  <c:v>第四次</c:v>
                </c:pt>
                <c:pt idx="4">
                  <c:v>第五次</c:v>
                </c:pt>
                <c:pt idx="5">
                  <c:v>第六次</c:v>
                </c:pt>
                <c:pt idx="6">
                  <c:v>第七次</c:v>
                </c:pt>
                <c:pt idx="7">
                  <c:v>第八次</c:v>
                </c:pt>
                <c:pt idx="8">
                  <c:v>第九次</c:v>
                </c:pt>
                <c:pt idx="9">
                  <c:v>第十次</c:v>
                </c:pt>
              </c:strCache>
            </c:strRef>
          </c:cat>
          <c:val>
            <c:numRef>
              <c:f>工作表1!$B$56:$B$65</c:f>
              <c:numCache>
                <c:formatCode>0_);[Red]\(0\)</c:formatCode>
                <c:ptCount val="10"/>
                <c:pt idx="0">
                  <c:v>10488</c:v>
                </c:pt>
                <c:pt idx="1">
                  <c:v>10323</c:v>
                </c:pt>
                <c:pt idx="2">
                  <c:v>10555</c:v>
                </c:pt>
                <c:pt idx="3">
                  <c:v>10373</c:v>
                </c:pt>
                <c:pt idx="4">
                  <c:v>10588</c:v>
                </c:pt>
                <c:pt idx="5">
                  <c:v>10399</c:v>
                </c:pt>
                <c:pt idx="6">
                  <c:v>10472</c:v>
                </c:pt>
                <c:pt idx="7">
                  <c:v>10455</c:v>
                </c:pt>
                <c:pt idx="8">
                  <c:v>10498</c:v>
                </c:pt>
                <c:pt idx="9">
                  <c:v>10512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26419344"/>
        <c:axId val="-2026418800"/>
        <c:axId val="0"/>
      </c:bar3DChart>
      <c:catAx>
        <c:axId val="-202641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26418800"/>
        <c:crosses val="autoZero"/>
        <c:auto val="1"/>
        <c:lblAlgn val="ctr"/>
        <c:lblOffset val="100"/>
        <c:noMultiLvlLbl val="0"/>
      </c:catAx>
      <c:valAx>
        <c:axId val="-202641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);[Red]\(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26419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工作表1!$C$67:$C$68</c:f>
              <c:strCache>
                <c:ptCount val="2"/>
                <c:pt idx="0">
                  <c:v>Windows 8.1</c:v>
                </c:pt>
                <c:pt idx="1">
                  <c:v>Ubuntu 14.04 LTS</c:v>
                </c:pt>
              </c:strCache>
            </c:strRef>
          </c:cat>
          <c:val>
            <c:numRef>
              <c:f>工作表1!$D$67:$D$68</c:f>
              <c:numCache>
                <c:formatCode>General</c:formatCode>
                <c:ptCount val="2"/>
                <c:pt idx="0">
                  <c:v>2009.3</c:v>
                </c:pt>
                <c:pt idx="1">
                  <c:v>10466.299999999999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9849632"/>
        <c:axId val="-179862688"/>
      </c:barChart>
      <c:catAx>
        <c:axId val="-17984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79862688"/>
        <c:crosses val="autoZero"/>
        <c:auto val="1"/>
        <c:lblAlgn val="ctr"/>
        <c:lblOffset val="100"/>
        <c:noMultiLvlLbl val="0"/>
      </c:catAx>
      <c:valAx>
        <c:axId val="-17986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79849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工作表1!$A$75:$A$84</c:f>
              <c:strCache>
                <c:ptCount val="10"/>
                <c:pt idx="0">
                  <c:v>第一次</c:v>
                </c:pt>
                <c:pt idx="1">
                  <c:v>第二次</c:v>
                </c:pt>
                <c:pt idx="2">
                  <c:v>第三次</c:v>
                </c:pt>
                <c:pt idx="3">
                  <c:v>第四次</c:v>
                </c:pt>
                <c:pt idx="4">
                  <c:v>第五次</c:v>
                </c:pt>
                <c:pt idx="5">
                  <c:v>第六次</c:v>
                </c:pt>
                <c:pt idx="6">
                  <c:v>第七次</c:v>
                </c:pt>
                <c:pt idx="7">
                  <c:v>第八次</c:v>
                </c:pt>
                <c:pt idx="8">
                  <c:v>第九次</c:v>
                </c:pt>
                <c:pt idx="9">
                  <c:v>第十次</c:v>
                </c:pt>
              </c:strCache>
            </c:strRef>
          </c:cat>
          <c:val>
            <c:numRef>
              <c:f>工作表1!$B$75:$B$84</c:f>
              <c:numCache>
                <c:formatCode>0_);[Red]\(0\)</c:formatCode>
                <c:ptCount val="10"/>
                <c:pt idx="0">
                  <c:v>2720</c:v>
                </c:pt>
                <c:pt idx="1">
                  <c:v>2699</c:v>
                </c:pt>
                <c:pt idx="2">
                  <c:v>2687</c:v>
                </c:pt>
                <c:pt idx="3">
                  <c:v>2735</c:v>
                </c:pt>
                <c:pt idx="4">
                  <c:v>2788</c:v>
                </c:pt>
                <c:pt idx="5">
                  <c:v>2667</c:v>
                </c:pt>
                <c:pt idx="6">
                  <c:v>2735</c:v>
                </c:pt>
                <c:pt idx="7">
                  <c:v>2713</c:v>
                </c:pt>
                <c:pt idx="8">
                  <c:v>2744</c:v>
                </c:pt>
                <c:pt idx="9">
                  <c:v>2749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27449216"/>
        <c:axId val="-2027455744"/>
        <c:axId val="0"/>
      </c:bar3DChart>
      <c:catAx>
        <c:axId val="-202744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27455744"/>
        <c:crosses val="autoZero"/>
        <c:auto val="1"/>
        <c:lblAlgn val="ctr"/>
        <c:lblOffset val="100"/>
        <c:noMultiLvlLbl val="0"/>
      </c:catAx>
      <c:valAx>
        <c:axId val="-202745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);[Red]\(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2744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工作表1!$A$87:$A$96</c:f>
              <c:strCache>
                <c:ptCount val="10"/>
                <c:pt idx="0">
                  <c:v>第一次</c:v>
                </c:pt>
                <c:pt idx="1">
                  <c:v>第二次</c:v>
                </c:pt>
                <c:pt idx="2">
                  <c:v>第三次</c:v>
                </c:pt>
                <c:pt idx="3">
                  <c:v>第四次</c:v>
                </c:pt>
                <c:pt idx="4">
                  <c:v>第五次</c:v>
                </c:pt>
                <c:pt idx="5">
                  <c:v>第六次</c:v>
                </c:pt>
                <c:pt idx="6">
                  <c:v>第七次</c:v>
                </c:pt>
                <c:pt idx="7">
                  <c:v>第八次</c:v>
                </c:pt>
                <c:pt idx="8">
                  <c:v>第九次</c:v>
                </c:pt>
                <c:pt idx="9">
                  <c:v>第十次</c:v>
                </c:pt>
              </c:strCache>
            </c:strRef>
          </c:cat>
          <c:val>
            <c:numRef>
              <c:f>工作表1!$B$87:$B$96</c:f>
              <c:numCache>
                <c:formatCode>0_);[Red]\(0\)</c:formatCode>
                <c:ptCount val="10"/>
                <c:pt idx="0">
                  <c:v>3738</c:v>
                </c:pt>
                <c:pt idx="1">
                  <c:v>3513</c:v>
                </c:pt>
                <c:pt idx="2">
                  <c:v>3766</c:v>
                </c:pt>
                <c:pt idx="3">
                  <c:v>3256</c:v>
                </c:pt>
                <c:pt idx="4">
                  <c:v>3541</c:v>
                </c:pt>
                <c:pt idx="5">
                  <c:v>3771</c:v>
                </c:pt>
                <c:pt idx="6">
                  <c:v>3522</c:v>
                </c:pt>
                <c:pt idx="7">
                  <c:v>3389</c:v>
                </c:pt>
                <c:pt idx="8">
                  <c:v>3471</c:v>
                </c:pt>
                <c:pt idx="9">
                  <c:v>3639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01542624"/>
        <c:axId val="-2101542080"/>
        <c:axId val="0"/>
      </c:bar3DChart>
      <c:catAx>
        <c:axId val="-210154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101542080"/>
        <c:crosses val="autoZero"/>
        <c:auto val="1"/>
        <c:lblAlgn val="ctr"/>
        <c:lblOffset val="100"/>
        <c:noMultiLvlLbl val="0"/>
      </c:catAx>
      <c:valAx>
        <c:axId val="-21015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);[Red]\(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10154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3944" y="1468192"/>
            <a:ext cx="8630059" cy="2196278"/>
          </a:xfrm>
        </p:spPr>
        <p:txBody>
          <a:bodyPr/>
          <a:lstStyle/>
          <a:p>
            <a:r>
              <a:rPr lang="en-US" altLang="zh-TW" dirty="0" smtClean="0"/>
              <a:t>MySQL</a:t>
            </a:r>
            <a:r>
              <a:rPr lang="zh-TW" altLang="en-US" dirty="0" smtClean="0"/>
              <a:t>在不同環境下之分析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第九組</a:t>
            </a:r>
            <a:endParaRPr lang="en-US" altLang="zh-TW" dirty="0" smtClean="0"/>
          </a:p>
          <a:p>
            <a:r>
              <a:rPr lang="zh-TW" altLang="en-US" dirty="0" smtClean="0"/>
              <a:t>彭勝賢、黃文志、陳威丞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88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(Ubuntu 14.04 LTS) </a:t>
            </a:r>
            <a:r>
              <a:rPr lang="zh-TW" altLang="en-US" dirty="0"/>
              <a:t>測試結果</a:t>
            </a:r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867931"/>
              </p:ext>
            </p:extLst>
          </p:nvPr>
        </p:nvGraphicFramePr>
        <p:xfrm>
          <a:off x="875260" y="1930400"/>
          <a:ext cx="2215669" cy="3258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3592"/>
                <a:gridCol w="762077"/>
              </a:tblGrid>
              <a:tr h="494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Linux </a:t>
                      </a:r>
                      <a:r>
                        <a:rPr lang="zh-TW" altLang="en-US" sz="1200" u="none" strike="noStrike" dirty="0">
                          <a:effectLst/>
                        </a:rPr>
                        <a:t>結果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第一次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10488 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第二次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10323 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第三次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10555 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第四次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10373 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第五次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10588 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第六次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10399 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第七次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10472 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第八次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10455 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第九次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10498 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第十次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10512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935454"/>
              </p:ext>
            </p:extLst>
          </p:nvPr>
        </p:nvGraphicFramePr>
        <p:xfrm>
          <a:off x="3784241" y="2044521"/>
          <a:ext cx="5489761" cy="3544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33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8.1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 比較結果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081951"/>
              </p:ext>
            </p:extLst>
          </p:nvPr>
        </p:nvGraphicFramePr>
        <p:xfrm>
          <a:off x="844759" y="1930400"/>
          <a:ext cx="7729469" cy="3929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281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 On VM 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 On VM </a:t>
            </a:r>
            <a:r>
              <a:rPr lang="zh-TW" altLang="en-US" dirty="0" smtClean="0"/>
              <a:t>測試環境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 8.1 64-bits</a:t>
            </a:r>
          </a:p>
          <a:p>
            <a:r>
              <a:rPr lang="en-US" altLang="zh-TW" dirty="0" smtClean="0"/>
              <a:t>Acer Aspire E 15</a:t>
            </a:r>
            <a:endParaRPr lang="en-US" altLang="zh-TW" dirty="0"/>
          </a:p>
          <a:p>
            <a:r>
              <a:rPr lang="en-US" altLang="zh-TW" dirty="0" smtClean="0"/>
              <a:t>Intel(R) Core(TM) i5-4210M 2.6GHz</a:t>
            </a:r>
          </a:p>
          <a:p>
            <a:r>
              <a:rPr lang="en-US" altLang="zh-TW" dirty="0" smtClean="0"/>
              <a:t>4G ram</a:t>
            </a:r>
          </a:p>
          <a:p>
            <a:r>
              <a:rPr lang="en-US" altLang="zh-TW" dirty="0" smtClean="0"/>
              <a:t>MySQL 5.6.21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186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</a:t>
            </a:r>
            <a:r>
              <a:rPr lang="en-US" altLang="zh-TW" dirty="0" smtClean="0"/>
              <a:t>8.1 (not on VM) </a:t>
            </a:r>
            <a:r>
              <a:rPr lang="zh-TW" altLang="en-US" dirty="0"/>
              <a:t>測試結果</a:t>
            </a:r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808120"/>
              </p:ext>
            </p:extLst>
          </p:nvPr>
        </p:nvGraphicFramePr>
        <p:xfrm>
          <a:off x="875260" y="1930400"/>
          <a:ext cx="2215669" cy="3258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3592"/>
                <a:gridCol w="762077"/>
              </a:tblGrid>
              <a:tr h="494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Windows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8.1 (not on VM)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zh-TW" altLang="en-US" sz="1200" u="none" strike="noStrike" dirty="0">
                          <a:effectLst/>
                        </a:rPr>
                        <a:t>結果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第一次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2720 </a:t>
                      </a:r>
                    </a:p>
                  </a:txBody>
                  <a:tcPr marL="0" marR="0" marT="0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第二次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2699 </a:t>
                      </a:r>
                    </a:p>
                  </a:txBody>
                  <a:tcPr marL="0" marR="0" marT="0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第三次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2687 </a:t>
                      </a:r>
                    </a:p>
                  </a:txBody>
                  <a:tcPr marL="0" marR="0" marT="0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第四次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2735 </a:t>
                      </a:r>
                    </a:p>
                  </a:txBody>
                  <a:tcPr marL="0" marR="0" marT="0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第五次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2788 </a:t>
                      </a:r>
                    </a:p>
                  </a:txBody>
                  <a:tcPr marL="0" marR="0" marT="0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第六次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2667 </a:t>
                      </a:r>
                    </a:p>
                  </a:txBody>
                  <a:tcPr marL="0" marR="0" marT="0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第七次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2735 </a:t>
                      </a:r>
                    </a:p>
                  </a:txBody>
                  <a:tcPr marL="0" marR="0" marT="0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第八次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2713 </a:t>
                      </a:r>
                    </a:p>
                  </a:txBody>
                  <a:tcPr marL="0" marR="0" marT="0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第九次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2744 </a:t>
                      </a:r>
                    </a:p>
                  </a:txBody>
                  <a:tcPr marL="0" marR="0" marT="0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第十次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2749 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774072"/>
              </p:ext>
            </p:extLst>
          </p:nvPr>
        </p:nvGraphicFramePr>
        <p:xfrm>
          <a:off x="3476363" y="1930400"/>
          <a:ext cx="5643093" cy="3416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17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8.1 </a:t>
            </a:r>
            <a:r>
              <a:rPr lang="en-US" altLang="zh-TW" dirty="0" smtClean="0"/>
              <a:t>(on VM)</a:t>
            </a:r>
            <a:r>
              <a:rPr lang="zh-TW" altLang="en-US" dirty="0" smtClean="0"/>
              <a:t>測試</a:t>
            </a:r>
            <a:r>
              <a:rPr lang="zh-TW" altLang="en-US" dirty="0"/>
              <a:t>結果</a:t>
            </a:r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628916"/>
              </p:ext>
            </p:extLst>
          </p:nvPr>
        </p:nvGraphicFramePr>
        <p:xfrm>
          <a:off x="875260" y="1930400"/>
          <a:ext cx="2215669" cy="3258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3592"/>
                <a:gridCol w="762077"/>
              </a:tblGrid>
              <a:tr h="494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Windows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8.1 (on VM)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zh-TW" altLang="en-US" sz="1200" u="none" strike="noStrike" dirty="0">
                          <a:effectLst/>
                        </a:rPr>
                        <a:t>結果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第一次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3738 </a:t>
                      </a:r>
                    </a:p>
                  </a:txBody>
                  <a:tcPr marL="0" marR="0" marT="0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第二次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3513 </a:t>
                      </a:r>
                    </a:p>
                  </a:txBody>
                  <a:tcPr marL="0" marR="0" marT="0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第三次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3766 </a:t>
                      </a:r>
                    </a:p>
                  </a:txBody>
                  <a:tcPr marL="0" marR="0" marT="0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第四次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3256 </a:t>
                      </a:r>
                    </a:p>
                  </a:txBody>
                  <a:tcPr marL="0" marR="0" marT="0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第五次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3541 </a:t>
                      </a:r>
                    </a:p>
                  </a:txBody>
                  <a:tcPr marL="0" marR="0" marT="0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第六次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3771 </a:t>
                      </a:r>
                    </a:p>
                  </a:txBody>
                  <a:tcPr marL="0" marR="0" marT="0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第七次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3522 </a:t>
                      </a:r>
                    </a:p>
                  </a:txBody>
                  <a:tcPr marL="0" marR="0" marT="0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第八次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3389 </a:t>
                      </a:r>
                    </a:p>
                  </a:txBody>
                  <a:tcPr marL="0" marR="0" marT="0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第九次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3471 </a:t>
                      </a:r>
                    </a:p>
                  </a:txBody>
                  <a:tcPr marL="0" marR="0" marT="0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第十次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3639 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28434"/>
              </p:ext>
            </p:extLst>
          </p:nvPr>
        </p:nvGraphicFramePr>
        <p:xfrm>
          <a:off x="3629696" y="1930400"/>
          <a:ext cx="5464002" cy="3519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71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23489" cy="1320800"/>
          </a:xfrm>
        </p:spPr>
        <p:txBody>
          <a:bodyPr/>
          <a:lstStyle/>
          <a:p>
            <a:r>
              <a:rPr lang="en-US" altLang="zh-TW" dirty="0" smtClean="0"/>
              <a:t>On or Not On VM (</a:t>
            </a:r>
            <a:r>
              <a:rPr lang="en-US" altLang="zh-TW" dirty="0"/>
              <a:t>Windows 8.1</a:t>
            </a:r>
            <a:r>
              <a:rPr lang="en-US" altLang="zh-TW" dirty="0" smtClean="0"/>
              <a:t>) </a:t>
            </a:r>
            <a:r>
              <a:rPr lang="zh-TW" altLang="en-US" dirty="0" smtClean="0"/>
              <a:t>比較結果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086437"/>
              </p:ext>
            </p:extLst>
          </p:nvPr>
        </p:nvGraphicFramePr>
        <p:xfrm>
          <a:off x="963768" y="1930400"/>
          <a:ext cx="7613561" cy="3916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8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Concurrent Users </a:t>
            </a:r>
            <a:r>
              <a:rPr lang="zh-TW" altLang="en-US" dirty="0" smtClean="0"/>
              <a:t>測試環境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Windows 7 64-bits</a:t>
            </a:r>
          </a:p>
          <a:p>
            <a:r>
              <a:rPr lang="en-US" altLang="zh-TW" dirty="0"/>
              <a:t>Intel(R) Core(TM) i5-2400 @ 3.1GHz</a:t>
            </a:r>
          </a:p>
          <a:p>
            <a:r>
              <a:rPr lang="en-US" altLang="zh-TW" dirty="0"/>
              <a:t>8G ram</a:t>
            </a:r>
          </a:p>
          <a:p>
            <a:r>
              <a:rPr lang="en-US" altLang="zh-TW" dirty="0"/>
              <a:t>MySQL 5.6.16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28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75759" cy="1320800"/>
          </a:xfrm>
        </p:spPr>
        <p:txBody>
          <a:bodyPr/>
          <a:lstStyle/>
          <a:p>
            <a:r>
              <a:rPr lang="en-US" altLang="zh-TW" dirty="0"/>
              <a:t>Concurrent </a:t>
            </a:r>
            <a:r>
              <a:rPr lang="en-US" altLang="zh-TW" dirty="0" smtClean="0"/>
              <a:t>Users (Windows 8.1) </a:t>
            </a:r>
            <a:r>
              <a:rPr lang="zh-TW" altLang="en-US" dirty="0"/>
              <a:t>測試結果</a:t>
            </a:r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234611"/>
              </p:ext>
            </p:extLst>
          </p:nvPr>
        </p:nvGraphicFramePr>
        <p:xfrm>
          <a:off x="875260" y="1930400"/>
          <a:ext cx="2215669" cy="3258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0210"/>
                <a:gridCol w="695459"/>
              </a:tblGrid>
              <a:tr h="494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effectLst/>
                        </a:rPr>
                        <a:t>Concurrent</a:t>
                      </a:r>
                      <a:r>
                        <a:rPr lang="en-US" altLang="zh-TW" sz="1200" u="none" strike="noStrike" baseline="0" dirty="0" smtClean="0">
                          <a:effectLst/>
                        </a:rPr>
                        <a:t> User 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結果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2608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2102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16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2212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24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2719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32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2302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40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2614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60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2819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100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2648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200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人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(153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success)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2837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736897"/>
              </p:ext>
            </p:extLst>
          </p:nvPr>
        </p:nvGraphicFramePr>
        <p:xfrm>
          <a:off x="3397875" y="1799822"/>
          <a:ext cx="6003701" cy="4433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84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90915" cy="1320800"/>
          </a:xfrm>
        </p:spPr>
        <p:txBody>
          <a:bodyPr/>
          <a:lstStyle/>
          <a:p>
            <a:r>
              <a:rPr lang="en-US" altLang="zh-TW" dirty="0" smtClean="0"/>
              <a:t>Linux 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 Windows 7 </a:t>
            </a:r>
            <a:r>
              <a:rPr lang="zh-TW" altLang="en-US" dirty="0" smtClean="0"/>
              <a:t>比較結果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Concurrent </a:t>
            </a:r>
            <a:r>
              <a:rPr lang="en-US" altLang="zh-TW" dirty="0"/>
              <a:t>User </a:t>
            </a:r>
            <a:r>
              <a:rPr lang="en-US" altLang="zh-TW" dirty="0" smtClean="0"/>
              <a:t>100 )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720911"/>
              </p:ext>
            </p:extLst>
          </p:nvPr>
        </p:nvGraphicFramePr>
        <p:xfrm>
          <a:off x="991673" y="1930400"/>
          <a:ext cx="7184265" cy="4188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75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528552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altLang="zh-TW" sz="10000" dirty="0" smtClean="0">
                <a:latin typeface="Noto Sans CJK SC Bold" panose="020B0800000000000000" pitchFamily="34" charset="-128"/>
                <a:ea typeface="Noto Sans CJK SC Bold" panose="020B0800000000000000" pitchFamily="34" charset="-128"/>
              </a:rPr>
              <a:t>END</a:t>
            </a:r>
            <a:endParaRPr lang="zh-TW" altLang="en-US" sz="10000" dirty="0">
              <a:latin typeface="Noto Sans CJK SC Bold" panose="020B0800000000000000" pitchFamily="34" charset="-128"/>
              <a:ea typeface="Noto Sans CJK SC Bold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87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HammerDB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n </a:t>
            </a:r>
            <a:r>
              <a:rPr lang="en-US" altLang="zh-TW" dirty="0"/>
              <a:t>open source database load testing and benchmarking tool for Oracle, SQL Server, </a:t>
            </a:r>
            <a:r>
              <a:rPr lang="en-US" altLang="zh-TW" dirty="0" err="1"/>
              <a:t>TimesTen</a:t>
            </a:r>
            <a:r>
              <a:rPr lang="en-US" altLang="zh-TW" dirty="0"/>
              <a:t>, </a:t>
            </a:r>
            <a:r>
              <a:rPr lang="en-US" altLang="zh-TW" dirty="0" err="1"/>
              <a:t>PostgreSQL</a:t>
            </a:r>
            <a:r>
              <a:rPr lang="en-US" altLang="zh-TW" dirty="0"/>
              <a:t>, </a:t>
            </a:r>
            <a:r>
              <a:rPr lang="en-US" altLang="zh-TW" dirty="0" err="1"/>
              <a:t>Greenplum</a:t>
            </a:r>
            <a:r>
              <a:rPr lang="en-US" altLang="zh-TW" dirty="0"/>
              <a:t>, </a:t>
            </a:r>
            <a:r>
              <a:rPr lang="en-US" altLang="zh-TW" dirty="0" err="1"/>
              <a:t>Postgres</a:t>
            </a:r>
            <a:r>
              <a:rPr lang="en-US" altLang="zh-TW" dirty="0"/>
              <a:t> Plus Advanced Server, MySQL and </a:t>
            </a:r>
            <a:r>
              <a:rPr lang="en-US" altLang="zh-TW" dirty="0" err="1"/>
              <a:t>Redis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33" y="3259194"/>
            <a:ext cx="5811061" cy="33532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609600"/>
            <a:ext cx="3810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30305" cy="1320800"/>
          </a:xfrm>
        </p:spPr>
        <p:txBody>
          <a:bodyPr/>
          <a:lstStyle/>
          <a:p>
            <a:r>
              <a:rPr lang="en-US" altLang="zh-TW" dirty="0" err="1" smtClean="0"/>
              <a:t>Localhost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External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Same Hub </a:t>
            </a:r>
            <a:r>
              <a:rPr lang="zh-TW" altLang="en-US" dirty="0" smtClean="0"/>
              <a:t>測試環境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 7 64-bits</a:t>
            </a:r>
          </a:p>
          <a:p>
            <a:r>
              <a:rPr lang="en-US" altLang="zh-TW" dirty="0" smtClean="0"/>
              <a:t>Intel(R) Core(TM) i5-2400 @ 3.1GHz</a:t>
            </a:r>
          </a:p>
          <a:p>
            <a:r>
              <a:rPr lang="en-US" altLang="zh-TW" dirty="0" smtClean="0"/>
              <a:t>8G ram</a:t>
            </a:r>
          </a:p>
          <a:p>
            <a:r>
              <a:rPr lang="en-US" altLang="zh-TW" dirty="0" smtClean="0"/>
              <a:t>MySQL 5.6.16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67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Localhost</a:t>
            </a:r>
            <a:r>
              <a:rPr lang="en-US" altLang="zh-TW" dirty="0" smtClean="0"/>
              <a:t> </a:t>
            </a:r>
            <a:r>
              <a:rPr lang="zh-TW" altLang="en-US" dirty="0" smtClean="0"/>
              <a:t>測試結果</a:t>
            </a:r>
            <a:endParaRPr lang="zh-TW" altLang="en-US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58776"/>
              </p:ext>
            </p:extLst>
          </p:nvPr>
        </p:nvGraphicFramePr>
        <p:xfrm>
          <a:off x="875260" y="1930400"/>
          <a:ext cx="2215669" cy="3258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3592"/>
                <a:gridCol w="762077"/>
              </a:tblGrid>
              <a:tr h="494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Localhost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結果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effectLst/>
                        </a:rPr>
                        <a:t>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第一次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effectLst/>
                        </a:rPr>
                        <a:t>2737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第二次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2699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第三次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2654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第四次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2648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第五次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2733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第六次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2752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第七次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2781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第八次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2725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第九次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2733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第十次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2777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圖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983820"/>
              </p:ext>
            </p:extLst>
          </p:nvPr>
        </p:nvGraphicFramePr>
        <p:xfrm>
          <a:off x="3809999" y="2057399"/>
          <a:ext cx="5464003" cy="3471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79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External </a:t>
            </a:r>
            <a:r>
              <a:rPr lang="zh-TW" altLang="en-US" dirty="0" smtClean="0"/>
              <a:t>測試結果</a:t>
            </a:r>
            <a:endParaRPr lang="zh-TW" altLang="en-US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098468"/>
              </p:ext>
            </p:extLst>
          </p:nvPr>
        </p:nvGraphicFramePr>
        <p:xfrm>
          <a:off x="875260" y="1930400"/>
          <a:ext cx="2215669" cy="3258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3592"/>
                <a:gridCol w="762077"/>
              </a:tblGrid>
              <a:tr h="494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External </a:t>
                      </a:r>
                      <a:r>
                        <a:rPr lang="zh-TW" altLang="en-US" sz="1200" u="none" strike="noStrike" dirty="0">
                          <a:effectLst/>
                        </a:rPr>
                        <a:t>結果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第一次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effectLst/>
                        </a:rPr>
                        <a:t>2484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第二次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2399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第三次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2541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第四次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2533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第五次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2501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第六次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2477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第七次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2483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第八次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2449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第九次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2499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第十次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2501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圖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931640"/>
              </p:ext>
            </p:extLst>
          </p:nvPr>
        </p:nvGraphicFramePr>
        <p:xfrm>
          <a:off x="3526665" y="1930400"/>
          <a:ext cx="5464002" cy="3841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54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Same Hub (Intranet) </a:t>
            </a:r>
            <a:r>
              <a:rPr lang="zh-TW" altLang="en-US" dirty="0" smtClean="0"/>
              <a:t>測試結果</a:t>
            </a:r>
            <a:endParaRPr lang="zh-TW" altLang="en-US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670006"/>
              </p:ext>
            </p:extLst>
          </p:nvPr>
        </p:nvGraphicFramePr>
        <p:xfrm>
          <a:off x="875260" y="1930400"/>
          <a:ext cx="2215669" cy="3258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3592"/>
                <a:gridCol w="762077"/>
              </a:tblGrid>
              <a:tr h="494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Same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Hub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zh-TW" altLang="en-US" sz="1200" u="none" strike="noStrike" dirty="0">
                          <a:effectLst/>
                        </a:rPr>
                        <a:t>結果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第一次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2771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第二次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2801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第三次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2788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第四次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2654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第五次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2677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第六次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2759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第七次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2742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第八次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2776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第九次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2734</a:t>
                      </a: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第十次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2735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077634"/>
              </p:ext>
            </p:extLst>
          </p:nvPr>
        </p:nvGraphicFramePr>
        <p:xfrm>
          <a:off x="3711526" y="2071467"/>
          <a:ext cx="5348068" cy="3414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894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98518" cy="1320800"/>
          </a:xfrm>
        </p:spPr>
        <p:txBody>
          <a:bodyPr/>
          <a:lstStyle/>
          <a:p>
            <a:r>
              <a:rPr lang="en-US" altLang="zh-TW" dirty="0" err="1" smtClean="0"/>
              <a:t>Localhost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External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Same Hub </a:t>
            </a:r>
            <a:r>
              <a:rPr lang="zh-TW" altLang="en-US" dirty="0" smtClean="0"/>
              <a:t>比較結果</a:t>
            </a:r>
            <a:endParaRPr lang="zh-TW" altLang="en-US" dirty="0"/>
          </a:p>
        </p:txBody>
      </p:sp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835063"/>
              </p:ext>
            </p:extLst>
          </p:nvPr>
        </p:nvGraphicFramePr>
        <p:xfrm>
          <a:off x="578860" y="1761979"/>
          <a:ext cx="8596668" cy="4441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58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Linux </a:t>
            </a:r>
            <a:r>
              <a:rPr lang="zh-TW" altLang="en-US" dirty="0" smtClean="0"/>
              <a:t>測試環境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 8.1 64-bits</a:t>
            </a:r>
          </a:p>
          <a:p>
            <a:r>
              <a:rPr lang="en-US" altLang="zh-TW" dirty="0" smtClean="0"/>
              <a:t>Ubuntu 14.04 LTS</a:t>
            </a:r>
          </a:p>
          <a:p>
            <a:r>
              <a:rPr lang="en-US" altLang="zh-TW" dirty="0" smtClean="0"/>
              <a:t>ASUS s400ca</a:t>
            </a:r>
          </a:p>
          <a:p>
            <a:r>
              <a:rPr lang="en-US" altLang="zh-TW" dirty="0"/>
              <a:t>i</a:t>
            </a:r>
            <a:r>
              <a:rPr lang="en-US" altLang="zh-TW" dirty="0" smtClean="0"/>
              <a:t>5 3317u @ 1.7GHz</a:t>
            </a:r>
          </a:p>
          <a:p>
            <a:r>
              <a:rPr lang="en-US" altLang="zh-TW" dirty="0" smtClean="0"/>
              <a:t>4G ram</a:t>
            </a:r>
          </a:p>
          <a:p>
            <a:r>
              <a:rPr lang="en-US" altLang="zh-TW" dirty="0" smtClean="0"/>
              <a:t>MySQL 5.6.21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720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8.1 </a:t>
            </a:r>
            <a:r>
              <a:rPr lang="zh-TW" altLang="en-US" dirty="0"/>
              <a:t>測試結果</a:t>
            </a:r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420654"/>
              </p:ext>
            </p:extLst>
          </p:nvPr>
        </p:nvGraphicFramePr>
        <p:xfrm>
          <a:off x="875260" y="1930400"/>
          <a:ext cx="2215669" cy="3258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3592"/>
                <a:gridCol w="762077"/>
              </a:tblGrid>
              <a:tr h="494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Windows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8.1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zh-TW" altLang="en-US" sz="1200" u="none" strike="noStrike" dirty="0">
                          <a:effectLst/>
                        </a:rPr>
                        <a:t>結果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第一次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2019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第二次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1989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第三次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1967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第四次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2018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第五次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2022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第六次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2033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第七次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2047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第八次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1985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第九次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1993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763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第十次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2020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9920333"/>
              </p:ext>
            </p:extLst>
          </p:nvPr>
        </p:nvGraphicFramePr>
        <p:xfrm>
          <a:off x="3810000" y="2057399"/>
          <a:ext cx="5464002" cy="339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27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485</Words>
  <Application>Microsoft Office PowerPoint</Application>
  <PresentationFormat>寬螢幕</PresentationFormat>
  <Paragraphs>211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Noto Sans CJK SC Bold</vt:lpstr>
      <vt:lpstr>微軟正黑體</vt:lpstr>
      <vt:lpstr>新細明體</vt:lpstr>
      <vt:lpstr>Arial</vt:lpstr>
      <vt:lpstr>Trebuchet MS</vt:lpstr>
      <vt:lpstr>Wingdings 3</vt:lpstr>
      <vt:lpstr>多面向</vt:lpstr>
      <vt:lpstr>MySQL在不同環境下之分析</vt:lpstr>
      <vt:lpstr>HammerDB</vt:lpstr>
      <vt:lpstr>Localhost、External、Same Hub 測試環境</vt:lpstr>
      <vt:lpstr>Localhost 測試結果</vt:lpstr>
      <vt:lpstr>External 測試結果</vt:lpstr>
      <vt:lpstr>Same Hub (Intranet) 測試結果</vt:lpstr>
      <vt:lpstr>Localhost、External、 Same Hub 比較結果</vt:lpstr>
      <vt:lpstr>Windows v.s. Linux 測試環境</vt:lpstr>
      <vt:lpstr>Windows 8.1 測試結果</vt:lpstr>
      <vt:lpstr>Linux (Ubuntu 14.04 LTS) 測試結果</vt:lpstr>
      <vt:lpstr>Windows 8.1、Linux 比較結果</vt:lpstr>
      <vt:lpstr>Not On VM  v.s.  On VM 測試環境</vt:lpstr>
      <vt:lpstr>Windows 8.1 (not on VM) 測試結果</vt:lpstr>
      <vt:lpstr>Windows 8.1 (on VM)測試結果</vt:lpstr>
      <vt:lpstr>On or Not On VM (Windows 8.1) 比較結果</vt:lpstr>
      <vt:lpstr>Concurrent Users 測試環境</vt:lpstr>
      <vt:lpstr>Concurrent Users (Windows 8.1) 測試結果</vt:lpstr>
      <vt:lpstr>Linux  v.s.  Windows 7 比較結果 ( Concurrent User 100 )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MySQL在不同環境下之分析</dc:title>
  <dc:creator>user</dc:creator>
  <cp:lastModifiedBy>user</cp:lastModifiedBy>
  <cp:revision>22</cp:revision>
  <dcterms:created xsi:type="dcterms:W3CDTF">2015-01-21T17:00:13Z</dcterms:created>
  <dcterms:modified xsi:type="dcterms:W3CDTF">2015-01-21T19:05:46Z</dcterms:modified>
</cp:coreProperties>
</file>