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3" r:id="rId4"/>
    <p:sldId id="284" r:id="rId5"/>
    <p:sldId id="289" r:id="rId6"/>
    <p:sldId id="288" r:id="rId7"/>
    <p:sldId id="290" r:id="rId8"/>
    <p:sldId id="291" r:id="rId9"/>
    <p:sldId id="292" r:id="rId10"/>
    <p:sldId id="294" r:id="rId11"/>
    <p:sldId id="293" r:id="rId12"/>
    <p:sldId id="296" r:id="rId13"/>
    <p:sldId id="295" r:id="rId14"/>
    <p:sldId id="297" r:id="rId15"/>
    <p:sldId id="298" r:id="rId16"/>
    <p:sldId id="299" r:id="rId17"/>
    <p:sldId id="300" r:id="rId18"/>
    <p:sldId id="30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smtClean="0"/>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smtClean="0"/>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微處理機實習</a:t>
            </a:r>
            <a:r>
              <a:rPr lang="en-US" altLang="zh-TW" dirty="0" smtClean="0"/>
              <a:t/>
            </a:r>
            <a:br>
              <a:rPr lang="en-US" altLang="zh-TW" dirty="0" smtClean="0"/>
            </a:br>
            <a:r>
              <a:rPr lang="en-US" altLang="zh-TW" dirty="0" smtClean="0"/>
              <a:t>Arduino</a:t>
            </a:r>
            <a:r>
              <a:rPr lang="zh-TW" altLang="en-US" dirty="0" smtClean="0"/>
              <a:t>的</a:t>
            </a:r>
            <a:r>
              <a:rPr lang="zh-TW" altLang="en-US" dirty="0"/>
              <a:t>應用</a:t>
            </a:r>
            <a:r>
              <a:rPr lang="zh-TW" altLang="en-US" dirty="0" smtClean="0"/>
              <a:t>實例</a:t>
            </a:r>
            <a:r>
              <a:rPr lang="en-US" altLang="zh-TW" dirty="0" smtClean="0"/>
              <a:t>_2</a:t>
            </a:r>
            <a:endParaRPr lang="zh-TW" altLang="en-US" dirty="0"/>
          </a:p>
        </p:txBody>
      </p:sp>
      <p:sp>
        <p:nvSpPr>
          <p:cNvPr id="3" name="副標題 2"/>
          <p:cNvSpPr>
            <a:spLocks noGrp="1"/>
          </p:cNvSpPr>
          <p:nvPr>
            <p:ph type="subTitle" idx="1"/>
          </p:nvPr>
        </p:nvSpPr>
        <p:spPr/>
        <p:txBody>
          <a:bodyPr/>
          <a:lstStyle/>
          <a:p>
            <a:r>
              <a:rPr lang="zh-TW" altLang="en-US" dirty="0" smtClean="0"/>
              <a:t>電子工程研究所　賴建宏</a:t>
            </a:r>
            <a:endParaRPr lang="en-US" altLang="zh-TW" dirty="0" smtClean="0"/>
          </a:p>
          <a:p>
            <a:r>
              <a:rPr lang="en-US" altLang="zh-TW" dirty="0" smtClean="0"/>
              <a:t>laisan86@gmail.com</a:t>
            </a:r>
          </a:p>
        </p:txBody>
      </p:sp>
    </p:spTree>
    <p:extLst>
      <p:ext uri="{BB962C8B-B14F-4D97-AF65-F5344CB8AC3E}">
        <p14:creationId xmlns:p14="http://schemas.microsoft.com/office/powerpoint/2010/main" val="2703923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第一個小實驗：掃描你周遭有多少無線基地台</a:t>
            </a:r>
          </a:p>
          <a:p>
            <a:pPr lvl="1"/>
            <a:r>
              <a:rPr lang="zh-TW" altLang="en-US" dirty="0" smtClean="0"/>
              <a:t>仔細看一下，有個 </a:t>
            </a:r>
            <a:r>
              <a:rPr lang="en-US" altLang="zh-TW" dirty="0">
                <a:solidFill>
                  <a:srgbClr val="FF0000"/>
                </a:solidFill>
              </a:rPr>
              <a:t>#include </a:t>
            </a:r>
            <a:r>
              <a:rPr lang="en-US" altLang="zh-TW" dirty="0" smtClean="0">
                <a:solidFill>
                  <a:srgbClr val="FF0000"/>
                </a:solidFill>
              </a:rPr>
              <a:t>“ESP8266WiFi.h“ </a:t>
            </a:r>
            <a:r>
              <a:rPr lang="zh-TW" altLang="en-US" dirty="0" smtClean="0"/>
              <a:t>這將會是我們以後在</a:t>
            </a:r>
            <a:r>
              <a:rPr lang="en-US" altLang="zh-TW" dirty="0" smtClean="0"/>
              <a:t>Arduino IDE</a:t>
            </a:r>
            <a:r>
              <a:rPr lang="zh-TW" altLang="en-US" dirty="0" smtClean="0"/>
              <a:t>下使用</a:t>
            </a:r>
            <a:r>
              <a:rPr lang="en-US" altLang="zh-TW" dirty="0" smtClean="0"/>
              <a:t>ESP8266</a:t>
            </a:r>
            <a:r>
              <a:rPr lang="zh-TW" altLang="en-US" dirty="0" smtClean="0"/>
              <a:t>的</a:t>
            </a:r>
            <a:r>
              <a:rPr lang="en-US" altLang="zh-TW" dirty="0" err="1" smtClean="0"/>
              <a:t>WiFi</a:t>
            </a:r>
            <a:r>
              <a:rPr lang="zh-TW" altLang="en-US" dirty="0" smtClean="0"/>
              <a:t>功能時，特別需要的基礎 </a:t>
            </a:r>
            <a:r>
              <a:rPr lang="en-US" altLang="zh-TW" dirty="0" smtClean="0"/>
              <a:t>– </a:t>
            </a:r>
            <a:r>
              <a:rPr lang="zh-TW" altLang="en-US" dirty="0" smtClean="0">
                <a:solidFill>
                  <a:srgbClr val="FF0000"/>
                </a:solidFill>
              </a:rPr>
              <a:t>程式庫啦</a:t>
            </a:r>
            <a:r>
              <a:rPr lang="zh-TW" altLang="en-US" dirty="0" smtClean="0"/>
              <a:t>～</a:t>
            </a:r>
            <a:endParaRPr lang="en-US" altLang="zh-TW" dirty="0" smtClean="0"/>
          </a:p>
          <a:p>
            <a:pPr lvl="1"/>
            <a:r>
              <a:rPr lang="en-US" altLang="zh-TW" dirty="0" smtClean="0"/>
              <a:t>WiFi.</a:t>
            </a:r>
            <a:r>
              <a:rPr lang="en-US" altLang="zh-TW" dirty="0" err="1" smtClean="0"/>
              <a:t>xxxx</a:t>
            </a:r>
            <a:r>
              <a:rPr lang="en-US" altLang="zh-TW" dirty="0" smtClean="0"/>
              <a:t>..</a:t>
            </a:r>
            <a:r>
              <a:rPr lang="en-US" altLang="zh-TW" dirty="0" err="1" smtClean="0"/>
              <a:t>xxxxx</a:t>
            </a:r>
            <a:r>
              <a:rPr lang="en-US" altLang="zh-TW" dirty="0" smtClean="0"/>
              <a:t> </a:t>
            </a:r>
            <a:r>
              <a:rPr lang="zh-TW" altLang="en-US" dirty="0" smtClean="0"/>
              <a:t>那些個 </a:t>
            </a:r>
            <a:r>
              <a:rPr lang="en-US" altLang="zh-TW" dirty="0" err="1" smtClean="0">
                <a:solidFill>
                  <a:srgbClr val="FF0000"/>
                </a:solidFill>
              </a:rPr>
              <a:t>WiFi</a:t>
            </a:r>
            <a:r>
              <a:rPr lang="en-US" altLang="zh-TW" dirty="0" smtClean="0"/>
              <a:t> </a:t>
            </a:r>
            <a:r>
              <a:rPr lang="zh-TW" altLang="en-US" dirty="0" smtClean="0"/>
              <a:t>開頭的，就是呼叫</a:t>
            </a:r>
            <a:r>
              <a:rPr lang="zh-TW" altLang="en-US" dirty="0"/>
              <a:t>程式</a:t>
            </a:r>
            <a:r>
              <a:rPr lang="zh-TW" altLang="en-US" dirty="0" smtClean="0"/>
              <a:t>庫的內容</a:t>
            </a:r>
            <a:endParaRPr lang="en-US" altLang="zh-TW" dirty="0" smtClean="0"/>
          </a:p>
          <a:p>
            <a:pPr lvl="2"/>
            <a:r>
              <a:rPr lang="en-US" altLang="zh-TW" dirty="0" smtClean="0"/>
              <a:t>mode(WIFI_STA) </a:t>
            </a:r>
            <a:r>
              <a:rPr lang="zh-TW" altLang="en-US" dirty="0" smtClean="0"/>
              <a:t>站台模式</a:t>
            </a:r>
            <a:endParaRPr lang="en-US" altLang="zh-TW" dirty="0" smtClean="0"/>
          </a:p>
          <a:p>
            <a:pPr lvl="2"/>
            <a:r>
              <a:rPr lang="en-US" altLang="zh-TW" dirty="0"/>
              <a:t>d</a:t>
            </a:r>
            <a:r>
              <a:rPr lang="en-US" altLang="zh-TW" dirty="0" smtClean="0"/>
              <a:t>isconnect() </a:t>
            </a:r>
            <a:r>
              <a:rPr lang="zh-TW" altLang="en-US" dirty="0" smtClean="0"/>
              <a:t>斷開</a:t>
            </a:r>
            <a:endParaRPr lang="en-US" altLang="zh-TW" dirty="0" smtClean="0"/>
          </a:p>
          <a:p>
            <a:pPr lvl="2"/>
            <a:r>
              <a:rPr lang="en-US" altLang="zh-TW" dirty="0" err="1" smtClean="0"/>
              <a:t>scanNetworks</a:t>
            </a:r>
            <a:r>
              <a:rPr lang="en-US" altLang="zh-TW" dirty="0" smtClean="0"/>
              <a:t>() </a:t>
            </a:r>
            <a:r>
              <a:rPr lang="zh-TW" altLang="en-US" dirty="0" smtClean="0"/>
              <a:t>掃描網路</a:t>
            </a:r>
            <a:endParaRPr lang="zh-TW" altLang="en-US" dirty="0"/>
          </a:p>
        </p:txBody>
      </p:sp>
    </p:spTree>
    <p:extLst>
      <p:ext uri="{BB962C8B-B14F-4D97-AF65-F5344CB8AC3E}">
        <p14:creationId xmlns:p14="http://schemas.microsoft.com/office/powerpoint/2010/main" val="367717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ESP8266</a:t>
            </a:r>
            <a:r>
              <a:rPr lang="zh-TW" altLang="en-US" dirty="0" smtClean="0"/>
              <a:t>的另一項利器：</a:t>
            </a:r>
            <a:r>
              <a:rPr lang="en-US" altLang="zh-TW" dirty="0" err="1" smtClean="0"/>
              <a:t>WiFi</a:t>
            </a:r>
            <a:r>
              <a:rPr lang="zh-TW" altLang="en-US" dirty="0" smtClean="0"/>
              <a:t>的運用</a:t>
            </a:r>
            <a:endParaRPr lang="zh-TW" altLang="en-US" dirty="0"/>
          </a:p>
        </p:txBody>
      </p:sp>
      <p:sp>
        <p:nvSpPr>
          <p:cNvPr id="3" name="內容版面配置區 2"/>
          <p:cNvSpPr>
            <a:spLocks noGrp="1"/>
          </p:cNvSpPr>
          <p:nvPr>
            <p:ph idx="1"/>
          </p:nvPr>
        </p:nvSpPr>
        <p:spPr/>
        <p:txBody>
          <a:bodyPr/>
          <a:lstStyle/>
          <a:p>
            <a:r>
              <a:rPr lang="zh-TW" altLang="en-US" dirty="0"/>
              <a:t>第二個小實驗：用來當瀏覽器上網</a:t>
            </a:r>
          </a:p>
          <a:p>
            <a:pPr marL="0" indent="0">
              <a:buNone/>
            </a:pPr>
            <a:endParaRPr lang="zh-TW" altLang="en-US" dirty="0"/>
          </a:p>
        </p:txBody>
      </p:sp>
      <p:pic>
        <p:nvPicPr>
          <p:cNvPr id="4" name="圖片 3"/>
          <p:cNvPicPr>
            <a:picLocks noChangeAspect="1"/>
          </p:cNvPicPr>
          <p:nvPr/>
        </p:nvPicPr>
        <p:blipFill rotWithShape="1">
          <a:blip r:embed="rId2"/>
          <a:srcRect r="57898" b="9715"/>
          <a:stretch/>
        </p:blipFill>
        <p:spPr>
          <a:xfrm>
            <a:off x="6760694" y="1598233"/>
            <a:ext cx="4286717" cy="5168327"/>
          </a:xfrm>
          <a:prstGeom prst="rect">
            <a:avLst/>
          </a:prstGeom>
        </p:spPr>
      </p:pic>
    </p:spTree>
    <p:extLst>
      <p:ext uri="{BB962C8B-B14F-4D97-AF65-F5344CB8AC3E}">
        <p14:creationId xmlns:p14="http://schemas.microsoft.com/office/powerpoint/2010/main" val="341731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第二個小實驗：用來當瀏覽器上網</a:t>
            </a:r>
          </a:p>
          <a:p>
            <a:pPr lvl="1"/>
            <a:r>
              <a:rPr lang="zh-TW" altLang="en-US" dirty="0" smtClean="0"/>
              <a:t>找到 </a:t>
            </a:r>
            <a:r>
              <a:rPr lang="en-US" altLang="zh-TW" dirty="0" err="1" smtClean="0"/>
              <a:t>WiFiMulti.addAP</a:t>
            </a:r>
            <a:r>
              <a:rPr lang="en-US" altLang="zh-TW" dirty="0" smtClean="0"/>
              <a:t>() </a:t>
            </a:r>
            <a:r>
              <a:rPr lang="zh-TW" altLang="en-US" dirty="0" smtClean="0"/>
              <a:t>看看有沒有要你指定</a:t>
            </a:r>
            <a:r>
              <a:rPr lang="en-US" altLang="zh-TW" dirty="0" err="1" smtClean="0"/>
              <a:t>WiFi</a:t>
            </a:r>
            <a:r>
              <a:rPr lang="zh-TW" altLang="en-US" dirty="0" smtClean="0"/>
              <a:t>基地台以及密碼？</a:t>
            </a:r>
            <a:endParaRPr lang="en-US" altLang="zh-TW" dirty="0" smtClean="0"/>
          </a:p>
          <a:p>
            <a:pPr lvl="1"/>
            <a:r>
              <a:rPr lang="zh-TW" altLang="en-US" dirty="0" smtClean="0"/>
              <a:t>用你的手機分享的</a:t>
            </a:r>
            <a:r>
              <a:rPr lang="en-US" altLang="zh-TW" dirty="0" err="1" smtClean="0"/>
              <a:t>WiFi</a:t>
            </a:r>
            <a:r>
              <a:rPr lang="zh-TW" altLang="en-US" dirty="0" smtClean="0"/>
              <a:t>，把你的</a:t>
            </a:r>
            <a:r>
              <a:rPr lang="en-US" altLang="zh-TW" dirty="0" err="1" smtClean="0"/>
              <a:t>WiFi</a:t>
            </a:r>
            <a:r>
              <a:rPr lang="zh-TW" altLang="en-US" dirty="0" smtClean="0"/>
              <a:t>分享出來的名稱以及密碼改進去</a:t>
            </a:r>
            <a:endParaRPr lang="en-US" altLang="zh-TW" dirty="0" smtClean="0"/>
          </a:p>
          <a:p>
            <a:pPr lvl="1"/>
            <a:r>
              <a:rPr lang="zh-TW" altLang="en-US" dirty="0" smtClean="0"/>
              <a:t>先用你電腦的瀏覽器，到這個網址看看內容是甚麼： </a:t>
            </a:r>
            <a:endParaRPr lang="zh-TW" altLang="en-US" dirty="0"/>
          </a:p>
        </p:txBody>
      </p:sp>
      <p:pic>
        <p:nvPicPr>
          <p:cNvPr id="4" name="圖片 3"/>
          <p:cNvPicPr>
            <a:picLocks noChangeAspect="1"/>
          </p:cNvPicPr>
          <p:nvPr/>
        </p:nvPicPr>
        <p:blipFill rotWithShape="1">
          <a:blip r:embed="rId2"/>
          <a:srcRect t="18912" r="48350" b="51830"/>
          <a:stretch/>
        </p:blipFill>
        <p:spPr>
          <a:xfrm>
            <a:off x="1828799" y="4020343"/>
            <a:ext cx="8830491" cy="2665813"/>
          </a:xfrm>
          <a:prstGeom prst="rect">
            <a:avLst/>
          </a:prstGeom>
        </p:spPr>
      </p:pic>
    </p:spTree>
    <p:extLst>
      <p:ext uri="{BB962C8B-B14F-4D97-AF65-F5344CB8AC3E}">
        <p14:creationId xmlns:p14="http://schemas.microsoft.com/office/powerpoint/2010/main" val="189798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smtClean="0"/>
              <a:t>第二個</a:t>
            </a:r>
            <a:r>
              <a:rPr lang="zh-TW" altLang="en-US" dirty="0"/>
              <a:t>小實驗：用來當瀏覽器上網</a:t>
            </a:r>
          </a:p>
          <a:p>
            <a:pPr lvl="1"/>
            <a:r>
              <a:rPr lang="zh-TW" altLang="en-US" dirty="0" smtClean="0"/>
              <a:t>燒錄完成後，打開序列埠視窗看看 </a:t>
            </a:r>
            <a:r>
              <a:rPr lang="en-US" altLang="zh-TW" dirty="0" smtClean="0">
                <a:sym typeface="Wingdings" panose="05000000000000000000" pitchFamily="2" charset="2"/>
              </a:rPr>
              <a:t> </a:t>
            </a:r>
            <a:r>
              <a:rPr lang="zh-TW" altLang="en-US" dirty="0" smtClean="0">
                <a:solidFill>
                  <a:srgbClr val="FF0000"/>
                </a:solidFill>
                <a:sym typeface="Wingdings" panose="05000000000000000000" pitchFamily="2" charset="2"/>
              </a:rPr>
              <a:t>小技巧：要是等很久沒有，按一下</a:t>
            </a:r>
            <a:r>
              <a:rPr lang="en-US" altLang="zh-TW" dirty="0" smtClean="0">
                <a:solidFill>
                  <a:srgbClr val="FF0000"/>
                </a:solidFill>
                <a:sym typeface="Wingdings" panose="05000000000000000000" pitchFamily="2" charset="2"/>
              </a:rPr>
              <a:t>ESP8266</a:t>
            </a:r>
            <a:r>
              <a:rPr lang="zh-TW" altLang="en-US" dirty="0" smtClean="0">
                <a:solidFill>
                  <a:srgbClr val="FF0000"/>
                </a:solidFill>
                <a:sym typeface="Wingdings" panose="05000000000000000000" pitchFamily="2" charset="2"/>
              </a:rPr>
              <a:t>的</a:t>
            </a:r>
            <a:r>
              <a:rPr lang="en-US" altLang="zh-TW" dirty="0" smtClean="0">
                <a:solidFill>
                  <a:srgbClr val="FF0000"/>
                </a:solidFill>
                <a:sym typeface="Wingdings" panose="05000000000000000000" pitchFamily="2" charset="2"/>
              </a:rPr>
              <a:t>RST</a:t>
            </a:r>
            <a:r>
              <a:rPr lang="zh-TW" altLang="en-US" dirty="0" smtClean="0">
                <a:solidFill>
                  <a:srgbClr val="FF0000"/>
                </a:solidFill>
                <a:sym typeface="Wingdings" panose="05000000000000000000" pitchFamily="2" charset="2"/>
              </a:rPr>
              <a:t>那個黑色小按鈕</a:t>
            </a:r>
            <a:endParaRPr lang="en-US" altLang="zh-TW" dirty="0" smtClean="0">
              <a:solidFill>
                <a:srgbClr val="FF0000"/>
              </a:solidFill>
              <a:sym typeface="Wingdings" panose="05000000000000000000" pitchFamily="2" charset="2"/>
            </a:endParaRPr>
          </a:p>
          <a:p>
            <a:pPr lvl="1"/>
            <a:r>
              <a:rPr lang="zh-TW" altLang="en-US" dirty="0" smtClean="0">
                <a:sym typeface="Wingdings" panose="05000000000000000000" pitchFamily="2" charset="2"/>
              </a:rPr>
              <a:t>然後是不是連上剛剛的網站，並且會把網站的內容給列出來？</a:t>
            </a:r>
            <a:endParaRPr lang="zh-TW" altLang="en-US" dirty="0"/>
          </a:p>
        </p:txBody>
      </p:sp>
    </p:spTree>
    <p:extLst>
      <p:ext uri="{BB962C8B-B14F-4D97-AF65-F5344CB8AC3E}">
        <p14:creationId xmlns:p14="http://schemas.microsoft.com/office/powerpoint/2010/main" val="415443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normAutofit/>
          </a:bodyPr>
          <a:lstStyle/>
          <a:p>
            <a:r>
              <a:rPr lang="zh-TW" altLang="en-US" dirty="0"/>
              <a:t>第二個小實驗中提到的</a:t>
            </a:r>
            <a:r>
              <a:rPr lang="en-US" altLang="zh-TW" dirty="0"/>
              <a:t>HTTP</a:t>
            </a:r>
            <a:r>
              <a:rPr lang="zh-TW" altLang="en-US" dirty="0"/>
              <a:t>又是甚麼？</a:t>
            </a:r>
          </a:p>
          <a:p>
            <a:pPr lvl="1"/>
            <a:r>
              <a:rPr lang="zh-TW" altLang="en-US" dirty="0" smtClean="0"/>
              <a:t>剛剛的範例中有一列： </a:t>
            </a:r>
            <a:r>
              <a:rPr lang="en-US" altLang="zh-TW" dirty="0" err="1">
                <a:solidFill>
                  <a:srgbClr val="FF0000"/>
                </a:solidFill>
              </a:rPr>
              <a:t>Serial.print</a:t>
            </a:r>
            <a:r>
              <a:rPr lang="en-US" altLang="zh-TW" dirty="0">
                <a:solidFill>
                  <a:srgbClr val="FF0000"/>
                </a:solidFill>
              </a:rPr>
              <a:t>("[HTTP] GET...\n</a:t>
            </a:r>
            <a:r>
              <a:rPr lang="en-US" altLang="zh-TW" dirty="0" smtClean="0">
                <a:solidFill>
                  <a:srgbClr val="FF0000"/>
                </a:solidFill>
              </a:rPr>
              <a:t>");</a:t>
            </a:r>
          </a:p>
          <a:p>
            <a:pPr lvl="1"/>
            <a:r>
              <a:rPr lang="en-US" altLang="zh-TW" dirty="0" smtClean="0"/>
              <a:t>HTTP </a:t>
            </a:r>
            <a:r>
              <a:rPr lang="en-US" altLang="zh-TW" dirty="0"/>
              <a:t>GET</a:t>
            </a:r>
            <a:r>
              <a:rPr lang="zh-TW" altLang="en-US" dirty="0"/>
              <a:t>其實是種通訊協定</a:t>
            </a:r>
            <a:r>
              <a:rPr lang="en-US" altLang="zh-TW" dirty="0" err="1"/>
              <a:t>protocal</a:t>
            </a:r>
            <a:r>
              <a:rPr lang="zh-TW" altLang="en-US" dirty="0"/>
              <a:t>下的請求方法</a:t>
            </a:r>
            <a:r>
              <a:rPr lang="en-US" altLang="zh-TW" dirty="0"/>
              <a:t>Request</a:t>
            </a:r>
            <a:r>
              <a:rPr lang="zh-TW" altLang="en-US" dirty="0"/>
              <a:t>，白話講就是服務應用</a:t>
            </a:r>
            <a:r>
              <a:rPr lang="en-US" altLang="zh-TW" dirty="0"/>
              <a:t>application</a:t>
            </a:r>
            <a:r>
              <a:rPr lang="zh-TW" altLang="en-US" dirty="0"/>
              <a:t>啦～～那</a:t>
            </a:r>
            <a:r>
              <a:rPr lang="en-US" altLang="zh-TW" dirty="0"/>
              <a:t>HTTP</a:t>
            </a:r>
            <a:r>
              <a:rPr lang="zh-TW" altLang="en-US" dirty="0"/>
              <a:t>是甚麼？</a:t>
            </a:r>
          </a:p>
          <a:p>
            <a:pPr lvl="2"/>
            <a:r>
              <a:rPr lang="zh-TW" altLang="en-US" dirty="0"/>
              <a:t>所謂</a:t>
            </a:r>
            <a:r>
              <a:rPr lang="en-US" altLang="zh-TW" dirty="0"/>
              <a:t>HTTP</a:t>
            </a:r>
            <a:r>
              <a:rPr lang="zh-TW" altLang="en-US" dirty="0"/>
              <a:t>全名叫做超文本傳輸協定</a:t>
            </a:r>
            <a:r>
              <a:rPr lang="en-US" altLang="zh-TW" dirty="0" err="1"/>
              <a:t>HyperText</a:t>
            </a:r>
            <a:r>
              <a:rPr lang="en-US" altLang="zh-TW" dirty="0"/>
              <a:t> Transfer Protocol</a:t>
            </a:r>
          </a:p>
          <a:p>
            <a:pPr lvl="2"/>
            <a:r>
              <a:rPr lang="zh-TW" altLang="en-US" dirty="0"/>
              <a:t>在</a:t>
            </a:r>
            <a:r>
              <a:rPr lang="en-US" altLang="zh-TW" dirty="0"/>
              <a:t>1989</a:t>
            </a:r>
            <a:r>
              <a:rPr lang="zh-TW" altLang="en-US" dirty="0"/>
              <a:t>年歐洲核子研究組織</a:t>
            </a:r>
            <a:r>
              <a:rPr lang="en-US" altLang="zh-TW" dirty="0"/>
              <a:t>CERN</a:t>
            </a:r>
            <a:r>
              <a:rPr lang="zh-TW" altLang="en-US" dirty="0"/>
              <a:t>開發</a:t>
            </a:r>
          </a:p>
          <a:p>
            <a:pPr lvl="2"/>
            <a:r>
              <a:rPr lang="zh-TW" altLang="en-US" dirty="0"/>
              <a:t>最初的目的是為了提供一種對大家方便公開圖文並茂研究成果的統一瀏覽特性，後來制定出的方法就是大家今天所熟知的</a:t>
            </a:r>
            <a:r>
              <a:rPr lang="en-US" altLang="zh-TW" dirty="0"/>
              <a:t>HTML</a:t>
            </a:r>
            <a:r>
              <a:rPr lang="zh-TW" altLang="en-US" dirty="0" smtClean="0"/>
              <a:t>網頁</a:t>
            </a:r>
            <a:endParaRPr lang="zh-TW" altLang="en-US" dirty="0"/>
          </a:p>
        </p:txBody>
      </p:sp>
    </p:spTree>
    <p:extLst>
      <p:ext uri="{BB962C8B-B14F-4D97-AF65-F5344CB8AC3E}">
        <p14:creationId xmlns:p14="http://schemas.microsoft.com/office/powerpoint/2010/main" val="397149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第二個小實驗中提到的</a:t>
            </a:r>
            <a:r>
              <a:rPr lang="en-US" altLang="zh-TW" dirty="0"/>
              <a:t>HTTP</a:t>
            </a:r>
            <a:r>
              <a:rPr lang="zh-TW" altLang="en-US" dirty="0"/>
              <a:t>又是甚麼？</a:t>
            </a:r>
          </a:p>
          <a:p>
            <a:pPr lvl="1"/>
            <a:r>
              <a:rPr lang="zh-TW" altLang="en-US" dirty="0"/>
              <a:t>那幹嘛還用</a:t>
            </a:r>
            <a:r>
              <a:rPr lang="en-US" altLang="zh-TW" dirty="0"/>
              <a:t>HTTP</a:t>
            </a:r>
            <a:r>
              <a:rPr lang="zh-TW" altLang="en-US" dirty="0"/>
              <a:t>？不能別的嗎？</a:t>
            </a:r>
          </a:p>
          <a:p>
            <a:pPr lvl="1"/>
            <a:r>
              <a:rPr lang="en-US" altLang="zh-TW" dirty="0"/>
              <a:t>HTTP</a:t>
            </a:r>
            <a:r>
              <a:rPr lang="zh-TW" altLang="en-US" dirty="0"/>
              <a:t>這個老技術至今還流行，說穿了就是</a:t>
            </a:r>
            <a:r>
              <a:rPr lang="en-US" altLang="zh-TW" dirty="0"/>
              <a:t>『</a:t>
            </a:r>
            <a:r>
              <a:rPr lang="zh-TW" altLang="en-US" dirty="0"/>
              <a:t>海納百川</a:t>
            </a:r>
            <a:r>
              <a:rPr lang="en-US" altLang="zh-TW" dirty="0"/>
              <a:t>』</a:t>
            </a:r>
            <a:r>
              <a:rPr lang="zh-TW" altLang="en-US" dirty="0"/>
              <a:t>四個大字，</a:t>
            </a:r>
            <a:r>
              <a:rPr lang="en-US" altLang="zh-TW" dirty="0"/>
              <a:t>HTTP</a:t>
            </a:r>
            <a:r>
              <a:rPr lang="zh-TW" altLang="en-US" dirty="0"/>
              <a:t>的結構超級簡單</a:t>
            </a:r>
            <a:r>
              <a:rPr lang="en-US" altLang="zh-TW" dirty="0"/>
              <a:t>(</a:t>
            </a:r>
            <a:r>
              <a:rPr lang="zh-TW" altLang="en-US" dirty="0"/>
              <a:t>因為只有純文字描述而已</a:t>
            </a:r>
            <a:r>
              <a:rPr lang="en-US" altLang="zh-TW" dirty="0"/>
              <a:t>)</a:t>
            </a:r>
            <a:r>
              <a:rPr lang="zh-TW" altLang="en-US" dirty="0"/>
              <a:t>因此可以在任何網路上</a:t>
            </a:r>
            <a:r>
              <a:rPr lang="zh-TW" altLang="en-US" dirty="0" smtClean="0"/>
              <a:t>實現</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776" y="4020344"/>
            <a:ext cx="2973269" cy="2714086"/>
          </a:xfrm>
          <a:prstGeom prst="rect">
            <a:avLst/>
          </a:prstGeom>
        </p:spPr>
      </p:pic>
    </p:spTree>
    <p:extLst>
      <p:ext uri="{BB962C8B-B14F-4D97-AF65-F5344CB8AC3E}">
        <p14:creationId xmlns:p14="http://schemas.microsoft.com/office/powerpoint/2010/main" val="114593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normAutofit/>
          </a:bodyPr>
          <a:lstStyle/>
          <a:p>
            <a:r>
              <a:rPr lang="zh-TW" altLang="en-US" dirty="0"/>
              <a:t>第二個小實驗中提到的</a:t>
            </a:r>
            <a:r>
              <a:rPr lang="en-US" altLang="zh-TW" dirty="0"/>
              <a:t>HTTP</a:t>
            </a:r>
            <a:r>
              <a:rPr lang="zh-TW" altLang="en-US" dirty="0"/>
              <a:t>又是甚麼</a:t>
            </a:r>
            <a:r>
              <a:rPr lang="zh-TW" altLang="en-US" dirty="0" smtClean="0"/>
              <a:t>？</a:t>
            </a:r>
            <a:endParaRPr lang="en-US" altLang="zh-TW" dirty="0" smtClean="0"/>
          </a:p>
          <a:p>
            <a:pPr lvl="1"/>
            <a:r>
              <a:rPr lang="en-US" altLang="zh-TW" dirty="0" smtClean="0"/>
              <a:t>GET</a:t>
            </a:r>
            <a:r>
              <a:rPr lang="zh-TW" altLang="en-US" dirty="0"/>
              <a:t>原本的意思是向主機發出「顯示網頁內容」的要求，後來因為網頁也有目錄的觀念；進而之後有了帶入參數，讓網頁內容改變的需求，這個也逐步明朗化，因此</a:t>
            </a:r>
            <a:r>
              <a:rPr lang="en-US" altLang="zh-TW" dirty="0"/>
              <a:t>GET</a:t>
            </a:r>
            <a:r>
              <a:rPr lang="zh-TW" altLang="en-US" dirty="0"/>
              <a:t>的</a:t>
            </a:r>
            <a:r>
              <a:rPr lang="en-US" altLang="zh-TW" dirty="0"/>
              <a:t>Request</a:t>
            </a:r>
            <a:r>
              <a:rPr lang="zh-TW" altLang="en-US" dirty="0"/>
              <a:t>有了</a:t>
            </a:r>
            <a:r>
              <a:rPr lang="en-US" altLang="zh-TW" dirty="0"/>
              <a:t>Query String</a:t>
            </a:r>
            <a:r>
              <a:rPr lang="zh-TW" altLang="en-US" dirty="0"/>
              <a:t>的設計</a:t>
            </a:r>
          </a:p>
          <a:p>
            <a:pPr lvl="1"/>
            <a:r>
              <a:rPr lang="zh-TW" altLang="en-US" dirty="0"/>
              <a:t>所謂</a:t>
            </a:r>
            <a:r>
              <a:rPr lang="en-US" altLang="zh-TW" dirty="0"/>
              <a:t>Query String</a:t>
            </a:r>
            <a:r>
              <a:rPr lang="zh-TW" altLang="en-US" dirty="0"/>
              <a:t>說的，就是在網址後面根據不同參數，能夠指定參數值的意思，例如說網址是</a:t>
            </a:r>
            <a:r>
              <a:rPr lang="en-US" altLang="zh-TW" dirty="0"/>
              <a:t>http://sample.org/over/here</a:t>
            </a:r>
            <a:r>
              <a:rPr lang="zh-TW" altLang="en-US" dirty="0"/>
              <a:t>，而這個網址可以指定參數</a:t>
            </a:r>
            <a:r>
              <a:rPr lang="en-US" altLang="zh-TW" dirty="0"/>
              <a:t>A</a:t>
            </a:r>
            <a:r>
              <a:rPr lang="zh-TW" altLang="en-US" dirty="0"/>
              <a:t>、</a:t>
            </a:r>
            <a:r>
              <a:rPr lang="en-US" altLang="zh-TW" dirty="0"/>
              <a:t>B</a:t>
            </a:r>
            <a:r>
              <a:rPr lang="zh-TW" altLang="en-US" dirty="0"/>
              <a:t>兩參數，這時候若</a:t>
            </a:r>
            <a:r>
              <a:rPr lang="en-US" altLang="zh-TW" dirty="0"/>
              <a:t>A=1</a:t>
            </a:r>
            <a:r>
              <a:rPr lang="zh-TW" altLang="en-US" dirty="0"/>
              <a:t>、</a:t>
            </a:r>
            <a:r>
              <a:rPr lang="en-US" altLang="zh-TW" dirty="0"/>
              <a:t>B=2</a:t>
            </a:r>
            <a:r>
              <a:rPr lang="zh-TW" altLang="en-US" dirty="0"/>
              <a:t>，則用</a:t>
            </a:r>
            <a:r>
              <a:rPr lang="en-US" altLang="zh-TW" dirty="0"/>
              <a:t>Query String</a:t>
            </a:r>
            <a:r>
              <a:rPr lang="zh-TW" altLang="en-US" dirty="0"/>
              <a:t>的表示就變成</a:t>
            </a:r>
            <a:r>
              <a:rPr lang="zh-TW" altLang="en-US" dirty="0" smtClean="0"/>
              <a:t>了</a:t>
            </a:r>
            <a:endParaRPr lang="zh-TW" altLang="en-US" dirty="0"/>
          </a:p>
        </p:txBody>
      </p:sp>
      <p:sp>
        <p:nvSpPr>
          <p:cNvPr id="4" name="文字方塊 3"/>
          <p:cNvSpPr txBox="1"/>
          <p:nvPr/>
        </p:nvSpPr>
        <p:spPr>
          <a:xfrm>
            <a:off x="3971696" y="5468035"/>
            <a:ext cx="4245429" cy="646331"/>
          </a:xfrm>
          <a:prstGeom prst="rect">
            <a:avLst/>
          </a:prstGeom>
          <a:noFill/>
        </p:spPr>
        <p:txBody>
          <a:bodyPr wrap="square" rtlCol="0">
            <a:spAutoFit/>
          </a:bodyPr>
          <a:lstStyle/>
          <a:p>
            <a:pPr algn="ctr"/>
            <a:r>
              <a:rPr lang="en-US" altLang="zh-TW" b="1" dirty="0">
                <a:solidFill>
                  <a:srgbClr val="FFFF00"/>
                </a:solidFill>
              </a:rPr>
              <a:t>http://sample.org/over/here?A=1&amp;B=2</a:t>
            </a:r>
          </a:p>
          <a:p>
            <a:pPr algn="ctr"/>
            <a:endParaRPr lang="zh-TW" altLang="en-US" b="1" dirty="0">
              <a:solidFill>
                <a:srgbClr val="FFFF00"/>
              </a:solidFill>
            </a:endParaRPr>
          </a:p>
        </p:txBody>
      </p:sp>
    </p:spTree>
    <p:extLst>
      <p:ext uri="{BB962C8B-B14F-4D97-AF65-F5344CB8AC3E}">
        <p14:creationId xmlns:p14="http://schemas.microsoft.com/office/powerpoint/2010/main" val="269927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第二個小實驗中提到的</a:t>
            </a:r>
            <a:r>
              <a:rPr lang="en-US" altLang="zh-TW" dirty="0"/>
              <a:t>HTTP</a:t>
            </a:r>
            <a:r>
              <a:rPr lang="zh-TW" altLang="en-US" dirty="0"/>
              <a:t>又是甚麼？</a:t>
            </a:r>
            <a:endParaRPr lang="en-US" altLang="zh-TW" dirty="0"/>
          </a:p>
          <a:p>
            <a:pPr lvl="1"/>
            <a:r>
              <a:rPr lang="zh-TW" altLang="en-US" dirty="0" smtClean="0"/>
              <a:t>然後哩？這裡</a:t>
            </a:r>
            <a:r>
              <a:rPr lang="zh-TW" altLang="en-US" dirty="0"/>
              <a:t>就要聊一下</a:t>
            </a:r>
            <a:r>
              <a:rPr lang="en-US" altLang="zh-TW" dirty="0"/>
              <a:t>HTTP Response</a:t>
            </a:r>
            <a:r>
              <a:rPr lang="zh-TW" altLang="en-US" dirty="0"/>
              <a:t>，其實指的就是由主機回傳的結果，一般來說會有一個三位數字狀態碼，表示主機對於你的</a:t>
            </a:r>
            <a:r>
              <a:rPr lang="en-US" altLang="zh-TW" dirty="0"/>
              <a:t>Request</a:t>
            </a:r>
            <a:r>
              <a:rPr lang="zh-TW" altLang="en-US" dirty="0"/>
              <a:t>處理之後的結果</a:t>
            </a:r>
          </a:p>
          <a:p>
            <a:pPr lvl="1"/>
            <a:r>
              <a:rPr lang="zh-TW" altLang="en-US" dirty="0"/>
              <a:t>好比說：</a:t>
            </a:r>
            <a:r>
              <a:rPr lang="en-US" altLang="zh-TW" dirty="0"/>
              <a:t>200</a:t>
            </a:r>
            <a:r>
              <a:rPr lang="zh-TW" altLang="en-US" dirty="0"/>
              <a:t>代表</a:t>
            </a:r>
            <a:r>
              <a:rPr lang="en-US" altLang="zh-TW" dirty="0"/>
              <a:t>OK</a:t>
            </a:r>
            <a:r>
              <a:rPr lang="zh-TW" altLang="en-US" dirty="0"/>
              <a:t>、</a:t>
            </a:r>
            <a:r>
              <a:rPr lang="en-US" altLang="zh-TW" dirty="0"/>
              <a:t>404</a:t>
            </a:r>
            <a:r>
              <a:rPr lang="zh-TW" altLang="en-US" dirty="0"/>
              <a:t>代表你說的網頁不存在</a:t>
            </a:r>
            <a:r>
              <a:rPr lang="en-US" altLang="zh-TW" dirty="0"/>
              <a:t>…</a:t>
            </a:r>
            <a:r>
              <a:rPr lang="zh-TW" altLang="en-US" dirty="0"/>
              <a:t>等。完整的</a:t>
            </a:r>
            <a:r>
              <a:rPr lang="en-US" altLang="zh-TW" dirty="0"/>
              <a:t>Response</a:t>
            </a:r>
            <a:r>
              <a:rPr lang="zh-TW" altLang="en-US" dirty="0"/>
              <a:t>拿</a:t>
            </a:r>
            <a:r>
              <a:rPr lang="en-US" altLang="zh-TW" dirty="0"/>
              <a:t>Google</a:t>
            </a:r>
            <a:r>
              <a:rPr lang="zh-TW" altLang="en-US" dirty="0"/>
              <a:t>的回應當範例，大概如下圖</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22" y="4410966"/>
            <a:ext cx="6754931" cy="2425264"/>
          </a:xfrm>
          <a:prstGeom prst="rect">
            <a:avLst/>
          </a:prstGeom>
        </p:spPr>
      </p:pic>
    </p:spTree>
    <p:extLst>
      <p:ext uri="{BB962C8B-B14F-4D97-AF65-F5344CB8AC3E}">
        <p14:creationId xmlns:p14="http://schemas.microsoft.com/office/powerpoint/2010/main" val="25794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normAutofit lnSpcReduction="10000"/>
          </a:bodyPr>
          <a:lstStyle/>
          <a:p>
            <a:r>
              <a:rPr lang="zh-TW" altLang="en-US" dirty="0"/>
              <a:t>第二個小實驗中提到的</a:t>
            </a:r>
            <a:r>
              <a:rPr lang="en-US" altLang="zh-TW" dirty="0"/>
              <a:t>HTTP</a:t>
            </a:r>
            <a:r>
              <a:rPr lang="zh-TW" altLang="en-US" dirty="0"/>
              <a:t>又是甚麼？</a:t>
            </a:r>
          </a:p>
          <a:p>
            <a:pPr lvl="1"/>
            <a:r>
              <a:rPr lang="zh-TW" altLang="en-US" dirty="0"/>
              <a:t>到這邊大概有點概念了吧？其實不管</a:t>
            </a:r>
            <a:r>
              <a:rPr lang="en-US" altLang="zh-TW" dirty="0"/>
              <a:t>HTTP</a:t>
            </a:r>
            <a:r>
              <a:rPr lang="zh-TW" altLang="en-US" dirty="0"/>
              <a:t>主機也好還是網頁瀏覽器，事實上都是透過英文字母跟數字合成的一大串像是傳統的</a:t>
            </a:r>
            <a:r>
              <a:rPr lang="en-US" altLang="zh-TW" dirty="0"/>
              <a:t>『</a:t>
            </a:r>
            <a:r>
              <a:rPr lang="zh-TW" altLang="en-US" dirty="0"/>
              <a:t>電報文</a:t>
            </a:r>
            <a:r>
              <a:rPr lang="en-US" altLang="zh-TW" dirty="0"/>
              <a:t>』</a:t>
            </a:r>
            <a:r>
              <a:rPr lang="zh-TW" altLang="en-US" dirty="0"/>
              <a:t>的字串一樣的資料在溝通</a:t>
            </a:r>
          </a:p>
          <a:p>
            <a:pPr lvl="1"/>
            <a:r>
              <a:rPr lang="zh-TW" altLang="en-US" dirty="0"/>
              <a:t>收到指定字串內容，主機或者網頁瀏覽器再去翻譯這</a:t>
            </a:r>
            <a:r>
              <a:rPr lang="en-US" altLang="zh-TW" dirty="0"/>
              <a:t>『</a:t>
            </a:r>
            <a:r>
              <a:rPr lang="zh-TW" altLang="en-US" dirty="0"/>
              <a:t>電報文</a:t>
            </a:r>
            <a:r>
              <a:rPr lang="en-US" altLang="zh-TW" dirty="0"/>
              <a:t>』</a:t>
            </a:r>
          </a:p>
          <a:p>
            <a:pPr lvl="1"/>
            <a:r>
              <a:rPr lang="zh-TW" altLang="en-US" dirty="0"/>
              <a:t>如果是網頁瀏覽器碰到圖片或者甚麼</a:t>
            </a:r>
            <a:r>
              <a:rPr lang="en-US" altLang="zh-TW" dirty="0"/>
              <a:t>Java</a:t>
            </a:r>
            <a:r>
              <a:rPr lang="zh-TW" altLang="en-US" dirty="0"/>
              <a:t>外掛</a:t>
            </a:r>
            <a:r>
              <a:rPr lang="en-US" altLang="zh-TW" dirty="0"/>
              <a:t>…</a:t>
            </a:r>
            <a:r>
              <a:rPr lang="zh-TW" altLang="en-US" dirty="0"/>
              <a:t>等，就再各別跑一趟，去跟主機下載，下載回來看自己能否顯示</a:t>
            </a:r>
            <a:r>
              <a:rPr lang="en-US" altLang="zh-TW" dirty="0">
                <a:solidFill>
                  <a:srgbClr val="002060"/>
                </a:solidFill>
              </a:rPr>
              <a:t>(</a:t>
            </a:r>
            <a:r>
              <a:rPr lang="zh-TW" altLang="en-US" dirty="0">
                <a:solidFill>
                  <a:srgbClr val="002060"/>
                </a:solidFill>
              </a:rPr>
              <a:t>純粹圖片大多可以</a:t>
            </a:r>
            <a:r>
              <a:rPr lang="en-US" altLang="zh-TW" dirty="0">
                <a:solidFill>
                  <a:srgbClr val="002060"/>
                </a:solidFill>
              </a:rPr>
              <a:t>)</a:t>
            </a:r>
          </a:p>
          <a:p>
            <a:pPr lvl="1"/>
            <a:r>
              <a:rPr lang="zh-TW" altLang="en-US" dirty="0"/>
              <a:t>否則，像是</a:t>
            </a:r>
            <a:r>
              <a:rPr lang="en-US" altLang="zh-TW" dirty="0"/>
              <a:t>Java</a:t>
            </a:r>
            <a:r>
              <a:rPr lang="zh-TW" altLang="en-US" dirty="0"/>
              <a:t>外掛，就要啟動你</a:t>
            </a:r>
            <a:r>
              <a:rPr lang="en-US" altLang="zh-TW" dirty="0"/>
              <a:t>PC</a:t>
            </a:r>
            <a:r>
              <a:rPr lang="zh-TW" altLang="en-US" dirty="0"/>
              <a:t>裡面的執行程式</a:t>
            </a:r>
            <a:r>
              <a:rPr lang="en-US" altLang="zh-TW" dirty="0">
                <a:solidFill>
                  <a:srgbClr val="002060"/>
                </a:solidFill>
              </a:rPr>
              <a:t>(</a:t>
            </a:r>
            <a:r>
              <a:rPr lang="zh-TW" altLang="en-US" dirty="0">
                <a:solidFill>
                  <a:srgbClr val="002060"/>
                </a:solidFill>
              </a:rPr>
              <a:t>要是沒有可以處理的對應執行程式</a:t>
            </a:r>
            <a:r>
              <a:rPr lang="en-US" altLang="zh-TW" dirty="0">
                <a:solidFill>
                  <a:srgbClr val="002060"/>
                </a:solidFill>
              </a:rPr>
              <a:t>…</a:t>
            </a:r>
            <a:r>
              <a:rPr lang="zh-TW" altLang="en-US" dirty="0">
                <a:solidFill>
                  <a:srgbClr val="002060"/>
                </a:solidFill>
              </a:rPr>
              <a:t>跳個畫面出來，叫你</a:t>
            </a:r>
            <a:r>
              <a:rPr lang="zh-TW" altLang="en-US">
                <a:solidFill>
                  <a:srgbClr val="002060"/>
                </a:solidFill>
              </a:rPr>
              <a:t>去</a:t>
            </a:r>
            <a:r>
              <a:rPr lang="zh-TW" altLang="en-US" smtClean="0">
                <a:solidFill>
                  <a:srgbClr val="002060"/>
                </a:solidFill>
              </a:rPr>
              <a:t>下載程式囉</a:t>
            </a:r>
            <a:r>
              <a:rPr lang="zh-TW" altLang="en-US" dirty="0">
                <a:solidFill>
                  <a:srgbClr val="002060"/>
                </a:solidFill>
              </a:rPr>
              <a:t>～</a:t>
            </a:r>
            <a:r>
              <a:rPr lang="en-US" altLang="zh-TW" dirty="0" smtClean="0">
                <a:solidFill>
                  <a:srgbClr val="002060"/>
                </a:solidFill>
              </a:rPr>
              <a:t>)</a:t>
            </a:r>
            <a:endParaRPr lang="en-US" altLang="zh-TW" dirty="0">
              <a:solidFill>
                <a:srgbClr val="002060"/>
              </a:solidFill>
            </a:endParaRPr>
          </a:p>
        </p:txBody>
      </p:sp>
    </p:spTree>
    <p:extLst>
      <p:ext uri="{BB962C8B-B14F-4D97-AF65-F5344CB8AC3E}">
        <p14:creationId xmlns:p14="http://schemas.microsoft.com/office/powerpoint/2010/main" val="208009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大綱</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認識感測器</a:t>
            </a:r>
            <a:r>
              <a:rPr lang="en-US" altLang="zh-TW" dirty="0" smtClean="0"/>
              <a:t>(</a:t>
            </a:r>
            <a:r>
              <a:rPr lang="zh-TW" altLang="en-US" dirty="0" smtClean="0"/>
              <a:t>接續上次內容</a:t>
            </a:r>
            <a:r>
              <a:rPr lang="en-US" altLang="zh-TW" dirty="0" smtClean="0"/>
              <a:t>)</a:t>
            </a:r>
          </a:p>
          <a:p>
            <a:pPr lvl="1"/>
            <a:r>
              <a:rPr lang="zh-TW" altLang="en-US" dirty="0" smtClean="0"/>
              <a:t>試試真的感測器：</a:t>
            </a:r>
            <a:r>
              <a:rPr lang="zh-TW" altLang="en-US" dirty="0" smtClean="0"/>
              <a:t>光敏電阻</a:t>
            </a:r>
            <a:endParaRPr lang="en-US" altLang="zh-TW" dirty="0" smtClean="0"/>
          </a:p>
          <a:p>
            <a:r>
              <a:rPr lang="en-US" altLang="zh-TW" dirty="0" smtClean="0"/>
              <a:t>ESP8266</a:t>
            </a:r>
            <a:r>
              <a:rPr lang="zh-TW" altLang="en-US" dirty="0" smtClean="0"/>
              <a:t>的另一項利器：</a:t>
            </a:r>
            <a:r>
              <a:rPr lang="en-US" altLang="zh-TW" dirty="0" err="1" smtClean="0"/>
              <a:t>WiFi</a:t>
            </a:r>
            <a:r>
              <a:rPr lang="zh-TW" altLang="en-US" dirty="0" smtClean="0"/>
              <a:t>的運用</a:t>
            </a:r>
            <a:endParaRPr lang="en-US" altLang="zh-TW" dirty="0" smtClean="0"/>
          </a:p>
          <a:p>
            <a:pPr lvl="1"/>
            <a:r>
              <a:rPr lang="zh-TW" altLang="en-US" dirty="0" smtClean="0"/>
              <a:t>要</a:t>
            </a:r>
            <a:r>
              <a:rPr lang="en-US" altLang="zh-TW" dirty="0" err="1" smtClean="0"/>
              <a:t>WiFi</a:t>
            </a:r>
            <a:r>
              <a:rPr lang="zh-TW" altLang="en-US" dirty="0" smtClean="0"/>
              <a:t>幹嘛？</a:t>
            </a:r>
            <a:endParaRPr lang="en-US" altLang="zh-TW" dirty="0" smtClean="0"/>
          </a:p>
          <a:p>
            <a:pPr lvl="1"/>
            <a:r>
              <a:rPr lang="zh-TW" altLang="en-US" dirty="0" smtClean="0"/>
              <a:t>第一個小實驗：掃描你周遭有多少無線基地台</a:t>
            </a:r>
            <a:endParaRPr lang="en-US" altLang="zh-TW" dirty="0" smtClean="0"/>
          </a:p>
          <a:p>
            <a:pPr lvl="1"/>
            <a:r>
              <a:rPr lang="zh-TW" altLang="en-US" dirty="0" smtClean="0"/>
              <a:t>第二</a:t>
            </a:r>
            <a:r>
              <a:rPr lang="zh-TW" altLang="en-US" dirty="0"/>
              <a:t>個小</a:t>
            </a:r>
            <a:r>
              <a:rPr lang="zh-TW" altLang="en-US" dirty="0" smtClean="0"/>
              <a:t>實驗：用來當瀏覽器上網</a:t>
            </a:r>
            <a:endParaRPr lang="en-US" altLang="zh-TW" dirty="0" smtClean="0"/>
          </a:p>
          <a:p>
            <a:pPr lvl="1"/>
            <a:r>
              <a:rPr lang="zh-TW" altLang="en-US" dirty="0" smtClean="0"/>
              <a:t>第二個小</a:t>
            </a:r>
            <a:r>
              <a:rPr lang="zh-TW" altLang="en-US" dirty="0"/>
              <a:t>實驗</a:t>
            </a:r>
            <a:r>
              <a:rPr lang="zh-TW" altLang="en-US" dirty="0" smtClean="0"/>
              <a:t>中提到的</a:t>
            </a:r>
            <a:r>
              <a:rPr lang="en-US" altLang="zh-TW" dirty="0" smtClean="0"/>
              <a:t>HTTP</a:t>
            </a:r>
            <a:r>
              <a:rPr lang="zh-TW" altLang="en-US" dirty="0" smtClean="0"/>
              <a:t>又是甚麼？</a:t>
            </a:r>
            <a:endParaRPr lang="en-US" altLang="zh-TW" dirty="0" smtClean="0"/>
          </a:p>
          <a:p>
            <a:endParaRPr lang="zh-TW" altLang="en-US" dirty="0"/>
          </a:p>
        </p:txBody>
      </p:sp>
    </p:spTree>
    <p:extLst>
      <p:ext uri="{BB962C8B-B14F-4D97-AF65-F5344CB8AC3E}">
        <p14:creationId xmlns:p14="http://schemas.microsoft.com/office/powerpoint/2010/main" val="421391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認識感測器</a:t>
            </a:r>
          </a:p>
        </p:txBody>
      </p:sp>
      <p:sp>
        <p:nvSpPr>
          <p:cNvPr id="3" name="內容版面配置區 2"/>
          <p:cNvSpPr>
            <a:spLocks noGrp="1"/>
          </p:cNvSpPr>
          <p:nvPr>
            <p:ph idx="1"/>
          </p:nvPr>
        </p:nvSpPr>
        <p:spPr/>
        <p:txBody>
          <a:bodyPr/>
          <a:lstStyle/>
          <a:p>
            <a:r>
              <a:rPr lang="zh-TW" altLang="en-US" dirty="0"/>
              <a:t>第一個感測器專題</a:t>
            </a:r>
            <a:r>
              <a:rPr lang="zh-TW" altLang="en-US" dirty="0" smtClean="0"/>
              <a:t>：光敏電阻</a:t>
            </a:r>
            <a:endParaRPr lang="en-US" altLang="zh-TW" dirty="0" smtClean="0"/>
          </a:p>
          <a:p>
            <a:pPr lvl="1"/>
            <a:endParaRPr lang="zh-TW" altLang="en-US" dirty="0"/>
          </a:p>
        </p:txBody>
      </p:sp>
      <p:pic>
        <p:nvPicPr>
          <p:cNvPr id="6" name="圖片 5"/>
          <p:cNvPicPr>
            <a:picLocks noChangeAspect="1"/>
          </p:cNvPicPr>
          <p:nvPr/>
        </p:nvPicPr>
        <p:blipFill>
          <a:blip r:embed="rId2"/>
          <a:stretch>
            <a:fillRect/>
          </a:stretch>
        </p:blipFill>
        <p:spPr>
          <a:xfrm>
            <a:off x="6962560" y="3018651"/>
            <a:ext cx="1811728" cy="1811728"/>
          </a:xfrm>
          <a:prstGeom prst="rect">
            <a:avLst/>
          </a:prstGeom>
        </p:spPr>
      </p:pic>
      <p:sp>
        <p:nvSpPr>
          <p:cNvPr id="7" name="矩形 6"/>
          <p:cNvSpPr/>
          <p:nvPr/>
        </p:nvSpPr>
        <p:spPr>
          <a:xfrm>
            <a:off x="2602900" y="4012140"/>
            <a:ext cx="2297727" cy="368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固定電阻</a:t>
            </a:r>
            <a:r>
              <a:rPr lang="en-US" altLang="zh-TW" dirty="0" smtClean="0"/>
              <a:t>(</a:t>
            </a:r>
            <a:r>
              <a:rPr lang="zh-TW" altLang="en-US" dirty="0" smtClean="0"/>
              <a:t>很多是</a:t>
            </a:r>
            <a:r>
              <a:rPr lang="en-US" altLang="zh-TW" dirty="0" smtClean="0"/>
              <a:t>10k)</a:t>
            </a:r>
            <a:endParaRPr lang="zh-TW" altLang="en-US" dirty="0"/>
          </a:p>
        </p:txBody>
      </p:sp>
      <p:sp>
        <p:nvSpPr>
          <p:cNvPr id="8" name="文字方塊 7"/>
          <p:cNvSpPr txBox="1"/>
          <p:nvPr/>
        </p:nvSpPr>
        <p:spPr>
          <a:xfrm>
            <a:off x="7147748" y="5512526"/>
            <a:ext cx="628698" cy="369332"/>
          </a:xfrm>
          <a:prstGeom prst="rect">
            <a:avLst/>
          </a:prstGeom>
          <a:noFill/>
        </p:spPr>
        <p:txBody>
          <a:bodyPr wrap="none" rtlCol="0">
            <a:spAutoFit/>
          </a:bodyPr>
          <a:lstStyle/>
          <a:p>
            <a:r>
              <a:rPr lang="en-US" altLang="zh-TW" dirty="0" smtClean="0"/>
              <a:t>3.3V</a:t>
            </a:r>
            <a:endParaRPr lang="zh-TW" altLang="en-US" dirty="0"/>
          </a:p>
        </p:txBody>
      </p:sp>
      <p:sp>
        <p:nvSpPr>
          <p:cNvPr id="9" name="文字方塊 8"/>
          <p:cNvSpPr txBox="1"/>
          <p:nvPr/>
        </p:nvSpPr>
        <p:spPr>
          <a:xfrm>
            <a:off x="4336167" y="3113120"/>
            <a:ext cx="2492990" cy="369332"/>
          </a:xfrm>
          <a:prstGeom prst="rect">
            <a:avLst/>
          </a:prstGeom>
          <a:noFill/>
        </p:spPr>
        <p:txBody>
          <a:bodyPr wrap="none" rtlCol="0">
            <a:spAutoFit/>
          </a:bodyPr>
          <a:lstStyle/>
          <a:p>
            <a:r>
              <a:rPr lang="zh-TW" altLang="en-US" dirty="0" smtClean="0"/>
              <a:t>分壓變化去換算成溫度</a:t>
            </a:r>
            <a:endParaRPr lang="zh-TW" altLang="en-US" dirty="0"/>
          </a:p>
        </p:txBody>
      </p:sp>
      <p:cxnSp>
        <p:nvCxnSpPr>
          <p:cNvPr id="10" name="直線單箭頭接點 9"/>
          <p:cNvCxnSpPr/>
          <p:nvPr/>
        </p:nvCxnSpPr>
        <p:spPr>
          <a:xfrm flipH="1">
            <a:off x="7458891" y="4246987"/>
            <a:ext cx="57" cy="126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接點 10"/>
          <p:cNvCxnSpPr>
            <a:endCxn id="7" idx="3"/>
          </p:cNvCxnSpPr>
          <p:nvPr/>
        </p:nvCxnSpPr>
        <p:spPr>
          <a:xfrm flipH="1">
            <a:off x="4900627" y="4162376"/>
            <a:ext cx="2061932" cy="33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endCxn id="9" idx="2"/>
          </p:cNvCxnSpPr>
          <p:nvPr/>
        </p:nvCxnSpPr>
        <p:spPr>
          <a:xfrm flipV="1">
            <a:off x="5582662" y="3482452"/>
            <a:ext cx="0" cy="69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624411" y="4012141"/>
            <a:ext cx="655949" cy="369332"/>
          </a:xfrm>
          <a:prstGeom prst="rect">
            <a:avLst/>
          </a:prstGeom>
          <a:noFill/>
        </p:spPr>
        <p:txBody>
          <a:bodyPr wrap="none" rtlCol="0">
            <a:spAutoFit/>
          </a:bodyPr>
          <a:lstStyle/>
          <a:p>
            <a:r>
              <a:rPr lang="en-US" altLang="zh-TW" dirty="0" smtClean="0"/>
              <a:t>GND</a:t>
            </a:r>
            <a:endParaRPr lang="zh-TW" altLang="en-US" dirty="0"/>
          </a:p>
        </p:txBody>
      </p:sp>
      <p:cxnSp>
        <p:nvCxnSpPr>
          <p:cNvPr id="14" name="直線接點 13"/>
          <p:cNvCxnSpPr>
            <a:stCxn id="13" idx="3"/>
            <a:endCxn id="7" idx="1"/>
          </p:cNvCxnSpPr>
          <p:nvPr/>
        </p:nvCxnSpPr>
        <p:spPr>
          <a:xfrm flipV="1">
            <a:off x="2280360" y="4196317"/>
            <a:ext cx="322540" cy="49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274135" y="3293565"/>
            <a:ext cx="1091242" cy="868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濾鏡</a:t>
            </a:r>
            <a:endParaRPr lang="zh-TW" altLang="en-US" dirty="0"/>
          </a:p>
        </p:txBody>
      </p:sp>
      <p:cxnSp>
        <p:nvCxnSpPr>
          <p:cNvPr id="16" name="直線接點 15"/>
          <p:cNvCxnSpPr/>
          <p:nvPr/>
        </p:nvCxnSpPr>
        <p:spPr>
          <a:xfrm>
            <a:off x="8860068" y="3482452"/>
            <a:ext cx="345056" cy="0"/>
          </a:xfrm>
          <a:prstGeom prst="line">
            <a:avLst/>
          </a:prstGeom>
          <a:ln>
            <a:prstDash val="lgDash"/>
          </a:ln>
        </p:spPr>
        <p:style>
          <a:lnRef idx="3">
            <a:schemeClr val="accent3"/>
          </a:lnRef>
          <a:fillRef idx="0">
            <a:schemeClr val="accent3"/>
          </a:fillRef>
          <a:effectRef idx="2">
            <a:schemeClr val="accent3"/>
          </a:effectRef>
          <a:fontRef idx="minor">
            <a:schemeClr val="tx1"/>
          </a:fontRef>
        </p:style>
      </p:cxnSp>
      <p:cxnSp>
        <p:nvCxnSpPr>
          <p:cNvPr id="17" name="直線接點 16"/>
          <p:cNvCxnSpPr/>
          <p:nvPr/>
        </p:nvCxnSpPr>
        <p:spPr>
          <a:xfrm>
            <a:off x="8868694" y="3689486"/>
            <a:ext cx="345056" cy="0"/>
          </a:xfrm>
          <a:prstGeom prst="line">
            <a:avLst/>
          </a:prstGeom>
          <a:ln>
            <a:prstDash val="lgDash"/>
          </a:ln>
        </p:spPr>
        <p:style>
          <a:lnRef idx="3">
            <a:schemeClr val="accent3"/>
          </a:lnRef>
          <a:fillRef idx="0">
            <a:schemeClr val="accent3"/>
          </a:fillRef>
          <a:effectRef idx="2">
            <a:schemeClr val="accent3"/>
          </a:effectRef>
          <a:fontRef idx="minor">
            <a:schemeClr val="tx1"/>
          </a:fontRef>
        </p:style>
      </p:cxnSp>
      <p:cxnSp>
        <p:nvCxnSpPr>
          <p:cNvPr id="18" name="直線接點 17"/>
          <p:cNvCxnSpPr/>
          <p:nvPr/>
        </p:nvCxnSpPr>
        <p:spPr>
          <a:xfrm>
            <a:off x="8860068" y="3913773"/>
            <a:ext cx="345056" cy="0"/>
          </a:xfrm>
          <a:prstGeom prst="line">
            <a:avLst/>
          </a:prstGeom>
          <a:ln>
            <a:prstDash val="lgDash"/>
          </a:ln>
        </p:spPr>
        <p:style>
          <a:lnRef idx="3">
            <a:schemeClr val="accent3"/>
          </a:lnRef>
          <a:fillRef idx="0">
            <a:schemeClr val="accent3"/>
          </a:fillRef>
          <a:effectRef idx="2">
            <a:schemeClr val="accent3"/>
          </a:effectRef>
          <a:fontRef idx="minor">
            <a:schemeClr val="tx1"/>
          </a:fontRef>
        </p:style>
      </p:cxnSp>
      <p:sp>
        <p:nvSpPr>
          <p:cNvPr id="4" name="爆炸 2 3"/>
          <p:cNvSpPr/>
          <p:nvPr/>
        </p:nvSpPr>
        <p:spPr>
          <a:xfrm>
            <a:off x="1907177" y="4626177"/>
            <a:ext cx="4441372" cy="1983629"/>
          </a:xfrm>
          <a:prstGeom prst="irregularSeal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t>板子上已經焊接好了，記得</a:t>
            </a:r>
            <a:r>
              <a:rPr lang="en-US" altLang="zh-TW" dirty="0" smtClean="0"/>
              <a:t>A0</a:t>
            </a:r>
            <a:r>
              <a:rPr lang="zh-TW" altLang="en-US" dirty="0" smtClean="0"/>
              <a:t>那邊的跳線要接上囉～</a:t>
            </a:r>
            <a:endParaRPr lang="zh-TW" altLang="en-US" dirty="0"/>
          </a:p>
        </p:txBody>
      </p:sp>
    </p:spTree>
    <p:extLst>
      <p:ext uri="{BB962C8B-B14F-4D97-AF65-F5344CB8AC3E}">
        <p14:creationId xmlns:p14="http://schemas.microsoft.com/office/powerpoint/2010/main" val="188706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認識感測器</a:t>
            </a:r>
          </a:p>
        </p:txBody>
      </p:sp>
      <p:sp>
        <p:nvSpPr>
          <p:cNvPr id="3" name="內容版面配置區 2"/>
          <p:cNvSpPr>
            <a:spLocks noGrp="1"/>
          </p:cNvSpPr>
          <p:nvPr>
            <p:ph idx="1"/>
          </p:nvPr>
        </p:nvSpPr>
        <p:spPr/>
        <p:txBody>
          <a:bodyPr>
            <a:normAutofit/>
          </a:bodyPr>
          <a:lstStyle/>
          <a:p>
            <a:r>
              <a:rPr lang="zh-TW" altLang="en-US" dirty="0"/>
              <a:t>第一個感測器專題</a:t>
            </a:r>
            <a:r>
              <a:rPr lang="zh-TW" altLang="en-US" dirty="0" smtClean="0"/>
              <a:t>：光敏電阻</a:t>
            </a:r>
            <a:endParaRPr lang="en-US" altLang="zh-TW" dirty="0" smtClean="0"/>
          </a:p>
          <a:p>
            <a:pPr lvl="1"/>
            <a:r>
              <a:rPr lang="zh-TW" altLang="en-US" dirty="0" smtClean="0"/>
              <a:t>其實也是電阻，只不過呢～能根據感測到的光強弱而變化電阻的數值；通常光越強則電阻值越小，光越弱電阻值越大</a:t>
            </a:r>
            <a:endParaRPr lang="en-US" altLang="zh-TW" dirty="0" smtClean="0"/>
          </a:p>
          <a:p>
            <a:pPr lvl="1"/>
            <a:r>
              <a:rPr lang="zh-TW" altLang="en-US" dirty="0" smtClean="0"/>
              <a:t>濾鏡上的塗料跟結構，可以決定能感測的光波波長範圍</a:t>
            </a:r>
            <a:endParaRPr lang="en-US" altLang="zh-TW" dirty="0" smtClean="0"/>
          </a:p>
          <a:p>
            <a:pPr lvl="1"/>
            <a:r>
              <a:rPr lang="zh-TW" altLang="en-US" dirty="0" smtClean="0">
                <a:solidFill>
                  <a:schemeClr val="accent3"/>
                </a:solidFill>
              </a:rPr>
              <a:t>使用上多以分壓電路的電壓變化，反向來估算光強弱</a:t>
            </a:r>
            <a:endParaRPr lang="zh-TW" altLang="en-US" dirty="0">
              <a:solidFill>
                <a:schemeClr val="accent3"/>
              </a:solidFill>
            </a:endParaRPr>
          </a:p>
        </p:txBody>
      </p:sp>
    </p:spTree>
    <p:extLst>
      <p:ext uri="{BB962C8B-B14F-4D97-AF65-F5344CB8AC3E}">
        <p14:creationId xmlns:p14="http://schemas.microsoft.com/office/powerpoint/2010/main" val="2578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認識感測器</a:t>
            </a:r>
          </a:p>
        </p:txBody>
      </p:sp>
      <p:sp>
        <p:nvSpPr>
          <p:cNvPr id="3" name="內容版面配置區 2"/>
          <p:cNvSpPr>
            <a:spLocks noGrp="1"/>
          </p:cNvSpPr>
          <p:nvPr>
            <p:ph idx="1"/>
          </p:nvPr>
        </p:nvSpPr>
        <p:spPr/>
        <p:txBody>
          <a:bodyPr/>
          <a:lstStyle/>
          <a:p>
            <a:r>
              <a:rPr lang="zh-TW" altLang="en-US" dirty="0"/>
              <a:t>第一個感測器專題：光敏電阻</a:t>
            </a:r>
            <a:endParaRPr lang="en-US" altLang="zh-TW" dirty="0"/>
          </a:p>
          <a:p>
            <a:pPr lvl="1"/>
            <a:r>
              <a:rPr lang="en-US" altLang="zh-TW" dirty="0" smtClean="0"/>
              <a:t>ESP8266</a:t>
            </a:r>
            <a:r>
              <a:rPr lang="zh-TW" altLang="en-US" dirty="0" smtClean="0"/>
              <a:t>也有類比對數位轉換</a:t>
            </a:r>
            <a:r>
              <a:rPr lang="en-US" altLang="zh-TW" dirty="0" smtClean="0"/>
              <a:t>(Analog to Digital Converter, ADC)</a:t>
            </a:r>
            <a:r>
              <a:rPr lang="zh-TW" altLang="en-US" dirty="0" smtClean="0"/>
              <a:t>的功能，就是</a:t>
            </a:r>
            <a:r>
              <a:rPr lang="en-US" altLang="zh-TW" b="1" dirty="0" smtClean="0">
                <a:solidFill>
                  <a:srgbClr val="FF0000"/>
                </a:solidFill>
              </a:rPr>
              <a:t>A0</a:t>
            </a:r>
            <a:r>
              <a:rPr lang="zh-TW" altLang="en-US" dirty="0" smtClean="0"/>
              <a:t>！</a:t>
            </a:r>
            <a:endParaRPr lang="zh-TW" altLang="en-US" dirty="0"/>
          </a:p>
        </p:txBody>
      </p:sp>
      <p:pic>
        <p:nvPicPr>
          <p:cNvPr id="4" name="圖片 3"/>
          <p:cNvPicPr>
            <a:picLocks noChangeAspect="1"/>
          </p:cNvPicPr>
          <p:nvPr/>
        </p:nvPicPr>
        <p:blipFill rotWithShape="1">
          <a:blip r:embed="rId2"/>
          <a:srcRect t="2768" r="58199" b="11875"/>
          <a:stretch/>
        </p:blipFill>
        <p:spPr>
          <a:xfrm>
            <a:off x="7975300" y="3161211"/>
            <a:ext cx="3072111" cy="3526971"/>
          </a:xfrm>
          <a:prstGeom prst="rect">
            <a:avLst/>
          </a:prstGeom>
        </p:spPr>
      </p:pic>
    </p:spTree>
    <p:extLst>
      <p:ext uri="{BB962C8B-B14F-4D97-AF65-F5344CB8AC3E}">
        <p14:creationId xmlns:p14="http://schemas.microsoft.com/office/powerpoint/2010/main" val="301429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認識感測器</a:t>
            </a:r>
          </a:p>
        </p:txBody>
      </p:sp>
      <p:sp>
        <p:nvSpPr>
          <p:cNvPr id="3" name="內容版面配置區 2"/>
          <p:cNvSpPr>
            <a:spLocks noGrp="1"/>
          </p:cNvSpPr>
          <p:nvPr>
            <p:ph idx="1"/>
          </p:nvPr>
        </p:nvSpPr>
        <p:spPr/>
        <p:txBody>
          <a:bodyPr/>
          <a:lstStyle/>
          <a:p>
            <a:r>
              <a:rPr lang="zh-TW" altLang="en-US" dirty="0"/>
              <a:t>第一個感測器專題</a:t>
            </a:r>
            <a:r>
              <a:rPr lang="zh-TW" altLang="en-US" dirty="0" smtClean="0"/>
              <a:t>：光敏電阻</a:t>
            </a:r>
            <a:endParaRPr lang="en-US" altLang="zh-TW" dirty="0" smtClean="0"/>
          </a:p>
          <a:p>
            <a:pPr lvl="1"/>
            <a:r>
              <a:rPr lang="zh-TW" altLang="en-US" dirty="0" smtClean="0"/>
              <a:t>之後按下右上角像放大鏡那個按鈕，看看是否出現一個新的視窗，然後不斷地有數值在變化？</a:t>
            </a:r>
            <a:endParaRPr lang="en-US" altLang="zh-TW" dirty="0" smtClean="0"/>
          </a:p>
          <a:p>
            <a:pPr lvl="1"/>
            <a:r>
              <a:rPr lang="zh-TW" altLang="en-US" dirty="0" smtClean="0"/>
              <a:t>手去</a:t>
            </a:r>
            <a:r>
              <a:rPr lang="zh-TW" altLang="en-US" dirty="0"/>
              <a:t>擋住</a:t>
            </a:r>
            <a:r>
              <a:rPr lang="zh-TW" altLang="en-US" dirty="0" smtClean="0"/>
              <a:t>光敏電阻的光一下，數值是變大、還是變小？</a:t>
            </a:r>
            <a:endParaRPr lang="en-US" altLang="zh-TW" dirty="0" smtClean="0"/>
          </a:p>
        </p:txBody>
      </p:sp>
      <p:pic>
        <p:nvPicPr>
          <p:cNvPr id="4" name="圖片 3"/>
          <p:cNvPicPr>
            <a:picLocks noChangeAspect="1"/>
          </p:cNvPicPr>
          <p:nvPr/>
        </p:nvPicPr>
        <p:blipFill rotWithShape="1">
          <a:blip r:embed="rId2"/>
          <a:srcRect l="89289" t="6201" b="88901"/>
          <a:stretch/>
        </p:blipFill>
        <p:spPr>
          <a:xfrm>
            <a:off x="3997233" y="4219303"/>
            <a:ext cx="3484114" cy="849086"/>
          </a:xfrm>
          <a:prstGeom prst="rect">
            <a:avLst/>
          </a:prstGeom>
        </p:spPr>
      </p:pic>
    </p:spTree>
    <p:extLst>
      <p:ext uri="{BB962C8B-B14F-4D97-AF65-F5344CB8AC3E}">
        <p14:creationId xmlns:p14="http://schemas.microsoft.com/office/powerpoint/2010/main" val="35175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a:t>
            </a:r>
            <a:r>
              <a:rPr lang="zh-TW" altLang="en-US" dirty="0" smtClean="0"/>
              <a:t>運用</a:t>
            </a:r>
            <a:endParaRPr lang="zh-TW" altLang="en-US" dirty="0"/>
          </a:p>
        </p:txBody>
      </p:sp>
      <p:sp>
        <p:nvSpPr>
          <p:cNvPr id="3" name="內容版面配置區 2"/>
          <p:cNvSpPr>
            <a:spLocks noGrp="1"/>
          </p:cNvSpPr>
          <p:nvPr>
            <p:ph idx="1"/>
          </p:nvPr>
        </p:nvSpPr>
        <p:spPr/>
        <p:txBody>
          <a:bodyPr/>
          <a:lstStyle/>
          <a:p>
            <a:r>
              <a:rPr lang="zh-TW" altLang="en-US" dirty="0"/>
              <a:t>要</a:t>
            </a:r>
            <a:r>
              <a:rPr lang="en-US" altLang="zh-TW" dirty="0" err="1"/>
              <a:t>WiFi</a:t>
            </a:r>
            <a:r>
              <a:rPr lang="zh-TW" altLang="en-US" dirty="0"/>
              <a:t>幹嘛？</a:t>
            </a:r>
          </a:p>
          <a:p>
            <a:pPr lvl="1"/>
            <a:r>
              <a:rPr lang="en-US" altLang="zh-TW" dirty="0" smtClean="0"/>
              <a:t>Internet of Things</a:t>
            </a:r>
            <a:r>
              <a:rPr lang="zh-TW" altLang="en-US" dirty="0" smtClean="0"/>
              <a:t>，所以關鍵除了</a:t>
            </a:r>
            <a:r>
              <a:rPr lang="en-US" altLang="zh-TW" dirty="0" smtClean="0"/>
              <a:t>Things</a:t>
            </a:r>
            <a:r>
              <a:rPr lang="zh-TW" altLang="en-US" dirty="0" smtClean="0"/>
              <a:t>以外，還有</a:t>
            </a:r>
            <a:r>
              <a:rPr lang="en-US" altLang="zh-TW" dirty="0" err="1" smtClean="0"/>
              <a:t>Intenet</a:t>
            </a:r>
            <a:r>
              <a:rPr lang="zh-TW" altLang="en-US" dirty="0" smtClean="0"/>
              <a:t>哪～</a:t>
            </a:r>
            <a:endParaRPr lang="en-US" altLang="zh-TW" dirty="0" smtClean="0"/>
          </a:p>
          <a:p>
            <a:pPr lvl="1"/>
            <a:r>
              <a:rPr lang="zh-TW" altLang="en-US" dirty="0" smtClean="0"/>
              <a:t>而且，利用現在的網際網路，不管手機、平板、筆電都能用，不是比較省錢又簡單！？幹嘛為了期末作品去特意花大錢買一堆</a:t>
            </a:r>
            <a:endParaRPr lang="zh-TW" altLang="en-US" dirty="0"/>
          </a:p>
        </p:txBody>
      </p:sp>
    </p:spTree>
    <p:extLst>
      <p:ext uri="{BB962C8B-B14F-4D97-AF65-F5344CB8AC3E}">
        <p14:creationId xmlns:p14="http://schemas.microsoft.com/office/powerpoint/2010/main" val="92765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第一個小實驗：掃描你周遭有多少無線基地台</a:t>
            </a:r>
          </a:p>
          <a:p>
            <a:endParaRPr lang="zh-TW" altLang="en-US" dirty="0"/>
          </a:p>
        </p:txBody>
      </p:sp>
      <p:pic>
        <p:nvPicPr>
          <p:cNvPr id="4" name="圖片 3"/>
          <p:cNvPicPr>
            <a:picLocks noChangeAspect="1"/>
          </p:cNvPicPr>
          <p:nvPr/>
        </p:nvPicPr>
        <p:blipFill rotWithShape="1">
          <a:blip r:embed="rId2"/>
          <a:srcRect r="54183" b="10535"/>
          <a:stretch/>
        </p:blipFill>
        <p:spPr>
          <a:xfrm>
            <a:off x="7611549" y="1763485"/>
            <a:ext cx="4402513" cy="4833257"/>
          </a:xfrm>
          <a:prstGeom prst="rect">
            <a:avLst/>
          </a:prstGeom>
        </p:spPr>
      </p:pic>
    </p:spTree>
    <p:extLst>
      <p:ext uri="{BB962C8B-B14F-4D97-AF65-F5344CB8AC3E}">
        <p14:creationId xmlns:p14="http://schemas.microsoft.com/office/powerpoint/2010/main" val="230062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ESP8266</a:t>
            </a:r>
            <a:r>
              <a:rPr lang="zh-TW" altLang="en-US" dirty="0"/>
              <a:t>的另一項利器：</a:t>
            </a:r>
            <a:r>
              <a:rPr lang="en-US" altLang="zh-TW" dirty="0" err="1"/>
              <a:t>WiFi</a:t>
            </a:r>
            <a:r>
              <a:rPr lang="zh-TW" altLang="en-US" dirty="0"/>
              <a:t>的運用</a:t>
            </a:r>
          </a:p>
        </p:txBody>
      </p:sp>
      <p:sp>
        <p:nvSpPr>
          <p:cNvPr id="3" name="內容版面配置區 2"/>
          <p:cNvSpPr>
            <a:spLocks noGrp="1"/>
          </p:cNvSpPr>
          <p:nvPr>
            <p:ph idx="1"/>
          </p:nvPr>
        </p:nvSpPr>
        <p:spPr/>
        <p:txBody>
          <a:bodyPr/>
          <a:lstStyle/>
          <a:p>
            <a:r>
              <a:rPr lang="zh-TW" altLang="en-US" dirty="0"/>
              <a:t>第一個小實驗：掃描你周遭有多少無線基地台</a:t>
            </a:r>
          </a:p>
          <a:p>
            <a:pPr lvl="1"/>
            <a:r>
              <a:rPr lang="zh-TW" altLang="en-US" dirty="0" smtClean="0"/>
              <a:t>燒錄完成後，打開序列埠視窗看看，是不是定時一直再掃描周遭有多少的</a:t>
            </a:r>
            <a:r>
              <a:rPr lang="en-US" altLang="zh-TW" dirty="0" err="1" smtClean="0"/>
              <a:t>WiFi</a:t>
            </a:r>
            <a:r>
              <a:rPr lang="zh-TW" altLang="en-US" dirty="0" smtClean="0"/>
              <a:t>基地台？</a:t>
            </a:r>
            <a:endParaRPr lang="en-US" altLang="zh-TW" dirty="0" smtClean="0"/>
          </a:p>
          <a:p>
            <a:pPr lvl="1"/>
            <a:r>
              <a:rPr lang="zh-TW" altLang="en-US" dirty="0" smtClean="0"/>
              <a:t>用你的手機打開</a:t>
            </a:r>
            <a:r>
              <a:rPr lang="en-US" altLang="zh-TW" dirty="0" err="1" smtClean="0"/>
              <a:t>WiFi</a:t>
            </a:r>
            <a:r>
              <a:rPr lang="zh-TW" altLang="en-US" dirty="0" smtClean="0"/>
              <a:t>分享，看看</a:t>
            </a:r>
            <a:r>
              <a:rPr lang="en-US" altLang="zh-TW" dirty="0" smtClean="0"/>
              <a:t>ESP8266</a:t>
            </a:r>
            <a:r>
              <a:rPr lang="zh-TW" altLang="en-US" dirty="0" smtClean="0"/>
              <a:t>會不會找得到？</a:t>
            </a:r>
            <a:endParaRPr lang="zh-TW" altLang="en-US" dirty="0"/>
          </a:p>
        </p:txBody>
      </p:sp>
    </p:spTree>
    <p:extLst>
      <p:ext uri="{BB962C8B-B14F-4D97-AF65-F5344CB8AC3E}">
        <p14:creationId xmlns:p14="http://schemas.microsoft.com/office/powerpoint/2010/main" val="341336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TM04033919[[fn=電路]]</Template>
  <TotalTime>1048</TotalTime>
  <Words>1247</Words>
  <Application>Microsoft Office PowerPoint</Application>
  <PresentationFormat>寬螢幕</PresentationFormat>
  <Paragraphs>85</Paragraphs>
  <Slides>18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新細明體</vt:lpstr>
      <vt:lpstr>Arial</vt:lpstr>
      <vt:lpstr>Trebuchet MS</vt:lpstr>
      <vt:lpstr>Tw Cen MT</vt:lpstr>
      <vt:lpstr>Wingdings</vt:lpstr>
      <vt:lpstr>電路</vt:lpstr>
      <vt:lpstr>微處理機實習 Arduino的應用實例_2</vt:lpstr>
      <vt:lpstr>大綱</vt:lpstr>
      <vt:lpstr>認識感測器</vt:lpstr>
      <vt:lpstr>認識感測器</vt:lpstr>
      <vt:lpstr>認識感測器</vt:lpstr>
      <vt:lpstr>認識感測器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lpstr>ESP8266的另一項利器：WiFi的運用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微處理機實習 Arduino的應用實例</dc:title>
  <dc:creator>建宏 賴</dc:creator>
  <cp:lastModifiedBy>建宏 賴</cp:lastModifiedBy>
  <cp:revision>137</cp:revision>
  <dcterms:created xsi:type="dcterms:W3CDTF">2020-04-09T01:23:42Z</dcterms:created>
  <dcterms:modified xsi:type="dcterms:W3CDTF">2020-07-20T08:09:32Z</dcterms:modified>
</cp:coreProperties>
</file>