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73" r:id="rId5"/>
    <p:sldId id="300" r:id="rId6"/>
    <p:sldId id="274" r:id="rId7"/>
    <p:sldId id="259" r:id="rId8"/>
    <p:sldId id="264" r:id="rId9"/>
    <p:sldId id="275" r:id="rId10"/>
    <p:sldId id="276" r:id="rId11"/>
    <p:sldId id="301" r:id="rId12"/>
    <p:sldId id="302" r:id="rId13"/>
    <p:sldId id="303" r:id="rId14"/>
    <p:sldId id="265" r:id="rId15"/>
    <p:sldId id="277" r:id="rId16"/>
    <p:sldId id="278" r:id="rId17"/>
    <p:sldId id="261" r:id="rId18"/>
    <p:sldId id="266" r:id="rId19"/>
    <p:sldId id="279" r:id="rId20"/>
    <p:sldId id="267" r:id="rId21"/>
    <p:sldId id="280" r:id="rId22"/>
    <p:sldId id="281" r:id="rId23"/>
    <p:sldId id="304" r:id="rId24"/>
    <p:sldId id="268" r:id="rId25"/>
    <p:sldId id="282" r:id="rId26"/>
    <p:sldId id="305" r:id="rId27"/>
    <p:sldId id="306" r:id="rId28"/>
    <p:sldId id="283" r:id="rId29"/>
    <p:sldId id="307" r:id="rId30"/>
    <p:sldId id="308" r:id="rId31"/>
    <p:sldId id="309" r:id="rId32"/>
    <p:sldId id="284" r:id="rId33"/>
    <p:sldId id="285" r:id="rId34"/>
    <p:sldId id="286" r:id="rId35"/>
    <p:sldId id="287" r:id="rId36"/>
    <p:sldId id="288" r:id="rId37"/>
    <p:sldId id="269" r:id="rId38"/>
    <p:sldId id="270" r:id="rId39"/>
    <p:sldId id="289" r:id="rId40"/>
    <p:sldId id="290" r:id="rId41"/>
    <p:sldId id="291" r:id="rId42"/>
    <p:sldId id="292" r:id="rId43"/>
    <p:sldId id="293" r:id="rId44"/>
    <p:sldId id="271" r:id="rId45"/>
    <p:sldId id="294" r:id="rId46"/>
    <p:sldId id="295" r:id="rId47"/>
    <p:sldId id="272" r:id="rId48"/>
    <p:sldId id="296" r:id="rId49"/>
    <p:sldId id="297" r:id="rId50"/>
    <p:sldId id="298" r:id="rId51"/>
    <p:sldId id="299"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3C31AC8A-740F-4B8F-9CF3-050E6701BE13}">
          <p14:sldIdLst>
            <p14:sldId id="256"/>
            <p14:sldId id="257"/>
          </p14:sldIdLst>
        </p14:section>
        <p14:section name="研究動機與目的" id="{FF2F6CC1-379F-4FDB-9351-B4CB1D40DA66}">
          <p14:sldIdLst>
            <p14:sldId id="258"/>
            <p14:sldId id="273"/>
            <p14:sldId id="300"/>
            <p14:sldId id="274"/>
          </p14:sldIdLst>
        </p14:section>
        <p14:section name="背景知識與相關研究" id="{E104F953-077A-48E0-AA1C-F46FA83C6C10}">
          <p14:sldIdLst>
            <p14:sldId id="259"/>
            <p14:sldId id="264"/>
            <p14:sldId id="275"/>
            <p14:sldId id="276"/>
            <p14:sldId id="301"/>
            <p14:sldId id="302"/>
            <p14:sldId id="303"/>
            <p14:sldId id="265"/>
            <p14:sldId id="277"/>
            <p14:sldId id="278"/>
          </p14:sldIdLst>
        </p14:section>
        <p14:section name="研究方法" id="{36366E8F-A4A2-4F72-B811-4364616C6258}">
          <p14:sldIdLst>
            <p14:sldId id="261"/>
            <p14:sldId id="266"/>
            <p14:sldId id="279"/>
            <p14:sldId id="267"/>
            <p14:sldId id="280"/>
            <p14:sldId id="281"/>
            <p14:sldId id="304"/>
            <p14:sldId id="268"/>
            <p14:sldId id="282"/>
            <p14:sldId id="305"/>
            <p14:sldId id="306"/>
            <p14:sldId id="283"/>
            <p14:sldId id="307"/>
            <p14:sldId id="308"/>
            <p14:sldId id="309"/>
            <p14:sldId id="284"/>
            <p14:sldId id="285"/>
            <p14:sldId id="286"/>
            <p14:sldId id="287"/>
            <p14:sldId id="288"/>
          </p14:sldIdLst>
        </p14:section>
        <p14:section name="實驗設計與成果" id="{788B5D75-BB23-409E-A4FC-F092DB8A324F}">
          <p14:sldIdLst>
            <p14:sldId id="269"/>
            <p14:sldId id="270"/>
            <p14:sldId id="289"/>
            <p14:sldId id="290"/>
            <p14:sldId id="291"/>
            <p14:sldId id="292"/>
            <p14:sldId id="293"/>
            <p14:sldId id="271"/>
            <p14:sldId id="294"/>
            <p14:sldId id="295"/>
          </p14:sldIdLst>
        </p14:section>
        <p14:section name="結論與未來展望" id="{1763E0CE-1B86-4EBF-83F0-F2D3BA56E408}">
          <p14:sldIdLst>
            <p14:sldId id="272"/>
            <p14:sldId id="296"/>
            <p14:sldId id="297"/>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164"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FB80E-B28A-4821-A995-51485645B529}" type="datetimeFigureOut">
              <a:rPr lang="zh-TW" altLang="en-US" smtClean="0"/>
              <a:t>2024/6/19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B1E21-7D9B-4320-B8F9-7DFB73B5851C}" type="slidenum">
              <a:rPr lang="zh-TW" altLang="en-US" smtClean="0"/>
              <a:t>‹#›</a:t>
            </a:fld>
            <a:endParaRPr lang="zh-TW" altLang="en-US"/>
          </a:p>
        </p:txBody>
      </p:sp>
    </p:spTree>
    <p:extLst>
      <p:ext uri="{BB962C8B-B14F-4D97-AF65-F5344CB8AC3E}">
        <p14:creationId xmlns:p14="http://schemas.microsoft.com/office/powerpoint/2010/main" val="458632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7B206C-EA8B-4A69-8115-88CD75DE42D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A7B1F83-0414-49A0-B02F-DBFC1E20E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C6EF757-4E68-4434-838B-2D934A0A2FD6}"/>
              </a:ext>
            </a:extLst>
          </p:cNvPr>
          <p:cNvSpPr>
            <a:spLocks noGrp="1"/>
          </p:cNvSpPr>
          <p:nvPr>
            <p:ph type="dt" sz="half" idx="10"/>
          </p:nvPr>
        </p:nvSpPr>
        <p:spPr/>
        <p:txBody>
          <a:bodyPr/>
          <a:lstStyle/>
          <a:p>
            <a:fld id="{E88E82FC-4C69-4B22-9773-FE29A9D9ED71}"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B6502028-EBE1-4200-9925-957B4DFF7F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438C399-DC0B-44E1-8485-DD784DE589C2}"/>
              </a:ext>
            </a:extLst>
          </p:cNvPr>
          <p:cNvSpPr>
            <a:spLocks noGrp="1"/>
          </p:cNvSpPr>
          <p:nvPr>
            <p:ph type="sldNum" sz="quarter" idx="12"/>
          </p:nvPr>
        </p:nvSpPr>
        <p:spPr>
          <a:xfrm>
            <a:off x="9296400" y="6356349"/>
            <a:ext cx="2743200" cy="365125"/>
          </a:xfrm>
        </p:spPr>
        <p:txBody>
          <a:bodyPr/>
          <a:lstStyle/>
          <a:p>
            <a:fld id="{1D572CDB-3FB6-40A5-9607-82765DFFC07E}" type="slidenum">
              <a:rPr lang="zh-TW" altLang="en-US" smtClean="0"/>
              <a:t>‹#›</a:t>
            </a:fld>
            <a:endParaRPr lang="zh-TW" altLang="en-US"/>
          </a:p>
        </p:txBody>
      </p:sp>
    </p:spTree>
    <p:extLst>
      <p:ext uri="{BB962C8B-B14F-4D97-AF65-F5344CB8AC3E}">
        <p14:creationId xmlns:p14="http://schemas.microsoft.com/office/powerpoint/2010/main" val="280973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2110DD-C39D-454A-BB21-786EBF8A021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521A97F-05A2-4E6C-A329-F2A6C8A15B0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1740DD-3193-4F22-8E23-9CD913D29BFE}"/>
              </a:ext>
            </a:extLst>
          </p:cNvPr>
          <p:cNvSpPr>
            <a:spLocks noGrp="1"/>
          </p:cNvSpPr>
          <p:nvPr>
            <p:ph type="dt" sz="half" idx="10"/>
          </p:nvPr>
        </p:nvSpPr>
        <p:spPr/>
        <p:txBody>
          <a:bodyPr/>
          <a:lstStyle/>
          <a:p>
            <a:fld id="{8DAFB071-D578-43AA-9624-04759B345DE3}"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71EBCC95-EBEF-4009-AD37-FA681DC258D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7316FCC-5885-4C7C-85B4-AC8F53419FFB}"/>
              </a:ext>
            </a:extLst>
          </p:cNvPr>
          <p:cNvSpPr>
            <a:spLocks noGrp="1"/>
          </p:cNvSpPr>
          <p:nvPr>
            <p:ph type="sldNum" sz="quarter" idx="12"/>
          </p:nvPr>
        </p:nvSpPr>
        <p:spPr/>
        <p:txBody>
          <a:bodyPr/>
          <a:lstStyle/>
          <a:p>
            <a:fld id="{1D572CDB-3FB6-40A5-9607-82765DFFC07E}" type="slidenum">
              <a:rPr lang="zh-TW" altLang="en-US" smtClean="0"/>
              <a:t>‹#›</a:t>
            </a:fld>
            <a:endParaRPr lang="zh-TW" altLang="en-US"/>
          </a:p>
        </p:txBody>
      </p:sp>
    </p:spTree>
    <p:extLst>
      <p:ext uri="{BB962C8B-B14F-4D97-AF65-F5344CB8AC3E}">
        <p14:creationId xmlns:p14="http://schemas.microsoft.com/office/powerpoint/2010/main" val="292039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0B83DB3-0396-48F0-B9A2-6D8A27276CA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C2355E4-2EA5-4F3E-A45A-8FC6E2EC76A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FEE64D-7459-4602-AFCF-5AE4E6E32111}"/>
              </a:ext>
            </a:extLst>
          </p:cNvPr>
          <p:cNvSpPr>
            <a:spLocks noGrp="1"/>
          </p:cNvSpPr>
          <p:nvPr>
            <p:ph type="dt" sz="half" idx="10"/>
          </p:nvPr>
        </p:nvSpPr>
        <p:spPr/>
        <p:txBody>
          <a:bodyPr/>
          <a:lstStyle/>
          <a:p>
            <a:fld id="{98AEDD41-481C-4B89-A146-C4FFB338EDE0}"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28E8C2DD-8E25-4E7D-ACBC-9EB1F29D0D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428EBEE-B937-46E9-8B5F-BAA08389E2E0}"/>
              </a:ext>
            </a:extLst>
          </p:cNvPr>
          <p:cNvSpPr>
            <a:spLocks noGrp="1"/>
          </p:cNvSpPr>
          <p:nvPr>
            <p:ph type="sldNum" sz="quarter" idx="12"/>
          </p:nvPr>
        </p:nvSpPr>
        <p:spPr/>
        <p:txBody>
          <a:bodyPr/>
          <a:lstStyle/>
          <a:p>
            <a:fld id="{1D572CDB-3FB6-40A5-9607-82765DFFC07E}" type="slidenum">
              <a:rPr lang="zh-TW" altLang="en-US" smtClean="0"/>
              <a:t>‹#›</a:t>
            </a:fld>
            <a:endParaRPr lang="zh-TW" altLang="en-US"/>
          </a:p>
        </p:txBody>
      </p:sp>
    </p:spTree>
    <p:extLst>
      <p:ext uri="{BB962C8B-B14F-4D97-AF65-F5344CB8AC3E}">
        <p14:creationId xmlns:p14="http://schemas.microsoft.com/office/powerpoint/2010/main" val="217509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1D6823-1F51-4B5D-A6C3-2C4C8DAC2F5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E76F611-A85E-4BDA-BAD9-C4131F2782F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59269C8-11A5-435F-932B-801B193DFAEF}"/>
              </a:ext>
            </a:extLst>
          </p:cNvPr>
          <p:cNvSpPr>
            <a:spLocks noGrp="1"/>
          </p:cNvSpPr>
          <p:nvPr>
            <p:ph type="dt" sz="half" idx="10"/>
          </p:nvPr>
        </p:nvSpPr>
        <p:spPr/>
        <p:txBody>
          <a:bodyPr/>
          <a:lstStyle/>
          <a:p>
            <a:fld id="{C619B54F-6C0E-41A0-90E5-D1F1CFD8DC0D}"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2E7616E5-57E8-4C93-BD1E-9E32E4A3403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FC651FF-AAAB-4964-ABA9-98B27153B898}"/>
              </a:ext>
            </a:extLst>
          </p:cNvPr>
          <p:cNvSpPr>
            <a:spLocks noGrp="1"/>
          </p:cNvSpPr>
          <p:nvPr>
            <p:ph type="sldNum" sz="quarter" idx="12"/>
          </p:nvPr>
        </p:nvSpPr>
        <p:spPr/>
        <p:txBody>
          <a:bodyPr/>
          <a:lstStyle/>
          <a:p>
            <a:fld id="{1D572CDB-3FB6-40A5-9607-82765DFFC07E}" type="slidenum">
              <a:rPr lang="zh-TW" altLang="en-US" smtClean="0"/>
              <a:t>‹#›</a:t>
            </a:fld>
            <a:endParaRPr lang="zh-TW" altLang="en-US"/>
          </a:p>
        </p:txBody>
      </p:sp>
    </p:spTree>
    <p:extLst>
      <p:ext uri="{BB962C8B-B14F-4D97-AF65-F5344CB8AC3E}">
        <p14:creationId xmlns:p14="http://schemas.microsoft.com/office/powerpoint/2010/main" val="3430355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9E4A5E-C2E2-4A87-BF00-5A481B69261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EA5449A-0A5D-4B42-BF19-0363BB0D24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B2197FF-DE75-4C6E-B029-7BAD5F0E718D}"/>
              </a:ext>
            </a:extLst>
          </p:cNvPr>
          <p:cNvSpPr>
            <a:spLocks noGrp="1"/>
          </p:cNvSpPr>
          <p:nvPr>
            <p:ph type="dt" sz="half" idx="10"/>
          </p:nvPr>
        </p:nvSpPr>
        <p:spPr/>
        <p:txBody>
          <a:bodyPr/>
          <a:lstStyle/>
          <a:p>
            <a:fld id="{E4D0E55A-3037-4DEC-88BB-30B4C34C03C0}"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B2DF12D5-FE87-4547-B525-902C72FB43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C89E5A4-9157-4A4B-B7C8-D238C3816BC6}"/>
              </a:ext>
            </a:extLst>
          </p:cNvPr>
          <p:cNvSpPr>
            <a:spLocks noGrp="1"/>
          </p:cNvSpPr>
          <p:nvPr>
            <p:ph type="sldNum" sz="quarter" idx="12"/>
          </p:nvPr>
        </p:nvSpPr>
        <p:spPr/>
        <p:txBody>
          <a:bodyPr/>
          <a:lstStyle/>
          <a:p>
            <a:fld id="{1D572CDB-3FB6-40A5-9607-82765DFFC07E}" type="slidenum">
              <a:rPr lang="zh-TW" altLang="en-US" smtClean="0"/>
              <a:t>‹#›</a:t>
            </a:fld>
            <a:endParaRPr lang="zh-TW" altLang="en-US"/>
          </a:p>
        </p:txBody>
      </p:sp>
    </p:spTree>
    <p:extLst>
      <p:ext uri="{BB962C8B-B14F-4D97-AF65-F5344CB8AC3E}">
        <p14:creationId xmlns:p14="http://schemas.microsoft.com/office/powerpoint/2010/main" val="1408898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0CF23C-7D47-4E21-AC28-A41A3F442B2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AB8C235-79FF-4554-84B0-A471773E5E9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D611240-2AA7-4144-B88B-045A69943C3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F3517C2-A7BB-41E9-B85D-795620FB9133}"/>
              </a:ext>
            </a:extLst>
          </p:cNvPr>
          <p:cNvSpPr>
            <a:spLocks noGrp="1"/>
          </p:cNvSpPr>
          <p:nvPr>
            <p:ph type="dt" sz="half" idx="10"/>
          </p:nvPr>
        </p:nvSpPr>
        <p:spPr/>
        <p:txBody>
          <a:bodyPr/>
          <a:lstStyle/>
          <a:p>
            <a:fld id="{C79F6ECA-2A25-4E9C-B985-563402FE9570}" type="datetime1">
              <a:rPr lang="zh-TW" altLang="en-US" smtClean="0"/>
              <a:t>2024/6/19</a:t>
            </a:fld>
            <a:endParaRPr lang="zh-TW" altLang="en-US"/>
          </a:p>
        </p:txBody>
      </p:sp>
      <p:sp>
        <p:nvSpPr>
          <p:cNvPr id="6" name="頁尾版面配置區 5">
            <a:extLst>
              <a:ext uri="{FF2B5EF4-FFF2-40B4-BE49-F238E27FC236}">
                <a16:creationId xmlns:a16="http://schemas.microsoft.com/office/drawing/2014/main" id="{A5B65B59-699A-43E9-956F-31B04E6EE10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BD6662B-D121-4B17-BD08-535322F4B681}"/>
              </a:ext>
            </a:extLst>
          </p:cNvPr>
          <p:cNvSpPr>
            <a:spLocks noGrp="1"/>
          </p:cNvSpPr>
          <p:nvPr>
            <p:ph type="sldNum" sz="quarter" idx="12"/>
          </p:nvPr>
        </p:nvSpPr>
        <p:spPr/>
        <p:txBody>
          <a:bodyPr/>
          <a:lstStyle/>
          <a:p>
            <a:fld id="{1D572CDB-3FB6-40A5-9607-82765DFFC07E}" type="slidenum">
              <a:rPr lang="zh-TW" altLang="en-US" smtClean="0"/>
              <a:t>‹#›</a:t>
            </a:fld>
            <a:endParaRPr lang="zh-TW" altLang="en-US"/>
          </a:p>
        </p:txBody>
      </p:sp>
    </p:spTree>
    <p:extLst>
      <p:ext uri="{BB962C8B-B14F-4D97-AF65-F5344CB8AC3E}">
        <p14:creationId xmlns:p14="http://schemas.microsoft.com/office/powerpoint/2010/main" val="127685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5B6503-3DDF-445F-81AF-7D5F4FFA0D6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EC606B9-85F4-4062-9D70-D680395D2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B47B1AB-3238-493B-9E6F-EFBD4C27C04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58B2BA2-E923-487C-908E-BD94CC664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DDB6CDB-450C-4F0C-9F57-A6DAC7821E5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92F5F50-B764-4ABE-86AD-F3C4EB3DC144}"/>
              </a:ext>
            </a:extLst>
          </p:cNvPr>
          <p:cNvSpPr>
            <a:spLocks noGrp="1"/>
          </p:cNvSpPr>
          <p:nvPr>
            <p:ph type="dt" sz="half" idx="10"/>
          </p:nvPr>
        </p:nvSpPr>
        <p:spPr/>
        <p:txBody>
          <a:bodyPr/>
          <a:lstStyle/>
          <a:p>
            <a:fld id="{3136ABC4-FFDF-4806-8460-C72660858004}" type="datetime1">
              <a:rPr lang="zh-TW" altLang="en-US" smtClean="0"/>
              <a:t>2024/6/19</a:t>
            </a:fld>
            <a:endParaRPr lang="zh-TW" altLang="en-US"/>
          </a:p>
        </p:txBody>
      </p:sp>
      <p:sp>
        <p:nvSpPr>
          <p:cNvPr id="8" name="頁尾版面配置區 7">
            <a:extLst>
              <a:ext uri="{FF2B5EF4-FFF2-40B4-BE49-F238E27FC236}">
                <a16:creationId xmlns:a16="http://schemas.microsoft.com/office/drawing/2014/main" id="{28C33946-B21E-40FE-926F-EDB2DE8D0B7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3F48CCA-374D-4B41-B1E9-4BD458DAF4F0}"/>
              </a:ext>
            </a:extLst>
          </p:cNvPr>
          <p:cNvSpPr>
            <a:spLocks noGrp="1"/>
          </p:cNvSpPr>
          <p:nvPr>
            <p:ph type="sldNum" sz="quarter" idx="12"/>
          </p:nvPr>
        </p:nvSpPr>
        <p:spPr/>
        <p:txBody>
          <a:bodyPr/>
          <a:lstStyle/>
          <a:p>
            <a:fld id="{1D572CDB-3FB6-40A5-9607-82765DFFC07E}" type="slidenum">
              <a:rPr lang="zh-TW" altLang="en-US" smtClean="0"/>
              <a:t>‹#›</a:t>
            </a:fld>
            <a:endParaRPr lang="zh-TW" altLang="en-US"/>
          </a:p>
        </p:txBody>
      </p:sp>
    </p:spTree>
    <p:extLst>
      <p:ext uri="{BB962C8B-B14F-4D97-AF65-F5344CB8AC3E}">
        <p14:creationId xmlns:p14="http://schemas.microsoft.com/office/powerpoint/2010/main" val="255193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F1255-A80A-4603-8817-B2BDBF1FF18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F56389D-D6C6-41D1-9983-6B97F453044D}"/>
              </a:ext>
            </a:extLst>
          </p:cNvPr>
          <p:cNvSpPr>
            <a:spLocks noGrp="1"/>
          </p:cNvSpPr>
          <p:nvPr>
            <p:ph type="dt" sz="half" idx="10"/>
          </p:nvPr>
        </p:nvSpPr>
        <p:spPr/>
        <p:txBody>
          <a:bodyPr/>
          <a:lstStyle/>
          <a:p>
            <a:fld id="{62F030CB-CEDF-4BB6-A7E7-54B996D076E0}" type="datetime1">
              <a:rPr lang="zh-TW" altLang="en-US" smtClean="0"/>
              <a:t>2024/6/19</a:t>
            </a:fld>
            <a:endParaRPr lang="zh-TW" altLang="en-US"/>
          </a:p>
        </p:txBody>
      </p:sp>
      <p:sp>
        <p:nvSpPr>
          <p:cNvPr id="4" name="頁尾版面配置區 3">
            <a:extLst>
              <a:ext uri="{FF2B5EF4-FFF2-40B4-BE49-F238E27FC236}">
                <a16:creationId xmlns:a16="http://schemas.microsoft.com/office/drawing/2014/main" id="{046CCF10-09BE-407F-A99B-3DF7CB274E2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83E049A-7690-4109-829E-5914890EFA5B}"/>
              </a:ext>
            </a:extLst>
          </p:cNvPr>
          <p:cNvSpPr>
            <a:spLocks noGrp="1"/>
          </p:cNvSpPr>
          <p:nvPr>
            <p:ph type="sldNum" sz="quarter" idx="12"/>
          </p:nvPr>
        </p:nvSpPr>
        <p:spPr/>
        <p:txBody>
          <a:bodyPr/>
          <a:lstStyle/>
          <a:p>
            <a:fld id="{1D572CDB-3FB6-40A5-9607-82765DFFC07E}" type="slidenum">
              <a:rPr lang="zh-TW" altLang="en-US" smtClean="0"/>
              <a:t>‹#›</a:t>
            </a:fld>
            <a:endParaRPr lang="zh-TW" altLang="en-US"/>
          </a:p>
        </p:txBody>
      </p:sp>
    </p:spTree>
    <p:extLst>
      <p:ext uri="{BB962C8B-B14F-4D97-AF65-F5344CB8AC3E}">
        <p14:creationId xmlns:p14="http://schemas.microsoft.com/office/powerpoint/2010/main" val="1714577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70A5F9D-F05F-4697-AE07-0DED74CEFE9B}"/>
              </a:ext>
            </a:extLst>
          </p:cNvPr>
          <p:cNvSpPr>
            <a:spLocks noGrp="1"/>
          </p:cNvSpPr>
          <p:nvPr>
            <p:ph type="dt" sz="half" idx="10"/>
          </p:nvPr>
        </p:nvSpPr>
        <p:spPr/>
        <p:txBody>
          <a:bodyPr/>
          <a:lstStyle/>
          <a:p>
            <a:fld id="{27D6E049-B921-49E0-81D5-0F9CD11CE712}" type="datetime1">
              <a:rPr lang="zh-TW" altLang="en-US" smtClean="0"/>
              <a:t>2024/6/19</a:t>
            </a:fld>
            <a:endParaRPr lang="zh-TW" altLang="en-US"/>
          </a:p>
        </p:txBody>
      </p:sp>
      <p:sp>
        <p:nvSpPr>
          <p:cNvPr id="3" name="頁尾版面配置區 2">
            <a:extLst>
              <a:ext uri="{FF2B5EF4-FFF2-40B4-BE49-F238E27FC236}">
                <a16:creationId xmlns:a16="http://schemas.microsoft.com/office/drawing/2014/main" id="{3BAB3239-9A6C-4051-B956-80725368733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2B934C7-0014-4CEC-9E86-53D94ADDAB75}"/>
              </a:ext>
            </a:extLst>
          </p:cNvPr>
          <p:cNvSpPr>
            <a:spLocks noGrp="1"/>
          </p:cNvSpPr>
          <p:nvPr>
            <p:ph type="sldNum" sz="quarter" idx="12"/>
          </p:nvPr>
        </p:nvSpPr>
        <p:spPr/>
        <p:txBody>
          <a:bodyPr/>
          <a:lstStyle/>
          <a:p>
            <a:fld id="{1D572CDB-3FB6-40A5-9607-82765DFFC07E}" type="slidenum">
              <a:rPr lang="zh-TW" altLang="en-US" smtClean="0"/>
              <a:t>‹#›</a:t>
            </a:fld>
            <a:endParaRPr lang="zh-TW" altLang="en-US"/>
          </a:p>
        </p:txBody>
      </p:sp>
    </p:spTree>
    <p:extLst>
      <p:ext uri="{BB962C8B-B14F-4D97-AF65-F5344CB8AC3E}">
        <p14:creationId xmlns:p14="http://schemas.microsoft.com/office/powerpoint/2010/main" val="221207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09B938-C254-42F2-975F-3A7D17FCF94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FD0D850-1ACD-4089-83D9-29493A4DB5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FB4B75B-83BB-4B63-B843-7B650715F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5EAE0A8-2EBE-4922-B014-6784BC944D0D}"/>
              </a:ext>
            </a:extLst>
          </p:cNvPr>
          <p:cNvSpPr>
            <a:spLocks noGrp="1"/>
          </p:cNvSpPr>
          <p:nvPr>
            <p:ph type="dt" sz="half" idx="10"/>
          </p:nvPr>
        </p:nvSpPr>
        <p:spPr/>
        <p:txBody>
          <a:bodyPr/>
          <a:lstStyle/>
          <a:p>
            <a:fld id="{A96DEED6-BC50-4DB5-95AD-E2ACB796CEA1}" type="datetime1">
              <a:rPr lang="zh-TW" altLang="en-US" smtClean="0"/>
              <a:t>2024/6/19</a:t>
            </a:fld>
            <a:endParaRPr lang="zh-TW" altLang="en-US"/>
          </a:p>
        </p:txBody>
      </p:sp>
      <p:sp>
        <p:nvSpPr>
          <p:cNvPr id="6" name="頁尾版面配置區 5">
            <a:extLst>
              <a:ext uri="{FF2B5EF4-FFF2-40B4-BE49-F238E27FC236}">
                <a16:creationId xmlns:a16="http://schemas.microsoft.com/office/drawing/2014/main" id="{EBB6E7F0-3612-4A82-9E11-BADBF2509A2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A0273E4-15EC-429B-A6BD-1A9501F15560}"/>
              </a:ext>
            </a:extLst>
          </p:cNvPr>
          <p:cNvSpPr>
            <a:spLocks noGrp="1"/>
          </p:cNvSpPr>
          <p:nvPr>
            <p:ph type="sldNum" sz="quarter" idx="12"/>
          </p:nvPr>
        </p:nvSpPr>
        <p:spPr/>
        <p:txBody>
          <a:bodyPr/>
          <a:lstStyle/>
          <a:p>
            <a:fld id="{1D572CDB-3FB6-40A5-9607-82765DFFC07E}" type="slidenum">
              <a:rPr lang="zh-TW" altLang="en-US" smtClean="0"/>
              <a:t>‹#›</a:t>
            </a:fld>
            <a:endParaRPr lang="zh-TW" altLang="en-US"/>
          </a:p>
        </p:txBody>
      </p:sp>
    </p:spTree>
    <p:extLst>
      <p:ext uri="{BB962C8B-B14F-4D97-AF65-F5344CB8AC3E}">
        <p14:creationId xmlns:p14="http://schemas.microsoft.com/office/powerpoint/2010/main" val="2657500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F38E14-E0E7-4D4E-96BB-3D9A5DB9350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5834D00-DD89-418D-A4CB-FE22DDF50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3328F9D-669A-4221-98C4-9FCA7E061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DBA8A29-B8DF-465C-A55F-83D46F7849C3}"/>
              </a:ext>
            </a:extLst>
          </p:cNvPr>
          <p:cNvSpPr>
            <a:spLocks noGrp="1"/>
          </p:cNvSpPr>
          <p:nvPr>
            <p:ph type="dt" sz="half" idx="10"/>
          </p:nvPr>
        </p:nvSpPr>
        <p:spPr/>
        <p:txBody>
          <a:bodyPr/>
          <a:lstStyle/>
          <a:p>
            <a:fld id="{13B316D7-7B76-401F-AB57-813298833DE2}" type="datetime1">
              <a:rPr lang="zh-TW" altLang="en-US" smtClean="0"/>
              <a:t>2024/6/19</a:t>
            </a:fld>
            <a:endParaRPr lang="zh-TW" altLang="en-US"/>
          </a:p>
        </p:txBody>
      </p:sp>
      <p:sp>
        <p:nvSpPr>
          <p:cNvPr id="6" name="頁尾版面配置區 5">
            <a:extLst>
              <a:ext uri="{FF2B5EF4-FFF2-40B4-BE49-F238E27FC236}">
                <a16:creationId xmlns:a16="http://schemas.microsoft.com/office/drawing/2014/main" id="{7512D609-6CD5-4FCE-A444-4C351C38AC5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E914B5D-F83C-4E9E-B9CB-40EFFAF2BF82}"/>
              </a:ext>
            </a:extLst>
          </p:cNvPr>
          <p:cNvSpPr>
            <a:spLocks noGrp="1"/>
          </p:cNvSpPr>
          <p:nvPr>
            <p:ph type="sldNum" sz="quarter" idx="12"/>
          </p:nvPr>
        </p:nvSpPr>
        <p:spPr/>
        <p:txBody>
          <a:bodyPr/>
          <a:lstStyle/>
          <a:p>
            <a:fld id="{1D572CDB-3FB6-40A5-9607-82765DFFC07E}" type="slidenum">
              <a:rPr lang="zh-TW" altLang="en-US" smtClean="0"/>
              <a:t>‹#›</a:t>
            </a:fld>
            <a:endParaRPr lang="zh-TW" altLang="en-US"/>
          </a:p>
        </p:txBody>
      </p:sp>
    </p:spTree>
    <p:extLst>
      <p:ext uri="{BB962C8B-B14F-4D97-AF65-F5344CB8AC3E}">
        <p14:creationId xmlns:p14="http://schemas.microsoft.com/office/powerpoint/2010/main" val="98134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386759E-97EF-4E2F-9CE3-C73B2197E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B26C7BE-6A49-453D-8BBA-1CF3776A32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C35F1CE-3384-4018-9017-413D68CCC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475BE-E2FF-4AA5-83BD-712363387097}"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E5DECA22-57DE-41B9-9EC5-F19A819A3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88D3476-A475-4249-BBCD-76B547764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72CDB-3FB6-40A5-9607-82765DFFC07E}" type="slidenum">
              <a:rPr lang="zh-TW" altLang="en-US" smtClean="0"/>
              <a:t>‹#›</a:t>
            </a:fld>
            <a:endParaRPr lang="zh-TW" altLang="en-US"/>
          </a:p>
        </p:txBody>
      </p:sp>
    </p:spTree>
    <p:extLst>
      <p:ext uri="{BB962C8B-B14F-4D97-AF65-F5344CB8AC3E}">
        <p14:creationId xmlns:p14="http://schemas.microsoft.com/office/powerpoint/2010/main" val="209102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g8syRhvSZdk"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234764-E752-4349-A4C4-1A404E2B7771}"/>
              </a:ext>
            </a:extLst>
          </p:cNvPr>
          <p:cNvSpPr>
            <a:spLocks noGrp="1"/>
          </p:cNvSpPr>
          <p:nvPr>
            <p:ph type="ctrTitle"/>
          </p:nvPr>
        </p:nvSpPr>
        <p:spPr>
          <a:xfrm>
            <a:off x="547936" y="1434418"/>
            <a:ext cx="11096125" cy="2387600"/>
          </a:xfrm>
        </p:spPr>
        <p:txBody>
          <a:bodyPr>
            <a:noAutofit/>
          </a:bodyPr>
          <a:lstStyle/>
          <a:p>
            <a:r>
              <a:rPr lang="zh-TW" altLang="en-US" sz="3600" b="1" dirty="0">
                <a:solidFill>
                  <a:srgbClr val="000000"/>
                </a:solidFill>
                <a:latin typeface="標楷體" panose="03000509000000000000" pitchFamily="65" charset="-120"/>
                <a:ea typeface="標楷體" panose="03000509000000000000" pitchFamily="65" charset="-120"/>
                <a:cs typeface="Times New Roman" pitchFamily="18" charset="0"/>
              </a:rPr>
              <a:t>小提琴演奏追蹤系統：應用音源分離結果實現即時音樂追蹤與伴奏</a:t>
            </a:r>
            <a:br>
              <a:rPr lang="en-US" altLang="zh-TW" sz="2400" b="1" dirty="0">
                <a:solidFill>
                  <a:srgbClr val="000000"/>
                </a:solidFill>
                <a:latin typeface="標楷體" panose="03000509000000000000" pitchFamily="65" charset="-120"/>
                <a:ea typeface="標楷體" panose="03000509000000000000" pitchFamily="65" charset="-120"/>
                <a:cs typeface="Times New Roman" pitchFamily="18" charset="0"/>
              </a:rPr>
            </a:br>
            <a:br>
              <a:rPr lang="en-US" altLang="zh-TW" sz="2400" b="1" dirty="0">
                <a:solidFill>
                  <a:srgbClr val="000000"/>
                </a:solidFill>
                <a:latin typeface="標楷體" panose="03000509000000000000" pitchFamily="65" charset="-120"/>
                <a:ea typeface="標楷體" panose="03000509000000000000" pitchFamily="65" charset="-120"/>
                <a:cs typeface="Times New Roman" pitchFamily="18" charset="0"/>
              </a:rPr>
            </a:br>
            <a:r>
              <a:rPr lang="en-US" altLang="zh-TW" sz="28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 Violin Performance Tracking System: Utilizing</a:t>
            </a:r>
            <a:r>
              <a:rPr lang="zh-TW" altLang="en-US" sz="28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Music Source Separation Results for Real-Time Music</a:t>
            </a:r>
            <a:r>
              <a:rPr lang="zh-TW" altLang="en-US" sz="28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Tracking and Accompaniment</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Rectangle 3">
            <a:extLst>
              <a:ext uri="{FF2B5EF4-FFF2-40B4-BE49-F238E27FC236}">
                <a16:creationId xmlns:a16="http://schemas.microsoft.com/office/drawing/2014/main" id="{A9E72052-D0A2-4A72-B120-DA940D079D05}"/>
              </a:ext>
            </a:extLst>
          </p:cNvPr>
          <p:cNvSpPr>
            <a:spLocks noChangeArrowheads="1"/>
          </p:cNvSpPr>
          <p:nvPr/>
        </p:nvSpPr>
        <p:spPr bwMode="auto">
          <a:xfrm>
            <a:off x="4341358" y="4597465"/>
            <a:ext cx="3509282" cy="830262"/>
          </a:xfrm>
          <a:prstGeom prst="rect">
            <a:avLst/>
          </a:prstGeom>
          <a:noFill/>
          <a:ln w="9525">
            <a:noFill/>
            <a:miter lim="800000"/>
            <a:headEnd/>
            <a:tailEnd/>
          </a:ln>
          <a:effectLst/>
        </p:spPr>
        <p:txBody>
          <a:bodyPr wrap="square" anchor="ctr">
            <a:spAutoFit/>
          </a:bodyPr>
          <a:lstStyle/>
          <a:p>
            <a:pPr algn="ctr">
              <a:tabLst>
                <a:tab pos="3695700" algn="l"/>
              </a:tabLst>
              <a:defRPr/>
            </a:pPr>
            <a:r>
              <a:rPr lang="zh-TW" altLang="en-US" sz="2400" dirty="0">
                <a:solidFill>
                  <a:srgbClr val="000000"/>
                </a:solidFill>
                <a:latin typeface="標楷體" panose="03000509000000000000" pitchFamily="65" charset="-120"/>
                <a:ea typeface="標楷體" panose="03000509000000000000" pitchFamily="65" charset="-120"/>
                <a:cs typeface="Times New Roman" pitchFamily="18" charset="0"/>
              </a:rPr>
              <a:t>研 究 生：林妤潔</a:t>
            </a:r>
            <a:endParaRPr lang="zh-TW" altLang="en-US" sz="2400" dirty="0">
              <a:solidFill>
                <a:srgbClr val="000000"/>
              </a:solidFill>
              <a:latin typeface="標楷體" panose="03000509000000000000" pitchFamily="65" charset="-120"/>
              <a:ea typeface="標楷體" panose="03000509000000000000" pitchFamily="65" charset="-120"/>
            </a:endParaRPr>
          </a:p>
          <a:p>
            <a:pPr algn="ctr" eaLnBrk="0" hangingPunct="0">
              <a:tabLst>
                <a:tab pos="3695700" algn="l"/>
              </a:tabLst>
              <a:defRPr/>
            </a:pPr>
            <a:r>
              <a:rPr lang="zh-TW" altLang="en-US" sz="2400" dirty="0">
                <a:solidFill>
                  <a:srgbClr val="000000"/>
                </a:solidFill>
                <a:latin typeface="標楷體" panose="03000509000000000000" pitchFamily="65" charset="-120"/>
                <a:ea typeface="標楷體" panose="03000509000000000000" pitchFamily="65" charset="-120"/>
                <a:cs typeface="Times New Roman" pitchFamily="18" charset="0"/>
              </a:rPr>
              <a:t>指導教授：蘇木春 教授</a:t>
            </a:r>
            <a:endParaRPr lang="zh-TW" altLang="en-US" sz="2400" dirty="0">
              <a:solidFill>
                <a:srgbClr val="000000"/>
              </a:solidFill>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80407219-B80E-41C7-8448-0A271C88B66E}"/>
              </a:ext>
            </a:extLst>
          </p:cNvPr>
          <p:cNvSpPr>
            <a:spLocks noGrp="1"/>
          </p:cNvSpPr>
          <p:nvPr>
            <p:ph type="sldNum" sz="quarter" idx="12"/>
          </p:nvPr>
        </p:nvSpPr>
        <p:spPr/>
        <p:txBody>
          <a:bodyPr/>
          <a:lstStyle/>
          <a:p>
            <a:fld id="{1D572CDB-3FB6-40A5-9607-82765DFFC07E}" type="slidenum">
              <a:rPr lang="zh-TW" altLang="en-US" smtClean="0"/>
              <a:t>1</a:t>
            </a:fld>
            <a:endParaRPr lang="zh-TW" altLang="en-US"/>
          </a:p>
        </p:txBody>
      </p:sp>
    </p:spTree>
    <p:extLst>
      <p:ext uri="{BB962C8B-B14F-4D97-AF65-F5344CB8AC3E}">
        <p14:creationId xmlns:p14="http://schemas.microsoft.com/office/powerpoint/2010/main" val="26583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7303756"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背景知識</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小提琴與鋼琴的音色分析</a:t>
            </a: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10</a:t>
            </a:fld>
            <a:endParaRPr lang="zh-TW" altLang="en-US"/>
          </a:p>
        </p:txBody>
      </p:sp>
      <p:pic>
        <p:nvPicPr>
          <p:cNvPr id="6" name="圖片 5">
            <a:extLst>
              <a:ext uri="{FF2B5EF4-FFF2-40B4-BE49-F238E27FC236}">
                <a16:creationId xmlns:a16="http://schemas.microsoft.com/office/drawing/2014/main" id="{B72522F2-F6A2-4E53-A563-C8937BFBBA0E}"/>
              </a:ext>
            </a:extLst>
          </p:cNvPr>
          <p:cNvPicPr>
            <a:picLocks noChangeAspect="1"/>
          </p:cNvPicPr>
          <p:nvPr/>
        </p:nvPicPr>
        <p:blipFill>
          <a:blip r:embed="rId3"/>
          <a:stretch>
            <a:fillRect/>
          </a:stretch>
        </p:blipFill>
        <p:spPr>
          <a:xfrm>
            <a:off x="5391843" y="1605266"/>
            <a:ext cx="6367971" cy="4347139"/>
          </a:xfrm>
          <a:prstGeom prst="rect">
            <a:avLst/>
          </a:prstGeom>
        </p:spPr>
      </p:pic>
      <p:sp>
        <p:nvSpPr>
          <p:cNvPr id="8" name="文字方塊 7">
            <a:extLst>
              <a:ext uri="{FF2B5EF4-FFF2-40B4-BE49-F238E27FC236}">
                <a16:creationId xmlns:a16="http://schemas.microsoft.com/office/drawing/2014/main" id="{89BE7AB2-9FA3-4E76-BE05-9046A3076C09}"/>
              </a:ext>
            </a:extLst>
          </p:cNvPr>
          <p:cNvSpPr txBox="1"/>
          <p:nvPr/>
        </p:nvSpPr>
        <p:spPr>
          <a:xfrm>
            <a:off x="1272073" y="1870047"/>
            <a:ext cx="3416320" cy="1200329"/>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聲音由頻率與振幅組成</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頻率：音高</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基頻</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、音色</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泛音</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振幅：音量</a:t>
            </a:r>
          </a:p>
        </p:txBody>
      </p:sp>
      <p:sp>
        <p:nvSpPr>
          <p:cNvPr id="9" name="文字方塊 8">
            <a:extLst>
              <a:ext uri="{FF2B5EF4-FFF2-40B4-BE49-F238E27FC236}">
                <a16:creationId xmlns:a16="http://schemas.microsoft.com/office/drawing/2014/main" id="{991B5398-4689-4670-8FEE-17A4A57874F4}"/>
              </a:ext>
            </a:extLst>
          </p:cNvPr>
          <p:cNvSpPr txBox="1"/>
          <p:nvPr/>
        </p:nvSpPr>
        <p:spPr>
          <a:xfrm>
            <a:off x="1272073" y="4011045"/>
            <a:ext cx="4339650" cy="1477328"/>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混合音源的分離必須精準地預測</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每個分離目標的頻率成分</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音源分離的難度根據樂器音色的複雜度、</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樂器種類的相似度提高而提高。</a:t>
            </a:r>
          </a:p>
        </p:txBody>
      </p:sp>
      <p:sp>
        <p:nvSpPr>
          <p:cNvPr id="10" name="矩形 9">
            <a:extLst>
              <a:ext uri="{FF2B5EF4-FFF2-40B4-BE49-F238E27FC236}">
                <a16:creationId xmlns:a16="http://schemas.microsoft.com/office/drawing/2014/main" id="{930AABDC-3F9C-408D-8051-6845981BB857}"/>
              </a:ext>
            </a:extLst>
          </p:cNvPr>
          <p:cNvSpPr/>
          <p:nvPr/>
        </p:nvSpPr>
        <p:spPr>
          <a:xfrm>
            <a:off x="5814874" y="3595457"/>
            <a:ext cx="5788241" cy="15979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38040EA3-B88E-4C07-B2CF-007593B0AB01}"/>
              </a:ext>
            </a:extLst>
          </p:cNvPr>
          <p:cNvSpPr/>
          <p:nvPr/>
        </p:nvSpPr>
        <p:spPr>
          <a:xfrm>
            <a:off x="5816352" y="2345179"/>
            <a:ext cx="5788241" cy="15979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60330963-20BF-4C34-97D1-378949CE2575}"/>
              </a:ext>
            </a:extLst>
          </p:cNvPr>
          <p:cNvSpPr txBox="1"/>
          <p:nvPr/>
        </p:nvSpPr>
        <p:spPr>
          <a:xfrm>
            <a:off x="4688393" y="3226125"/>
            <a:ext cx="877163" cy="369332"/>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放音檔</a:t>
            </a:r>
          </a:p>
        </p:txBody>
      </p:sp>
    </p:spTree>
    <p:extLst>
      <p:ext uri="{BB962C8B-B14F-4D97-AF65-F5344CB8AC3E}">
        <p14:creationId xmlns:p14="http://schemas.microsoft.com/office/powerpoint/2010/main" val="426004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7303756"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背景知識</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小提琴與鋼琴的音色分析</a:t>
            </a: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11</a:t>
            </a:fld>
            <a:endParaRPr lang="zh-TW" altLang="en-US"/>
          </a:p>
        </p:txBody>
      </p:sp>
      <p:pic>
        <p:nvPicPr>
          <p:cNvPr id="6" name="圖片 5">
            <a:extLst>
              <a:ext uri="{FF2B5EF4-FFF2-40B4-BE49-F238E27FC236}">
                <a16:creationId xmlns:a16="http://schemas.microsoft.com/office/drawing/2014/main" id="{B72522F2-F6A2-4E53-A563-C8937BFBBA0E}"/>
              </a:ext>
            </a:extLst>
          </p:cNvPr>
          <p:cNvPicPr>
            <a:picLocks noChangeAspect="1"/>
          </p:cNvPicPr>
          <p:nvPr/>
        </p:nvPicPr>
        <p:blipFill>
          <a:blip r:embed="rId3"/>
          <a:stretch>
            <a:fillRect/>
          </a:stretch>
        </p:blipFill>
        <p:spPr>
          <a:xfrm>
            <a:off x="5391843" y="1605266"/>
            <a:ext cx="6367971" cy="4347139"/>
          </a:xfrm>
          <a:prstGeom prst="rect">
            <a:avLst/>
          </a:prstGeom>
        </p:spPr>
      </p:pic>
      <p:sp>
        <p:nvSpPr>
          <p:cNvPr id="8" name="文字方塊 7">
            <a:extLst>
              <a:ext uri="{FF2B5EF4-FFF2-40B4-BE49-F238E27FC236}">
                <a16:creationId xmlns:a16="http://schemas.microsoft.com/office/drawing/2014/main" id="{89BE7AB2-9FA3-4E76-BE05-9046A3076C09}"/>
              </a:ext>
            </a:extLst>
          </p:cNvPr>
          <p:cNvSpPr txBox="1"/>
          <p:nvPr/>
        </p:nvSpPr>
        <p:spPr>
          <a:xfrm>
            <a:off x="1272073" y="1870047"/>
            <a:ext cx="3416320" cy="1200329"/>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聲音由頻率與振幅組成</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頻率：音高</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基頻</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、音色</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泛音</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振幅：音量</a:t>
            </a:r>
          </a:p>
        </p:txBody>
      </p:sp>
      <p:sp>
        <p:nvSpPr>
          <p:cNvPr id="9" name="文字方塊 8">
            <a:extLst>
              <a:ext uri="{FF2B5EF4-FFF2-40B4-BE49-F238E27FC236}">
                <a16:creationId xmlns:a16="http://schemas.microsoft.com/office/drawing/2014/main" id="{991B5398-4689-4670-8FEE-17A4A57874F4}"/>
              </a:ext>
            </a:extLst>
          </p:cNvPr>
          <p:cNvSpPr txBox="1"/>
          <p:nvPr/>
        </p:nvSpPr>
        <p:spPr>
          <a:xfrm>
            <a:off x="1272073" y="4011045"/>
            <a:ext cx="4339650" cy="1477328"/>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混合音源的分離必須精準地預測</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每個分離目標的頻率成分</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音源分離的難度根據樂器音色的複雜度、</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樂器種類的相似度提高而提高。</a:t>
            </a:r>
          </a:p>
        </p:txBody>
      </p:sp>
      <p:sp>
        <p:nvSpPr>
          <p:cNvPr id="10" name="矩形 9">
            <a:extLst>
              <a:ext uri="{FF2B5EF4-FFF2-40B4-BE49-F238E27FC236}">
                <a16:creationId xmlns:a16="http://schemas.microsoft.com/office/drawing/2014/main" id="{930AABDC-3F9C-408D-8051-6845981BB857}"/>
              </a:ext>
            </a:extLst>
          </p:cNvPr>
          <p:cNvSpPr/>
          <p:nvPr/>
        </p:nvSpPr>
        <p:spPr>
          <a:xfrm>
            <a:off x="5814874" y="3133818"/>
            <a:ext cx="5788241" cy="48253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38040EA3-B88E-4C07-B2CF-007593B0AB01}"/>
              </a:ext>
            </a:extLst>
          </p:cNvPr>
          <p:cNvSpPr/>
          <p:nvPr/>
        </p:nvSpPr>
        <p:spPr>
          <a:xfrm>
            <a:off x="5816352" y="1870048"/>
            <a:ext cx="5788241" cy="48253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2831931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7303756"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背景知識</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小提琴與鋼琴的音色分析</a:t>
            </a: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12</a:t>
            </a:fld>
            <a:endParaRPr lang="zh-TW" altLang="en-US"/>
          </a:p>
        </p:txBody>
      </p:sp>
      <p:pic>
        <p:nvPicPr>
          <p:cNvPr id="4" name="圖片 3">
            <a:extLst>
              <a:ext uri="{FF2B5EF4-FFF2-40B4-BE49-F238E27FC236}">
                <a16:creationId xmlns:a16="http://schemas.microsoft.com/office/drawing/2014/main" id="{97493852-2E3B-4863-84C3-48F95E9811E0}"/>
              </a:ext>
            </a:extLst>
          </p:cNvPr>
          <p:cNvPicPr>
            <a:picLocks noChangeAspect="1"/>
          </p:cNvPicPr>
          <p:nvPr/>
        </p:nvPicPr>
        <p:blipFill>
          <a:blip r:embed="rId3"/>
          <a:stretch>
            <a:fillRect/>
          </a:stretch>
        </p:blipFill>
        <p:spPr>
          <a:xfrm>
            <a:off x="4923951" y="1207212"/>
            <a:ext cx="6912792" cy="4752027"/>
          </a:xfrm>
          <a:prstGeom prst="rect">
            <a:avLst/>
          </a:prstGeom>
        </p:spPr>
      </p:pic>
      <p:sp>
        <p:nvSpPr>
          <p:cNvPr id="12" name="文字方塊 11">
            <a:extLst>
              <a:ext uri="{FF2B5EF4-FFF2-40B4-BE49-F238E27FC236}">
                <a16:creationId xmlns:a16="http://schemas.microsoft.com/office/drawing/2014/main" id="{6E64EFDA-11B4-47E8-8B53-6278B5822B02}"/>
              </a:ext>
            </a:extLst>
          </p:cNvPr>
          <p:cNvSpPr txBox="1"/>
          <p:nvPr/>
        </p:nvSpPr>
        <p:spPr>
          <a:xfrm>
            <a:off x="584301" y="2315410"/>
            <a:ext cx="3647152" cy="2308324"/>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使用音訊特徵的音樂追蹤</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特徵越相近越容易有好的結果</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小提琴屬於音色變化較大的樂器，</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同一人演奏兩次相同的片段</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還是會有些微的差異</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13" name="矩形 12">
            <a:extLst>
              <a:ext uri="{FF2B5EF4-FFF2-40B4-BE49-F238E27FC236}">
                <a16:creationId xmlns:a16="http://schemas.microsoft.com/office/drawing/2014/main" id="{567F89B6-7D8F-4530-94A2-D3229BD98722}"/>
              </a:ext>
            </a:extLst>
          </p:cNvPr>
          <p:cNvSpPr/>
          <p:nvPr/>
        </p:nvSpPr>
        <p:spPr>
          <a:xfrm>
            <a:off x="5344175" y="1305017"/>
            <a:ext cx="515087" cy="417250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F250C764-5F97-40D3-824D-E9433740E79A}"/>
              </a:ext>
            </a:extLst>
          </p:cNvPr>
          <p:cNvSpPr/>
          <p:nvPr/>
        </p:nvSpPr>
        <p:spPr>
          <a:xfrm>
            <a:off x="8522561" y="1305017"/>
            <a:ext cx="515087" cy="417250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5E3DD43B-0FDC-4753-BB99-6B736EDD2A54}"/>
              </a:ext>
            </a:extLst>
          </p:cNvPr>
          <p:cNvSpPr txBox="1"/>
          <p:nvPr/>
        </p:nvSpPr>
        <p:spPr>
          <a:xfrm>
            <a:off x="4046788" y="3284906"/>
            <a:ext cx="877163" cy="369332"/>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放音檔</a:t>
            </a:r>
          </a:p>
        </p:txBody>
      </p:sp>
    </p:spTree>
    <p:extLst>
      <p:ext uri="{BB962C8B-B14F-4D97-AF65-F5344CB8AC3E}">
        <p14:creationId xmlns:p14="http://schemas.microsoft.com/office/powerpoint/2010/main" val="2132503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7303756"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背景知識</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小提琴與鋼琴的音色分析</a:t>
            </a: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13</a:t>
            </a:fld>
            <a:endParaRPr lang="zh-TW" altLang="en-US"/>
          </a:p>
        </p:txBody>
      </p:sp>
      <p:pic>
        <p:nvPicPr>
          <p:cNvPr id="8" name="圖片 7">
            <a:extLst>
              <a:ext uri="{FF2B5EF4-FFF2-40B4-BE49-F238E27FC236}">
                <a16:creationId xmlns:a16="http://schemas.microsoft.com/office/drawing/2014/main" id="{C20E3BC7-08D0-42F8-9939-A7DBAEF8F348}"/>
              </a:ext>
            </a:extLst>
          </p:cNvPr>
          <p:cNvPicPr>
            <a:picLocks noChangeAspect="1"/>
          </p:cNvPicPr>
          <p:nvPr/>
        </p:nvPicPr>
        <p:blipFill>
          <a:blip r:embed="rId3"/>
          <a:stretch>
            <a:fillRect/>
          </a:stretch>
        </p:blipFill>
        <p:spPr>
          <a:xfrm>
            <a:off x="4923950" y="1207212"/>
            <a:ext cx="6912795" cy="4678683"/>
          </a:xfrm>
          <a:prstGeom prst="rect">
            <a:avLst/>
          </a:prstGeom>
        </p:spPr>
      </p:pic>
      <p:sp>
        <p:nvSpPr>
          <p:cNvPr id="9" name="文字方塊 8">
            <a:extLst>
              <a:ext uri="{FF2B5EF4-FFF2-40B4-BE49-F238E27FC236}">
                <a16:creationId xmlns:a16="http://schemas.microsoft.com/office/drawing/2014/main" id="{1FF4751F-43D1-4E93-BEEA-CC241D345F14}"/>
              </a:ext>
            </a:extLst>
          </p:cNvPr>
          <p:cNvSpPr txBox="1"/>
          <p:nvPr/>
        </p:nvSpPr>
        <p:spPr>
          <a:xfrm>
            <a:off x="584301" y="2315410"/>
            <a:ext cx="3877985" cy="286232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使用音訊特徵的音樂追蹤</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特徵越相近越容易有好的結果</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小提琴屬於音色變化較大的樂器，</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同一人演奏兩次相同的片段，</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還是會有些微的差異</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不同人演奏的相同片段，</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更是會因為收音環境、設備等因素，</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導致特徵差異更大</a:t>
            </a:r>
          </a:p>
        </p:txBody>
      </p:sp>
      <p:sp>
        <p:nvSpPr>
          <p:cNvPr id="10" name="文字方塊 9">
            <a:extLst>
              <a:ext uri="{FF2B5EF4-FFF2-40B4-BE49-F238E27FC236}">
                <a16:creationId xmlns:a16="http://schemas.microsoft.com/office/drawing/2014/main" id="{F5E95B71-31F8-466F-864C-85689AAFBF16}"/>
              </a:ext>
            </a:extLst>
          </p:cNvPr>
          <p:cNvSpPr txBox="1"/>
          <p:nvPr/>
        </p:nvSpPr>
        <p:spPr>
          <a:xfrm>
            <a:off x="4179953" y="3377239"/>
            <a:ext cx="877163" cy="369332"/>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放音檔</a:t>
            </a:r>
          </a:p>
        </p:txBody>
      </p:sp>
    </p:spTree>
    <p:extLst>
      <p:ext uri="{BB962C8B-B14F-4D97-AF65-F5344CB8AC3E}">
        <p14:creationId xmlns:p14="http://schemas.microsoft.com/office/powerpoint/2010/main" val="193404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0D43647-92B6-48AF-B087-18A63C9C9FE3}"/>
              </a:ext>
            </a:extLst>
          </p:cNvPr>
          <p:cNvSpPr>
            <a:spLocks noChangeArrowheads="1"/>
          </p:cNvSpPr>
          <p:nvPr/>
        </p:nvSpPr>
        <p:spPr bwMode="auto">
          <a:xfrm>
            <a:off x="1863010" y="1425600"/>
            <a:ext cx="4232989" cy="3600986"/>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研究動機與目的</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　背景知識與相關研究</a:t>
            </a:r>
            <a:endParaRPr lang="en-US" altLang="zh-TW" sz="2800" dirty="0">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chemeClr val="bg2"/>
                </a:solidFill>
                <a:latin typeface="標楷體" panose="03000509000000000000" pitchFamily="65" charset="-120"/>
                <a:ea typeface="標楷體" panose="03000509000000000000" pitchFamily="65" charset="-120"/>
              </a:rPr>
              <a:t>　背景知識</a:t>
            </a:r>
            <a:endParaRPr lang="en-US" altLang="zh-TW" sz="2400" dirty="0">
              <a:solidFill>
                <a:schemeClr val="bg2"/>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b="1" dirty="0">
                <a:latin typeface="標楷體" panose="03000509000000000000" pitchFamily="65" charset="-120"/>
                <a:ea typeface="標楷體" panose="03000509000000000000" pitchFamily="65" charset="-120"/>
              </a:rPr>
              <a:t>　相關研究</a:t>
            </a:r>
            <a:endParaRPr lang="en-US" altLang="zh-TW" sz="2400" b="1" dirty="0">
              <a:latin typeface="標楷體" panose="03000509000000000000" pitchFamily="65" charset="-120"/>
              <a:ea typeface="標楷體" panose="03000509000000000000" pitchFamily="65" charset="-120"/>
            </a:endParaRPr>
          </a:p>
          <a:p>
            <a:pPr lvl="2">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音源分離相關研究</a:t>
            </a:r>
            <a:endParaRPr lang="en-US" altLang="zh-TW" sz="2000" dirty="0">
              <a:solidFill>
                <a:srgbClr val="000000"/>
              </a:solidFill>
              <a:latin typeface="標楷體" panose="03000509000000000000" pitchFamily="65" charset="-120"/>
              <a:ea typeface="標楷體" panose="03000509000000000000" pitchFamily="65" charset="-120"/>
            </a:endParaRPr>
          </a:p>
          <a:p>
            <a:pPr lvl="2">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音樂追蹤相關研究</a:t>
            </a:r>
            <a:endParaRPr lang="en-US" altLang="zh-TW" sz="20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研究方法</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實驗設計與成果</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結論與未來展望</a:t>
            </a:r>
          </a:p>
        </p:txBody>
      </p:sp>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118187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a:latin typeface="標楷體" panose="03000509000000000000" pitchFamily="65" charset="-120"/>
                <a:ea typeface="標楷體" panose="03000509000000000000" pitchFamily="65" charset="-120"/>
              </a:rPr>
              <a:t>大綱</a:t>
            </a:r>
            <a:endParaRPr lang="zh-TW" altLang="en-US" sz="3600" dirty="0">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2C891C78-C48B-4526-B7BD-44B78FACC186}"/>
              </a:ext>
            </a:extLst>
          </p:cNvPr>
          <p:cNvSpPr>
            <a:spLocks noGrp="1"/>
          </p:cNvSpPr>
          <p:nvPr>
            <p:ph type="sldNum" sz="quarter" idx="12"/>
          </p:nvPr>
        </p:nvSpPr>
        <p:spPr/>
        <p:txBody>
          <a:bodyPr/>
          <a:lstStyle/>
          <a:p>
            <a:fld id="{1D572CDB-3FB6-40A5-9607-82765DFFC07E}" type="slidenum">
              <a:rPr lang="zh-TW" altLang="en-US" smtClean="0"/>
              <a:t>14</a:t>
            </a:fld>
            <a:endParaRPr lang="zh-TW" altLang="en-US"/>
          </a:p>
        </p:txBody>
      </p:sp>
    </p:spTree>
    <p:extLst>
      <p:ext uri="{BB962C8B-B14F-4D97-AF65-F5344CB8AC3E}">
        <p14:creationId xmlns:p14="http://schemas.microsoft.com/office/powerpoint/2010/main" val="185055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4" y="538097"/>
            <a:ext cx="4072284"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相關研究</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音源分離</a:t>
            </a: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15</a:t>
            </a:fld>
            <a:endParaRPr lang="zh-TW" altLang="en-US"/>
          </a:p>
        </p:txBody>
      </p:sp>
      <p:graphicFrame>
        <p:nvGraphicFramePr>
          <p:cNvPr id="2" name="表格 3">
            <a:extLst>
              <a:ext uri="{FF2B5EF4-FFF2-40B4-BE49-F238E27FC236}">
                <a16:creationId xmlns:a16="http://schemas.microsoft.com/office/drawing/2014/main" id="{CB507555-9634-4D3F-BC18-CEAA6E1F84C0}"/>
              </a:ext>
            </a:extLst>
          </p:cNvPr>
          <p:cNvGraphicFramePr>
            <a:graphicFrameLocks noGrp="1"/>
          </p:cNvGraphicFramePr>
          <p:nvPr>
            <p:extLst>
              <p:ext uri="{D42A27DB-BD31-4B8C-83A1-F6EECF244321}">
                <p14:modId xmlns:p14="http://schemas.microsoft.com/office/powerpoint/2010/main" val="573525666"/>
              </p:ext>
            </p:extLst>
          </p:nvPr>
        </p:nvGraphicFramePr>
        <p:xfrm>
          <a:off x="2032000" y="1559856"/>
          <a:ext cx="8567937" cy="3708400"/>
        </p:xfrm>
        <a:graphic>
          <a:graphicData uri="http://schemas.openxmlformats.org/drawingml/2006/table">
            <a:tbl>
              <a:tblPr firstRow="1" bandRow="1">
                <a:tableStyleId>{BDBED569-4797-4DF1-A0F4-6AAB3CD982D8}</a:tableStyleId>
              </a:tblPr>
              <a:tblGrid>
                <a:gridCol w="927500">
                  <a:extLst>
                    <a:ext uri="{9D8B030D-6E8A-4147-A177-3AD203B41FA5}">
                      <a16:colId xmlns:a16="http://schemas.microsoft.com/office/drawing/2014/main" val="3475300387"/>
                    </a:ext>
                  </a:extLst>
                </a:gridCol>
                <a:gridCol w="1385011">
                  <a:extLst>
                    <a:ext uri="{9D8B030D-6E8A-4147-A177-3AD203B41FA5}">
                      <a16:colId xmlns:a16="http://schemas.microsoft.com/office/drawing/2014/main" val="2427239207"/>
                    </a:ext>
                  </a:extLst>
                </a:gridCol>
                <a:gridCol w="3425095">
                  <a:extLst>
                    <a:ext uri="{9D8B030D-6E8A-4147-A177-3AD203B41FA5}">
                      <a16:colId xmlns:a16="http://schemas.microsoft.com/office/drawing/2014/main" val="135929569"/>
                    </a:ext>
                  </a:extLst>
                </a:gridCol>
                <a:gridCol w="2830331">
                  <a:extLst>
                    <a:ext uri="{9D8B030D-6E8A-4147-A177-3AD203B41FA5}">
                      <a16:colId xmlns:a16="http://schemas.microsoft.com/office/drawing/2014/main" val="1728857598"/>
                    </a:ext>
                  </a:extLst>
                </a:gridCol>
              </a:tblGrid>
              <a:tr h="370840">
                <a:tc>
                  <a:txBody>
                    <a:bodyPr/>
                    <a:lstStyle/>
                    <a:p>
                      <a:r>
                        <a:rPr lang="zh-TW" altLang="en-US" dirty="0">
                          <a:latin typeface="標楷體" panose="03000509000000000000" pitchFamily="65" charset="-120"/>
                          <a:ea typeface="標楷體" panose="03000509000000000000" pitchFamily="65" charset="-120"/>
                        </a:rPr>
                        <a:t>年份</a:t>
                      </a:r>
                    </a:p>
                  </a:txBody>
                  <a:tcPr/>
                </a:tc>
                <a:tc>
                  <a:txBody>
                    <a:bodyPr/>
                    <a:lstStyle/>
                    <a:p>
                      <a:r>
                        <a:rPr lang="zh-TW" altLang="en-US" dirty="0">
                          <a:latin typeface="標楷體" panose="03000509000000000000" pitchFamily="65" charset="-120"/>
                          <a:ea typeface="標楷體" panose="03000509000000000000" pitchFamily="65" charset="-120"/>
                        </a:rPr>
                        <a:t>作者</a:t>
                      </a:r>
                    </a:p>
                  </a:txBody>
                  <a:tcPr/>
                </a:tc>
                <a:tc>
                  <a:txBody>
                    <a:bodyPr/>
                    <a:lstStyle/>
                    <a:p>
                      <a:r>
                        <a:rPr lang="zh-TW" altLang="en-US" dirty="0">
                          <a:latin typeface="標楷體" panose="03000509000000000000" pitchFamily="65" charset="-120"/>
                          <a:ea typeface="標楷體" panose="03000509000000000000" pitchFamily="65" charset="-120"/>
                        </a:rPr>
                        <a:t>使用方法</a:t>
                      </a:r>
                    </a:p>
                  </a:txBody>
                  <a:tcPr/>
                </a:tc>
                <a:tc>
                  <a:txBody>
                    <a:bodyPr/>
                    <a:lstStyle/>
                    <a:p>
                      <a:r>
                        <a:rPr lang="zh-TW" altLang="en-US" dirty="0">
                          <a:latin typeface="標楷體" panose="03000509000000000000" pitchFamily="65" charset="-120"/>
                          <a:ea typeface="標楷體" panose="03000509000000000000" pitchFamily="65" charset="-120"/>
                        </a:rPr>
                        <a:t>細節</a:t>
                      </a:r>
                    </a:p>
                  </a:txBody>
                  <a:tcPr/>
                </a:tc>
                <a:extLst>
                  <a:ext uri="{0D108BD9-81ED-4DB2-BD59-A6C34878D82A}">
                    <a16:rowId xmlns:a16="http://schemas.microsoft.com/office/drawing/2014/main" val="252207198"/>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1994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時間頻率表示方法</a:t>
                      </a:r>
                    </a:p>
                  </a:txBody>
                  <a:tcPr/>
                </a:tc>
                <a:tc>
                  <a:txBody>
                    <a:bodyPr/>
                    <a:lstStyle/>
                    <a:p>
                      <a:r>
                        <a:rPr lang="zh-TW" altLang="en-US" dirty="0">
                          <a:latin typeface="標楷體" panose="03000509000000000000" pitchFamily="65" charset="-120"/>
                          <a:ea typeface="標楷體" panose="03000509000000000000" pitchFamily="65" charset="-120"/>
                        </a:rPr>
                        <a:t>獨立成分分析</a:t>
                      </a:r>
                    </a:p>
                  </a:txBody>
                  <a:tcPr/>
                </a:tc>
                <a:extLst>
                  <a:ext uri="{0D108BD9-81ED-4DB2-BD59-A6C34878D82A}">
                    <a16:rowId xmlns:a16="http://schemas.microsoft.com/office/drawing/2014/main" val="3032045872"/>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2000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非負矩陣分解</a:t>
                      </a:r>
                    </a:p>
                  </a:txBody>
                  <a:tcPr/>
                </a:tc>
                <a:extLst>
                  <a:ext uri="{0D108BD9-81ED-4DB2-BD59-A6C34878D82A}">
                    <a16:rowId xmlns:a16="http://schemas.microsoft.com/office/drawing/2014/main" val="3814876269"/>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2017</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latin typeface="標楷體" panose="03000509000000000000" pitchFamily="65" charset="-120"/>
                          <a:ea typeface="標楷體" panose="03000509000000000000" pitchFamily="65" charset="-120"/>
                        </a:rPr>
                        <a:t>CNN-based </a:t>
                      </a:r>
                      <a:r>
                        <a:rPr lang="zh-TW" altLang="en-US" dirty="0">
                          <a:latin typeface="標楷體" panose="03000509000000000000" pitchFamily="65" charset="-120"/>
                          <a:ea typeface="標楷體" panose="03000509000000000000" pitchFamily="65" charset="-120"/>
                        </a:rPr>
                        <a:t>低延遲單聲道</a:t>
                      </a:r>
                    </a:p>
                  </a:txBody>
                  <a:tcPr/>
                </a:tc>
                <a:extLst>
                  <a:ext uri="{0D108BD9-81ED-4DB2-BD59-A6C34878D82A}">
                    <a16:rowId xmlns:a16="http://schemas.microsoft.com/office/drawing/2014/main" val="350985101"/>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2018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latin typeface="標楷體" panose="03000509000000000000" pitchFamily="65" charset="-120"/>
                          <a:ea typeface="標楷體" panose="03000509000000000000" pitchFamily="65" charset="-120"/>
                        </a:rPr>
                        <a:t>Wave-U-Net</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893744907"/>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2018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latin typeface="標楷體" panose="03000509000000000000" pitchFamily="65" charset="-120"/>
                          <a:ea typeface="標楷體" panose="03000509000000000000" pitchFamily="65" charset="-120"/>
                        </a:rPr>
                        <a:t>Open-Unmix</a:t>
                      </a:r>
                    </a:p>
                  </a:txBody>
                  <a:tcPr/>
                </a:tc>
                <a:extLst>
                  <a:ext uri="{0D108BD9-81ED-4DB2-BD59-A6C34878D82A}">
                    <a16:rowId xmlns:a16="http://schemas.microsoft.com/office/drawing/2014/main" val="2370357198"/>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2020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latin typeface="標楷體" panose="03000509000000000000" pitchFamily="65" charset="-120"/>
                          <a:ea typeface="標楷體" panose="03000509000000000000" pitchFamily="65" charset="-120"/>
                        </a:rPr>
                        <a:t>Aug4mss(Open-Unmix)</a:t>
                      </a:r>
                    </a:p>
                  </a:txBody>
                  <a:tcPr/>
                </a:tc>
                <a:extLst>
                  <a:ext uri="{0D108BD9-81ED-4DB2-BD59-A6C34878D82A}">
                    <a16:rowId xmlns:a16="http://schemas.microsoft.com/office/drawing/2014/main" val="2173904530"/>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err="1">
                          <a:latin typeface="標楷體" panose="03000509000000000000" pitchFamily="65" charset="-120"/>
                          <a:ea typeface="標楷體" panose="03000509000000000000" pitchFamily="65" charset="-120"/>
                        </a:rPr>
                        <a:t>Demucs</a:t>
                      </a:r>
                      <a:endParaRPr lang="en-US" altLang="zh-TW"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746145889"/>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latin typeface="標楷體" panose="03000509000000000000" pitchFamily="65" charset="-120"/>
                          <a:ea typeface="標楷體" panose="03000509000000000000" pitchFamily="65" charset="-120"/>
                        </a:rPr>
                        <a:t>Hybrid Transformers</a:t>
                      </a:r>
                    </a:p>
                  </a:txBody>
                  <a:tcPr/>
                </a:tc>
                <a:extLst>
                  <a:ext uri="{0D108BD9-81ED-4DB2-BD59-A6C34878D82A}">
                    <a16:rowId xmlns:a16="http://schemas.microsoft.com/office/drawing/2014/main" val="3327672630"/>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2022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latin typeface="標楷體" panose="03000509000000000000" pitchFamily="65" charset="-120"/>
                          <a:ea typeface="標楷體" panose="03000509000000000000" pitchFamily="65" charset="-120"/>
                        </a:rPr>
                        <a:t>Band-Split</a:t>
                      </a:r>
                    </a:p>
                  </a:txBody>
                  <a:tcPr/>
                </a:tc>
                <a:extLst>
                  <a:ext uri="{0D108BD9-81ED-4DB2-BD59-A6C34878D82A}">
                    <a16:rowId xmlns:a16="http://schemas.microsoft.com/office/drawing/2014/main" val="3110904584"/>
                  </a:ext>
                </a:extLst>
              </a:tr>
            </a:tbl>
          </a:graphicData>
        </a:graphic>
      </p:graphicFrame>
    </p:spTree>
    <p:extLst>
      <p:ext uri="{BB962C8B-B14F-4D97-AF65-F5344CB8AC3E}">
        <p14:creationId xmlns:p14="http://schemas.microsoft.com/office/powerpoint/2010/main" val="151989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4081162"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相關研究</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音樂追蹤</a:t>
            </a: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16</a:t>
            </a:fld>
            <a:endParaRPr lang="zh-TW" altLang="en-US"/>
          </a:p>
        </p:txBody>
      </p:sp>
      <p:graphicFrame>
        <p:nvGraphicFramePr>
          <p:cNvPr id="4" name="表格 3">
            <a:extLst>
              <a:ext uri="{FF2B5EF4-FFF2-40B4-BE49-F238E27FC236}">
                <a16:creationId xmlns:a16="http://schemas.microsoft.com/office/drawing/2014/main" id="{E36897F0-CAD3-474F-8ED2-4DA80D7728D3}"/>
              </a:ext>
            </a:extLst>
          </p:cNvPr>
          <p:cNvGraphicFramePr>
            <a:graphicFrameLocks noGrp="1"/>
          </p:cNvGraphicFramePr>
          <p:nvPr>
            <p:extLst>
              <p:ext uri="{D42A27DB-BD31-4B8C-83A1-F6EECF244321}">
                <p14:modId xmlns:p14="http://schemas.microsoft.com/office/powerpoint/2010/main" val="1894454188"/>
              </p:ext>
            </p:extLst>
          </p:nvPr>
        </p:nvGraphicFramePr>
        <p:xfrm>
          <a:off x="2032000" y="1559856"/>
          <a:ext cx="8567937" cy="1854200"/>
        </p:xfrm>
        <a:graphic>
          <a:graphicData uri="http://schemas.openxmlformats.org/drawingml/2006/table">
            <a:tbl>
              <a:tblPr firstRow="1" bandRow="1">
                <a:tableStyleId>{BDBED569-4797-4DF1-A0F4-6AAB3CD982D8}</a:tableStyleId>
              </a:tblPr>
              <a:tblGrid>
                <a:gridCol w="927500">
                  <a:extLst>
                    <a:ext uri="{9D8B030D-6E8A-4147-A177-3AD203B41FA5}">
                      <a16:colId xmlns:a16="http://schemas.microsoft.com/office/drawing/2014/main" val="3475300387"/>
                    </a:ext>
                  </a:extLst>
                </a:gridCol>
                <a:gridCol w="1385011">
                  <a:extLst>
                    <a:ext uri="{9D8B030D-6E8A-4147-A177-3AD203B41FA5}">
                      <a16:colId xmlns:a16="http://schemas.microsoft.com/office/drawing/2014/main" val="2427239207"/>
                    </a:ext>
                  </a:extLst>
                </a:gridCol>
                <a:gridCol w="3425095">
                  <a:extLst>
                    <a:ext uri="{9D8B030D-6E8A-4147-A177-3AD203B41FA5}">
                      <a16:colId xmlns:a16="http://schemas.microsoft.com/office/drawing/2014/main" val="135929569"/>
                    </a:ext>
                  </a:extLst>
                </a:gridCol>
                <a:gridCol w="2830331">
                  <a:extLst>
                    <a:ext uri="{9D8B030D-6E8A-4147-A177-3AD203B41FA5}">
                      <a16:colId xmlns:a16="http://schemas.microsoft.com/office/drawing/2014/main" val="1728857598"/>
                    </a:ext>
                  </a:extLst>
                </a:gridCol>
              </a:tblGrid>
              <a:tr h="370840">
                <a:tc>
                  <a:txBody>
                    <a:bodyPr/>
                    <a:lstStyle/>
                    <a:p>
                      <a:r>
                        <a:rPr lang="zh-TW" altLang="en-US" dirty="0">
                          <a:latin typeface="標楷體" panose="03000509000000000000" pitchFamily="65" charset="-120"/>
                          <a:ea typeface="標楷體" panose="03000509000000000000" pitchFamily="65" charset="-120"/>
                        </a:rPr>
                        <a:t>年份</a:t>
                      </a:r>
                    </a:p>
                  </a:txBody>
                  <a:tcPr/>
                </a:tc>
                <a:tc>
                  <a:txBody>
                    <a:bodyPr/>
                    <a:lstStyle/>
                    <a:p>
                      <a:r>
                        <a:rPr lang="zh-TW" altLang="en-US" dirty="0">
                          <a:latin typeface="標楷體" panose="03000509000000000000" pitchFamily="65" charset="-120"/>
                          <a:ea typeface="標楷體" panose="03000509000000000000" pitchFamily="65" charset="-120"/>
                        </a:rPr>
                        <a:t>作者</a:t>
                      </a:r>
                    </a:p>
                  </a:txBody>
                  <a:tcPr/>
                </a:tc>
                <a:tc>
                  <a:txBody>
                    <a:bodyPr/>
                    <a:lstStyle/>
                    <a:p>
                      <a:r>
                        <a:rPr lang="zh-TW" altLang="en-US" dirty="0">
                          <a:latin typeface="標楷體" panose="03000509000000000000" pitchFamily="65" charset="-120"/>
                          <a:ea typeface="標楷體" panose="03000509000000000000" pitchFamily="65" charset="-120"/>
                        </a:rPr>
                        <a:t>使用方法</a:t>
                      </a:r>
                    </a:p>
                  </a:txBody>
                  <a:tcPr/>
                </a:tc>
                <a:tc>
                  <a:txBody>
                    <a:bodyPr/>
                    <a:lstStyle/>
                    <a:p>
                      <a:r>
                        <a:rPr lang="zh-TW" altLang="en-US" dirty="0">
                          <a:latin typeface="標楷體" panose="03000509000000000000" pitchFamily="65" charset="-120"/>
                          <a:ea typeface="標楷體" panose="03000509000000000000" pitchFamily="65" charset="-120"/>
                        </a:rPr>
                        <a:t>細節</a:t>
                      </a:r>
                    </a:p>
                  </a:txBody>
                  <a:tcPr/>
                </a:tc>
                <a:extLst>
                  <a:ext uri="{0D108BD9-81ED-4DB2-BD59-A6C34878D82A}">
                    <a16:rowId xmlns:a16="http://schemas.microsoft.com/office/drawing/2014/main" val="252207198"/>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1980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latin typeface="標楷體" panose="03000509000000000000" pitchFamily="65" charset="-120"/>
                          <a:ea typeface="標楷體" panose="03000509000000000000" pitchFamily="65" charset="-120"/>
                        </a:rPr>
                        <a:t>DTW</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3444486126"/>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1999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隱藏馬爾科夫模型</a:t>
                      </a:r>
                    </a:p>
                  </a:txBody>
                  <a:tcPr/>
                </a:tc>
                <a:extLst>
                  <a:ext uri="{0D108BD9-81ED-4DB2-BD59-A6C34878D82A}">
                    <a16:rowId xmlns:a16="http://schemas.microsoft.com/office/drawing/2014/main" val="3032045872"/>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2018</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latin typeface="標楷體" panose="03000509000000000000" pitchFamily="65" charset="-120"/>
                          <a:ea typeface="標楷體" panose="03000509000000000000" pitchFamily="65" charset="-120"/>
                        </a:rPr>
                        <a:t>PDTW</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370357198"/>
                  </a:ext>
                </a:extLst>
              </a:tr>
              <a:tr h="370840">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2020</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r>
                        <a:rPr lang="en-US" altLang="zh-TW" dirty="0">
                          <a:latin typeface="標楷體" panose="03000509000000000000" pitchFamily="65" charset="-120"/>
                          <a:ea typeface="標楷體" panose="03000509000000000000" pitchFamily="65" charset="-120"/>
                        </a:rPr>
                        <a:t>ODTW</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music</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tracking</a:t>
                      </a:r>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4110534431"/>
                  </a:ext>
                </a:extLst>
              </a:tr>
            </a:tbl>
          </a:graphicData>
        </a:graphic>
      </p:graphicFrame>
    </p:spTree>
    <p:extLst>
      <p:ext uri="{BB962C8B-B14F-4D97-AF65-F5344CB8AC3E}">
        <p14:creationId xmlns:p14="http://schemas.microsoft.com/office/powerpoint/2010/main" val="42600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A8A3611-474C-47B0-8FDC-E940E423B058}"/>
              </a:ext>
            </a:extLst>
          </p:cNvPr>
          <p:cNvSpPr>
            <a:spLocks noChangeArrowheads="1"/>
          </p:cNvSpPr>
          <p:nvPr/>
        </p:nvSpPr>
        <p:spPr bwMode="auto">
          <a:xfrm>
            <a:off x="1863011" y="1425600"/>
            <a:ext cx="3949960" cy="2923877"/>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背景知識與相關研究</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　研究方法</a:t>
            </a:r>
            <a:endParaRPr lang="en-US" altLang="zh-TW" sz="2800" b="1" dirty="0">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rgbClr val="000000"/>
                </a:solidFill>
                <a:latin typeface="標楷體" panose="03000509000000000000" pitchFamily="65" charset="-120"/>
                <a:ea typeface="標楷體" panose="03000509000000000000" pitchFamily="65" charset="-120"/>
              </a:rPr>
              <a:t>　系統架構</a:t>
            </a:r>
            <a:endParaRPr lang="en-US" altLang="zh-TW" sz="2400" dirty="0">
              <a:solidFill>
                <a:srgbClr val="000000"/>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rgbClr val="000000"/>
                </a:solidFill>
                <a:latin typeface="標楷體" panose="03000509000000000000" pitchFamily="65" charset="-120"/>
                <a:ea typeface="標楷體" panose="03000509000000000000" pitchFamily="65" charset="-120"/>
              </a:rPr>
              <a:t>　音源分離模組</a:t>
            </a:r>
            <a:endParaRPr lang="en-US" altLang="zh-TW" sz="2400" dirty="0">
              <a:solidFill>
                <a:srgbClr val="000000"/>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rgbClr val="000000"/>
                </a:solidFill>
                <a:latin typeface="標楷體" panose="03000509000000000000" pitchFamily="65" charset="-120"/>
                <a:ea typeface="標楷體" panose="03000509000000000000" pitchFamily="65" charset="-120"/>
              </a:rPr>
              <a:t>　音樂追蹤模組</a:t>
            </a:r>
            <a:endParaRPr lang="en-US" altLang="zh-TW" sz="2400" dirty="0">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實驗設計與成果</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結論與未來展望</a:t>
            </a:r>
          </a:p>
        </p:txBody>
      </p:sp>
      <p:sp>
        <p:nvSpPr>
          <p:cNvPr id="7" name="標題 4">
            <a:extLst>
              <a:ext uri="{FF2B5EF4-FFF2-40B4-BE49-F238E27FC236}">
                <a16:creationId xmlns:a16="http://schemas.microsoft.com/office/drawing/2014/main" id="{7B546550-7419-4BE3-A517-AB2C09BD9C4B}"/>
              </a:ext>
            </a:extLst>
          </p:cNvPr>
          <p:cNvSpPr txBox="1">
            <a:spLocks/>
          </p:cNvSpPr>
          <p:nvPr/>
        </p:nvSpPr>
        <p:spPr>
          <a:xfrm>
            <a:off x="1272073" y="538097"/>
            <a:ext cx="118187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a:latin typeface="標楷體" panose="03000509000000000000" pitchFamily="65" charset="-120"/>
                <a:ea typeface="標楷體" panose="03000509000000000000" pitchFamily="65" charset="-120"/>
              </a:rPr>
              <a:t>大綱</a:t>
            </a:r>
            <a:endParaRPr lang="zh-TW" altLang="en-US" sz="3600" dirty="0">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8DF2D491-F0B7-4568-BC98-2DFF936223D4}"/>
              </a:ext>
            </a:extLst>
          </p:cNvPr>
          <p:cNvSpPr>
            <a:spLocks noGrp="1"/>
          </p:cNvSpPr>
          <p:nvPr>
            <p:ph type="sldNum" sz="quarter" idx="12"/>
          </p:nvPr>
        </p:nvSpPr>
        <p:spPr/>
        <p:txBody>
          <a:bodyPr/>
          <a:lstStyle/>
          <a:p>
            <a:fld id="{1D572CDB-3FB6-40A5-9607-82765DFFC07E}" type="slidenum">
              <a:rPr lang="zh-TW" altLang="en-US" smtClean="0"/>
              <a:t>17</a:t>
            </a:fld>
            <a:endParaRPr lang="zh-TW" altLang="en-US"/>
          </a:p>
        </p:txBody>
      </p:sp>
    </p:spTree>
    <p:extLst>
      <p:ext uri="{BB962C8B-B14F-4D97-AF65-F5344CB8AC3E}">
        <p14:creationId xmlns:p14="http://schemas.microsoft.com/office/powerpoint/2010/main" val="113234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A8A3611-474C-47B0-8FDC-E940E423B058}"/>
              </a:ext>
            </a:extLst>
          </p:cNvPr>
          <p:cNvSpPr>
            <a:spLocks noChangeArrowheads="1"/>
          </p:cNvSpPr>
          <p:nvPr/>
        </p:nvSpPr>
        <p:spPr bwMode="auto">
          <a:xfrm>
            <a:off x="1863011" y="1425600"/>
            <a:ext cx="3949960" cy="2923877"/>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背景知識與相關研究</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　研究方法</a:t>
            </a:r>
            <a:endParaRPr lang="en-US" altLang="zh-TW" sz="2800" dirty="0">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b="1" dirty="0">
                <a:solidFill>
                  <a:srgbClr val="000000"/>
                </a:solidFill>
                <a:latin typeface="標楷體" panose="03000509000000000000" pitchFamily="65" charset="-120"/>
                <a:ea typeface="標楷體" panose="03000509000000000000" pitchFamily="65" charset="-120"/>
              </a:rPr>
              <a:t>　系統架構</a:t>
            </a:r>
            <a:endParaRPr lang="en-US" altLang="zh-TW" sz="2400" b="1" dirty="0">
              <a:solidFill>
                <a:srgbClr val="000000"/>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chemeClr val="bg2"/>
                </a:solidFill>
                <a:latin typeface="標楷體" panose="03000509000000000000" pitchFamily="65" charset="-120"/>
                <a:ea typeface="標楷體" panose="03000509000000000000" pitchFamily="65" charset="-120"/>
              </a:rPr>
              <a:t>　音源分離模組</a:t>
            </a:r>
            <a:endParaRPr lang="en-US" altLang="zh-TW" sz="2400" dirty="0">
              <a:solidFill>
                <a:schemeClr val="bg2"/>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chemeClr val="bg2"/>
                </a:solidFill>
                <a:latin typeface="標楷體" panose="03000509000000000000" pitchFamily="65" charset="-120"/>
                <a:ea typeface="標楷體" panose="03000509000000000000" pitchFamily="65" charset="-120"/>
              </a:rPr>
              <a:t>　音樂追蹤模組</a:t>
            </a:r>
            <a:endParaRPr lang="en-US" altLang="zh-TW" sz="24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實驗設計與成果</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結論與未來展望</a:t>
            </a:r>
          </a:p>
        </p:txBody>
      </p:sp>
      <p:sp>
        <p:nvSpPr>
          <p:cNvPr id="7" name="標題 4">
            <a:extLst>
              <a:ext uri="{FF2B5EF4-FFF2-40B4-BE49-F238E27FC236}">
                <a16:creationId xmlns:a16="http://schemas.microsoft.com/office/drawing/2014/main" id="{7B546550-7419-4BE3-A517-AB2C09BD9C4B}"/>
              </a:ext>
            </a:extLst>
          </p:cNvPr>
          <p:cNvSpPr txBox="1">
            <a:spLocks/>
          </p:cNvSpPr>
          <p:nvPr/>
        </p:nvSpPr>
        <p:spPr>
          <a:xfrm>
            <a:off x="1272073" y="538097"/>
            <a:ext cx="118187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a:latin typeface="標楷體" panose="03000509000000000000" pitchFamily="65" charset="-120"/>
                <a:ea typeface="標楷體" panose="03000509000000000000" pitchFamily="65" charset="-120"/>
              </a:rPr>
              <a:t>大綱</a:t>
            </a:r>
            <a:endParaRPr lang="zh-TW" altLang="en-US" sz="3600" dirty="0">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2B74C9D5-5538-4F91-B5CE-D962702A99E4}"/>
              </a:ext>
            </a:extLst>
          </p:cNvPr>
          <p:cNvSpPr>
            <a:spLocks noGrp="1"/>
          </p:cNvSpPr>
          <p:nvPr>
            <p:ph type="sldNum" sz="quarter" idx="12"/>
          </p:nvPr>
        </p:nvSpPr>
        <p:spPr/>
        <p:txBody>
          <a:bodyPr/>
          <a:lstStyle/>
          <a:p>
            <a:fld id="{1D572CDB-3FB6-40A5-9607-82765DFFC07E}" type="slidenum">
              <a:rPr lang="zh-TW" altLang="en-US" smtClean="0"/>
              <a:t>18</a:t>
            </a:fld>
            <a:endParaRPr lang="zh-TW" altLang="en-US"/>
          </a:p>
        </p:txBody>
      </p:sp>
    </p:spTree>
    <p:extLst>
      <p:ext uri="{BB962C8B-B14F-4D97-AF65-F5344CB8AC3E}">
        <p14:creationId xmlns:p14="http://schemas.microsoft.com/office/powerpoint/2010/main" val="3282981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2021543"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系統架構</a:t>
            </a: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19</a:t>
            </a:fld>
            <a:endParaRPr lang="zh-TW" altLang="en-US"/>
          </a:p>
        </p:txBody>
      </p:sp>
      <p:pic>
        <p:nvPicPr>
          <p:cNvPr id="6" name="圖片 5">
            <a:extLst>
              <a:ext uri="{FF2B5EF4-FFF2-40B4-BE49-F238E27FC236}">
                <a16:creationId xmlns:a16="http://schemas.microsoft.com/office/drawing/2014/main" id="{A5D418B3-4669-4DD2-83EE-01BBCA0CE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3390" y="1230555"/>
            <a:ext cx="8311804" cy="4643982"/>
          </a:xfrm>
          <a:prstGeom prst="rect">
            <a:avLst/>
          </a:prstGeom>
        </p:spPr>
      </p:pic>
    </p:spTree>
    <p:extLst>
      <p:ext uri="{BB962C8B-B14F-4D97-AF65-F5344CB8AC3E}">
        <p14:creationId xmlns:p14="http://schemas.microsoft.com/office/powerpoint/2010/main" val="31060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E72052-D0A2-4A72-B120-DA940D079D05}"/>
              </a:ext>
            </a:extLst>
          </p:cNvPr>
          <p:cNvSpPr>
            <a:spLocks noChangeArrowheads="1"/>
          </p:cNvSpPr>
          <p:nvPr/>
        </p:nvSpPr>
        <p:spPr bwMode="auto">
          <a:xfrm>
            <a:off x="1863011" y="1425600"/>
            <a:ext cx="3949960" cy="2246769"/>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　研究動機與目的</a:t>
            </a:r>
            <a:endParaRPr lang="en-US" altLang="zh-TW" sz="2800" dirty="0">
              <a:solidFill>
                <a:srgbClr val="000000"/>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　背景知識與相關研究</a:t>
            </a:r>
            <a:endParaRPr lang="en-US" altLang="zh-TW" sz="2800" dirty="0">
              <a:solidFill>
                <a:srgbClr val="000000"/>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　研究方法</a:t>
            </a:r>
            <a:endParaRPr lang="en-US" altLang="zh-TW" sz="2800" dirty="0">
              <a:solidFill>
                <a:srgbClr val="000000"/>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　實驗設計與成果</a:t>
            </a:r>
            <a:endParaRPr lang="en-US" altLang="zh-TW" sz="2800" dirty="0">
              <a:solidFill>
                <a:srgbClr val="000000"/>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　結論與未來展望</a:t>
            </a:r>
          </a:p>
        </p:txBody>
      </p:sp>
      <p:sp>
        <p:nvSpPr>
          <p:cNvPr id="5" name="標題 4">
            <a:extLst>
              <a:ext uri="{FF2B5EF4-FFF2-40B4-BE49-F238E27FC236}">
                <a16:creationId xmlns:a16="http://schemas.microsoft.com/office/drawing/2014/main" id="{967B224A-D82B-4D4D-83F7-AAFEDA29C353}"/>
              </a:ext>
            </a:extLst>
          </p:cNvPr>
          <p:cNvSpPr>
            <a:spLocks noGrp="1"/>
          </p:cNvSpPr>
          <p:nvPr>
            <p:ph type="ctrTitle"/>
          </p:nvPr>
        </p:nvSpPr>
        <p:spPr>
          <a:xfrm>
            <a:off x="1272073" y="538097"/>
            <a:ext cx="1181877" cy="669115"/>
          </a:xfrm>
        </p:spPr>
        <p:txBody>
          <a:bodyPr>
            <a:normAutofit/>
          </a:bodyPr>
          <a:lstStyle/>
          <a:p>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F46C57A1-0847-4AE3-83A2-3765BD3466C5}"/>
              </a:ext>
            </a:extLst>
          </p:cNvPr>
          <p:cNvSpPr>
            <a:spLocks noGrp="1"/>
          </p:cNvSpPr>
          <p:nvPr>
            <p:ph type="sldNum" sz="quarter" idx="12"/>
          </p:nvPr>
        </p:nvSpPr>
        <p:spPr/>
        <p:txBody>
          <a:bodyPr/>
          <a:lstStyle/>
          <a:p>
            <a:fld id="{1D572CDB-3FB6-40A5-9607-82765DFFC07E}" type="slidenum">
              <a:rPr lang="zh-TW" altLang="en-US" smtClean="0"/>
              <a:t>2</a:t>
            </a:fld>
            <a:endParaRPr lang="zh-TW" altLang="en-US"/>
          </a:p>
        </p:txBody>
      </p:sp>
    </p:spTree>
    <p:extLst>
      <p:ext uri="{BB962C8B-B14F-4D97-AF65-F5344CB8AC3E}">
        <p14:creationId xmlns:p14="http://schemas.microsoft.com/office/powerpoint/2010/main" val="621025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A8A3611-474C-47B0-8FDC-E940E423B058}"/>
              </a:ext>
            </a:extLst>
          </p:cNvPr>
          <p:cNvSpPr>
            <a:spLocks noChangeArrowheads="1"/>
          </p:cNvSpPr>
          <p:nvPr/>
        </p:nvSpPr>
        <p:spPr bwMode="auto">
          <a:xfrm>
            <a:off x="1863011" y="1425600"/>
            <a:ext cx="3949960" cy="3539430"/>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背景知識與相關研究</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　研究方法</a:t>
            </a:r>
            <a:endParaRPr lang="en-US" altLang="zh-TW" sz="2800" dirty="0">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chemeClr val="bg2"/>
                </a:solidFill>
                <a:latin typeface="標楷體" panose="03000509000000000000" pitchFamily="65" charset="-120"/>
                <a:ea typeface="標楷體" panose="03000509000000000000" pitchFamily="65" charset="-120"/>
              </a:rPr>
              <a:t>　系統架構</a:t>
            </a:r>
            <a:endParaRPr lang="en-US" altLang="zh-TW" sz="2400" dirty="0">
              <a:solidFill>
                <a:schemeClr val="bg2"/>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b="1" dirty="0">
                <a:latin typeface="標楷體" panose="03000509000000000000" pitchFamily="65" charset="-120"/>
                <a:ea typeface="標楷體" panose="03000509000000000000" pitchFamily="65" charset="-120"/>
              </a:rPr>
              <a:t>　音源分離模組</a:t>
            </a:r>
            <a:endParaRPr lang="en-US" altLang="zh-TW" sz="2400" b="1" dirty="0">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Band-Split RNN</a:t>
            </a: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頻帶切割估計方法</a:t>
            </a:r>
            <a:endParaRPr lang="en-US" altLang="zh-TW" sz="2000" dirty="0">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chemeClr val="bg2"/>
                </a:solidFill>
                <a:latin typeface="標楷體" panose="03000509000000000000" pitchFamily="65" charset="-120"/>
                <a:ea typeface="標楷體" panose="03000509000000000000" pitchFamily="65" charset="-120"/>
              </a:rPr>
              <a:t>　音樂追蹤模組</a:t>
            </a:r>
            <a:endParaRPr lang="en-US" altLang="zh-TW" sz="24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實驗設計與成果</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結論與未來展望</a:t>
            </a:r>
          </a:p>
        </p:txBody>
      </p:sp>
      <p:sp>
        <p:nvSpPr>
          <p:cNvPr id="7" name="標題 4">
            <a:extLst>
              <a:ext uri="{FF2B5EF4-FFF2-40B4-BE49-F238E27FC236}">
                <a16:creationId xmlns:a16="http://schemas.microsoft.com/office/drawing/2014/main" id="{7B546550-7419-4BE3-A517-AB2C09BD9C4B}"/>
              </a:ext>
            </a:extLst>
          </p:cNvPr>
          <p:cNvSpPr txBox="1">
            <a:spLocks/>
          </p:cNvSpPr>
          <p:nvPr/>
        </p:nvSpPr>
        <p:spPr>
          <a:xfrm>
            <a:off x="1272073" y="538097"/>
            <a:ext cx="118187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a:latin typeface="標楷體" panose="03000509000000000000" pitchFamily="65" charset="-120"/>
                <a:ea typeface="標楷體" panose="03000509000000000000" pitchFamily="65" charset="-120"/>
              </a:rPr>
              <a:t>大綱</a:t>
            </a:r>
            <a:endParaRPr lang="zh-TW" altLang="en-US" sz="3600" dirty="0">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414C1C76-7204-423A-938B-0DF3CD4AFBF5}"/>
              </a:ext>
            </a:extLst>
          </p:cNvPr>
          <p:cNvSpPr>
            <a:spLocks noGrp="1"/>
          </p:cNvSpPr>
          <p:nvPr>
            <p:ph type="sldNum" sz="quarter" idx="12"/>
          </p:nvPr>
        </p:nvSpPr>
        <p:spPr/>
        <p:txBody>
          <a:bodyPr/>
          <a:lstStyle/>
          <a:p>
            <a:fld id="{1D572CDB-3FB6-40A5-9607-82765DFFC07E}" type="slidenum">
              <a:rPr lang="zh-TW" altLang="en-US" smtClean="0"/>
              <a:t>20</a:t>
            </a:fld>
            <a:endParaRPr lang="zh-TW" altLang="en-US"/>
          </a:p>
        </p:txBody>
      </p:sp>
    </p:spTree>
    <p:extLst>
      <p:ext uri="{BB962C8B-B14F-4D97-AF65-F5344CB8AC3E}">
        <p14:creationId xmlns:p14="http://schemas.microsoft.com/office/powerpoint/2010/main" val="3921324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6256192"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音源分離模組</a:t>
            </a:r>
            <a:r>
              <a:rPr lang="en-US" altLang="zh-TW" sz="3600" dirty="0">
                <a:latin typeface="標楷體" panose="03000509000000000000" pitchFamily="65" charset="-120"/>
                <a:ea typeface="標楷體" panose="03000509000000000000" pitchFamily="65" charset="-120"/>
              </a:rPr>
              <a:t>-</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Band-Split RNN</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21</a:t>
            </a:fld>
            <a:endParaRPr lang="zh-TW" altLang="en-US"/>
          </a:p>
        </p:txBody>
      </p:sp>
      <p:pic>
        <p:nvPicPr>
          <p:cNvPr id="4" name="圖片 3">
            <a:extLst>
              <a:ext uri="{FF2B5EF4-FFF2-40B4-BE49-F238E27FC236}">
                <a16:creationId xmlns:a16="http://schemas.microsoft.com/office/drawing/2014/main" id="{497B5DCE-7D14-44C5-A4BA-F8A22525128C}"/>
              </a:ext>
            </a:extLst>
          </p:cNvPr>
          <p:cNvPicPr>
            <a:picLocks noChangeAspect="1"/>
          </p:cNvPicPr>
          <p:nvPr/>
        </p:nvPicPr>
        <p:blipFill rotWithShape="1">
          <a:blip r:embed="rId3">
            <a:extLst>
              <a:ext uri="{28A0092B-C50C-407E-A947-70E740481C1C}">
                <a14:useLocalDpi xmlns:a14="http://schemas.microsoft.com/office/drawing/2010/main" val="0"/>
              </a:ext>
            </a:extLst>
          </a:blip>
          <a:srcRect t="5450" b="6549"/>
          <a:stretch/>
        </p:blipFill>
        <p:spPr>
          <a:xfrm>
            <a:off x="2207443" y="1207212"/>
            <a:ext cx="7777114" cy="4838330"/>
          </a:xfrm>
          <a:prstGeom prst="rect">
            <a:avLst/>
          </a:prstGeom>
        </p:spPr>
      </p:pic>
    </p:spTree>
    <p:extLst>
      <p:ext uri="{BB962C8B-B14F-4D97-AF65-F5344CB8AC3E}">
        <p14:creationId xmlns:p14="http://schemas.microsoft.com/office/powerpoint/2010/main" val="4261817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6842118"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音源分離模組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頻帶切割估計方法</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22</a:t>
            </a:fld>
            <a:endParaRPr lang="zh-TW" altLang="en-US"/>
          </a:p>
        </p:txBody>
      </p:sp>
      <p:pic>
        <p:nvPicPr>
          <p:cNvPr id="4" name="圖片 3">
            <a:extLst>
              <a:ext uri="{FF2B5EF4-FFF2-40B4-BE49-F238E27FC236}">
                <a16:creationId xmlns:a16="http://schemas.microsoft.com/office/drawing/2014/main" id="{82C7A1B4-D98E-4E47-B072-FFE9583257BC}"/>
              </a:ext>
            </a:extLst>
          </p:cNvPr>
          <p:cNvPicPr>
            <a:picLocks noChangeAspect="1"/>
          </p:cNvPicPr>
          <p:nvPr/>
        </p:nvPicPr>
        <p:blipFill>
          <a:blip r:embed="rId3"/>
          <a:stretch>
            <a:fillRect/>
          </a:stretch>
        </p:blipFill>
        <p:spPr>
          <a:xfrm>
            <a:off x="5211192" y="1656349"/>
            <a:ext cx="6740428" cy="4023663"/>
          </a:xfrm>
          <a:prstGeom prst="rect">
            <a:avLst/>
          </a:prstGeom>
        </p:spPr>
      </p:pic>
      <p:sp>
        <p:nvSpPr>
          <p:cNvPr id="5" name="文字方塊 4">
            <a:extLst>
              <a:ext uri="{FF2B5EF4-FFF2-40B4-BE49-F238E27FC236}">
                <a16:creationId xmlns:a16="http://schemas.microsoft.com/office/drawing/2014/main" id="{5CC199FF-DEEB-42AB-A595-082D9BF3B1E1}"/>
              </a:ext>
            </a:extLst>
          </p:cNvPr>
          <p:cNvSpPr txBox="1"/>
          <p:nvPr/>
        </p:nvSpPr>
        <p:spPr>
          <a:xfrm>
            <a:off x="550415" y="2219418"/>
            <a:ext cx="4660777" cy="1569660"/>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兩種樂器各選取約</a:t>
            </a:r>
            <a:r>
              <a:rPr lang="en-US" altLang="zh-TW" sz="2400" dirty="0">
                <a:latin typeface="標楷體" panose="03000509000000000000" pitchFamily="65" charset="-120"/>
                <a:ea typeface="標楷體" panose="03000509000000000000" pitchFamily="65" charset="-120"/>
              </a:rPr>
              <a:t>15</a:t>
            </a:r>
            <a:r>
              <a:rPr lang="zh-TW" altLang="en-US" sz="2400" dirty="0">
                <a:latin typeface="標楷體" panose="03000509000000000000" pitchFamily="65" charset="-120"/>
                <a:ea typeface="標楷體" panose="03000509000000000000" pitchFamily="65" charset="-120"/>
              </a:rPr>
              <a:t>分鐘的資料</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使用快速傅立葉轉換計算頻率域樣本擁有的成份多寡</a:t>
            </a:r>
            <a:endParaRPr lang="en-US" altLang="zh-TW"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62235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6842118"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音源分離模組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頻帶切割估計方法</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23</a:t>
            </a:fld>
            <a:endParaRPr lang="zh-TW" altLang="en-US"/>
          </a:p>
        </p:txBody>
      </p:sp>
      <p:cxnSp>
        <p:nvCxnSpPr>
          <p:cNvPr id="4" name="直線單箭頭接點 3">
            <a:extLst>
              <a:ext uri="{FF2B5EF4-FFF2-40B4-BE49-F238E27FC236}">
                <a16:creationId xmlns:a16="http://schemas.microsoft.com/office/drawing/2014/main" id="{ADD4485B-03B2-4383-85DC-7330A5D8166D}"/>
              </a:ext>
            </a:extLst>
          </p:cNvPr>
          <p:cNvCxnSpPr>
            <a:cxnSpLocks/>
          </p:cNvCxnSpPr>
          <p:nvPr/>
        </p:nvCxnSpPr>
        <p:spPr>
          <a:xfrm>
            <a:off x="3709332" y="4627894"/>
            <a:ext cx="77961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C29DF682-6540-44F4-94A6-F3014C17C353}"/>
              </a:ext>
            </a:extLst>
          </p:cNvPr>
          <p:cNvSpPr txBox="1"/>
          <p:nvPr/>
        </p:nvSpPr>
        <p:spPr>
          <a:xfrm>
            <a:off x="2948611" y="4382376"/>
            <a:ext cx="760721"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Violin</a:t>
            </a:r>
            <a:endParaRPr lang="zh-TW" altLang="en-US" dirty="0">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50B4C1CD-8BCB-41E2-84E9-B22767584B37}"/>
              </a:ext>
            </a:extLst>
          </p:cNvPr>
          <p:cNvPicPr>
            <a:picLocks noChangeAspect="1"/>
          </p:cNvPicPr>
          <p:nvPr/>
        </p:nvPicPr>
        <p:blipFill>
          <a:blip r:embed="rId3"/>
          <a:stretch>
            <a:fillRect/>
          </a:stretch>
        </p:blipFill>
        <p:spPr>
          <a:xfrm>
            <a:off x="6428592" y="1719589"/>
            <a:ext cx="5611008" cy="1981477"/>
          </a:xfrm>
          <a:prstGeom prst="rect">
            <a:avLst/>
          </a:prstGeom>
        </p:spPr>
      </p:pic>
      <p:sp>
        <p:nvSpPr>
          <p:cNvPr id="10" name="文字方塊 9">
            <a:extLst>
              <a:ext uri="{FF2B5EF4-FFF2-40B4-BE49-F238E27FC236}">
                <a16:creationId xmlns:a16="http://schemas.microsoft.com/office/drawing/2014/main" id="{DBF2C9BD-347A-45A5-B635-88E82C405AA3}"/>
              </a:ext>
            </a:extLst>
          </p:cNvPr>
          <p:cNvSpPr txBox="1"/>
          <p:nvPr/>
        </p:nvSpPr>
        <p:spPr>
          <a:xfrm>
            <a:off x="803052" y="1679938"/>
            <a:ext cx="5611008" cy="2308324"/>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切割比例閥值：控制切割點位置</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最小頻率切割值：控制最小子頻帶大小</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預計切割頻帶數量：控制模型訓練的子頻帶數量</a:t>
            </a:r>
            <a:endParaRPr lang="en-US" altLang="zh-TW" sz="2400" dirty="0">
              <a:latin typeface="標楷體" panose="03000509000000000000" pitchFamily="65" charset="-120"/>
              <a:ea typeface="標楷體" panose="03000509000000000000" pitchFamily="65" charset="-120"/>
            </a:endParaRPr>
          </a:p>
        </p:txBody>
      </p:sp>
      <p:sp>
        <p:nvSpPr>
          <p:cNvPr id="18" name="文字方塊 17">
            <a:extLst>
              <a:ext uri="{FF2B5EF4-FFF2-40B4-BE49-F238E27FC236}">
                <a16:creationId xmlns:a16="http://schemas.microsoft.com/office/drawing/2014/main" id="{723E3AEA-B464-48F7-ABD2-37FBFA7C104E}"/>
              </a:ext>
            </a:extLst>
          </p:cNvPr>
          <p:cNvSpPr txBox="1"/>
          <p:nvPr/>
        </p:nvSpPr>
        <p:spPr>
          <a:xfrm>
            <a:off x="11130998" y="4751708"/>
            <a:ext cx="748923"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22050Hz</a:t>
            </a:r>
            <a:endParaRPr lang="zh-TW" altLang="en-US" sz="1200" dirty="0">
              <a:latin typeface="Times New Roman" panose="02020603050405020304" pitchFamily="18" charset="0"/>
              <a:cs typeface="Times New Roman" panose="02020603050405020304" pitchFamily="18" charset="0"/>
            </a:endParaRPr>
          </a:p>
        </p:txBody>
      </p:sp>
      <p:sp>
        <p:nvSpPr>
          <p:cNvPr id="19" name="文字方塊 18">
            <a:extLst>
              <a:ext uri="{FF2B5EF4-FFF2-40B4-BE49-F238E27FC236}">
                <a16:creationId xmlns:a16="http://schemas.microsoft.com/office/drawing/2014/main" id="{E5BD468A-D315-4DCD-B023-3C2867D05342}"/>
              </a:ext>
            </a:extLst>
          </p:cNvPr>
          <p:cNvSpPr txBox="1"/>
          <p:nvPr/>
        </p:nvSpPr>
        <p:spPr>
          <a:xfrm>
            <a:off x="3488759" y="4754585"/>
            <a:ext cx="441146"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0Hz</a:t>
            </a:r>
            <a:endParaRPr lang="zh-TW" altLang="en-US" sz="1200" dirty="0">
              <a:latin typeface="Times New Roman" panose="02020603050405020304" pitchFamily="18" charset="0"/>
              <a:cs typeface="Times New Roman" panose="02020603050405020304" pitchFamily="18" charset="0"/>
            </a:endParaRPr>
          </a:p>
        </p:txBody>
      </p:sp>
      <p:cxnSp>
        <p:nvCxnSpPr>
          <p:cNvPr id="20" name="直線單箭頭接點 19">
            <a:extLst>
              <a:ext uri="{FF2B5EF4-FFF2-40B4-BE49-F238E27FC236}">
                <a16:creationId xmlns:a16="http://schemas.microsoft.com/office/drawing/2014/main" id="{29191DCD-C02D-4DAF-B9A9-7F6F3C8BBC2B}"/>
              </a:ext>
            </a:extLst>
          </p:cNvPr>
          <p:cNvCxnSpPr>
            <a:cxnSpLocks/>
          </p:cNvCxnSpPr>
          <p:nvPr/>
        </p:nvCxnSpPr>
        <p:spPr>
          <a:xfrm>
            <a:off x="3709332" y="5398660"/>
            <a:ext cx="77961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3805EDBD-DFFA-4DB6-87D2-C33B1646CB10}"/>
              </a:ext>
            </a:extLst>
          </p:cNvPr>
          <p:cNvSpPr txBox="1"/>
          <p:nvPr/>
        </p:nvSpPr>
        <p:spPr>
          <a:xfrm>
            <a:off x="2998881" y="5160654"/>
            <a:ext cx="710451"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Piano</a:t>
            </a:r>
            <a:endParaRPr lang="zh-TW" altLang="en-US"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58D5F0B4-C331-497B-B5AA-EDA5CC05AAAE}"/>
              </a:ext>
            </a:extLst>
          </p:cNvPr>
          <p:cNvSpPr txBox="1"/>
          <p:nvPr/>
        </p:nvSpPr>
        <p:spPr>
          <a:xfrm>
            <a:off x="11130998" y="5522474"/>
            <a:ext cx="748923"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22050Hz</a:t>
            </a:r>
            <a:endParaRPr lang="zh-TW" altLang="en-US" sz="1200" dirty="0">
              <a:latin typeface="Times New Roman" panose="02020603050405020304" pitchFamily="18" charset="0"/>
              <a:cs typeface="Times New Roman" panose="02020603050405020304" pitchFamily="18" charset="0"/>
            </a:endParaRPr>
          </a:p>
        </p:txBody>
      </p:sp>
      <p:sp>
        <p:nvSpPr>
          <p:cNvPr id="23" name="文字方塊 22">
            <a:extLst>
              <a:ext uri="{FF2B5EF4-FFF2-40B4-BE49-F238E27FC236}">
                <a16:creationId xmlns:a16="http://schemas.microsoft.com/office/drawing/2014/main" id="{BF68D18B-B8E1-4EBE-A2C7-F4D5277DBAB8}"/>
              </a:ext>
            </a:extLst>
          </p:cNvPr>
          <p:cNvSpPr txBox="1"/>
          <p:nvPr/>
        </p:nvSpPr>
        <p:spPr>
          <a:xfrm>
            <a:off x="3488759" y="5525351"/>
            <a:ext cx="441146"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0Hz</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882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A8A3611-474C-47B0-8FDC-E940E423B058}"/>
              </a:ext>
            </a:extLst>
          </p:cNvPr>
          <p:cNvSpPr>
            <a:spLocks noChangeArrowheads="1"/>
          </p:cNvSpPr>
          <p:nvPr/>
        </p:nvSpPr>
        <p:spPr bwMode="auto">
          <a:xfrm>
            <a:off x="1863010" y="1425600"/>
            <a:ext cx="4724401" cy="5078313"/>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背景知識與相關研究</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　研究方法</a:t>
            </a:r>
            <a:endParaRPr lang="en-US" altLang="zh-TW" sz="2800" dirty="0">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chemeClr val="bg2"/>
                </a:solidFill>
                <a:latin typeface="標楷體" panose="03000509000000000000" pitchFamily="65" charset="-120"/>
                <a:ea typeface="標楷體" panose="03000509000000000000" pitchFamily="65" charset="-120"/>
              </a:rPr>
              <a:t>　系統架構</a:t>
            </a:r>
            <a:endParaRPr lang="en-US" altLang="zh-TW" sz="2400" dirty="0">
              <a:solidFill>
                <a:schemeClr val="bg2"/>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chemeClr val="bg2"/>
                </a:solidFill>
                <a:latin typeface="標楷體" panose="03000509000000000000" pitchFamily="65" charset="-120"/>
                <a:ea typeface="標楷體" panose="03000509000000000000" pitchFamily="65" charset="-120"/>
              </a:rPr>
              <a:t>　音源分離模組</a:t>
            </a:r>
            <a:endParaRPr lang="en-US" altLang="zh-TW" sz="2400" dirty="0">
              <a:solidFill>
                <a:schemeClr val="bg2"/>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b="1" dirty="0">
                <a:latin typeface="標楷體" panose="03000509000000000000" pitchFamily="65" charset="-120"/>
                <a:ea typeface="標楷體" panose="03000509000000000000" pitchFamily="65" charset="-120"/>
              </a:rPr>
              <a:t>　音樂追蹤模組</a:t>
            </a:r>
            <a:endParaRPr lang="en-US" altLang="zh-TW" sz="2400" b="1" dirty="0">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動態時間規整演算法</a:t>
            </a:r>
            <a:endParaRPr lang="en-US" altLang="zh-TW" sz="2000"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線上動態時間規整演算法</a:t>
            </a:r>
            <a:endParaRPr lang="en-US" altLang="zh-TW" sz="2000"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貪心向後對齊方法</a:t>
            </a:r>
            <a:endParaRPr lang="en-US" altLang="zh-TW" sz="2000"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資料管理者元件</a:t>
            </a:r>
            <a:endParaRPr lang="en-US" altLang="zh-TW" sz="2000"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音樂偵測器元件</a:t>
            </a:r>
            <a:endParaRPr lang="en-US" altLang="zh-TW" sz="2000"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粗略位置估計器元件</a:t>
            </a:r>
            <a:endParaRPr lang="en-US" altLang="zh-TW" sz="2000"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決策決定者元件</a:t>
            </a:r>
            <a:endParaRPr lang="en-US" altLang="zh-TW" sz="2000" dirty="0">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實驗設計與成果</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結論與未來展望</a:t>
            </a:r>
          </a:p>
        </p:txBody>
      </p:sp>
      <p:sp>
        <p:nvSpPr>
          <p:cNvPr id="7" name="標題 4">
            <a:extLst>
              <a:ext uri="{FF2B5EF4-FFF2-40B4-BE49-F238E27FC236}">
                <a16:creationId xmlns:a16="http://schemas.microsoft.com/office/drawing/2014/main" id="{7B546550-7419-4BE3-A517-AB2C09BD9C4B}"/>
              </a:ext>
            </a:extLst>
          </p:cNvPr>
          <p:cNvSpPr txBox="1">
            <a:spLocks/>
          </p:cNvSpPr>
          <p:nvPr/>
        </p:nvSpPr>
        <p:spPr>
          <a:xfrm>
            <a:off x="1272073" y="538097"/>
            <a:ext cx="118187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a:latin typeface="標楷體" panose="03000509000000000000" pitchFamily="65" charset="-120"/>
                <a:ea typeface="標楷體" panose="03000509000000000000" pitchFamily="65" charset="-120"/>
              </a:rPr>
              <a:t>大綱</a:t>
            </a:r>
            <a:endParaRPr lang="zh-TW" altLang="en-US" sz="3600" dirty="0">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5B1C998C-B79B-4959-99C4-4F182FC28586}"/>
              </a:ext>
            </a:extLst>
          </p:cNvPr>
          <p:cNvSpPr>
            <a:spLocks noGrp="1"/>
          </p:cNvSpPr>
          <p:nvPr>
            <p:ph type="sldNum" sz="quarter" idx="12"/>
          </p:nvPr>
        </p:nvSpPr>
        <p:spPr/>
        <p:txBody>
          <a:bodyPr/>
          <a:lstStyle/>
          <a:p>
            <a:fld id="{1D572CDB-3FB6-40A5-9607-82765DFFC07E}" type="slidenum">
              <a:rPr lang="zh-TW" altLang="en-US" smtClean="0"/>
              <a:t>24</a:t>
            </a:fld>
            <a:endParaRPr lang="zh-TW" altLang="en-US"/>
          </a:p>
        </p:txBody>
      </p:sp>
    </p:spTree>
    <p:extLst>
      <p:ext uri="{BB962C8B-B14F-4D97-AF65-F5344CB8AC3E}">
        <p14:creationId xmlns:p14="http://schemas.microsoft.com/office/powerpoint/2010/main" val="1791313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7286002"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動態時間規整演算法</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25</a:t>
            </a:fld>
            <a:endParaRPr lang="zh-TW" altLang="en-US"/>
          </a:p>
        </p:txBody>
      </p:sp>
      <p:sp>
        <p:nvSpPr>
          <p:cNvPr id="2" name="文字方塊 1">
            <a:extLst>
              <a:ext uri="{FF2B5EF4-FFF2-40B4-BE49-F238E27FC236}">
                <a16:creationId xmlns:a16="http://schemas.microsoft.com/office/drawing/2014/main" id="{67F65FAE-085C-4568-8A61-9744DFB054C8}"/>
              </a:ext>
            </a:extLst>
          </p:cNvPr>
          <p:cNvSpPr txBox="1"/>
          <p:nvPr/>
        </p:nvSpPr>
        <p:spPr>
          <a:xfrm>
            <a:off x="1782733" y="1663691"/>
            <a:ext cx="8626531" cy="830997"/>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動態時間規整</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(Dynamic Time warping, DTW)</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能計算兩段時間序列資料之間的相似度</a:t>
            </a:r>
          </a:p>
        </p:txBody>
      </p:sp>
      <p:pic>
        <p:nvPicPr>
          <p:cNvPr id="5" name="圖片 4">
            <a:extLst>
              <a:ext uri="{FF2B5EF4-FFF2-40B4-BE49-F238E27FC236}">
                <a16:creationId xmlns:a16="http://schemas.microsoft.com/office/drawing/2014/main" id="{AE35FD69-B295-4978-8BE3-7F3A8B003CF0}"/>
              </a:ext>
            </a:extLst>
          </p:cNvPr>
          <p:cNvPicPr>
            <a:picLocks noChangeAspect="1"/>
          </p:cNvPicPr>
          <p:nvPr/>
        </p:nvPicPr>
        <p:blipFill>
          <a:blip r:embed="rId3"/>
          <a:stretch>
            <a:fillRect/>
          </a:stretch>
        </p:blipFill>
        <p:spPr>
          <a:xfrm>
            <a:off x="1918704" y="2740788"/>
            <a:ext cx="8354591" cy="2743583"/>
          </a:xfrm>
          <a:prstGeom prst="rect">
            <a:avLst/>
          </a:prstGeom>
        </p:spPr>
      </p:pic>
    </p:spTree>
    <p:extLst>
      <p:ext uri="{BB962C8B-B14F-4D97-AF65-F5344CB8AC3E}">
        <p14:creationId xmlns:p14="http://schemas.microsoft.com/office/powerpoint/2010/main" val="3192610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7286002"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動態時間規整演算法</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26</a:t>
            </a:fld>
            <a:endParaRPr lang="zh-TW" altLang="en-US"/>
          </a:p>
        </p:txBody>
      </p:sp>
      <p:pic>
        <p:nvPicPr>
          <p:cNvPr id="9" name="圖片 8">
            <a:extLst>
              <a:ext uri="{FF2B5EF4-FFF2-40B4-BE49-F238E27FC236}">
                <a16:creationId xmlns:a16="http://schemas.microsoft.com/office/drawing/2014/main" id="{A1CE857D-2E85-4A32-BDE2-03BE0A959B10}"/>
              </a:ext>
            </a:extLst>
          </p:cNvPr>
          <p:cNvPicPr>
            <a:picLocks noChangeAspect="1"/>
          </p:cNvPicPr>
          <p:nvPr/>
        </p:nvPicPr>
        <p:blipFill>
          <a:blip r:embed="rId3"/>
          <a:stretch>
            <a:fillRect/>
          </a:stretch>
        </p:blipFill>
        <p:spPr>
          <a:xfrm>
            <a:off x="6126376" y="2121764"/>
            <a:ext cx="5716212" cy="3065100"/>
          </a:xfrm>
          <a:prstGeom prst="rect">
            <a:avLst/>
          </a:prstGeom>
        </p:spPr>
      </p:pic>
      <p:pic>
        <p:nvPicPr>
          <p:cNvPr id="11" name="圖片 10">
            <a:extLst>
              <a:ext uri="{FF2B5EF4-FFF2-40B4-BE49-F238E27FC236}">
                <a16:creationId xmlns:a16="http://schemas.microsoft.com/office/drawing/2014/main" id="{98428559-D2EE-4ADD-A4BE-4FEF685F98CB}"/>
              </a:ext>
            </a:extLst>
          </p:cNvPr>
          <p:cNvPicPr>
            <a:picLocks noChangeAspect="1"/>
          </p:cNvPicPr>
          <p:nvPr/>
        </p:nvPicPr>
        <p:blipFill>
          <a:blip r:embed="rId4"/>
          <a:stretch>
            <a:fillRect/>
          </a:stretch>
        </p:blipFill>
        <p:spPr>
          <a:xfrm>
            <a:off x="1450020" y="3109548"/>
            <a:ext cx="4211559" cy="2239943"/>
          </a:xfrm>
          <a:prstGeom prst="rect">
            <a:avLst/>
          </a:prstGeom>
        </p:spPr>
      </p:pic>
      <p:pic>
        <p:nvPicPr>
          <p:cNvPr id="13" name="圖片 12">
            <a:extLst>
              <a:ext uri="{FF2B5EF4-FFF2-40B4-BE49-F238E27FC236}">
                <a16:creationId xmlns:a16="http://schemas.microsoft.com/office/drawing/2014/main" id="{CD56B5B7-0DFF-4B35-BF8A-541450262C0C}"/>
              </a:ext>
            </a:extLst>
          </p:cNvPr>
          <p:cNvPicPr>
            <a:picLocks noChangeAspect="1"/>
          </p:cNvPicPr>
          <p:nvPr/>
        </p:nvPicPr>
        <p:blipFill>
          <a:blip r:embed="rId5"/>
          <a:stretch>
            <a:fillRect/>
          </a:stretch>
        </p:blipFill>
        <p:spPr>
          <a:xfrm>
            <a:off x="1450019" y="1967487"/>
            <a:ext cx="4338221" cy="678313"/>
          </a:xfrm>
          <a:prstGeom prst="rect">
            <a:avLst/>
          </a:prstGeom>
        </p:spPr>
      </p:pic>
    </p:spTree>
    <p:extLst>
      <p:ext uri="{BB962C8B-B14F-4D97-AF65-F5344CB8AC3E}">
        <p14:creationId xmlns:p14="http://schemas.microsoft.com/office/powerpoint/2010/main" val="110730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7286002"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動態時間規整演算法</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27</a:t>
            </a:fld>
            <a:endParaRPr lang="zh-TW" altLang="en-US"/>
          </a:p>
        </p:txBody>
      </p:sp>
      <p:pic>
        <p:nvPicPr>
          <p:cNvPr id="4" name="圖片 3">
            <a:extLst>
              <a:ext uri="{FF2B5EF4-FFF2-40B4-BE49-F238E27FC236}">
                <a16:creationId xmlns:a16="http://schemas.microsoft.com/office/drawing/2014/main" id="{55217C40-1255-4308-9EC3-60CBE5ADBE4F}"/>
              </a:ext>
            </a:extLst>
          </p:cNvPr>
          <p:cNvPicPr>
            <a:picLocks noChangeAspect="1"/>
          </p:cNvPicPr>
          <p:nvPr/>
        </p:nvPicPr>
        <p:blipFill>
          <a:blip r:embed="rId3"/>
          <a:stretch>
            <a:fillRect/>
          </a:stretch>
        </p:blipFill>
        <p:spPr>
          <a:xfrm>
            <a:off x="661007" y="2809200"/>
            <a:ext cx="6880194" cy="1239600"/>
          </a:xfrm>
          <a:prstGeom prst="rect">
            <a:avLst/>
          </a:prstGeom>
        </p:spPr>
      </p:pic>
      <p:pic>
        <p:nvPicPr>
          <p:cNvPr id="8" name="圖片 7">
            <a:extLst>
              <a:ext uri="{FF2B5EF4-FFF2-40B4-BE49-F238E27FC236}">
                <a16:creationId xmlns:a16="http://schemas.microsoft.com/office/drawing/2014/main" id="{647ACA4C-CF32-4A45-97E6-2CF166C0A973}"/>
              </a:ext>
            </a:extLst>
          </p:cNvPr>
          <p:cNvPicPr>
            <a:picLocks noChangeAspect="1"/>
          </p:cNvPicPr>
          <p:nvPr/>
        </p:nvPicPr>
        <p:blipFill>
          <a:blip r:embed="rId4"/>
          <a:stretch>
            <a:fillRect/>
          </a:stretch>
        </p:blipFill>
        <p:spPr>
          <a:xfrm>
            <a:off x="7541201" y="1745249"/>
            <a:ext cx="4553585" cy="3953427"/>
          </a:xfrm>
          <a:prstGeom prst="rect">
            <a:avLst/>
          </a:prstGeom>
        </p:spPr>
      </p:pic>
    </p:spTree>
    <p:extLst>
      <p:ext uri="{BB962C8B-B14F-4D97-AF65-F5344CB8AC3E}">
        <p14:creationId xmlns:p14="http://schemas.microsoft.com/office/powerpoint/2010/main" val="209569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1" y="538097"/>
            <a:ext cx="8191525"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線上動態時間規整演算法</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28</a:t>
            </a:fld>
            <a:endParaRPr lang="zh-TW" altLang="en-US"/>
          </a:p>
        </p:txBody>
      </p:sp>
      <p:sp>
        <p:nvSpPr>
          <p:cNvPr id="2" name="文字方塊 1">
            <a:extLst>
              <a:ext uri="{FF2B5EF4-FFF2-40B4-BE49-F238E27FC236}">
                <a16:creationId xmlns:a16="http://schemas.microsoft.com/office/drawing/2014/main" id="{BD51ECCE-8F88-4786-BBE0-1E3A08CAE43B}"/>
              </a:ext>
            </a:extLst>
          </p:cNvPr>
          <p:cNvSpPr txBox="1"/>
          <p:nvPr/>
        </p:nvSpPr>
        <p:spPr>
          <a:xfrm>
            <a:off x="1137017" y="2644170"/>
            <a:ext cx="5557422" cy="1569660"/>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與</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DTW</a:t>
            </a:r>
            <a:r>
              <a:rPr lang="zh-TW" altLang="en-US" sz="2400" dirty="0">
                <a:latin typeface="標楷體" panose="03000509000000000000" pitchFamily="65" charset="-120"/>
                <a:ea typeface="標楷體" panose="03000509000000000000" pitchFamily="65" charset="-120"/>
              </a:rPr>
              <a:t>不同之處：</a:t>
            </a:r>
            <a:endParaRPr lang="en-US" altLang="zh-TW" sz="2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向前增量對齊</a:t>
            </a:r>
            <a:endParaRPr lang="en-US" altLang="zh-TW" sz="2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採局部最佳解</a:t>
            </a:r>
            <a:endParaRPr lang="en-US" altLang="zh-TW" sz="2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距離成本矩陣計算範圍使用常數限制</a:t>
            </a:r>
            <a:endParaRPr lang="en-US" altLang="zh-TW" sz="2400"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F27132AE-3223-48C8-83FA-FF63AEE4993A}"/>
              </a:ext>
            </a:extLst>
          </p:cNvPr>
          <p:cNvPicPr>
            <a:picLocks noChangeAspect="1"/>
          </p:cNvPicPr>
          <p:nvPr/>
        </p:nvPicPr>
        <p:blipFill>
          <a:blip r:embed="rId3"/>
          <a:stretch>
            <a:fillRect/>
          </a:stretch>
        </p:blipFill>
        <p:spPr>
          <a:xfrm>
            <a:off x="6877099" y="1207212"/>
            <a:ext cx="4177884" cy="4682971"/>
          </a:xfrm>
          <a:prstGeom prst="rect">
            <a:avLst/>
          </a:prstGeom>
        </p:spPr>
      </p:pic>
      <p:sp>
        <p:nvSpPr>
          <p:cNvPr id="6" name="文字方塊 5">
            <a:extLst>
              <a:ext uri="{FF2B5EF4-FFF2-40B4-BE49-F238E27FC236}">
                <a16:creationId xmlns:a16="http://schemas.microsoft.com/office/drawing/2014/main" id="{D5E1E5A2-C42C-4FEA-90CF-713AAF36D351}"/>
              </a:ext>
            </a:extLst>
          </p:cNvPr>
          <p:cNvSpPr txBox="1"/>
          <p:nvPr/>
        </p:nvSpPr>
        <p:spPr>
          <a:xfrm>
            <a:off x="5794174" y="5281456"/>
            <a:ext cx="1082925" cy="369332"/>
          </a:xfrm>
          <a:prstGeom prst="rect">
            <a:avLst/>
          </a:prstGeom>
          <a:noFill/>
        </p:spPr>
        <p:txBody>
          <a:bodyPr wrap="none" rtlCol="0">
            <a:spAutoFit/>
          </a:bodyPr>
          <a:lstStyle/>
          <a:p>
            <a:r>
              <a:rPr lang="en-US" altLang="zh-TW" dirty="0">
                <a:solidFill>
                  <a:srgbClr val="FF0000"/>
                </a:solidFill>
              </a:rPr>
              <a:t>reference</a:t>
            </a:r>
            <a:endParaRPr lang="zh-TW" altLang="en-US" dirty="0">
              <a:solidFill>
                <a:srgbClr val="FF0000"/>
              </a:solidFill>
            </a:endParaRPr>
          </a:p>
        </p:txBody>
      </p:sp>
    </p:spTree>
    <p:extLst>
      <p:ext uri="{BB962C8B-B14F-4D97-AF65-F5344CB8AC3E}">
        <p14:creationId xmlns:p14="http://schemas.microsoft.com/office/powerpoint/2010/main" val="4180365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1" y="538097"/>
            <a:ext cx="8191525"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線上動態時間規整演算法</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29</a:t>
            </a:fld>
            <a:endParaRPr lang="zh-TW" altLang="en-US"/>
          </a:p>
        </p:txBody>
      </p:sp>
      <p:sp>
        <p:nvSpPr>
          <p:cNvPr id="2" name="文字方塊 1">
            <a:extLst>
              <a:ext uri="{FF2B5EF4-FFF2-40B4-BE49-F238E27FC236}">
                <a16:creationId xmlns:a16="http://schemas.microsoft.com/office/drawing/2014/main" id="{BD51ECCE-8F88-4786-BBE0-1E3A08CAE43B}"/>
              </a:ext>
            </a:extLst>
          </p:cNvPr>
          <p:cNvSpPr txBox="1"/>
          <p:nvPr/>
        </p:nvSpPr>
        <p:spPr>
          <a:xfrm>
            <a:off x="843943" y="2695876"/>
            <a:ext cx="4255364" cy="830997"/>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j </a:t>
            </a:r>
            <a:r>
              <a:rPr lang="zh-TW" altLang="en-US" sz="2400" dirty="0">
                <a:latin typeface="標楷體" panose="03000509000000000000" pitchFamily="65" charset="-120"/>
                <a:ea typeface="標楷體" panose="03000509000000000000" pitchFamily="65" charset="-120"/>
              </a:rPr>
              <a:t>方向計算距離成本的格數由</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c </a:t>
            </a:r>
            <a:r>
              <a:rPr lang="zh-TW" altLang="en-US" sz="2400" dirty="0">
                <a:latin typeface="標楷體" panose="03000509000000000000" pitchFamily="65" charset="-120"/>
                <a:ea typeface="標楷體" panose="03000509000000000000" pitchFamily="65" charset="-120"/>
              </a:rPr>
              <a:t>變為</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2c-1</a:t>
            </a:r>
          </a:p>
        </p:txBody>
      </p:sp>
      <p:pic>
        <p:nvPicPr>
          <p:cNvPr id="10" name="圖片 9">
            <a:extLst>
              <a:ext uri="{FF2B5EF4-FFF2-40B4-BE49-F238E27FC236}">
                <a16:creationId xmlns:a16="http://schemas.microsoft.com/office/drawing/2014/main" id="{12F58AA5-5DB9-474F-B507-47F4C0593F8F}"/>
              </a:ext>
            </a:extLst>
          </p:cNvPr>
          <p:cNvPicPr>
            <a:picLocks noChangeAspect="1"/>
          </p:cNvPicPr>
          <p:nvPr/>
        </p:nvPicPr>
        <p:blipFill>
          <a:blip r:embed="rId3"/>
          <a:stretch>
            <a:fillRect/>
          </a:stretch>
        </p:blipFill>
        <p:spPr>
          <a:xfrm>
            <a:off x="5099307" y="1207212"/>
            <a:ext cx="6554115" cy="4639322"/>
          </a:xfrm>
          <a:prstGeom prst="rect">
            <a:avLst/>
          </a:prstGeom>
        </p:spPr>
      </p:pic>
    </p:spTree>
    <p:extLst>
      <p:ext uri="{BB962C8B-B14F-4D97-AF65-F5344CB8AC3E}">
        <p14:creationId xmlns:p14="http://schemas.microsoft.com/office/powerpoint/2010/main" val="125033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E25F2D85-7092-46C1-9DDA-7CA0ECC9958A}"/>
              </a:ext>
            </a:extLst>
          </p:cNvPr>
          <p:cNvSpPr>
            <a:spLocks noChangeArrowheads="1"/>
          </p:cNvSpPr>
          <p:nvPr/>
        </p:nvSpPr>
        <p:spPr bwMode="auto">
          <a:xfrm>
            <a:off x="1863011" y="1425600"/>
            <a:ext cx="3949960" cy="2985433"/>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b="1" dirty="0">
                <a:solidFill>
                  <a:srgbClr val="000000"/>
                </a:solidFill>
                <a:latin typeface="標楷體" panose="03000509000000000000" pitchFamily="65" charset="-120"/>
                <a:ea typeface="標楷體" panose="03000509000000000000" pitchFamily="65" charset="-120"/>
              </a:rPr>
              <a:t>　研究動機與目的</a:t>
            </a:r>
            <a:endParaRPr lang="en-US" altLang="zh-TW" sz="2800" b="1" dirty="0">
              <a:solidFill>
                <a:srgbClr val="000000"/>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rgbClr val="000000"/>
                </a:solidFill>
                <a:latin typeface="標楷體" panose="03000509000000000000" pitchFamily="65" charset="-120"/>
                <a:ea typeface="標楷體" panose="03000509000000000000" pitchFamily="65" charset="-120"/>
              </a:rPr>
              <a:t>　研究動機</a:t>
            </a:r>
            <a:endParaRPr lang="en-US" altLang="zh-TW" sz="2400" dirty="0">
              <a:solidFill>
                <a:srgbClr val="000000"/>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rgbClr val="000000"/>
                </a:solidFill>
                <a:latin typeface="標楷體" panose="03000509000000000000" pitchFamily="65" charset="-120"/>
                <a:ea typeface="標楷體" panose="03000509000000000000" pitchFamily="65" charset="-120"/>
              </a:rPr>
              <a:t>　研究目的</a:t>
            </a:r>
            <a:endParaRPr lang="en-US" altLang="zh-TW" sz="2400" dirty="0">
              <a:solidFill>
                <a:srgbClr val="000000"/>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背景知識與相關研究</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研究方法</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實驗設計與成果</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結論與未來展望</a:t>
            </a:r>
          </a:p>
        </p:txBody>
      </p:sp>
      <p:sp>
        <p:nvSpPr>
          <p:cNvPr id="7" name="標題 4">
            <a:extLst>
              <a:ext uri="{FF2B5EF4-FFF2-40B4-BE49-F238E27FC236}">
                <a16:creationId xmlns:a16="http://schemas.microsoft.com/office/drawing/2014/main" id="{07151D88-00C3-45E6-B1BF-A0305460E788}"/>
              </a:ext>
            </a:extLst>
          </p:cNvPr>
          <p:cNvSpPr txBox="1">
            <a:spLocks/>
          </p:cNvSpPr>
          <p:nvPr/>
        </p:nvSpPr>
        <p:spPr>
          <a:xfrm>
            <a:off x="1272073" y="538097"/>
            <a:ext cx="118187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a:latin typeface="標楷體" panose="03000509000000000000" pitchFamily="65" charset="-120"/>
                <a:ea typeface="標楷體" panose="03000509000000000000" pitchFamily="65" charset="-120"/>
              </a:rPr>
              <a:t>大綱</a:t>
            </a:r>
            <a:endParaRPr lang="zh-TW" altLang="en-US" sz="3600" dirty="0">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9C4D4C2C-D8C8-4011-B780-346C25026DB6}"/>
              </a:ext>
            </a:extLst>
          </p:cNvPr>
          <p:cNvSpPr>
            <a:spLocks noGrp="1"/>
          </p:cNvSpPr>
          <p:nvPr>
            <p:ph type="sldNum" sz="quarter" idx="12"/>
          </p:nvPr>
        </p:nvSpPr>
        <p:spPr/>
        <p:txBody>
          <a:bodyPr/>
          <a:lstStyle/>
          <a:p>
            <a:fld id="{1D572CDB-3FB6-40A5-9607-82765DFFC07E}" type="slidenum">
              <a:rPr lang="zh-TW" altLang="en-US" smtClean="0"/>
              <a:t>3</a:t>
            </a:fld>
            <a:endParaRPr lang="zh-TW" altLang="en-US"/>
          </a:p>
        </p:txBody>
      </p:sp>
    </p:spTree>
    <p:extLst>
      <p:ext uri="{BB962C8B-B14F-4D97-AF65-F5344CB8AC3E}">
        <p14:creationId xmlns:p14="http://schemas.microsoft.com/office/powerpoint/2010/main" val="2996120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1" y="538097"/>
            <a:ext cx="8191525"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線上動態時間規整演算法</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30</a:t>
            </a:fld>
            <a:endParaRPr lang="zh-TW" altLang="en-US"/>
          </a:p>
        </p:txBody>
      </p:sp>
      <p:pic>
        <p:nvPicPr>
          <p:cNvPr id="12" name="圖片 11">
            <a:extLst>
              <a:ext uri="{FF2B5EF4-FFF2-40B4-BE49-F238E27FC236}">
                <a16:creationId xmlns:a16="http://schemas.microsoft.com/office/drawing/2014/main" id="{2EF95B40-9DA2-41C0-B21D-F755CA5A158D}"/>
              </a:ext>
            </a:extLst>
          </p:cNvPr>
          <p:cNvPicPr>
            <a:picLocks noChangeAspect="1"/>
          </p:cNvPicPr>
          <p:nvPr/>
        </p:nvPicPr>
        <p:blipFill>
          <a:blip r:embed="rId3"/>
          <a:stretch>
            <a:fillRect/>
          </a:stretch>
        </p:blipFill>
        <p:spPr>
          <a:xfrm>
            <a:off x="3843023" y="2329086"/>
            <a:ext cx="4505954" cy="4096322"/>
          </a:xfrm>
          <a:prstGeom prst="rect">
            <a:avLst/>
          </a:prstGeom>
        </p:spPr>
      </p:pic>
      <p:pic>
        <p:nvPicPr>
          <p:cNvPr id="13" name="圖片 12">
            <a:extLst>
              <a:ext uri="{FF2B5EF4-FFF2-40B4-BE49-F238E27FC236}">
                <a16:creationId xmlns:a16="http://schemas.microsoft.com/office/drawing/2014/main" id="{44F00BF3-05F9-443E-AD32-5AA1407D6734}"/>
              </a:ext>
            </a:extLst>
          </p:cNvPr>
          <p:cNvPicPr>
            <a:picLocks noChangeAspect="1"/>
          </p:cNvPicPr>
          <p:nvPr/>
        </p:nvPicPr>
        <p:blipFill>
          <a:blip r:embed="rId4"/>
          <a:stretch>
            <a:fillRect/>
          </a:stretch>
        </p:blipFill>
        <p:spPr>
          <a:xfrm>
            <a:off x="2166389" y="1709907"/>
            <a:ext cx="7859222" cy="733527"/>
          </a:xfrm>
          <a:prstGeom prst="rect">
            <a:avLst/>
          </a:prstGeom>
        </p:spPr>
      </p:pic>
      <p:sp>
        <p:nvSpPr>
          <p:cNvPr id="14" name="文字方塊 13">
            <a:extLst>
              <a:ext uri="{FF2B5EF4-FFF2-40B4-BE49-F238E27FC236}">
                <a16:creationId xmlns:a16="http://schemas.microsoft.com/office/drawing/2014/main" id="{742CE078-4077-428D-A82D-3C824E6E23CE}"/>
              </a:ext>
            </a:extLst>
          </p:cNvPr>
          <p:cNvSpPr txBox="1"/>
          <p:nvPr/>
        </p:nvSpPr>
        <p:spPr>
          <a:xfrm>
            <a:off x="1358920" y="3915582"/>
            <a:ext cx="3291572" cy="461665"/>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傳統</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ODTW</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計算範圍</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98370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D2006EA2-EC7C-4C78-8B79-70B55917A434}"/>
              </a:ext>
            </a:extLst>
          </p:cNvPr>
          <p:cNvPicPr>
            <a:picLocks noChangeAspect="1"/>
          </p:cNvPicPr>
          <p:nvPr/>
        </p:nvPicPr>
        <p:blipFill>
          <a:blip r:embed="rId3"/>
          <a:stretch>
            <a:fillRect/>
          </a:stretch>
        </p:blipFill>
        <p:spPr>
          <a:xfrm>
            <a:off x="8467226" y="1444246"/>
            <a:ext cx="3572374" cy="1181265"/>
          </a:xfrm>
          <a:prstGeom prst="rect">
            <a:avLst/>
          </a:prstGeom>
        </p:spPr>
      </p:pic>
      <p:pic>
        <p:nvPicPr>
          <p:cNvPr id="12" name="圖片 11">
            <a:extLst>
              <a:ext uri="{FF2B5EF4-FFF2-40B4-BE49-F238E27FC236}">
                <a16:creationId xmlns:a16="http://schemas.microsoft.com/office/drawing/2014/main" id="{A62E295B-B5A9-4532-A350-50073A15F6D2}"/>
              </a:ext>
            </a:extLst>
          </p:cNvPr>
          <p:cNvPicPr>
            <a:picLocks noChangeAspect="1"/>
          </p:cNvPicPr>
          <p:nvPr/>
        </p:nvPicPr>
        <p:blipFill>
          <a:blip r:embed="rId4"/>
          <a:stretch>
            <a:fillRect/>
          </a:stretch>
        </p:blipFill>
        <p:spPr>
          <a:xfrm>
            <a:off x="487877" y="1549036"/>
            <a:ext cx="7830643" cy="1076475"/>
          </a:xfrm>
          <a:prstGeom prst="rect">
            <a:avLst/>
          </a:prstGeom>
        </p:spPr>
      </p:pic>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1" y="538097"/>
            <a:ext cx="8191525"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線上動態時間規整演算法</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31</a:t>
            </a:fld>
            <a:endParaRPr lang="zh-TW" altLang="en-US"/>
          </a:p>
        </p:txBody>
      </p:sp>
      <p:sp>
        <p:nvSpPr>
          <p:cNvPr id="8" name="文字方塊 7">
            <a:extLst>
              <a:ext uri="{FF2B5EF4-FFF2-40B4-BE49-F238E27FC236}">
                <a16:creationId xmlns:a16="http://schemas.microsoft.com/office/drawing/2014/main" id="{BA155E14-0747-4DDA-925F-8B6CA8D50224}"/>
              </a:ext>
            </a:extLst>
          </p:cNvPr>
          <p:cNvSpPr txBox="1"/>
          <p:nvPr/>
        </p:nvSpPr>
        <p:spPr>
          <a:xfrm>
            <a:off x="347709" y="3701986"/>
            <a:ext cx="3460812" cy="461665"/>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改動後</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ODTW</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計算範圍</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4" name="圖片 13">
            <a:extLst>
              <a:ext uri="{FF2B5EF4-FFF2-40B4-BE49-F238E27FC236}">
                <a16:creationId xmlns:a16="http://schemas.microsoft.com/office/drawing/2014/main" id="{149CCB2D-07EC-4F7D-AF01-63C98C98A3C6}"/>
              </a:ext>
            </a:extLst>
          </p:cNvPr>
          <p:cNvPicPr>
            <a:picLocks noChangeAspect="1"/>
          </p:cNvPicPr>
          <p:nvPr/>
        </p:nvPicPr>
        <p:blipFill>
          <a:blip r:embed="rId5"/>
          <a:stretch>
            <a:fillRect/>
          </a:stretch>
        </p:blipFill>
        <p:spPr>
          <a:xfrm>
            <a:off x="3467806" y="2625511"/>
            <a:ext cx="5256388" cy="3408885"/>
          </a:xfrm>
          <a:prstGeom prst="rect">
            <a:avLst/>
          </a:prstGeom>
        </p:spPr>
      </p:pic>
    </p:spTree>
    <p:extLst>
      <p:ext uri="{BB962C8B-B14F-4D97-AF65-F5344CB8AC3E}">
        <p14:creationId xmlns:p14="http://schemas.microsoft.com/office/powerpoint/2010/main" val="3818564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6824364"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貪心向後對齊方法</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32</a:t>
            </a:fld>
            <a:endParaRPr lang="zh-TW" altLang="en-US"/>
          </a:p>
        </p:txBody>
      </p:sp>
      <p:graphicFrame>
        <p:nvGraphicFramePr>
          <p:cNvPr id="4" name="表格 38">
            <a:extLst>
              <a:ext uri="{FF2B5EF4-FFF2-40B4-BE49-F238E27FC236}">
                <a16:creationId xmlns:a16="http://schemas.microsoft.com/office/drawing/2014/main" id="{F0F8EFCF-DD15-4C40-AAEC-D7B5E8E1C6F5}"/>
              </a:ext>
            </a:extLst>
          </p:cNvPr>
          <p:cNvGraphicFramePr>
            <a:graphicFrameLocks noGrp="1"/>
          </p:cNvGraphicFramePr>
          <p:nvPr>
            <p:extLst>
              <p:ext uri="{D42A27DB-BD31-4B8C-83A1-F6EECF244321}">
                <p14:modId xmlns:p14="http://schemas.microsoft.com/office/powerpoint/2010/main" val="49471792"/>
              </p:ext>
            </p:extLst>
          </p:nvPr>
        </p:nvGraphicFramePr>
        <p:xfrm>
          <a:off x="1179842" y="1665120"/>
          <a:ext cx="1737775" cy="1760900"/>
        </p:xfrm>
        <a:graphic>
          <a:graphicData uri="http://schemas.openxmlformats.org/drawingml/2006/table">
            <a:tbl>
              <a:tblPr firstRow="1" bandRow="1">
                <a:tableStyleId>{5940675A-B579-460E-94D1-54222C63F5DA}</a:tableStyleId>
              </a:tblPr>
              <a:tblGrid>
                <a:gridCol w="347555">
                  <a:extLst>
                    <a:ext uri="{9D8B030D-6E8A-4147-A177-3AD203B41FA5}">
                      <a16:colId xmlns:a16="http://schemas.microsoft.com/office/drawing/2014/main" val="1838395127"/>
                    </a:ext>
                  </a:extLst>
                </a:gridCol>
                <a:gridCol w="347555">
                  <a:extLst>
                    <a:ext uri="{9D8B030D-6E8A-4147-A177-3AD203B41FA5}">
                      <a16:colId xmlns:a16="http://schemas.microsoft.com/office/drawing/2014/main" val="3798692647"/>
                    </a:ext>
                  </a:extLst>
                </a:gridCol>
                <a:gridCol w="347555">
                  <a:extLst>
                    <a:ext uri="{9D8B030D-6E8A-4147-A177-3AD203B41FA5}">
                      <a16:colId xmlns:a16="http://schemas.microsoft.com/office/drawing/2014/main" val="1932424304"/>
                    </a:ext>
                  </a:extLst>
                </a:gridCol>
                <a:gridCol w="347555">
                  <a:extLst>
                    <a:ext uri="{9D8B030D-6E8A-4147-A177-3AD203B41FA5}">
                      <a16:colId xmlns:a16="http://schemas.microsoft.com/office/drawing/2014/main" val="3618240230"/>
                    </a:ext>
                  </a:extLst>
                </a:gridCol>
                <a:gridCol w="347555">
                  <a:extLst>
                    <a:ext uri="{9D8B030D-6E8A-4147-A177-3AD203B41FA5}">
                      <a16:colId xmlns:a16="http://schemas.microsoft.com/office/drawing/2014/main" val="1708364222"/>
                    </a:ext>
                  </a:extLst>
                </a:gridCol>
              </a:tblGrid>
              <a:tr h="352180">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18</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17</a:t>
                      </a:r>
                      <a:endParaRPr lang="zh-TW" altLang="en-US" sz="1200" kern="1200" dirty="0">
                        <a:solidFill>
                          <a:schemeClr val="tx1"/>
                        </a:solidFill>
                        <a:latin typeface="+mn-lt"/>
                        <a:ea typeface="+mn-ea"/>
                        <a:cs typeface="+mn-cs"/>
                      </a:endParaRPr>
                    </a:p>
                  </a:txBody>
                  <a:tcPr>
                    <a:solidFill>
                      <a:schemeClr val="accent6">
                        <a:lumMod val="60000"/>
                        <a:lumOff val="40000"/>
                      </a:schemeClr>
                    </a:solidFill>
                  </a:tcPr>
                </a:tc>
                <a:extLst>
                  <a:ext uri="{0D108BD9-81ED-4DB2-BD59-A6C34878D82A}">
                    <a16:rowId xmlns:a16="http://schemas.microsoft.com/office/drawing/2014/main" val="3639217347"/>
                  </a:ext>
                </a:extLst>
              </a:tr>
              <a:tr h="352180">
                <a:tc>
                  <a:txBody>
                    <a:bodyPr/>
                    <a:lstStyle/>
                    <a:p>
                      <a:r>
                        <a:rPr lang="en-US" altLang="zh-TW" sz="1200" kern="1200" dirty="0">
                          <a:solidFill>
                            <a:schemeClr val="tx1"/>
                          </a:solidFill>
                          <a:latin typeface="+mn-lt"/>
                          <a:ea typeface="+mn-ea"/>
                          <a:cs typeface="+mn-cs"/>
                        </a:rPr>
                        <a:t>9</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13</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12</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extLst>
                  <a:ext uri="{0D108BD9-81ED-4DB2-BD59-A6C34878D82A}">
                    <a16:rowId xmlns:a16="http://schemas.microsoft.com/office/drawing/2014/main" val="708769974"/>
                  </a:ext>
                </a:extLst>
              </a:tr>
              <a:tr h="352180">
                <a:tc>
                  <a:txBody>
                    <a:bodyPr/>
                    <a:lstStyle/>
                    <a:p>
                      <a:r>
                        <a:rPr lang="en-US" altLang="zh-TW" sz="1200" kern="1200" dirty="0">
                          <a:solidFill>
                            <a:schemeClr val="tx1"/>
                          </a:solidFill>
                          <a:latin typeface="+mn-lt"/>
                          <a:ea typeface="+mn-ea"/>
                          <a:cs typeface="+mn-cs"/>
                        </a:rPr>
                        <a:t>9</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13</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6</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8</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3206932222"/>
                  </a:ext>
                </a:extLst>
              </a:tr>
              <a:tr h="352180">
                <a:tc>
                  <a:txBody>
                    <a:bodyPr/>
                    <a:lstStyle/>
                    <a:p>
                      <a:r>
                        <a:rPr lang="en-US" altLang="zh-TW" sz="1200" kern="1200" dirty="0">
                          <a:solidFill>
                            <a:schemeClr val="tx1"/>
                          </a:solidFill>
                          <a:latin typeface="+mn-lt"/>
                          <a:ea typeface="+mn-ea"/>
                          <a:cs typeface="+mn-cs"/>
                        </a:rPr>
                        <a:t>2</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4</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5</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8</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12</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118743756"/>
                  </a:ext>
                </a:extLst>
              </a:tr>
              <a:tr h="352180">
                <a:tc>
                  <a:txBody>
                    <a:bodyPr/>
                    <a:lstStyle/>
                    <a:p>
                      <a:r>
                        <a:rPr lang="en-US" altLang="zh-TW" sz="1200" kern="1200" dirty="0">
                          <a:solidFill>
                            <a:schemeClr val="tx1"/>
                          </a:solidFill>
                          <a:latin typeface="+mn-lt"/>
                          <a:ea typeface="+mn-ea"/>
                          <a:cs typeface="+mn-cs"/>
                        </a:rPr>
                        <a:t>1</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2</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3</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16</a:t>
                      </a:r>
                      <a:endParaRPr lang="zh-TW" altLang="en-US" sz="1200" kern="1200" dirty="0">
                        <a:solidFill>
                          <a:schemeClr val="tx1"/>
                        </a:solidFill>
                        <a:latin typeface="+mn-lt"/>
                        <a:ea typeface="+mn-ea"/>
                        <a:cs typeface="+mn-cs"/>
                      </a:endParaRPr>
                    </a:p>
                  </a:txBody>
                  <a:tcPr/>
                </a:tc>
                <a:extLst>
                  <a:ext uri="{0D108BD9-81ED-4DB2-BD59-A6C34878D82A}">
                    <a16:rowId xmlns:a16="http://schemas.microsoft.com/office/drawing/2014/main" val="104273050"/>
                  </a:ext>
                </a:extLst>
              </a:tr>
            </a:tbl>
          </a:graphicData>
        </a:graphic>
      </p:graphicFrame>
      <p:graphicFrame>
        <p:nvGraphicFramePr>
          <p:cNvPr id="5" name="表格 38">
            <a:extLst>
              <a:ext uri="{FF2B5EF4-FFF2-40B4-BE49-F238E27FC236}">
                <a16:creationId xmlns:a16="http://schemas.microsoft.com/office/drawing/2014/main" id="{AA4F08E0-6091-498D-A5BC-133FF69840FD}"/>
              </a:ext>
            </a:extLst>
          </p:cNvPr>
          <p:cNvGraphicFramePr>
            <a:graphicFrameLocks noGrp="1"/>
          </p:cNvGraphicFramePr>
          <p:nvPr>
            <p:extLst>
              <p:ext uri="{D42A27DB-BD31-4B8C-83A1-F6EECF244321}">
                <p14:modId xmlns:p14="http://schemas.microsoft.com/office/powerpoint/2010/main" val="2570520052"/>
              </p:ext>
            </p:extLst>
          </p:nvPr>
        </p:nvGraphicFramePr>
        <p:xfrm>
          <a:off x="3203477" y="1665120"/>
          <a:ext cx="1737775" cy="1760900"/>
        </p:xfrm>
        <a:graphic>
          <a:graphicData uri="http://schemas.openxmlformats.org/drawingml/2006/table">
            <a:tbl>
              <a:tblPr firstRow="1" bandRow="1">
                <a:tableStyleId>{5940675A-B579-460E-94D1-54222C63F5DA}</a:tableStyleId>
              </a:tblPr>
              <a:tblGrid>
                <a:gridCol w="347555">
                  <a:extLst>
                    <a:ext uri="{9D8B030D-6E8A-4147-A177-3AD203B41FA5}">
                      <a16:colId xmlns:a16="http://schemas.microsoft.com/office/drawing/2014/main" val="1838395127"/>
                    </a:ext>
                  </a:extLst>
                </a:gridCol>
                <a:gridCol w="347555">
                  <a:extLst>
                    <a:ext uri="{9D8B030D-6E8A-4147-A177-3AD203B41FA5}">
                      <a16:colId xmlns:a16="http://schemas.microsoft.com/office/drawing/2014/main" val="3798692647"/>
                    </a:ext>
                  </a:extLst>
                </a:gridCol>
                <a:gridCol w="347555">
                  <a:extLst>
                    <a:ext uri="{9D8B030D-6E8A-4147-A177-3AD203B41FA5}">
                      <a16:colId xmlns:a16="http://schemas.microsoft.com/office/drawing/2014/main" val="1932424304"/>
                    </a:ext>
                  </a:extLst>
                </a:gridCol>
                <a:gridCol w="347555">
                  <a:extLst>
                    <a:ext uri="{9D8B030D-6E8A-4147-A177-3AD203B41FA5}">
                      <a16:colId xmlns:a16="http://schemas.microsoft.com/office/drawing/2014/main" val="3618240230"/>
                    </a:ext>
                  </a:extLst>
                </a:gridCol>
                <a:gridCol w="347555">
                  <a:extLst>
                    <a:ext uri="{9D8B030D-6E8A-4147-A177-3AD203B41FA5}">
                      <a16:colId xmlns:a16="http://schemas.microsoft.com/office/drawing/2014/main" val="1708364222"/>
                    </a:ext>
                  </a:extLst>
                </a:gridCol>
              </a:tblGrid>
              <a:tr h="352180">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18</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17</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3639217347"/>
                  </a:ext>
                </a:extLst>
              </a:tr>
              <a:tr h="352180">
                <a:tc>
                  <a:txBody>
                    <a:bodyPr/>
                    <a:lstStyle/>
                    <a:p>
                      <a:r>
                        <a:rPr lang="en-US" altLang="zh-TW" sz="1200" kern="1200" dirty="0">
                          <a:solidFill>
                            <a:schemeClr val="tx1"/>
                          </a:solidFill>
                          <a:latin typeface="+mn-lt"/>
                          <a:ea typeface="+mn-ea"/>
                          <a:cs typeface="+mn-cs"/>
                        </a:rPr>
                        <a:t>9</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13</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12</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solidFill>
                      <a:schemeClr val="accent6">
                        <a:lumMod val="60000"/>
                        <a:lumOff val="40000"/>
                      </a:schemeClr>
                    </a:solidFill>
                  </a:tcPr>
                </a:tc>
                <a:extLst>
                  <a:ext uri="{0D108BD9-81ED-4DB2-BD59-A6C34878D82A}">
                    <a16:rowId xmlns:a16="http://schemas.microsoft.com/office/drawing/2014/main" val="708769974"/>
                  </a:ext>
                </a:extLst>
              </a:tr>
              <a:tr h="352180">
                <a:tc>
                  <a:txBody>
                    <a:bodyPr/>
                    <a:lstStyle/>
                    <a:p>
                      <a:r>
                        <a:rPr lang="en-US" altLang="zh-TW" sz="1200" kern="1200" dirty="0">
                          <a:solidFill>
                            <a:schemeClr val="tx1"/>
                          </a:solidFill>
                          <a:latin typeface="+mn-lt"/>
                          <a:ea typeface="+mn-ea"/>
                          <a:cs typeface="+mn-cs"/>
                        </a:rPr>
                        <a:t>9</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13</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6</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8</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3206932222"/>
                  </a:ext>
                </a:extLst>
              </a:tr>
              <a:tr h="352180">
                <a:tc>
                  <a:txBody>
                    <a:bodyPr/>
                    <a:lstStyle/>
                    <a:p>
                      <a:r>
                        <a:rPr lang="en-US" altLang="zh-TW" sz="1200" kern="1200" dirty="0">
                          <a:solidFill>
                            <a:schemeClr val="tx1"/>
                          </a:solidFill>
                          <a:latin typeface="+mn-lt"/>
                          <a:ea typeface="+mn-ea"/>
                          <a:cs typeface="+mn-cs"/>
                        </a:rPr>
                        <a:t>2</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4</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5</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8</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12</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118743756"/>
                  </a:ext>
                </a:extLst>
              </a:tr>
              <a:tr h="352180">
                <a:tc>
                  <a:txBody>
                    <a:bodyPr/>
                    <a:lstStyle/>
                    <a:p>
                      <a:r>
                        <a:rPr lang="en-US" altLang="zh-TW" sz="1200" kern="1200" dirty="0">
                          <a:solidFill>
                            <a:schemeClr val="tx1"/>
                          </a:solidFill>
                          <a:latin typeface="+mn-lt"/>
                          <a:ea typeface="+mn-ea"/>
                          <a:cs typeface="+mn-cs"/>
                        </a:rPr>
                        <a:t>1</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2</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3</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16</a:t>
                      </a:r>
                      <a:endParaRPr lang="zh-TW" altLang="en-US" sz="1200" kern="1200" dirty="0">
                        <a:solidFill>
                          <a:schemeClr val="tx1"/>
                        </a:solidFill>
                        <a:latin typeface="+mn-lt"/>
                        <a:ea typeface="+mn-ea"/>
                        <a:cs typeface="+mn-cs"/>
                      </a:endParaRPr>
                    </a:p>
                  </a:txBody>
                  <a:tcPr/>
                </a:tc>
                <a:extLst>
                  <a:ext uri="{0D108BD9-81ED-4DB2-BD59-A6C34878D82A}">
                    <a16:rowId xmlns:a16="http://schemas.microsoft.com/office/drawing/2014/main" val="104273050"/>
                  </a:ext>
                </a:extLst>
              </a:tr>
            </a:tbl>
          </a:graphicData>
        </a:graphic>
      </p:graphicFrame>
      <p:graphicFrame>
        <p:nvGraphicFramePr>
          <p:cNvPr id="6" name="表格 38">
            <a:extLst>
              <a:ext uri="{FF2B5EF4-FFF2-40B4-BE49-F238E27FC236}">
                <a16:creationId xmlns:a16="http://schemas.microsoft.com/office/drawing/2014/main" id="{C1018CA3-C2E5-4D17-8207-96BBC4DF7EE9}"/>
              </a:ext>
            </a:extLst>
          </p:cNvPr>
          <p:cNvGraphicFramePr>
            <a:graphicFrameLocks noGrp="1"/>
          </p:cNvGraphicFramePr>
          <p:nvPr>
            <p:extLst>
              <p:ext uri="{D42A27DB-BD31-4B8C-83A1-F6EECF244321}">
                <p14:modId xmlns:p14="http://schemas.microsoft.com/office/powerpoint/2010/main" val="732879051"/>
              </p:ext>
            </p:extLst>
          </p:nvPr>
        </p:nvGraphicFramePr>
        <p:xfrm>
          <a:off x="5227112" y="1668100"/>
          <a:ext cx="1737775" cy="1760900"/>
        </p:xfrm>
        <a:graphic>
          <a:graphicData uri="http://schemas.openxmlformats.org/drawingml/2006/table">
            <a:tbl>
              <a:tblPr firstRow="1" bandRow="1">
                <a:tableStyleId>{5940675A-B579-460E-94D1-54222C63F5DA}</a:tableStyleId>
              </a:tblPr>
              <a:tblGrid>
                <a:gridCol w="347555">
                  <a:extLst>
                    <a:ext uri="{9D8B030D-6E8A-4147-A177-3AD203B41FA5}">
                      <a16:colId xmlns:a16="http://schemas.microsoft.com/office/drawing/2014/main" val="1838395127"/>
                    </a:ext>
                  </a:extLst>
                </a:gridCol>
                <a:gridCol w="347555">
                  <a:extLst>
                    <a:ext uri="{9D8B030D-6E8A-4147-A177-3AD203B41FA5}">
                      <a16:colId xmlns:a16="http://schemas.microsoft.com/office/drawing/2014/main" val="3798692647"/>
                    </a:ext>
                  </a:extLst>
                </a:gridCol>
                <a:gridCol w="347555">
                  <a:extLst>
                    <a:ext uri="{9D8B030D-6E8A-4147-A177-3AD203B41FA5}">
                      <a16:colId xmlns:a16="http://schemas.microsoft.com/office/drawing/2014/main" val="1932424304"/>
                    </a:ext>
                  </a:extLst>
                </a:gridCol>
                <a:gridCol w="347555">
                  <a:extLst>
                    <a:ext uri="{9D8B030D-6E8A-4147-A177-3AD203B41FA5}">
                      <a16:colId xmlns:a16="http://schemas.microsoft.com/office/drawing/2014/main" val="3618240230"/>
                    </a:ext>
                  </a:extLst>
                </a:gridCol>
                <a:gridCol w="347555">
                  <a:extLst>
                    <a:ext uri="{9D8B030D-6E8A-4147-A177-3AD203B41FA5}">
                      <a16:colId xmlns:a16="http://schemas.microsoft.com/office/drawing/2014/main" val="1708364222"/>
                    </a:ext>
                  </a:extLst>
                </a:gridCol>
              </a:tblGrid>
              <a:tr h="352180">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18</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17</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3639217347"/>
                  </a:ext>
                </a:extLst>
              </a:tr>
              <a:tr h="352180">
                <a:tc>
                  <a:txBody>
                    <a:bodyPr/>
                    <a:lstStyle/>
                    <a:p>
                      <a:r>
                        <a:rPr lang="en-US" altLang="zh-TW" sz="1200" kern="1200" dirty="0">
                          <a:solidFill>
                            <a:schemeClr val="tx1"/>
                          </a:solidFill>
                          <a:latin typeface="+mn-lt"/>
                          <a:ea typeface="+mn-ea"/>
                          <a:cs typeface="+mn-cs"/>
                        </a:rPr>
                        <a:t>9</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13</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12</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708769974"/>
                  </a:ext>
                </a:extLst>
              </a:tr>
              <a:tr h="352180">
                <a:tc>
                  <a:txBody>
                    <a:bodyPr/>
                    <a:lstStyle/>
                    <a:p>
                      <a:r>
                        <a:rPr lang="en-US" altLang="zh-TW" sz="1200" kern="1200" dirty="0">
                          <a:solidFill>
                            <a:schemeClr val="tx1"/>
                          </a:solidFill>
                          <a:latin typeface="+mn-lt"/>
                          <a:ea typeface="+mn-ea"/>
                          <a:cs typeface="+mn-cs"/>
                        </a:rPr>
                        <a:t>9</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13</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6</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8</a:t>
                      </a:r>
                      <a:endParaRPr lang="zh-TW" altLang="en-US" sz="1200" kern="1200" dirty="0">
                        <a:solidFill>
                          <a:schemeClr val="tx1"/>
                        </a:solidFill>
                        <a:latin typeface="+mn-lt"/>
                        <a:ea typeface="+mn-ea"/>
                        <a:cs typeface="+mn-cs"/>
                      </a:endParaRPr>
                    </a:p>
                  </a:txBody>
                  <a:tcPr>
                    <a:solidFill>
                      <a:schemeClr val="accent6">
                        <a:lumMod val="60000"/>
                        <a:lumOff val="40000"/>
                      </a:schemeClr>
                    </a:solidFill>
                  </a:tcPr>
                </a:tc>
                <a:extLst>
                  <a:ext uri="{0D108BD9-81ED-4DB2-BD59-A6C34878D82A}">
                    <a16:rowId xmlns:a16="http://schemas.microsoft.com/office/drawing/2014/main" val="3206932222"/>
                  </a:ext>
                </a:extLst>
              </a:tr>
              <a:tr h="352180">
                <a:tc>
                  <a:txBody>
                    <a:bodyPr/>
                    <a:lstStyle/>
                    <a:p>
                      <a:r>
                        <a:rPr lang="en-US" altLang="zh-TW" sz="1200" kern="1200" dirty="0">
                          <a:solidFill>
                            <a:schemeClr val="tx1"/>
                          </a:solidFill>
                          <a:latin typeface="+mn-lt"/>
                          <a:ea typeface="+mn-ea"/>
                          <a:cs typeface="+mn-cs"/>
                        </a:rPr>
                        <a:t>2</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4</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5</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8</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12</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118743756"/>
                  </a:ext>
                </a:extLst>
              </a:tr>
              <a:tr h="352180">
                <a:tc>
                  <a:txBody>
                    <a:bodyPr/>
                    <a:lstStyle/>
                    <a:p>
                      <a:r>
                        <a:rPr lang="en-US" altLang="zh-TW" sz="1200" kern="1200" dirty="0">
                          <a:solidFill>
                            <a:schemeClr val="tx1"/>
                          </a:solidFill>
                          <a:latin typeface="+mn-lt"/>
                          <a:ea typeface="+mn-ea"/>
                          <a:cs typeface="+mn-cs"/>
                        </a:rPr>
                        <a:t>1</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2</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3</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16</a:t>
                      </a:r>
                      <a:endParaRPr lang="zh-TW" altLang="en-US" sz="1200" kern="1200" dirty="0">
                        <a:solidFill>
                          <a:schemeClr val="tx1"/>
                        </a:solidFill>
                        <a:latin typeface="+mn-lt"/>
                        <a:ea typeface="+mn-ea"/>
                        <a:cs typeface="+mn-cs"/>
                      </a:endParaRPr>
                    </a:p>
                  </a:txBody>
                  <a:tcPr/>
                </a:tc>
                <a:extLst>
                  <a:ext uri="{0D108BD9-81ED-4DB2-BD59-A6C34878D82A}">
                    <a16:rowId xmlns:a16="http://schemas.microsoft.com/office/drawing/2014/main" val="104273050"/>
                  </a:ext>
                </a:extLst>
              </a:tr>
            </a:tbl>
          </a:graphicData>
        </a:graphic>
      </p:graphicFrame>
      <p:graphicFrame>
        <p:nvGraphicFramePr>
          <p:cNvPr id="8" name="表格 38">
            <a:extLst>
              <a:ext uri="{FF2B5EF4-FFF2-40B4-BE49-F238E27FC236}">
                <a16:creationId xmlns:a16="http://schemas.microsoft.com/office/drawing/2014/main" id="{B8E9DB78-02A8-406B-97B1-B68C60EC3B03}"/>
              </a:ext>
            </a:extLst>
          </p:cNvPr>
          <p:cNvGraphicFramePr>
            <a:graphicFrameLocks noGrp="1"/>
          </p:cNvGraphicFramePr>
          <p:nvPr>
            <p:extLst>
              <p:ext uri="{D42A27DB-BD31-4B8C-83A1-F6EECF244321}">
                <p14:modId xmlns:p14="http://schemas.microsoft.com/office/powerpoint/2010/main" val="1360217417"/>
              </p:ext>
            </p:extLst>
          </p:nvPr>
        </p:nvGraphicFramePr>
        <p:xfrm>
          <a:off x="7250747" y="1665120"/>
          <a:ext cx="1737775" cy="1760900"/>
        </p:xfrm>
        <a:graphic>
          <a:graphicData uri="http://schemas.openxmlformats.org/drawingml/2006/table">
            <a:tbl>
              <a:tblPr firstRow="1" bandRow="1">
                <a:tableStyleId>{5940675A-B579-460E-94D1-54222C63F5DA}</a:tableStyleId>
              </a:tblPr>
              <a:tblGrid>
                <a:gridCol w="347555">
                  <a:extLst>
                    <a:ext uri="{9D8B030D-6E8A-4147-A177-3AD203B41FA5}">
                      <a16:colId xmlns:a16="http://schemas.microsoft.com/office/drawing/2014/main" val="1838395127"/>
                    </a:ext>
                  </a:extLst>
                </a:gridCol>
                <a:gridCol w="347555">
                  <a:extLst>
                    <a:ext uri="{9D8B030D-6E8A-4147-A177-3AD203B41FA5}">
                      <a16:colId xmlns:a16="http://schemas.microsoft.com/office/drawing/2014/main" val="3798692647"/>
                    </a:ext>
                  </a:extLst>
                </a:gridCol>
                <a:gridCol w="347555">
                  <a:extLst>
                    <a:ext uri="{9D8B030D-6E8A-4147-A177-3AD203B41FA5}">
                      <a16:colId xmlns:a16="http://schemas.microsoft.com/office/drawing/2014/main" val="1932424304"/>
                    </a:ext>
                  </a:extLst>
                </a:gridCol>
                <a:gridCol w="347555">
                  <a:extLst>
                    <a:ext uri="{9D8B030D-6E8A-4147-A177-3AD203B41FA5}">
                      <a16:colId xmlns:a16="http://schemas.microsoft.com/office/drawing/2014/main" val="3618240230"/>
                    </a:ext>
                  </a:extLst>
                </a:gridCol>
                <a:gridCol w="347555">
                  <a:extLst>
                    <a:ext uri="{9D8B030D-6E8A-4147-A177-3AD203B41FA5}">
                      <a16:colId xmlns:a16="http://schemas.microsoft.com/office/drawing/2014/main" val="1708364222"/>
                    </a:ext>
                  </a:extLst>
                </a:gridCol>
              </a:tblGrid>
              <a:tr h="352180">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18</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17</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3639217347"/>
                  </a:ext>
                </a:extLst>
              </a:tr>
              <a:tr h="352180">
                <a:tc>
                  <a:txBody>
                    <a:bodyPr/>
                    <a:lstStyle/>
                    <a:p>
                      <a:r>
                        <a:rPr lang="en-US" altLang="zh-TW" sz="1200" kern="1200" dirty="0">
                          <a:solidFill>
                            <a:schemeClr val="tx1"/>
                          </a:solidFill>
                          <a:latin typeface="+mn-lt"/>
                          <a:ea typeface="+mn-ea"/>
                          <a:cs typeface="+mn-cs"/>
                        </a:rPr>
                        <a:t>9</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13</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12</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708769974"/>
                  </a:ext>
                </a:extLst>
              </a:tr>
              <a:tr h="352180">
                <a:tc>
                  <a:txBody>
                    <a:bodyPr/>
                    <a:lstStyle/>
                    <a:p>
                      <a:r>
                        <a:rPr lang="en-US" altLang="zh-TW" sz="1200" kern="1200" dirty="0">
                          <a:solidFill>
                            <a:schemeClr val="tx1"/>
                          </a:solidFill>
                          <a:latin typeface="+mn-lt"/>
                          <a:ea typeface="+mn-ea"/>
                          <a:cs typeface="+mn-cs"/>
                        </a:rPr>
                        <a:t>9</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13</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6</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8</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3206932222"/>
                  </a:ext>
                </a:extLst>
              </a:tr>
              <a:tr h="352180">
                <a:tc>
                  <a:txBody>
                    <a:bodyPr/>
                    <a:lstStyle/>
                    <a:p>
                      <a:r>
                        <a:rPr lang="en-US" altLang="zh-TW" sz="1200" kern="1200" dirty="0">
                          <a:solidFill>
                            <a:schemeClr val="tx1"/>
                          </a:solidFill>
                          <a:latin typeface="+mn-lt"/>
                          <a:ea typeface="+mn-ea"/>
                          <a:cs typeface="+mn-cs"/>
                        </a:rPr>
                        <a:t>2</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4</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5</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8</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12</a:t>
                      </a:r>
                      <a:endParaRPr lang="zh-TW" altLang="en-US" sz="1200" kern="1200" dirty="0">
                        <a:solidFill>
                          <a:schemeClr val="tx1"/>
                        </a:solidFill>
                        <a:latin typeface="+mn-lt"/>
                        <a:ea typeface="+mn-ea"/>
                        <a:cs typeface="+mn-cs"/>
                      </a:endParaRPr>
                    </a:p>
                  </a:txBody>
                  <a:tcPr>
                    <a:solidFill>
                      <a:schemeClr val="accent6">
                        <a:lumMod val="60000"/>
                        <a:lumOff val="40000"/>
                      </a:schemeClr>
                    </a:solidFill>
                  </a:tcPr>
                </a:tc>
                <a:extLst>
                  <a:ext uri="{0D108BD9-81ED-4DB2-BD59-A6C34878D82A}">
                    <a16:rowId xmlns:a16="http://schemas.microsoft.com/office/drawing/2014/main" val="118743756"/>
                  </a:ext>
                </a:extLst>
              </a:tr>
              <a:tr h="352180">
                <a:tc>
                  <a:txBody>
                    <a:bodyPr/>
                    <a:lstStyle/>
                    <a:p>
                      <a:r>
                        <a:rPr lang="en-US" altLang="zh-TW" sz="1200" kern="1200" dirty="0">
                          <a:solidFill>
                            <a:schemeClr val="tx1"/>
                          </a:solidFill>
                          <a:latin typeface="+mn-lt"/>
                          <a:ea typeface="+mn-ea"/>
                          <a:cs typeface="+mn-cs"/>
                        </a:rPr>
                        <a:t>1</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2</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3</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16</a:t>
                      </a:r>
                      <a:endParaRPr lang="zh-TW" altLang="en-US" sz="1200" kern="1200" dirty="0">
                        <a:solidFill>
                          <a:schemeClr val="tx1"/>
                        </a:solidFill>
                        <a:latin typeface="+mn-lt"/>
                        <a:ea typeface="+mn-ea"/>
                        <a:cs typeface="+mn-cs"/>
                      </a:endParaRPr>
                    </a:p>
                  </a:txBody>
                  <a:tcPr/>
                </a:tc>
                <a:extLst>
                  <a:ext uri="{0D108BD9-81ED-4DB2-BD59-A6C34878D82A}">
                    <a16:rowId xmlns:a16="http://schemas.microsoft.com/office/drawing/2014/main" val="104273050"/>
                  </a:ext>
                </a:extLst>
              </a:tr>
            </a:tbl>
          </a:graphicData>
        </a:graphic>
      </p:graphicFrame>
      <p:graphicFrame>
        <p:nvGraphicFramePr>
          <p:cNvPr id="9" name="表格 38">
            <a:extLst>
              <a:ext uri="{FF2B5EF4-FFF2-40B4-BE49-F238E27FC236}">
                <a16:creationId xmlns:a16="http://schemas.microsoft.com/office/drawing/2014/main" id="{222295CB-8DE4-4D47-B347-0FF57EC2C84D}"/>
              </a:ext>
            </a:extLst>
          </p:cNvPr>
          <p:cNvGraphicFramePr>
            <a:graphicFrameLocks noGrp="1"/>
          </p:cNvGraphicFramePr>
          <p:nvPr>
            <p:extLst>
              <p:ext uri="{D42A27DB-BD31-4B8C-83A1-F6EECF244321}">
                <p14:modId xmlns:p14="http://schemas.microsoft.com/office/powerpoint/2010/main" val="2240016965"/>
              </p:ext>
            </p:extLst>
          </p:nvPr>
        </p:nvGraphicFramePr>
        <p:xfrm>
          <a:off x="9274382" y="1665120"/>
          <a:ext cx="1737775" cy="1760900"/>
        </p:xfrm>
        <a:graphic>
          <a:graphicData uri="http://schemas.openxmlformats.org/drawingml/2006/table">
            <a:tbl>
              <a:tblPr firstRow="1" bandRow="1">
                <a:tableStyleId>{5940675A-B579-460E-94D1-54222C63F5DA}</a:tableStyleId>
              </a:tblPr>
              <a:tblGrid>
                <a:gridCol w="347555">
                  <a:extLst>
                    <a:ext uri="{9D8B030D-6E8A-4147-A177-3AD203B41FA5}">
                      <a16:colId xmlns:a16="http://schemas.microsoft.com/office/drawing/2014/main" val="1838395127"/>
                    </a:ext>
                  </a:extLst>
                </a:gridCol>
                <a:gridCol w="347555">
                  <a:extLst>
                    <a:ext uri="{9D8B030D-6E8A-4147-A177-3AD203B41FA5}">
                      <a16:colId xmlns:a16="http://schemas.microsoft.com/office/drawing/2014/main" val="3798692647"/>
                    </a:ext>
                  </a:extLst>
                </a:gridCol>
                <a:gridCol w="347555">
                  <a:extLst>
                    <a:ext uri="{9D8B030D-6E8A-4147-A177-3AD203B41FA5}">
                      <a16:colId xmlns:a16="http://schemas.microsoft.com/office/drawing/2014/main" val="1932424304"/>
                    </a:ext>
                  </a:extLst>
                </a:gridCol>
                <a:gridCol w="347555">
                  <a:extLst>
                    <a:ext uri="{9D8B030D-6E8A-4147-A177-3AD203B41FA5}">
                      <a16:colId xmlns:a16="http://schemas.microsoft.com/office/drawing/2014/main" val="3618240230"/>
                    </a:ext>
                  </a:extLst>
                </a:gridCol>
                <a:gridCol w="347555">
                  <a:extLst>
                    <a:ext uri="{9D8B030D-6E8A-4147-A177-3AD203B41FA5}">
                      <a16:colId xmlns:a16="http://schemas.microsoft.com/office/drawing/2014/main" val="1708364222"/>
                    </a:ext>
                  </a:extLst>
                </a:gridCol>
              </a:tblGrid>
              <a:tr h="352180">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18</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17</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3639217347"/>
                  </a:ext>
                </a:extLst>
              </a:tr>
              <a:tr h="352180">
                <a:tc>
                  <a:txBody>
                    <a:bodyPr/>
                    <a:lstStyle/>
                    <a:p>
                      <a:r>
                        <a:rPr lang="en-US" altLang="zh-TW" sz="1200" kern="1200" dirty="0">
                          <a:solidFill>
                            <a:schemeClr val="tx1"/>
                          </a:solidFill>
                          <a:latin typeface="+mn-lt"/>
                          <a:ea typeface="+mn-ea"/>
                          <a:cs typeface="+mn-cs"/>
                        </a:rPr>
                        <a:t>9</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13</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12</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708769974"/>
                  </a:ext>
                </a:extLst>
              </a:tr>
              <a:tr h="352180">
                <a:tc>
                  <a:txBody>
                    <a:bodyPr/>
                    <a:lstStyle/>
                    <a:p>
                      <a:r>
                        <a:rPr lang="en-US" altLang="zh-TW" sz="1200" kern="1200" dirty="0">
                          <a:solidFill>
                            <a:schemeClr val="tx1"/>
                          </a:solidFill>
                          <a:latin typeface="+mn-lt"/>
                          <a:ea typeface="+mn-ea"/>
                          <a:cs typeface="+mn-cs"/>
                        </a:rPr>
                        <a:t>9</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11</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13</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6</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8</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3206932222"/>
                  </a:ext>
                </a:extLst>
              </a:tr>
              <a:tr h="352180">
                <a:tc>
                  <a:txBody>
                    <a:bodyPr/>
                    <a:lstStyle/>
                    <a:p>
                      <a:r>
                        <a:rPr lang="en-US" altLang="zh-TW" sz="1200" kern="1200" dirty="0">
                          <a:solidFill>
                            <a:schemeClr val="tx1"/>
                          </a:solidFill>
                          <a:latin typeface="+mn-lt"/>
                          <a:ea typeface="+mn-ea"/>
                          <a:cs typeface="+mn-cs"/>
                        </a:rPr>
                        <a:t>2</a:t>
                      </a:r>
                      <a:endParaRPr lang="zh-TW" altLang="en-US" sz="1200" kern="1200" dirty="0">
                        <a:solidFill>
                          <a:schemeClr val="tx1"/>
                        </a:solidFill>
                        <a:latin typeface="+mn-lt"/>
                        <a:ea typeface="+mn-ea"/>
                        <a:cs typeface="+mn-cs"/>
                      </a:endParaRPr>
                    </a:p>
                  </a:txBody>
                  <a:tcPr/>
                </a:tc>
                <a:tc>
                  <a:txBody>
                    <a:bodyPr/>
                    <a:lstStyle/>
                    <a:p>
                      <a:r>
                        <a:rPr lang="en-US" altLang="zh-TW" sz="1200" kern="1200" dirty="0">
                          <a:solidFill>
                            <a:schemeClr val="tx1"/>
                          </a:solidFill>
                          <a:latin typeface="+mn-lt"/>
                          <a:ea typeface="+mn-ea"/>
                          <a:cs typeface="+mn-cs"/>
                        </a:rPr>
                        <a:t>4</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5</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8</a:t>
                      </a:r>
                      <a:endParaRPr lang="zh-TW" altLang="en-US" sz="1200" kern="1200" dirty="0">
                        <a:solidFill>
                          <a:schemeClr val="tx1"/>
                        </a:solidFill>
                        <a:latin typeface="+mn-lt"/>
                        <a:ea typeface="+mn-ea"/>
                        <a:cs typeface="+mn-cs"/>
                      </a:endParaRPr>
                    </a:p>
                  </a:txBody>
                  <a:tcPr>
                    <a:noFill/>
                  </a:tcPr>
                </a:tc>
                <a:tc>
                  <a:txBody>
                    <a:bodyPr/>
                    <a:lstStyle/>
                    <a:p>
                      <a:r>
                        <a:rPr lang="en-US" altLang="zh-TW" sz="1200" kern="1200" dirty="0">
                          <a:solidFill>
                            <a:schemeClr val="tx1"/>
                          </a:solidFill>
                          <a:latin typeface="+mn-lt"/>
                          <a:ea typeface="+mn-ea"/>
                          <a:cs typeface="+mn-cs"/>
                        </a:rPr>
                        <a:t>12</a:t>
                      </a:r>
                      <a:endParaRPr lang="zh-TW" altLang="en-US" sz="1200" kern="1200" dirty="0">
                        <a:solidFill>
                          <a:schemeClr val="tx1"/>
                        </a:solidFill>
                        <a:latin typeface="+mn-lt"/>
                        <a:ea typeface="+mn-ea"/>
                        <a:cs typeface="+mn-cs"/>
                      </a:endParaRPr>
                    </a:p>
                  </a:txBody>
                  <a:tcPr>
                    <a:noFill/>
                  </a:tcPr>
                </a:tc>
                <a:extLst>
                  <a:ext uri="{0D108BD9-81ED-4DB2-BD59-A6C34878D82A}">
                    <a16:rowId xmlns:a16="http://schemas.microsoft.com/office/drawing/2014/main" val="118743756"/>
                  </a:ext>
                </a:extLst>
              </a:tr>
              <a:tr h="352180">
                <a:tc>
                  <a:txBody>
                    <a:bodyPr/>
                    <a:lstStyle/>
                    <a:p>
                      <a:r>
                        <a:rPr lang="en-US" altLang="zh-TW" sz="1200" kern="1200" dirty="0">
                          <a:solidFill>
                            <a:schemeClr val="tx1"/>
                          </a:solidFill>
                          <a:latin typeface="+mn-lt"/>
                          <a:ea typeface="+mn-ea"/>
                          <a:cs typeface="+mn-cs"/>
                        </a:rPr>
                        <a:t>1</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2</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3</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10</a:t>
                      </a:r>
                      <a:endParaRPr lang="zh-TW" altLang="en-US" sz="1200"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altLang="zh-TW" sz="1200" kern="1200" dirty="0">
                          <a:solidFill>
                            <a:schemeClr val="tx1"/>
                          </a:solidFill>
                          <a:latin typeface="+mn-lt"/>
                          <a:ea typeface="+mn-ea"/>
                          <a:cs typeface="+mn-cs"/>
                        </a:rPr>
                        <a:t>16</a:t>
                      </a:r>
                      <a:endParaRPr lang="zh-TW" altLang="en-US" sz="1200" kern="1200" dirty="0">
                        <a:solidFill>
                          <a:schemeClr val="tx1"/>
                        </a:solidFill>
                        <a:latin typeface="+mn-lt"/>
                        <a:ea typeface="+mn-ea"/>
                        <a:cs typeface="+mn-cs"/>
                      </a:endParaRPr>
                    </a:p>
                  </a:txBody>
                  <a:tcPr>
                    <a:solidFill>
                      <a:schemeClr val="accent6">
                        <a:lumMod val="60000"/>
                        <a:lumOff val="40000"/>
                      </a:schemeClr>
                    </a:solidFill>
                  </a:tcPr>
                </a:tc>
                <a:extLst>
                  <a:ext uri="{0D108BD9-81ED-4DB2-BD59-A6C34878D82A}">
                    <a16:rowId xmlns:a16="http://schemas.microsoft.com/office/drawing/2014/main" val="104273050"/>
                  </a:ext>
                </a:extLst>
              </a:tr>
            </a:tbl>
          </a:graphicData>
        </a:graphic>
      </p:graphicFrame>
      <p:pic>
        <p:nvPicPr>
          <p:cNvPr id="10" name="圖片 9">
            <a:extLst>
              <a:ext uri="{FF2B5EF4-FFF2-40B4-BE49-F238E27FC236}">
                <a16:creationId xmlns:a16="http://schemas.microsoft.com/office/drawing/2014/main" id="{52C00095-26DB-488E-B53B-673499773B07}"/>
              </a:ext>
            </a:extLst>
          </p:cNvPr>
          <p:cNvPicPr>
            <a:picLocks noChangeAspect="1"/>
          </p:cNvPicPr>
          <p:nvPr/>
        </p:nvPicPr>
        <p:blipFill>
          <a:blip r:embed="rId3"/>
          <a:stretch>
            <a:fillRect/>
          </a:stretch>
        </p:blipFill>
        <p:spPr>
          <a:xfrm>
            <a:off x="3510137" y="4645655"/>
            <a:ext cx="5992061" cy="1133633"/>
          </a:xfrm>
          <a:prstGeom prst="rect">
            <a:avLst/>
          </a:prstGeom>
        </p:spPr>
      </p:pic>
      <p:sp>
        <p:nvSpPr>
          <p:cNvPr id="11" name="文字方塊 10">
            <a:extLst>
              <a:ext uri="{FF2B5EF4-FFF2-40B4-BE49-F238E27FC236}">
                <a16:creationId xmlns:a16="http://schemas.microsoft.com/office/drawing/2014/main" id="{033C8260-223C-4697-8411-D0C950A0276D}"/>
              </a:ext>
            </a:extLst>
          </p:cNvPr>
          <p:cNvSpPr txBox="1"/>
          <p:nvPr/>
        </p:nvSpPr>
        <p:spPr>
          <a:xfrm>
            <a:off x="1034957" y="3699262"/>
            <a:ext cx="2027543" cy="369332"/>
          </a:xfrm>
          <a:prstGeom prst="rect">
            <a:avLst/>
          </a:prstGeom>
          <a:noFill/>
        </p:spPr>
        <p:txBody>
          <a:bodyPr wrap="none" rtlCol="0">
            <a:spAutoFit/>
          </a:bodyPr>
          <a:lstStyle/>
          <a:p>
            <a:r>
              <a:rPr lang="en-US" altLang="zh-TW" dirty="0" err="1"/>
              <a:t>W</a:t>
            </a:r>
            <a:r>
              <a:rPr lang="en-US" altLang="zh-TW" baseline="-25000" dirty="0" err="1"/>
              <a:t>cost</a:t>
            </a:r>
            <a:r>
              <a:rPr lang="en-US" altLang="zh-TW" baseline="-25000" dirty="0"/>
              <a:t> </a:t>
            </a:r>
            <a:r>
              <a:rPr lang="en-US" altLang="zh-TW" dirty="0"/>
              <a:t>= 42/8 </a:t>
            </a:r>
            <a:r>
              <a:rPr lang="zh-TW" altLang="en-US" dirty="0">
                <a:cs typeface="Times New Roman" panose="02020603050405020304" pitchFamily="18" charset="0"/>
              </a:rPr>
              <a:t>～</a:t>
            </a:r>
            <a:r>
              <a:rPr lang="en-US" altLang="zh-TW" dirty="0">
                <a:cs typeface="Times New Roman" panose="02020603050405020304" pitchFamily="18" charset="0"/>
              </a:rPr>
              <a:t> </a:t>
            </a:r>
            <a:r>
              <a:rPr lang="en-US" altLang="zh-TW" dirty="0"/>
              <a:t>5.25</a:t>
            </a:r>
            <a:endParaRPr lang="zh-TW" altLang="en-US" dirty="0"/>
          </a:p>
        </p:txBody>
      </p:sp>
      <p:sp>
        <p:nvSpPr>
          <p:cNvPr id="12" name="文字方塊 11">
            <a:extLst>
              <a:ext uri="{FF2B5EF4-FFF2-40B4-BE49-F238E27FC236}">
                <a16:creationId xmlns:a16="http://schemas.microsoft.com/office/drawing/2014/main" id="{25B1FCBC-5419-484A-90D3-F25E151FCC52}"/>
              </a:ext>
            </a:extLst>
          </p:cNvPr>
          <p:cNvSpPr txBox="1"/>
          <p:nvPr/>
        </p:nvSpPr>
        <p:spPr>
          <a:xfrm>
            <a:off x="3058592" y="3699262"/>
            <a:ext cx="2027543" cy="369332"/>
          </a:xfrm>
          <a:prstGeom prst="rect">
            <a:avLst/>
          </a:prstGeom>
          <a:noFill/>
        </p:spPr>
        <p:txBody>
          <a:bodyPr wrap="none" rtlCol="0">
            <a:spAutoFit/>
          </a:bodyPr>
          <a:lstStyle/>
          <a:p>
            <a:r>
              <a:rPr lang="en-US" altLang="zh-TW" dirty="0" err="1"/>
              <a:t>W</a:t>
            </a:r>
            <a:r>
              <a:rPr lang="en-US" altLang="zh-TW" baseline="-25000" dirty="0" err="1"/>
              <a:t>cost</a:t>
            </a:r>
            <a:r>
              <a:rPr lang="en-US" altLang="zh-TW" baseline="-25000" dirty="0"/>
              <a:t> </a:t>
            </a:r>
            <a:r>
              <a:rPr lang="en-US" altLang="zh-TW" dirty="0"/>
              <a:t>= 25/7</a:t>
            </a:r>
            <a:r>
              <a:rPr lang="zh-TW" altLang="en-US" dirty="0">
                <a:cs typeface="Times New Roman" panose="02020603050405020304" pitchFamily="18" charset="0"/>
              </a:rPr>
              <a:t> ～</a:t>
            </a:r>
            <a:r>
              <a:rPr lang="en-US" altLang="zh-TW" dirty="0">
                <a:cs typeface="Times New Roman" panose="02020603050405020304" pitchFamily="18" charset="0"/>
              </a:rPr>
              <a:t> </a:t>
            </a:r>
            <a:r>
              <a:rPr lang="en-US" altLang="zh-TW" dirty="0"/>
              <a:t>3.57</a:t>
            </a:r>
            <a:endParaRPr lang="zh-TW" altLang="en-US" dirty="0"/>
          </a:p>
        </p:txBody>
      </p:sp>
      <p:sp>
        <p:nvSpPr>
          <p:cNvPr id="13" name="文字方塊 12">
            <a:extLst>
              <a:ext uri="{FF2B5EF4-FFF2-40B4-BE49-F238E27FC236}">
                <a16:creationId xmlns:a16="http://schemas.microsoft.com/office/drawing/2014/main" id="{72DA91B0-D558-405F-AE50-35EC830AE37C}"/>
              </a:ext>
            </a:extLst>
          </p:cNvPr>
          <p:cNvSpPr txBox="1"/>
          <p:nvPr/>
        </p:nvSpPr>
        <p:spPr>
          <a:xfrm>
            <a:off x="5082227" y="3699262"/>
            <a:ext cx="2027543" cy="369332"/>
          </a:xfrm>
          <a:prstGeom prst="rect">
            <a:avLst/>
          </a:prstGeom>
          <a:noFill/>
        </p:spPr>
        <p:txBody>
          <a:bodyPr wrap="none" rtlCol="0">
            <a:spAutoFit/>
          </a:bodyPr>
          <a:lstStyle/>
          <a:p>
            <a:r>
              <a:rPr lang="en-US" altLang="zh-TW" dirty="0" err="1"/>
              <a:t>W</a:t>
            </a:r>
            <a:r>
              <a:rPr lang="en-US" altLang="zh-TW" baseline="-25000" dirty="0" err="1"/>
              <a:t>cost</a:t>
            </a:r>
            <a:r>
              <a:rPr lang="en-US" altLang="zh-TW" baseline="-25000" dirty="0"/>
              <a:t> </a:t>
            </a:r>
            <a:r>
              <a:rPr lang="en-US" altLang="zh-TW" dirty="0"/>
              <a:t>= 22/6</a:t>
            </a:r>
            <a:r>
              <a:rPr lang="zh-TW" altLang="en-US" dirty="0">
                <a:cs typeface="Times New Roman" panose="02020603050405020304" pitchFamily="18" charset="0"/>
              </a:rPr>
              <a:t> ～</a:t>
            </a:r>
            <a:r>
              <a:rPr lang="en-US" altLang="zh-TW" dirty="0">
                <a:cs typeface="Times New Roman" panose="02020603050405020304" pitchFamily="18" charset="0"/>
              </a:rPr>
              <a:t> 3.66</a:t>
            </a:r>
            <a:endParaRPr lang="zh-TW" altLang="en-US" dirty="0"/>
          </a:p>
        </p:txBody>
      </p:sp>
      <p:sp>
        <p:nvSpPr>
          <p:cNvPr id="14" name="文字方塊 13">
            <a:extLst>
              <a:ext uri="{FF2B5EF4-FFF2-40B4-BE49-F238E27FC236}">
                <a16:creationId xmlns:a16="http://schemas.microsoft.com/office/drawing/2014/main" id="{CEAD0394-DA8C-44E0-A896-AAAFACE45BE9}"/>
              </a:ext>
            </a:extLst>
          </p:cNvPr>
          <p:cNvSpPr txBox="1"/>
          <p:nvPr/>
        </p:nvSpPr>
        <p:spPr>
          <a:xfrm>
            <a:off x="7141174" y="3699262"/>
            <a:ext cx="1910523" cy="369332"/>
          </a:xfrm>
          <a:prstGeom prst="rect">
            <a:avLst/>
          </a:prstGeom>
          <a:noFill/>
        </p:spPr>
        <p:txBody>
          <a:bodyPr wrap="none" rtlCol="0">
            <a:spAutoFit/>
          </a:bodyPr>
          <a:lstStyle/>
          <a:p>
            <a:r>
              <a:rPr lang="en-US" altLang="zh-TW" dirty="0" err="1"/>
              <a:t>W</a:t>
            </a:r>
            <a:r>
              <a:rPr lang="en-US" altLang="zh-TW" baseline="-25000" dirty="0" err="1"/>
              <a:t>cost</a:t>
            </a:r>
            <a:r>
              <a:rPr lang="en-US" altLang="zh-TW" baseline="-25000" dirty="0"/>
              <a:t> </a:t>
            </a:r>
            <a:r>
              <a:rPr lang="en-US" altLang="zh-TW" dirty="0"/>
              <a:t>= 26/5</a:t>
            </a:r>
            <a:r>
              <a:rPr lang="zh-TW" altLang="en-US" dirty="0">
                <a:cs typeface="Times New Roman" panose="02020603050405020304" pitchFamily="18" charset="0"/>
              </a:rPr>
              <a:t> ～</a:t>
            </a:r>
            <a:r>
              <a:rPr lang="en-US" altLang="zh-TW" dirty="0">
                <a:cs typeface="Times New Roman" panose="02020603050405020304" pitchFamily="18" charset="0"/>
              </a:rPr>
              <a:t> 5.2</a:t>
            </a:r>
            <a:endParaRPr lang="zh-TW" altLang="en-US" dirty="0"/>
          </a:p>
        </p:txBody>
      </p:sp>
      <p:sp>
        <p:nvSpPr>
          <p:cNvPr id="15" name="文字方塊 14">
            <a:extLst>
              <a:ext uri="{FF2B5EF4-FFF2-40B4-BE49-F238E27FC236}">
                <a16:creationId xmlns:a16="http://schemas.microsoft.com/office/drawing/2014/main" id="{68A683CB-B5B3-4610-AEFA-77A1356EB54B}"/>
              </a:ext>
            </a:extLst>
          </p:cNvPr>
          <p:cNvSpPr txBox="1"/>
          <p:nvPr/>
        </p:nvSpPr>
        <p:spPr>
          <a:xfrm>
            <a:off x="9188007" y="3699262"/>
            <a:ext cx="1910523" cy="369332"/>
          </a:xfrm>
          <a:prstGeom prst="rect">
            <a:avLst/>
          </a:prstGeom>
          <a:noFill/>
        </p:spPr>
        <p:txBody>
          <a:bodyPr wrap="none" rtlCol="0">
            <a:spAutoFit/>
          </a:bodyPr>
          <a:lstStyle/>
          <a:p>
            <a:r>
              <a:rPr lang="en-US" altLang="zh-TW" dirty="0" err="1"/>
              <a:t>W</a:t>
            </a:r>
            <a:r>
              <a:rPr lang="en-US" altLang="zh-TW" baseline="-25000" dirty="0" err="1"/>
              <a:t>cost</a:t>
            </a:r>
            <a:r>
              <a:rPr lang="en-US" altLang="zh-TW" baseline="-25000" dirty="0"/>
              <a:t> </a:t>
            </a:r>
            <a:r>
              <a:rPr lang="en-US" altLang="zh-TW" dirty="0"/>
              <a:t>= 32/4</a:t>
            </a:r>
            <a:r>
              <a:rPr lang="zh-TW" altLang="en-US" dirty="0">
                <a:cs typeface="Times New Roman" panose="02020603050405020304" pitchFamily="18" charset="0"/>
              </a:rPr>
              <a:t> ～</a:t>
            </a:r>
            <a:r>
              <a:rPr lang="en-US" altLang="zh-TW" dirty="0">
                <a:cs typeface="Times New Roman" panose="02020603050405020304" pitchFamily="18" charset="0"/>
              </a:rPr>
              <a:t> 8.0</a:t>
            </a:r>
            <a:endParaRPr lang="zh-TW" altLang="en-US" dirty="0"/>
          </a:p>
        </p:txBody>
      </p:sp>
    </p:spTree>
    <p:extLst>
      <p:ext uri="{BB962C8B-B14F-4D97-AF65-F5344CB8AC3E}">
        <p14:creationId xmlns:p14="http://schemas.microsoft.com/office/powerpoint/2010/main" val="3154353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6380479"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資料管理者元件</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33</a:t>
            </a:fld>
            <a:endParaRPr lang="zh-TW" altLang="en-US"/>
          </a:p>
        </p:txBody>
      </p:sp>
      <p:pic>
        <p:nvPicPr>
          <p:cNvPr id="25" name="圖片 24">
            <a:extLst>
              <a:ext uri="{FF2B5EF4-FFF2-40B4-BE49-F238E27FC236}">
                <a16:creationId xmlns:a16="http://schemas.microsoft.com/office/drawing/2014/main" id="{35567FE5-CF71-455F-B5B1-6E4B62E0B2DD}"/>
              </a:ext>
            </a:extLst>
          </p:cNvPr>
          <p:cNvPicPr>
            <a:picLocks noChangeAspect="1"/>
          </p:cNvPicPr>
          <p:nvPr/>
        </p:nvPicPr>
        <p:blipFill>
          <a:blip r:embed="rId3"/>
          <a:stretch>
            <a:fillRect/>
          </a:stretch>
        </p:blipFill>
        <p:spPr>
          <a:xfrm>
            <a:off x="7652551" y="747816"/>
            <a:ext cx="4029637" cy="1829055"/>
          </a:xfrm>
          <a:prstGeom prst="rect">
            <a:avLst/>
          </a:prstGeom>
        </p:spPr>
      </p:pic>
      <p:pic>
        <p:nvPicPr>
          <p:cNvPr id="27" name="圖片 26">
            <a:extLst>
              <a:ext uri="{FF2B5EF4-FFF2-40B4-BE49-F238E27FC236}">
                <a16:creationId xmlns:a16="http://schemas.microsoft.com/office/drawing/2014/main" id="{C6A5B5C1-6FDC-4C5B-B43C-EE8FF9E6862A}"/>
              </a:ext>
            </a:extLst>
          </p:cNvPr>
          <p:cNvPicPr>
            <a:picLocks noChangeAspect="1"/>
          </p:cNvPicPr>
          <p:nvPr/>
        </p:nvPicPr>
        <p:blipFill>
          <a:blip r:embed="rId4"/>
          <a:stretch>
            <a:fillRect/>
          </a:stretch>
        </p:blipFill>
        <p:spPr>
          <a:xfrm>
            <a:off x="7800208" y="2656515"/>
            <a:ext cx="3734321" cy="1829055"/>
          </a:xfrm>
          <a:prstGeom prst="rect">
            <a:avLst/>
          </a:prstGeom>
        </p:spPr>
      </p:pic>
      <p:pic>
        <p:nvPicPr>
          <p:cNvPr id="29" name="圖片 28">
            <a:extLst>
              <a:ext uri="{FF2B5EF4-FFF2-40B4-BE49-F238E27FC236}">
                <a16:creationId xmlns:a16="http://schemas.microsoft.com/office/drawing/2014/main" id="{8795489D-EF47-4107-B93D-CB515911A5FE}"/>
              </a:ext>
            </a:extLst>
          </p:cNvPr>
          <p:cNvPicPr>
            <a:picLocks noChangeAspect="1"/>
          </p:cNvPicPr>
          <p:nvPr/>
        </p:nvPicPr>
        <p:blipFill>
          <a:blip r:embed="rId5"/>
          <a:stretch>
            <a:fillRect/>
          </a:stretch>
        </p:blipFill>
        <p:spPr>
          <a:xfrm>
            <a:off x="7652551" y="4639800"/>
            <a:ext cx="3867690" cy="1562318"/>
          </a:xfrm>
          <a:prstGeom prst="rect">
            <a:avLst/>
          </a:prstGeom>
        </p:spPr>
      </p:pic>
      <p:pic>
        <p:nvPicPr>
          <p:cNvPr id="31" name="圖片 30">
            <a:extLst>
              <a:ext uri="{FF2B5EF4-FFF2-40B4-BE49-F238E27FC236}">
                <a16:creationId xmlns:a16="http://schemas.microsoft.com/office/drawing/2014/main" id="{67C38186-D55E-4D1D-9831-E2D011A85F46}"/>
              </a:ext>
            </a:extLst>
          </p:cNvPr>
          <p:cNvPicPr>
            <a:picLocks noChangeAspect="1"/>
          </p:cNvPicPr>
          <p:nvPr/>
        </p:nvPicPr>
        <p:blipFill>
          <a:blip r:embed="rId6"/>
          <a:stretch>
            <a:fillRect/>
          </a:stretch>
        </p:blipFill>
        <p:spPr>
          <a:xfrm>
            <a:off x="1272072" y="1359349"/>
            <a:ext cx="5263085" cy="4842769"/>
          </a:xfrm>
          <a:prstGeom prst="rect">
            <a:avLst/>
          </a:prstGeom>
        </p:spPr>
      </p:pic>
    </p:spTree>
    <p:extLst>
      <p:ext uri="{BB962C8B-B14F-4D97-AF65-F5344CB8AC3E}">
        <p14:creationId xmlns:p14="http://schemas.microsoft.com/office/powerpoint/2010/main" val="2619349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638935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音樂偵測器元件</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34</a:t>
            </a:fld>
            <a:endParaRPr lang="zh-TW" altLang="en-US"/>
          </a:p>
        </p:txBody>
      </p:sp>
    </p:spTree>
    <p:extLst>
      <p:ext uri="{BB962C8B-B14F-4D97-AF65-F5344CB8AC3E}">
        <p14:creationId xmlns:p14="http://schemas.microsoft.com/office/powerpoint/2010/main" val="986154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7286002"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粗略位置估計器元件</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35</a:t>
            </a:fld>
            <a:endParaRPr lang="zh-TW" altLang="en-US"/>
          </a:p>
        </p:txBody>
      </p:sp>
    </p:spTree>
    <p:extLst>
      <p:ext uri="{BB962C8B-B14F-4D97-AF65-F5344CB8AC3E}">
        <p14:creationId xmlns:p14="http://schemas.microsoft.com/office/powerpoint/2010/main" val="2415346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6380479"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音樂追蹤模組</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決策決定者元件</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36</a:t>
            </a:fld>
            <a:endParaRPr lang="zh-TW" altLang="en-US"/>
          </a:p>
        </p:txBody>
      </p:sp>
    </p:spTree>
    <p:extLst>
      <p:ext uri="{BB962C8B-B14F-4D97-AF65-F5344CB8AC3E}">
        <p14:creationId xmlns:p14="http://schemas.microsoft.com/office/powerpoint/2010/main" val="2377130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A8A3611-474C-47B0-8FDC-E940E423B058}"/>
              </a:ext>
            </a:extLst>
          </p:cNvPr>
          <p:cNvSpPr>
            <a:spLocks noChangeArrowheads="1"/>
          </p:cNvSpPr>
          <p:nvPr/>
        </p:nvSpPr>
        <p:spPr bwMode="auto">
          <a:xfrm>
            <a:off x="1863011" y="1425600"/>
            <a:ext cx="3949960" cy="2123658"/>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研究方法</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　實驗設計與成果</a:t>
            </a:r>
            <a:endParaRPr lang="en-US" altLang="zh-TW" sz="2800" b="1" dirty="0">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rgbClr val="000000"/>
                </a:solidFill>
                <a:latin typeface="標楷體" panose="03000509000000000000" pitchFamily="65" charset="-120"/>
                <a:ea typeface="標楷體" panose="03000509000000000000" pitchFamily="65" charset="-120"/>
              </a:rPr>
              <a:t>　音源分離評估</a:t>
            </a:r>
            <a:endParaRPr lang="en-US" altLang="zh-TW" sz="2400" dirty="0">
              <a:solidFill>
                <a:srgbClr val="000000"/>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rgbClr val="000000"/>
                </a:solidFill>
                <a:latin typeface="標楷體" panose="03000509000000000000" pitchFamily="65" charset="-120"/>
                <a:ea typeface="標楷體" panose="03000509000000000000" pitchFamily="65" charset="-120"/>
              </a:rPr>
              <a:t>　音樂追蹤評估</a:t>
            </a:r>
            <a:endParaRPr lang="en-US" altLang="zh-TW" sz="2400" dirty="0">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結論與未來展望</a:t>
            </a:r>
          </a:p>
        </p:txBody>
      </p:sp>
      <p:sp>
        <p:nvSpPr>
          <p:cNvPr id="7" name="標題 4">
            <a:extLst>
              <a:ext uri="{FF2B5EF4-FFF2-40B4-BE49-F238E27FC236}">
                <a16:creationId xmlns:a16="http://schemas.microsoft.com/office/drawing/2014/main" id="{7B546550-7419-4BE3-A517-AB2C09BD9C4B}"/>
              </a:ext>
            </a:extLst>
          </p:cNvPr>
          <p:cNvSpPr txBox="1">
            <a:spLocks/>
          </p:cNvSpPr>
          <p:nvPr/>
        </p:nvSpPr>
        <p:spPr>
          <a:xfrm>
            <a:off x="1272073" y="538097"/>
            <a:ext cx="118187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a:latin typeface="標楷體" panose="03000509000000000000" pitchFamily="65" charset="-120"/>
                <a:ea typeface="標楷體" panose="03000509000000000000" pitchFamily="65" charset="-120"/>
              </a:rPr>
              <a:t>大綱</a:t>
            </a:r>
            <a:endParaRPr lang="zh-TW" altLang="en-US" sz="3600" dirty="0">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7707CDF6-F26D-4DB1-A0D6-1FBBB88FF5A6}"/>
              </a:ext>
            </a:extLst>
          </p:cNvPr>
          <p:cNvSpPr>
            <a:spLocks noGrp="1"/>
          </p:cNvSpPr>
          <p:nvPr>
            <p:ph type="sldNum" sz="quarter" idx="12"/>
          </p:nvPr>
        </p:nvSpPr>
        <p:spPr/>
        <p:txBody>
          <a:bodyPr/>
          <a:lstStyle/>
          <a:p>
            <a:fld id="{1D572CDB-3FB6-40A5-9607-82765DFFC07E}" type="slidenum">
              <a:rPr lang="zh-TW" altLang="en-US" smtClean="0"/>
              <a:t>37</a:t>
            </a:fld>
            <a:endParaRPr lang="zh-TW" altLang="en-US"/>
          </a:p>
        </p:txBody>
      </p:sp>
    </p:spTree>
    <p:extLst>
      <p:ext uri="{BB962C8B-B14F-4D97-AF65-F5344CB8AC3E}">
        <p14:creationId xmlns:p14="http://schemas.microsoft.com/office/powerpoint/2010/main" val="2007476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A8A3611-474C-47B0-8FDC-E940E423B058}"/>
              </a:ext>
            </a:extLst>
          </p:cNvPr>
          <p:cNvSpPr>
            <a:spLocks noChangeArrowheads="1"/>
          </p:cNvSpPr>
          <p:nvPr/>
        </p:nvSpPr>
        <p:spPr bwMode="auto">
          <a:xfrm>
            <a:off x="1863010" y="1425600"/>
            <a:ext cx="4901683" cy="3662541"/>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研究方法</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　實驗設計與成果</a:t>
            </a:r>
            <a:endParaRPr lang="en-US" altLang="zh-TW" sz="2800" dirty="0">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b="1" dirty="0">
                <a:solidFill>
                  <a:srgbClr val="000000"/>
                </a:solidFill>
                <a:latin typeface="標楷體" panose="03000509000000000000" pitchFamily="65" charset="-120"/>
                <a:ea typeface="標楷體" panose="03000509000000000000" pitchFamily="65" charset="-120"/>
              </a:rPr>
              <a:t>　音源分離評估</a:t>
            </a:r>
            <a:endParaRPr lang="en-US" altLang="zh-TW" sz="2400" b="1"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音源分離資料集</a:t>
            </a:r>
            <a:endParaRPr lang="en-US" altLang="zh-TW" sz="2000"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模型訓練細節</a:t>
            </a:r>
            <a:endParaRPr lang="en-US" altLang="zh-TW" sz="2000"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音源分離評估指標</a:t>
            </a:r>
            <a:endParaRPr lang="en-US" altLang="zh-TW" sz="2000"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音源分離結果比較</a:t>
            </a:r>
            <a:endParaRPr lang="en-US" altLang="zh-TW" sz="2000"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頻帶切割對於分離結果的影響</a:t>
            </a:r>
            <a:endParaRPr lang="en-US" altLang="zh-TW" sz="2000" b="1" dirty="0">
              <a:solidFill>
                <a:srgbClr val="000000"/>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chemeClr val="bg2"/>
                </a:solidFill>
                <a:latin typeface="標楷體" panose="03000509000000000000" pitchFamily="65" charset="-120"/>
                <a:ea typeface="標楷體" panose="03000509000000000000" pitchFamily="65" charset="-120"/>
              </a:rPr>
              <a:t>　音樂追蹤評估</a:t>
            </a:r>
            <a:endParaRPr lang="en-US" altLang="zh-TW" sz="24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結論與未來展望</a:t>
            </a:r>
          </a:p>
        </p:txBody>
      </p:sp>
      <p:sp>
        <p:nvSpPr>
          <p:cNvPr id="7" name="標題 4">
            <a:extLst>
              <a:ext uri="{FF2B5EF4-FFF2-40B4-BE49-F238E27FC236}">
                <a16:creationId xmlns:a16="http://schemas.microsoft.com/office/drawing/2014/main" id="{7B546550-7419-4BE3-A517-AB2C09BD9C4B}"/>
              </a:ext>
            </a:extLst>
          </p:cNvPr>
          <p:cNvSpPr txBox="1">
            <a:spLocks/>
          </p:cNvSpPr>
          <p:nvPr/>
        </p:nvSpPr>
        <p:spPr>
          <a:xfrm>
            <a:off x="1272073" y="538097"/>
            <a:ext cx="118187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a:latin typeface="標楷體" panose="03000509000000000000" pitchFamily="65" charset="-120"/>
                <a:ea typeface="標楷體" panose="03000509000000000000" pitchFamily="65" charset="-120"/>
              </a:rPr>
              <a:t>大綱</a:t>
            </a:r>
            <a:endParaRPr lang="zh-TW" altLang="en-US" sz="3600" dirty="0">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C777F238-968F-4919-AD7A-2169B5FD8EAF}"/>
              </a:ext>
            </a:extLst>
          </p:cNvPr>
          <p:cNvSpPr>
            <a:spLocks noGrp="1"/>
          </p:cNvSpPr>
          <p:nvPr>
            <p:ph type="sldNum" sz="quarter" idx="12"/>
          </p:nvPr>
        </p:nvSpPr>
        <p:spPr/>
        <p:txBody>
          <a:bodyPr/>
          <a:lstStyle/>
          <a:p>
            <a:fld id="{1D572CDB-3FB6-40A5-9607-82765DFFC07E}" type="slidenum">
              <a:rPr lang="zh-TW" altLang="en-US" smtClean="0"/>
              <a:t>38</a:t>
            </a:fld>
            <a:endParaRPr lang="zh-TW" altLang="en-US"/>
          </a:p>
        </p:txBody>
      </p:sp>
    </p:spTree>
    <p:extLst>
      <p:ext uri="{BB962C8B-B14F-4D97-AF65-F5344CB8AC3E}">
        <p14:creationId xmlns:p14="http://schemas.microsoft.com/office/powerpoint/2010/main" val="1174652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4604945"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音源分離評估</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資料集</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39</a:t>
            </a:fld>
            <a:endParaRPr lang="zh-TW" altLang="en-US"/>
          </a:p>
        </p:txBody>
      </p:sp>
      <p:sp>
        <p:nvSpPr>
          <p:cNvPr id="2" name="文字方塊 1">
            <a:extLst>
              <a:ext uri="{FF2B5EF4-FFF2-40B4-BE49-F238E27FC236}">
                <a16:creationId xmlns:a16="http://schemas.microsoft.com/office/drawing/2014/main" id="{B344D3DC-A0A6-4E1F-9C5E-585A00BBCA0F}"/>
              </a:ext>
            </a:extLst>
          </p:cNvPr>
          <p:cNvSpPr txBox="1"/>
          <p:nvPr/>
        </p:nvSpPr>
        <p:spPr>
          <a:xfrm>
            <a:off x="1624614" y="1740023"/>
            <a:ext cx="2492990"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整合不同的公開資料集</a:t>
            </a:r>
          </a:p>
        </p:txBody>
      </p:sp>
      <p:pic>
        <p:nvPicPr>
          <p:cNvPr id="5" name="圖片 4">
            <a:extLst>
              <a:ext uri="{FF2B5EF4-FFF2-40B4-BE49-F238E27FC236}">
                <a16:creationId xmlns:a16="http://schemas.microsoft.com/office/drawing/2014/main" id="{7ADF24E3-51CE-49B0-9B04-B961CA446174}"/>
              </a:ext>
            </a:extLst>
          </p:cNvPr>
          <p:cNvPicPr>
            <a:picLocks noChangeAspect="1"/>
          </p:cNvPicPr>
          <p:nvPr/>
        </p:nvPicPr>
        <p:blipFill>
          <a:blip r:embed="rId3"/>
          <a:stretch>
            <a:fillRect/>
          </a:stretch>
        </p:blipFill>
        <p:spPr>
          <a:xfrm>
            <a:off x="7219539" y="1527309"/>
            <a:ext cx="3896269" cy="1619476"/>
          </a:xfrm>
          <a:prstGeom prst="rect">
            <a:avLst/>
          </a:prstGeom>
        </p:spPr>
      </p:pic>
      <p:pic>
        <p:nvPicPr>
          <p:cNvPr id="8" name="圖片 7">
            <a:extLst>
              <a:ext uri="{FF2B5EF4-FFF2-40B4-BE49-F238E27FC236}">
                <a16:creationId xmlns:a16="http://schemas.microsoft.com/office/drawing/2014/main" id="{1D265244-021B-4F8F-B4DE-40359C44249F}"/>
              </a:ext>
            </a:extLst>
          </p:cNvPr>
          <p:cNvPicPr>
            <a:picLocks noChangeAspect="1"/>
          </p:cNvPicPr>
          <p:nvPr/>
        </p:nvPicPr>
        <p:blipFill>
          <a:blip r:embed="rId4"/>
          <a:stretch>
            <a:fillRect/>
          </a:stretch>
        </p:blipFill>
        <p:spPr>
          <a:xfrm>
            <a:off x="7581539" y="3881392"/>
            <a:ext cx="3172268" cy="1314633"/>
          </a:xfrm>
          <a:prstGeom prst="rect">
            <a:avLst/>
          </a:prstGeom>
        </p:spPr>
      </p:pic>
    </p:spTree>
    <p:extLst>
      <p:ext uri="{BB962C8B-B14F-4D97-AF65-F5344CB8AC3E}">
        <p14:creationId xmlns:p14="http://schemas.microsoft.com/office/powerpoint/2010/main" val="114334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07151D88-00C3-45E6-B1BF-A0305460E788}"/>
              </a:ext>
            </a:extLst>
          </p:cNvPr>
          <p:cNvSpPr txBox="1">
            <a:spLocks/>
          </p:cNvSpPr>
          <p:nvPr/>
        </p:nvSpPr>
        <p:spPr>
          <a:xfrm>
            <a:off x="1272073" y="538097"/>
            <a:ext cx="207761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研究動機</a:t>
            </a:r>
          </a:p>
        </p:txBody>
      </p:sp>
      <p:sp>
        <p:nvSpPr>
          <p:cNvPr id="3" name="投影片編號版面配置區 2">
            <a:extLst>
              <a:ext uri="{FF2B5EF4-FFF2-40B4-BE49-F238E27FC236}">
                <a16:creationId xmlns:a16="http://schemas.microsoft.com/office/drawing/2014/main" id="{DBDE1465-AA2C-4092-A71F-B38043372698}"/>
              </a:ext>
            </a:extLst>
          </p:cNvPr>
          <p:cNvSpPr>
            <a:spLocks noGrp="1"/>
          </p:cNvSpPr>
          <p:nvPr>
            <p:ph type="sldNum" sz="quarter" idx="12"/>
          </p:nvPr>
        </p:nvSpPr>
        <p:spPr/>
        <p:txBody>
          <a:bodyPr/>
          <a:lstStyle/>
          <a:p>
            <a:fld id="{1D572CDB-3FB6-40A5-9607-82765DFFC07E}" type="slidenum">
              <a:rPr lang="zh-TW" altLang="en-US" smtClean="0"/>
              <a:t>4</a:t>
            </a:fld>
            <a:endParaRPr lang="zh-TW" altLang="en-US"/>
          </a:p>
        </p:txBody>
      </p:sp>
      <p:sp>
        <p:nvSpPr>
          <p:cNvPr id="5" name="文字方塊 4">
            <a:extLst>
              <a:ext uri="{FF2B5EF4-FFF2-40B4-BE49-F238E27FC236}">
                <a16:creationId xmlns:a16="http://schemas.microsoft.com/office/drawing/2014/main" id="{B799AD45-3C72-4770-9827-B648828A6901}"/>
              </a:ext>
            </a:extLst>
          </p:cNvPr>
          <p:cNvSpPr txBox="1"/>
          <p:nvPr/>
        </p:nvSpPr>
        <p:spPr>
          <a:xfrm>
            <a:off x="1715957" y="1397674"/>
            <a:ext cx="8555507"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小提琴為許多人學習與演奏的樂器，在眾多曲目中，演奏形式以合奏居多</a:t>
            </a:r>
            <a:endParaRPr lang="en-US" altLang="zh-TW" sz="2400" dirty="0">
              <a:latin typeface="標楷體" panose="03000509000000000000" pitchFamily="65" charset="-120"/>
              <a:ea typeface="標楷體" panose="03000509000000000000" pitchFamily="65" charset="-120"/>
            </a:endParaRPr>
          </a:p>
          <a:p>
            <a:pPr marL="285750" indent="-285750">
              <a:lnSpc>
                <a:spcPct val="150000"/>
              </a:lnSpc>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尋找長期合作的合奏者</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伴奏者</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難度高，另外聘請合奏者</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伴奏者</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的費用高昂</a:t>
            </a:r>
            <a:endParaRPr lang="en-US" altLang="zh-TW" sz="2400" dirty="0">
              <a:latin typeface="標楷體" panose="03000509000000000000" pitchFamily="65" charset="-120"/>
              <a:ea typeface="標楷體" panose="03000509000000000000" pitchFamily="65" charset="-120"/>
            </a:endParaRPr>
          </a:p>
          <a:p>
            <a:pPr marL="285750" indent="-285750">
              <a:lnSpc>
                <a:spcPct val="150000"/>
              </a:lnSpc>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雖然可透過網路資源找到其他人演奏的公開音訊，但通常都為混合音訊，且無法根據個人習慣調整音訊速度。</a:t>
            </a:r>
            <a:endParaRPr lang="en-US" altLang="zh-TW" sz="2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47533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5901085"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音源分離評估</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模型訓練細節</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40</a:t>
            </a:fld>
            <a:endParaRPr lang="zh-TW" altLang="en-US"/>
          </a:p>
        </p:txBody>
      </p:sp>
      <p:pic>
        <p:nvPicPr>
          <p:cNvPr id="4" name="圖片 3">
            <a:extLst>
              <a:ext uri="{FF2B5EF4-FFF2-40B4-BE49-F238E27FC236}">
                <a16:creationId xmlns:a16="http://schemas.microsoft.com/office/drawing/2014/main" id="{5813CF8F-7949-4120-B4D8-5CECAC8B31FC}"/>
              </a:ext>
            </a:extLst>
          </p:cNvPr>
          <p:cNvPicPr>
            <a:picLocks noChangeAspect="1"/>
          </p:cNvPicPr>
          <p:nvPr/>
        </p:nvPicPr>
        <p:blipFill>
          <a:blip r:embed="rId3"/>
          <a:stretch>
            <a:fillRect/>
          </a:stretch>
        </p:blipFill>
        <p:spPr>
          <a:xfrm>
            <a:off x="7424476" y="2837293"/>
            <a:ext cx="3743847" cy="1343212"/>
          </a:xfrm>
          <a:prstGeom prst="rect">
            <a:avLst/>
          </a:prstGeom>
        </p:spPr>
      </p:pic>
    </p:spTree>
    <p:extLst>
      <p:ext uri="{BB962C8B-B14F-4D97-AF65-F5344CB8AC3E}">
        <p14:creationId xmlns:p14="http://schemas.microsoft.com/office/powerpoint/2010/main" val="3892671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4986685"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音源分離評估</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評估指標</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41</a:t>
            </a:fld>
            <a:endParaRPr lang="zh-TW" altLang="en-US"/>
          </a:p>
        </p:txBody>
      </p:sp>
      <p:pic>
        <p:nvPicPr>
          <p:cNvPr id="4" name="圖片 3">
            <a:extLst>
              <a:ext uri="{FF2B5EF4-FFF2-40B4-BE49-F238E27FC236}">
                <a16:creationId xmlns:a16="http://schemas.microsoft.com/office/drawing/2014/main" id="{075D750A-91EB-4F10-95C0-FC3EA074E2EC}"/>
              </a:ext>
            </a:extLst>
          </p:cNvPr>
          <p:cNvPicPr>
            <a:picLocks noChangeAspect="1"/>
          </p:cNvPicPr>
          <p:nvPr/>
        </p:nvPicPr>
        <p:blipFill>
          <a:blip r:embed="rId3"/>
          <a:stretch>
            <a:fillRect/>
          </a:stretch>
        </p:blipFill>
        <p:spPr>
          <a:xfrm>
            <a:off x="2797844" y="1447059"/>
            <a:ext cx="6596311" cy="1337441"/>
          </a:xfrm>
          <a:prstGeom prst="rect">
            <a:avLst/>
          </a:prstGeom>
        </p:spPr>
      </p:pic>
      <p:sp>
        <p:nvSpPr>
          <p:cNvPr id="5" name="文字方塊 4">
            <a:extLst>
              <a:ext uri="{FF2B5EF4-FFF2-40B4-BE49-F238E27FC236}">
                <a16:creationId xmlns:a16="http://schemas.microsoft.com/office/drawing/2014/main" id="{71D9A76C-3CE3-47EA-8A7E-6A648F5A9DC0}"/>
              </a:ext>
            </a:extLst>
          </p:cNvPr>
          <p:cNvSpPr txBox="1"/>
          <p:nvPr/>
        </p:nvSpPr>
        <p:spPr>
          <a:xfrm>
            <a:off x="1741501" y="3220799"/>
            <a:ext cx="8708995" cy="1705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dirty="0" err="1">
                <a:latin typeface="Times New Roman" panose="02020603050405020304" pitchFamily="18" charset="0"/>
                <a:cs typeface="Times New Roman" panose="02020603050405020304" pitchFamily="18" charset="0"/>
              </a:rPr>
              <a:t>uSDR</a:t>
            </a:r>
            <a:r>
              <a:rPr lang="en-US" altLang="zh-TW" dirty="0">
                <a:latin typeface="Times New Roman" panose="02020603050405020304" pitchFamily="18" charset="0"/>
                <a:cs typeface="Times New Roman" panose="02020603050405020304" pitchFamily="18" charset="0"/>
              </a:rPr>
              <a:t>: Utterance-level SDR </a:t>
            </a:r>
            <a:r>
              <a:rPr lang="zh-TW" altLang="en-US" dirty="0">
                <a:latin typeface="標楷體" panose="03000509000000000000" pitchFamily="65" charset="-120"/>
                <a:ea typeface="標楷體" panose="03000509000000000000" pitchFamily="65" charset="-120"/>
              </a:rPr>
              <a:t>使用整段訊號計算</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SDR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，並計算所有曲子的平均</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SDR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作為</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uSDR</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en-US" altLang="zh-TW" dirty="0" err="1">
                <a:latin typeface="Times New Roman" panose="02020603050405020304" pitchFamily="18" charset="0"/>
                <a:cs typeface="Times New Roman" panose="02020603050405020304" pitchFamily="18" charset="0"/>
              </a:rPr>
              <a:t>cSDR</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Chunk-level SDR </a:t>
            </a:r>
            <a:r>
              <a:rPr lang="zh-TW" altLang="en-US" dirty="0">
                <a:latin typeface="標楷體" panose="03000509000000000000" pitchFamily="65" charset="-120"/>
                <a:ea typeface="標楷體" panose="03000509000000000000" pitchFamily="65" charset="-120"/>
                <a:cs typeface="Times New Roman" panose="02020603050405020304" pitchFamily="18" charset="0"/>
              </a:rPr>
              <a:t>取整段訊號每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標楷體" panose="03000509000000000000" pitchFamily="65" charset="-120"/>
                <a:ea typeface="標楷體" panose="03000509000000000000" pitchFamily="65" charset="-120"/>
                <a:cs typeface="Times New Roman" panose="02020603050405020304" pitchFamily="18" charset="0"/>
              </a:rPr>
              <a:t>秒區塊的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SDR</a:t>
            </a:r>
            <a:r>
              <a:rPr lang="zh-TW" altLang="en-US" dirty="0">
                <a:latin typeface="標楷體" panose="03000509000000000000" pitchFamily="65" charset="-120"/>
                <a:ea typeface="標楷體" panose="03000509000000000000" pitchFamily="65" charset="-120"/>
                <a:cs typeface="Times New Roman" panose="02020603050405020304" pitchFamily="18" charset="0"/>
              </a:rPr>
              <a:t>之中位數，並對所有曲子的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SDR</a:t>
            </a:r>
            <a:r>
              <a:rPr lang="zh-TW" altLang="en-US" dirty="0">
                <a:latin typeface="標楷體" panose="03000509000000000000" pitchFamily="65" charset="-120"/>
                <a:ea typeface="標楷體" panose="03000509000000000000" pitchFamily="65" charset="-120"/>
                <a:cs typeface="Times New Roman" panose="02020603050405020304" pitchFamily="18" charset="0"/>
              </a:rPr>
              <a:t>取中位數作為</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cSDR</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546695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4986685"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音源分離評估</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結果比較</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42</a:t>
            </a:fld>
            <a:endParaRPr lang="zh-TW" altLang="en-US"/>
          </a:p>
        </p:txBody>
      </p:sp>
      <p:pic>
        <p:nvPicPr>
          <p:cNvPr id="6" name="圖片 5">
            <a:extLst>
              <a:ext uri="{FF2B5EF4-FFF2-40B4-BE49-F238E27FC236}">
                <a16:creationId xmlns:a16="http://schemas.microsoft.com/office/drawing/2014/main" id="{C76522CA-E1CA-4A57-A354-D4E26AAFA1C3}"/>
              </a:ext>
            </a:extLst>
          </p:cNvPr>
          <p:cNvPicPr>
            <a:picLocks noChangeAspect="1"/>
          </p:cNvPicPr>
          <p:nvPr/>
        </p:nvPicPr>
        <p:blipFill>
          <a:blip r:embed="rId3"/>
          <a:stretch>
            <a:fillRect/>
          </a:stretch>
        </p:blipFill>
        <p:spPr>
          <a:xfrm>
            <a:off x="1272072" y="1995046"/>
            <a:ext cx="4534533" cy="2353003"/>
          </a:xfrm>
          <a:prstGeom prst="rect">
            <a:avLst/>
          </a:prstGeom>
        </p:spPr>
      </p:pic>
      <p:pic>
        <p:nvPicPr>
          <p:cNvPr id="9" name="圖片 8">
            <a:extLst>
              <a:ext uri="{FF2B5EF4-FFF2-40B4-BE49-F238E27FC236}">
                <a16:creationId xmlns:a16="http://schemas.microsoft.com/office/drawing/2014/main" id="{99190D04-ACAE-4AEE-AF06-8209B2490293}"/>
              </a:ext>
            </a:extLst>
          </p:cNvPr>
          <p:cNvPicPr>
            <a:picLocks noChangeAspect="1"/>
          </p:cNvPicPr>
          <p:nvPr/>
        </p:nvPicPr>
        <p:blipFill>
          <a:blip r:embed="rId4"/>
          <a:stretch>
            <a:fillRect/>
          </a:stretch>
        </p:blipFill>
        <p:spPr>
          <a:xfrm>
            <a:off x="6509237" y="1995046"/>
            <a:ext cx="4410691" cy="2333951"/>
          </a:xfrm>
          <a:prstGeom prst="rect">
            <a:avLst/>
          </a:prstGeom>
        </p:spPr>
      </p:pic>
    </p:spTree>
    <p:extLst>
      <p:ext uri="{BB962C8B-B14F-4D97-AF65-F5344CB8AC3E}">
        <p14:creationId xmlns:p14="http://schemas.microsoft.com/office/powerpoint/2010/main" val="1706975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8209279"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音源分離評估</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頻帶分割對於結果的影響</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43</a:t>
            </a:fld>
            <a:endParaRPr lang="zh-TW" altLang="en-US"/>
          </a:p>
        </p:txBody>
      </p:sp>
      <p:pic>
        <p:nvPicPr>
          <p:cNvPr id="4" name="圖片 3">
            <a:extLst>
              <a:ext uri="{FF2B5EF4-FFF2-40B4-BE49-F238E27FC236}">
                <a16:creationId xmlns:a16="http://schemas.microsoft.com/office/drawing/2014/main" id="{29218AAF-3F42-45CE-AA81-D86568BAAE74}"/>
              </a:ext>
            </a:extLst>
          </p:cNvPr>
          <p:cNvPicPr>
            <a:picLocks noChangeAspect="1"/>
          </p:cNvPicPr>
          <p:nvPr/>
        </p:nvPicPr>
        <p:blipFill>
          <a:blip r:embed="rId3"/>
          <a:stretch>
            <a:fillRect/>
          </a:stretch>
        </p:blipFill>
        <p:spPr>
          <a:xfrm>
            <a:off x="3647733" y="2257261"/>
            <a:ext cx="4896533" cy="2343477"/>
          </a:xfrm>
          <a:prstGeom prst="rect">
            <a:avLst/>
          </a:prstGeom>
        </p:spPr>
      </p:pic>
    </p:spTree>
    <p:extLst>
      <p:ext uri="{BB962C8B-B14F-4D97-AF65-F5344CB8AC3E}">
        <p14:creationId xmlns:p14="http://schemas.microsoft.com/office/powerpoint/2010/main" val="4005687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A8A3611-474C-47B0-8FDC-E940E423B058}"/>
              </a:ext>
            </a:extLst>
          </p:cNvPr>
          <p:cNvSpPr>
            <a:spLocks noChangeArrowheads="1"/>
          </p:cNvSpPr>
          <p:nvPr/>
        </p:nvSpPr>
        <p:spPr bwMode="auto">
          <a:xfrm>
            <a:off x="1863009" y="1425600"/>
            <a:ext cx="7495595" cy="2739211"/>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研究方法</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　實驗設計與成果</a:t>
            </a:r>
            <a:endParaRPr lang="en-US" altLang="zh-TW" sz="2800" dirty="0">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chemeClr val="bg2"/>
                </a:solidFill>
                <a:latin typeface="標楷體" panose="03000509000000000000" pitchFamily="65" charset="-120"/>
                <a:ea typeface="標楷體" panose="03000509000000000000" pitchFamily="65" charset="-120"/>
              </a:rPr>
              <a:t>　音源分離評估</a:t>
            </a:r>
            <a:endParaRPr lang="en-US" altLang="zh-TW" sz="2400" dirty="0">
              <a:solidFill>
                <a:schemeClr val="bg2"/>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b="1" dirty="0">
                <a:latin typeface="標楷體" panose="03000509000000000000" pitchFamily="65" charset="-120"/>
                <a:ea typeface="標楷體" panose="03000509000000000000" pitchFamily="65" charset="-120"/>
              </a:rPr>
              <a:t>　音樂追蹤評估</a:t>
            </a:r>
            <a:endParaRPr lang="en-US" altLang="zh-TW" sz="2400" b="1" dirty="0">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系統在不同速度下的追蹤結果</a:t>
            </a:r>
            <a:endParaRPr lang="en-US" altLang="zh-TW" sz="2000"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系統在使用音源分離音訊做為參考特徵的追蹤結果</a:t>
            </a:r>
            <a:endParaRPr lang="en-US" altLang="zh-TW" sz="2000" b="1" dirty="0">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結論與未來展望</a:t>
            </a:r>
          </a:p>
        </p:txBody>
      </p:sp>
      <p:sp>
        <p:nvSpPr>
          <p:cNvPr id="7" name="標題 4">
            <a:extLst>
              <a:ext uri="{FF2B5EF4-FFF2-40B4-BE49-F238E27FC236}">
                <a16:creationId xmlns:a16="http://schemas.microsoft.com/office/drawing/2014/main" id="{7B546550-7419-4BE3-A517-AB2C09BD9C4B}"/>
              </a:ext>
            </a:extLst>
          </p:cNvPr>
          <p:cNvSpPr txBox="1">
            <a:spLocks/>
          </p:cNvSpPr>
          <p:nvPr/>
        </p:nvSpPr>
        <p:spPr>
          <a:xfrm>
            <a:off x="1272073" y="538097"/>
            <a:ext cx="118187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a:latin typeface="標楷體" panose="03000509000000000000" pitchFamily="65" charset="-120"/>
                <a:ea typeface="標楷體" panose="03000509000000000000" pitchFamily="65" charset="-120"/>
              </a:rPr>
              <a:t>大綱</a:t>
            </a:r>
            <a:endParaRPr lang="zh-TW" altLang="en-US" sz="3600" dirty="0">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7F227638-EED8-41ED-96D0-9A4C1462D4B0}"/>
              </a:ext>
            </a:extLst>
          </p:cNvPr>
          <p:cNvSpPr>
            <a:spLocks noGrp="1"/>
          </p:cNvSpPr>
          <p:nvPr>
            <p:ph type="sldNum" sz="quarter" idx="12"/>
          </p:nvPr>
        </p:nvSpPr>
        <p:spPr/>
        <p:txBody>
          <a:bodyPr/>
          <a:lstStyle/>
          <a:p>
            <a:fld id="{1D572CDB-3FB6-40A5-9607-82765DFFC07E}" type="slidenum">
              <a:rPr lang="zh-TW" altLang="en-US" smtClean="0"/>
              <a:t>44</a:t>
            </a:fld>
            <a:endParaRPr lang="zh-TW" altLang="en-US"/>
          </a:p>
        </p:txBody>
      </p:sp>
    </p:spTree>
    <p:extLst>
      <p:ext uri="{BB962C8B-B14F-4D97-AF65-F5344CB8AC3E}">
        <p14:creationId xmlns:p14="http://schemas.microsoft.com/office/powerpoint/2010/main" val="2522396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9105924"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音樂追蹤評估</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系統在不同速度下的追蹤結果</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45</a:t>
            </a:fld>
            <a:endParaRPr lang="zh-TW" altLang="en-US"/>
          </a:p>
        </p:txBody>
      </p:sp>
    </p:spTree>
    <p:extLst>
      <p:ext uri="{BB962C8B-B14F-4D97-AF65-F5344CB8AC3E}">
        <p14:creationId xmlns:p14="http://schemas.microsoft.com/office/powerpoint/2010/main" val="423156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9114802"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音樂追蹤評估</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系統使用分離音訊的追蹤結果</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46</a:t>
            </a:fld>
            <a:endParaRPr lang="zh-TW" altLang="en-US"/>
          </a:p>
        </p:txBody>
      </p:sp>
    </p:spTree>
    <p:extLst>
      <p:ext uri="{BB962C8B-B14F-4D97-AF65-F5344CB8AC3E}">
        <p14:creationId xmlns:p14="http://schemas.microsoft.com/office/powerpoint/2010/main" val="870897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A8A3611-474C-47B0-8FDC-E940E423B058}"/>
              </a:ext>
            </a:extLst>
          </p:cNvPr>
          <p:cNvSpPr>
            <a:spLocks noChangeArrowheads="1"/>
          </p:cNvSpPr>
          <p:nvPr/>
        </p:nvSpPr>
        <p:spPr bwMode="auto">
          <a:xfrm>
            <a:off x="1863011" y="1425600"/>
            <a:ext cx="3949960" cy="954107"/>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實驗設計與成果</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　結論與未來展望</a:t>
            </a:r>
          </a:p>
        </p:txBody>
      </p:sp>
      <p:sp>
        <p:nvSpPr>
          <p:cNvPr id="7" name="標題 4">
            <a:extLst>
              <a:ext uri="{FF2B5EF4-FFF2-40B4-BE49-F238E27FC236}">
                <a16:creationId xmlns:a16="http://schemas.microsoft.com/office/drawing/2014/main" id="{7B546550-7419-4BE3-A517-AB2C09BD9C4B}"/>
              </a:ext>
            </a:extLst>
          </p:cNvPr>
          <p:cNvSpPr txBox="1">
            <a:spLocks/>
          </p:cNvSpPr>
          <p:nvPr/>
        </p:nvSpPr>
        <p:spPr>
          <a:xfrm>
            <a:off x="1272073" y="538097"/>
            <a:ext cx="118187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8C29AABE-0271-47EB-BB0C-2C918A1733C9}"/>
              </a:ext>
            </a:extLst>
          </p:cNvPr>
          <p:cNvSpPr>
            <a:spLocks noGrp="1"/>
          </p:cNvSpPr>
          <p:nvPr>
            <p:ph type="sldNum" sz="quarter" idx="12"/>
          </p:nvPr>
        </p:nvSpPr>
        <p:spPr/>
        <p:txBody>
          <a:bodyPr/>
          <a:lstStyle/>
          <a:p>
            <a:fld id="{1D572CDB-3FB6-40A5-9607-82765DFFC07E}" type="slidenum">
              <a:rPr lang="zh-TW" altLang="en-US" smtClean="0"/>
              <a:t>47</a:t>
            </a:fld>
            <a:endParaRPr lang="zh-TW" altLang="en-US"/>
          </a:p>
        </p:txBody>
      </p:sp>
    </p:spTree>
    <p:extLst>
      <p:ext uri="{BB962C8B-B14F-4D97-AF65-F5344CB8AC3E}">
        <p14:creationId xmlns:p14="http://schemas.microsoft.com/office/powerpoint/2010/main" val="989104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1107144"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結論</a:t>
            </a: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48</a:t>
            </a:fld>
            <a:endParaRPr lang="zh-TW" altLang="en-US"/>
          </a:p>
        </p:txBody>
      </p:sp>
    </p:spTree>
    <p:extLst>
      <p:ext uri="{BB962C8B-B14F-4D97-AF65-F5344CB8AC3E}">
        <p14:creationId xmlns:p14="http://schemas.microsoft.com/office/powerpoint/2010/main" val="4162009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2" y="538097"/>
            <a:ext cx="2030421"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未來展望</a:t>
            </a: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49</a:t>
            </a:fld>
            <a:endParaRPr lang="zh-TW" altLang="en-US"/>
          </a:p>
        </p:txBody>
      </p:sp>
    </p:spTree>
    <p:extLst>
      <p:ext uri="{BB962C8B-B14F-4D97-AF65-F5344CB8AC3E}">
        <p14:creationId xmlns:p14="http://schemas.microsoft.com/office/powerpoint/2010/main" val="381925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07151D88-00C3-45E6-B1BF-A0305460E788}"/>
              </a:ext>
            </a:extLst>
          </p:cNvPr>
          <p:cNvSpPr txBox="1">
            <a:spLocks/>
          </p:cNvSpPr>
          <p:nvPr/>
        </p:nvSpPr>
        <p:spPr>
          <a:xfrm>
            <a:off x="1272073" y="538097"/>
            <a:ext cx="207761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研究動機</a:t>
            </a:r>
          </a:p>
        </p:txBody>
      </p:sp>
      <p:sp>
        <p:nvSpPr>
          <p:cNvPr id="3" name="投影片編號版面配置區 2">
            <a:extLst>
              <a:ext uri="{FF2B5EF4-FFF2-40B4-BE49-F238E27FC236}">
                <a16:creationId xmlns:a16="http://schemas.microsoft.com/office/drawing/2014/main" id="{DBDE1465-AA2C-4092-A71F-B38043372698}"/>
              </a:ext>
            </a:extLst>
          </p:cNvPr>
          <p:cNvSpPr>
            <a:spLocks noGrp="1"/>
          </p:cNvSpPr>
          <p:nvPr>
            <p:ph type="sldNum" sz="quarter" idx="12"/>
          </p:nvPr>
        </p:nvSpPr>
        <p:spPr/>
        <p:txBody>
          <a:bodyPr/>
          <a:lstStyle/>
          <a:p>
            <a:fld id="{1D572CDB-3FB6-40A5-9607-82765DFFC07E}" type="slidenum">
              <a:rPr lang="zh-TW" altLang="en-US" smtClean="0"/>
              <a:t>5</a:t>
            </a:fld>
            <a:endParaRPr lang="zh-TW" altLang="en-US"/>
          </a:p>
        </p:txBody>
      </p:sp>
      <p:sp>
        <p:nvSpPr>
          <p:cNvPr id="11" name="文字方塊 10">
            <a:extLst>
              <a:ext uri="{FF2B5EF4-FFF2-40B4-BE49-F238E27FC236}">
                <a16:creationId xmlns:a16="http://schemas.microsoft.com/office/drawing/2014/main" id="{264EE66B-73F4-4B2A-B658-716EBE4A4B3E}"/>
              </a:ext>
            </a:extLst>
          </p:cNvPr>
          <p:cNvSpPr txBox="1"/>
          <p:nvPr/>
        </p:nvSpPr>
        <p:spPr>
          <a:xfrm>
            <a:off x="1547477" y="1751617"/>
            <a:ext cx="9097045" cy="33547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音源分離與自動伴奏領域對於古典樂器的研究相對較少</a:t>
            </a:r>
            <a:endParaRPr lang="en-US" altLang="zh-TW" sz="2400" dirty="0">
              <a:latin typeface="標楷體" panose="03000509000000000000" pitchFamily="65" charset="-120"/>
              <a:ea typeface="標楷體" panose="03000509000000000000" pitchFamily="65" charset="-120"/>
            </a:endParaRPr>
          </a:p>
          <a:p>
            <a:pPr marL="742950" lvl="1" indent="-285750">
              <a:lnSpc>
                <a:spcPct val="150000"/>
              </a:lnSpc>
              <a:buFont typeface="Arial" panose="020B0604020202020204" pitchFamily="34" charset="0"/>
              <a:buChar char="•"/>
            </a:pPr>
            <a:r>
              <a:rPr lang="zh-TW" altLang="en-US" sz="2000" dirty="0">
                <a:latin typeface="標楷體" panose="03000509000000000000" pitchFamily="65" charset="-120"/>
                <a:ea typeface="標楷體" panose="03000509000000000000" pitchFamily="65" charset="-120"/>
              </a:rPr>
              <a:t>音源分離的現有系統大多數針對流行樂</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人聲、吉他、鼓等流行樂器</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的混合音源進行分離</a:t>
            </a:r>
            <a:endParaRPr lang="en-US" altLang="zh-TW" sz="2000" dirty="0">
              <a:latin typeface="標楷體" panose="03000509000000000000" pitchFamily="65" charset="-120"/>
              <a:ea typeface="標楷體" panose="03000509000000000000" pitchFamily="65" charset="-120"/>
            </a:endParaRPr>
          </a:p>
          <a:p>
            <a:pPr marL="742950" lvl="1" indent="-285750">
              <a:lnSpc>
                <a:spcPct val="150000"/>
              </a:lnSpc>
              <a:buFont typeface="Arial" panose="020B0604020202020204" pitchFamily="34" charset="0"/>
              <a:buChar char="•"/>
            </a:pPr>
            <a:r>
              <a:rPr lang="zh-TW" altLang="en-US" sz="2000" dirty="0">
                <a:latin typeface="標楷體" panose="03000509000000000000" pitchFamily="65" charset="-120"/>
                <a:ea typeface="標楷體" panose="03000509000000000000" pitchFamily="65" charset="-120"/>
              </a:rPr>
              <a:t>自動伴奏的現有系統大多數針對可通過</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MIDI</a:t>
            </a:r>
            <a:r>
              <a:rPr lang="zh-TW" altLang="en-US" sz="2000" dirty="0">
                <a:latin typeface="標楷體" panose="03000509000000000000" pitchFamily="65" charset="-120"/>
                <a:ea typeface="標楷體" panose="03000509000000000000" pitchFamily="65" charset="-120"/>
              </a:rPr>
              <a:t>協定傳輸的樂器</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電子琴、電子鼓等</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進行追蹤</a:t>
            </a:r>
            <a:endParaRPr lang="en-US" altLang="zh-TW" sz="2000" dirty="0">
              <a:latin typeface="標楷體" panose="03000509000000000000" pitchFamily="65" charset="-120"/>
              <a:ea typeface="標楷體" panose="03000509000000000000" pitchFamily="65" charset="-120"/>
            </a:endParaRPr>
          </a:p>
          <a:p>
            <a:pPr marL="285750" indent="-285750">
              <a:lnSpc>
                <a:spcPct val="150000"/>
              </a:lnSpc>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目前尚未有將音源分離結果結合於自動伴奏的研究</a:t>
            </a:r>
            <a:endParaRPr lang="en-US" altLang="zh-TW" sz="2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620902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1568782"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DEMO</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50</a:t>
            </a:fld>
            <a:endParaRPr lang="zh-TW" altLang="en-US"/>
          </a:p>
        </p:txBody>
      </p:sp>
    </p:spTree>
    <p:extLst>
      <p:ext uri="{BB962C8B-B14F-4D97-AF65-F5344CB8AC3E}">
        <p14:creationId xmlns:p14="http://schemas.microsoft.com/office/powerpoint/2010/main" val="4210086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1568782"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51</a:t>
            </a:fld>
            <a:endParaRPr lang="zh-TW" altLang="en-US"/>
          </a:p>
        </p:txBody>
      </p:sp>
      <p:sp>
        <p:nvSpPr>
          <p:cNvPr id="4" name="標題 1">
            <a:extLst>
              <a:ext uri="{FF2B5EF4-FFF2-40B4-BE49-F238E27FC236}">
                <a16:creationId xmlns:a16="http://schemas.microsoft.com/office/drawing/2014/main" id="{47EC686E-6D39-4394-B11B-1C1DC27DA4C6}"/>
              </a:ext>
            </a:extLst>
          </p:cNvPr>
          <p:cNvSpPr>
            <a:spLocks noGrp="1"/>
          </p:cNvSpPr>
          <p:nvPr>
            <p:ph type="ctrTitle"/>
          </p:nvPr>
        </p:nvSpPr>
        <p:spPr>
          <a:xfrm>
            <a:off x="547936" y="1434418"/>
            <a:ext cx="11096125" cy="2387600"/>
          </a:xfrm>
        </p:spPr>
        <p:txBody>
          <a:bodyPr>
            <a:noAutofit/>
          </a:bodyPr>
          <a:lstStyle/>
          <a:p>
            <a:r>
              <a:rPr lang="zh-TW" altLang="en-US" sz="3600" b="1" dirty="0">
                <a:solidFill>
                  <a:srgbClr val="000000"/>
                </a:solidFill>
                <a:latin typeface="標楷體" panose="03000509000000000000" pitchFamily="65" charset="-120"/>
                <a:ea typeface="標楷體" panose="03000509000000000000" pitchFamily="65" charset="-120"/>
                <a:cs typeface="Times New Roman" pitchFamily="18" charset="0"/>
              </a:rPr>
              <a:t>謝謝口試委員的聆聽與建議！</a:t>
            </a:r>
            <a:br>
              <a:rPr lang="en-US" altLang="zh-TW" sz="2400" b="1" dirty="0">
                <a:solidFill>
                  <a:srgbClr val="000000"/>
                </a:solidFill>
                <a:latin typeface="標楷體" panose="03000509000000000000" pitchFamily="65" charset="-120"/>
                <a:ea typeface="標楷體" panose="03000509000000000000" pitchFamily="65" charset="-120"/>
                <a:cs typeface="Times New Roman" pitchFamily="18" charset="0"/>
              </a:rPr>
            </a:br>
            <a:br>
              <a:rPr lang="en-US" altLang="zh-TW" sz="2400" b="1" dirty="0">
                <a:solidFill>
                  <a:srgbClr val="000000"/>
                </a:solidFill>
                <a:latin typeface="標楷體" panose="03000509000000000000" pitchFamily="65" charset="-120"/>
                <a:ea typeface="標楷體" panose="03000509000000000000" pitchFamily="65" charset="-120"/>
                <a:cs typeface="Times New Roman" pitchFamily="18" charset="0"/>
              </a:rPr>
            </a:br>
            <a:r>
              <a:rPr lang="en-US" altLang="zh-TW" sz="28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Thank you for your time and attention.</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1155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07151D88-00C3-45E6-B1BF-A0305460E788}"/>
              </a:ext>
            </a:extLst>
          </p:cNvPr>
          <p:cNvSpPr txBox="1">
            <a:spLocks/>
          </p:cNvSpPr>
          <p:nvPr/>
        </p:nvSpPr>
        <p:spPr>
          <a:xfrm>
            <a:off x="1272073" y="538097"/>
            <a:ext cx="207761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研究目的</a:t>
            </a:r>
          </a:p>
        </p:txBody>
      </p:sp>
      <p:sp>
        <p:nvSpPr>
          <p:cNvPr id="3" name="投影片編號版面配置區 2">
            <a:extLst>
              <a:ext uri="{FF2B5EF4-FFF2-40B4-BE49-F238E27FC236}">
                <a16:creationId xmlns:a16="http://schemas.microsoft.com/office/drawing/2014/main" id="{21EC7F69-1238-4577-A399-4362F3E27662}"/>
              </a:ext>
            </a:extLst>
          </p:cNvPr>
          <p:cNvSpPr>
            <a:spLocks noGrp="1"/>
          </p:cNvSpPr>
          <p:nvPr>
            <p:ph type="sldNum" sz="quarter" idx="12"/>
          </p:nvPr>
        </p:nvSpPr>
        <p:spPr/>
        <p:txBody>
          <a:bodyPr/>
          <a:lstStyle/>
          <a:p>
            <a:fld id="{1D572CDB-3FB6-40A5-9607-82765DFFC07E}" type="slidenum">
              <a:rPr lang="zh-TW" altLang="en-US" smtClean="0"/>
              <a:t>6</a:t>
            </a:fld>
            <a:endParaRPr lang="zh-TW" altLang="en-US"/>
          </a:p>
        </p:txBody>
      </p:sp>
      <p:sp>
        <p:nvSpPr>
          <p:cNvPr id="5" name="文字方塊 4">
            <a:extLst>
              <a:ext uri="{FF2B5EF4-FFF2-40B4-BE49-F238E27FC236}">
                <a16:creationId xmlns:a16="http://schemas.microsoft.com/office/drawing/2014/main" id="{8665C384-CA11-4A22-8315-B33764570142}"/>
              </a:ext>
            </a:extLst>
          </p:cNvPr>
          <p:cNvSpPr txBox="1"/>
          <p:nvPr/>
        </p:nvSpPr>
        <p:spPr>
          <a:xfrm>
            <a:off x="1871512" y="1841557"/>
            <a:ext cx="8448975" cy="22433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開發一套使用音源分離結果實現小提琴演奏追蹤的即時音樂追蹤系統</a:t>
            </a:r>
            <a:endParaRPr lang="en-US" altLang="zh-TW" sz="2400" dirty="0">
              <a:latin typeface="標楷體" panose="03000509000000000000" pitchFamily="65" charset="-120"/>
              <a:ea typeface="標楷體" panose="03000509000000000000" pitchFamily="65" charset="-120"/>
            </a:endParaRPr>
          </a:p>
          <a:p>
            <a:pPr marL="285750" indent="-285750">
              <a:lnSpc>
                <a:spcPct val="150000"/>
              </a:lnSpc>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分離小提琴與鋼琴的混合音訊作為音樂追蹤的參考音訊</a:t>
            </a:r>
            <a:endParaRPr lang="en-US" altLang="zh-TW" sz="2400" dirty="0">
              <a:latin typeface="標楷體" panose="03000509000000000000" pitchFamily="65" charset="-120"/>
              <a:ea typeface="標楷體" panose="03000509000000000000" pitchFamily="65" charset="-120"/>
            </a:endParaRPr>
          </a:p>
          <a:p>
            <a:pPr marL="285750" indent="-285750">
              <a:lnSpc>
                <a:spcPct val="150000"/>
              </a:lnSpc>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提升使用不同特徵的即時音樂追蹤效果</a:t>
            </a:r>
          </a:p>
        </p:txBody>
      </p:sp>
    </p:spTree>
    <p:extLst>
      <p:ext uri="{BB962C8B-B14F-4D97-AF65-F5344CB8AC3E}">
        <p14:creationId xmlns:p14="http://schemas.microsoft.com/office/powerpoint/2010/main" val="184971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0D43647-92B6-48AF-B087-18A63C9C9FE3}"/>
              </a:ext>
            </a:extLst>
          </p:cNvPr>
          <p:cNvSpPr>
            <a:spLocks noChangeArrowheads="1"/>
          </p:cNvSpPr>
          <p:nvPr/>
        </p:nvSpPr>
        <p:spPr bwMode="auto">
          <a:xfrm>
            <a:off x="1863011" y="1425600"/>
            <a:ext cx="3949960" cy="2985433"/>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研究動機與目的</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　背景知識與相關研究</a:t>
            </a:r>
            <a:endParaRPr lang="en-US" altLang="zh-TW" sz="2800" b="1" dirty="0">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rgbClr val="000000"/>
                </a:solidFill>
                <a:latin typeface="標楷體" panose="03000509000000000000" pitchFamily="65" charset="-120"/>
                <a:ea typeface="標楷體" panose="03000509000000000000" pitchFamily="65" charset="-120"/>
              </a:rPr>
              <a:t>　背景知識</a:t>
            </a:r>
            <a:endParaRPr lang="en-US" altLang="zh-TW" sz="2400" dirty="0">
              <a:solidFill>
                <a:srgbClr val="000000"/>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rgbClr val="000000"/>
                </a:solidFill>
                <a:latin typeface="標楷體" panose="03000509000000000000" pitchFamily="65" charset="-120"/>
                <a:ea typeface="標楷體" panose="03000509000000000000" pitchFamily="65" charset="-120"/>
              </a:rPr>
              <a:t>　相關研究</a:t>
            </a:r>
            <a:endParaRPr lang="en-US" altLang="zh-TW" sz="2400" dirty="0">
              <a:solidFill>
                <a:srgbClr val="000000"/>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研究方法</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實驗設計與成果</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結論與未來展望</a:t>
            </a:r>
          </a:p>
        </p:txBody>
      </p:sp>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118187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a:latin typeface="標楷體" panose="03000509000000000000" pitchFamily="65" charset="-120"/>
                <a:ea typeface="標楷體" panose="03000509000000000000" pitchFamily="65" charset="-120"/>
              </a:rPr>
              <a:t>大綱</a:t>
            </a:r>
            <a:endParaRPr lang="zh-TW" altLang="en-US" sz="3600" dirty="0">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6F07132F-8C68-4294-9E20-007106F9B08C}"/>
              </a:ext>
            </a:extLst>
          </p:cNvPr>
          <p:cNvSpPr>
            <a:spLocks noGrp="1"/>
          </p:cNvSpPr>
          <p:nvPr>
            <p:ph type="sldNum" sz="quarter" idx="12"/>
          </p:nvPr>
        </p:nvSpPr>
        <p:spPr/>
        <p:txBody>
          <a:bodyPr/>
          <a:lstStyle/>
          <a:p>
            <a:fld id="{1D572CDB-3FB6-40A5-9607-82765DFFC07E}" type="slidenum">
              <a:rPr lang="zh-TW" altLang="en-US" smtClean="0"/>
              <a:t>7</a:t>
            </a:fld>
            <a:endParaRPr lang="zh-TW" altLang="en-US"/>
          </a:p>
        </p:txBody>
      </p:sp>
    </p:spTree>
    <p:extLst>
      <p:ext uri="{BB962C8B-B14F-4D97-AF65-F5344CB8AC3E}">
        <p14:creationId xmlns:p14="http://schemas.microsoft.com/office/powerpoint/2010/main" val="227558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0D43647-92B6-48AF-B087-18A63C9C9FE3}"/>
              </a:ext>
            </a:extLst>
          </p:cNvPr>
          <p:cNvSpPr>
            <a:spLocks noChangeArrowheads="1"/>
          </p:cNvSpPr>
          <p:nvPr/>
        </p:nvSpPr>
        <p:spPr bwMode="auto">
          <a:xfrm>
            <a:off x="1863010" y="1394822"/>
            <a:ext cx="4845700" cy="3600986"/>
          </a:xfrm>
          <a:prstGeom prst="rect">
            <a:avLst/>
          </a:prstGeom>
          <a:noFill/>
          <a:ln w="9525">
            <a:noFill/>
            <a:miter lim="800000"/>
            <a:headEnd/>
            <a:tailEnd/>
          </a:ln>
          <a:effectLst/>
        </p:spPr>
        <p:txBody>
          <a:bodyPr wrap="square" anchor="ctr">
            <a:spAutoFit/>
          </a:bodyPr>
          <a:lstStyle/>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研究動機與目的</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　背景知識與相關研究</a:t>
            </a:r>
            <a:endParaRPr lang="en-US" altLang="zh-TW" sz="2800" dirty="0">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b="1" dirty="0">
                <a:solidFill>
                  <a:srgbClr val="000000"/>
                </a:solidFill>
                <a:latin typeface="標楷體" panose="03000509000000000000" pitchFamily="65" charset="-120"/>
                <a:ea typeface="標楷體" panose="03000509000000000000" pitchFamily="65" charset="-120"/>
              </a:rPr>
              <a:t>　背景知識</a:t>
            </a:r>
            <a:endParaRPr lang="en-US" altLang="zh-TW" sz="2400" b="1"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dirty="0">
                <a:solidFill>
                  <a:srgbClr val="000000"/>
                </a:solidFill>
                <a:latin typeface="標楷體" panose="03000509000000000000" pitchFamily="65" charset="-120"/>
                <a:ea typeface="標楷體" panose="03000509000000000000" pitchFamily="65" charset="-120"/>
              </a:rPr>
              <a:t>　</a:t>
            </a:r>
            <a:r>
              <a:rPr lang="zh-TW" altLang="en-US" sz="2000" dirty="0">
                <a:solidFill>
                  <a:srgbClr val="000000"/>
                </a:solidFill>
                <a:latin typeface="標楷體" panose="03000509000000000000" pitchFamily="65" charset="-120"/>
                <a:ea typeface="標楷體" panose="03000509000000000000" pitchFamily="65" charset="-120"/>
              </a:rPr>
              <a:t>小提琴與鋼琴的演奏特性</a:t>
            </a:r>
            <a:endParaRPr lang="en-US" altLang="zh-TW" sz="2000" dirty="0">
              <a:solidFill>
                <a:srgbClr val="000000"/>
              </a:solidFill>
              <a:latin typeface="標楷體" panose="03000509000000000000" pitchFamily="65" charset="-120"/>
              <a:ea typeface="標楷體" panose="03000509000000000000" pitchFamily="65" charset="-120"/>
            </a:endParaRPr>
          </a:p>
          <a:p>
            <a:pPr lvl="2" eaLnBrk="1" hangingPunct="1">
              <a:buFont typeface="Arial" panose="020B0604020202020204" pitchFamily="34" charset="0"/>
              <a:buChar char="–"/>
              <a:defRPr/>
            </a:pPr>
            <a:r>
              <a:rPr lang="zh-TW" altLang="en-US" sz="2000" dirty="0">
                <a:solidFill>
                  <a:srgbClr val="000000"/>
                </a:solidFill>
                <a:latin typeface="標楷體" panose="03000509000000000000" pitchFamily="65" charset="-120"/>
                <a:ea typeface="標楷體" panose="03000509000000000000" pitchFamily="65" charset="-120"/>
              </a:rPr>
              <a:t>　小提琴與鋼琴的音色分析</a:t>
            </a:r>
            <a:endParaRPr lang="en-US" altLang="zh-TW" sz="2000" dirty="0">
              <a:solidFill>
                <a:srgbClr val="000000"/>
              </a:solidFill>
              <a:latin typeface="標楷體" panose="03000509000000000000" pitchFamily="65" charset="-120"/>
              <a:ea typeface="標楷體" panose="03000509000000000000" pitchFamily="65" charset="-120"/>
            </a:endParaRPr>
          </a:p>
          <a:p>
            <a:pPr lvl="1" eaLnBrk="1" hangingPunct="1">
              <a:buFont typeface="Arial" panose="020B0604020202020204" pitchFamily="34" charset="0"/>
              <a:buChar char="–"/>
              <a:defRPr/>
            </a:pPr>
            <a:r>
              <a:rPr lang="zh-TW" altLang="en-US" sz="2400" dirty="0">
                <a:solidFill>
                  <a:schemeClr val="bg2"/>
                </a:solidFill>
                <a:latin typeface="標楷體" panose="03000509000000000000" pitchFamily="65" charset="-120"/>
                <a:ea typeface="標楷體" panose="03000509000000000000" pitchFamily="65" charset="-120"/>
              </a:rPr>
              <a:t>　相關研究</a:t>
            </a:r>
            <a:endParaRPr lang="en-US" altLang="zh-TW" sz="24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研究方法</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實驗設計與成果</a:t>
            </a:r>
            <a:endParaRPr lang="en-US" altLang="zh-TW" sz="2800" dirty="0">
              <a:solidFill>
                <a:schemeClr val="bg2"/>
              </a:solidFill>
              <a:latin typeface="標楷體" panose="03000509000000000000" pitchFamily="65" charset="-120"/>
              <a:ea typeface="標楷體" panose="03000509000000000000" pitchFamily="65" charset="-120"/>
            </a:endParaRPr>
          </a:p>
          <a:p>
            <a:pPr>
              <a:buFont typeface="Arial" panose="020B0604020202020204" pitchFamily="34" charset="0"/>
              <a:buChar char="•"/>
            </a:pPr>
            <a:r>
              <a:rPr lang="zh-TW" altLang="en-US" sz="2800" dirty="0">
                <a:solidFill>
                  <a:schemeClr val="bg2"/>
                </a:solidFill>
                <a:latin typeface="標楷體" panose="03000509000000000000" pitchFamily="65" charset="-120"/>
                <a:ea typeface="標楷體" panose="03000509000000000000" pitchFamily="65" charset="-120"/>
              </a:rPr>
              <a:t>　結論與未來展望</a:t>
            </a:r>
          </a:p>
        </p:txBody>
      </p:sp>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1181877"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a:latin typeface="標楷體" panose="03000509000000000000" pitchFamily="65" charset="-120"/>
                <a:ea typeface="標楷體" panose="03000509000000000000" pitchFamily="65" charset="-120"/>
              </a:rPr>
              <a:t>大綱</a:t>
            </a:r>
            <a:endParaRPr lang="zh-TW" altLang="en-US" sz="3600" dirty="0">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8</a:t>
            </a:fld>
            <a:endParaRPr lang="zh-TW" altLang="en-US"/>
          </a:p>
        </p:txBody>
      </p:sp>
    </p:spTree>
    <p:extLst>
      <p:ext uri="{BB962C8B-B14F-4D97-AF65-F5344CB8AC3E}">
        <p14:creationId xmlns:p14="http://schemas.microsoft.com/office/powerpoint/2010/main" val="361953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4">
            <a:extLst>
              <a:ext uri="{FF2B5EF4-FFF2-40B4-BE49-F238E27FC236}">
                <a16:creationId xmlns:a16="http://schemas.microsoft.com/office/drawing/2014/main" id="{D3BEE6C8-53E6-40EB-8725-87EC2184909B}"/>
              </a:ext>
            </a:extLst>
          </p:cNvPr>
          <p:cNvSpPr txBox="1">
            <a:spLocks/>
          </p:cNvSpPr>
          <p:nvPr/>
        </p:nvSpPr>
        <p:spPr>
          <a:xfrm>
            <a:off x="1272073" y="538097"/>
            <a:ext cx="7303756" cy="669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3600" dirty="0">
                <a:latin typeface="標楷體" panose="03000509000000000000" pitchFamily="65" charset="-120"/>
                <a:ea typeface="標楷體" panose="03000509000000000000" pitchFamily="65" charset="-120"/>
              </a:rPr>
              <a:t>背景知識</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小提琴與鋼琴的演奏特性</a:t>
            </a:r>
          </a:p>
        </p:txBody>
      </p:sp>
      <p:sp>
        <p:nvSpPr>
          <p:cNvPr id="3" name="投影片編號版面配置區 2">
            <a:extLst>
              <a:ext uri="{FF2B5EF4-FFF2-40B4-BE49-F238E27FC236}">
                <a16:creationId xmlns:a16="http://schemas.microsoft.com/office/drawing/2014/main" id="{8AEC6593-A88B-40BD-B986-8C4B3137EC74}"/>
              </a:ext>
            </a:extLst>
          </p:cNvPr>
          <p:cNvSpPr>
            <a:spLocks noGrp="1"/>
          </p:cNvSpPr>
          <p:nvPr>
            <p:ph type="sldNum" sz="quarter" idx="12"/>
          </p:nvPr>
        </p:nvSpPr>
        <p:spPr/>
        <p:txBody>
          <a:bodyPr/>
          <a:lstStyle/>
          <a:p>
            <a:fld id="{1D572CDB-3FB6-40A5-9607-82765DFFC07E}" type="slidenum">
              <a:rPr lang="zh-TW" altLang="en-US" smtClean="0"/>
              <a:t>9</a:t>
            </a:fld>
            <a:endParaRPr lang="zh-TW" altLang="en-US"/>
          </a:p>
        </p:txBody>
      </p:sp>
      <p:sp>
        <p:nvSpPr>
          <p:cNvPr id="8" name="文字方塊 7">
            <a:extLst>
              <a:ext uri="{FF2B5EF4-FFF2-40B4-BE49-F238E27FC236}">
                <a16:creationId xmlns:a16="http://schemas.microsoft.com/office/drawing/2014/main" id="{10AD18AE-B52F-44A0-AA66-3067BB72D317}"/>
              </a:ext>
            </a:extLst>
          </p:cNvPr>
          <p:cNvSpPr txBox="1"/>
          <p:nvPr/>
        </p:nvSpPr>
        <p:spPr>
          <a:xfrm>
            <a:off x="7235750" y="1707676"/>
            <a:ext cx="2680157"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Piano Entertainment Video</a:t>
            </a:r>
            <a:endParaRPr lang="zh-TW" altLang="en-US" dirty="0">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84B04274-E3E6-48CB-B5B1-48FA620A5457}"/>
              </a:ext>
            </a:extLst>
          </p:cNvPr>
          <p:cNvSpPr txBox="1"/>
          <p:nvPr/>
        </p:nvSpPr>
        <p:spPr>
          <a:xfrm>
            <a:off x="2225824" y="1707676"/>
            <a:ext cx="2730427"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Violin Entertainment Video</a:t>
            </a:r>
            <a:endParaRPr lang="zh-TW" altLang="en-US"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86DFD752-6358-4C07-AD3D-E35A2FB46239}"/>
              </a:ext>
            </a:extLst>
          </p:cNvPr>
          <p:cNvSpPr txBox="1"/>
          <p:nvPr/>
        </p:nvSpPr>
        <p:spPr>
          <a:xfrm>
            <a:off x="7235750" y="2577472"/>
            <a:ext cx="2680157" cy="1200329"/>
          </a:xfrm>
          <a:prstGeom prst="rect">
            <a:avLst/>
          </a:prstGeom>
          <a:noFill/>
        </p:spPr>
        <p:txBody>
          <a:bodyPr wrap="square" rtlCol="0">
            <a:spAutoFit/>
          </a:bodyPr>
          <a:lstStyle/>
          <a:p>
            <a:r>
              <a:rPr lang="en-US" altLang="zh-TW" dirty="0">
                <a:hlinkClick r:id="rId3"/>
              </a:rPr>
              <a:t>https://www.youtube.com/watch?v=g8syRhvSZdk</a:t>
            </a:r>
            <a:br>
              <a:rPr lang="en-US" altLang="zh-TW" dirty="0"/>
            </a:br>
            <a:br>
              <a:rPr lang="en-US" altLang="zh-TW" dirty="0"/>
            </a:br>
            <a:r>
              <a:rPr lang="en-US" altLang="zh-TW" dirty="0"/>
              <a:t>9s-15.5s</a:t>
            </a:r>
            <a:endParaRPr lang="zh-TW" altLang="en-US" dirty="0"/>
          </a:p>
        </p:txBody>
      </p:sp>
      <p:sp>
        <p:nvSpPr>
          <p:cNvPr id="11" name="文字方塊 10">
            <a:extLst>
              <a:ext uri="{FF2B5EF4-FFF2-40B4-BE49-F238E27FC236}">
                <a16:creationId xmlns:a16="http://schemas.microsoft.com/office/drawing/2014/main" id="{B0F40A44-A571-4E88-B37A-014445788881}"/>
              </a:ext>
            </a:extLst>
          </p:cNvPr>
          <p:cNvSpPr txBox="1"/>
          <p:nvPr/>
        </p:nvSpPr>
        <p:spPr>
          <a:xfrm>
            <a:off x="1944210" y="4625266"/>
            <a:ext cx="3559945"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左手控制音高、右手控制音量</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左右手皆可透過不同的技巧表現多樣化的細膩音色</a:t>
            </a:r>
          </a:p>
        </p:txBody>
      </p:sp>
      <p:sp>
        <p:nvSpPr>
          <p:cNvPr id="12" name="文字方塊 11">
            <a:extLst>
              <a:ext uri="{FF2B5EF4-FFF2-40B4-BE49-F238E27FC236}">
                <a16:creationId xmlns:a16="http://schemas.microsoft.com/office/drawing/2014/main" id="{629313BA-EA54-4218-A2E0-1050B745B434}"/>
              </a:ext>
            </a:extLst>
          </p:cNvPr>
          <p:cNvSpPr txBox="1"/>
          <p:nvPr/>
        </p:nvSpPr>
        <p:spPr>
          <a:xfrm>
            <a:off x="7235750" y="4429956"/>
            <a:ext cx="3559945" cy="1754326"/>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左右手控制音高、按壓的力度控制音量、雙腳透過踩踏踏板控制音符延音或悶音</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透過同時彈奏多個音符展現</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演奏多聲部和複雜和聲的能力</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181123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4520</TotalTime>
  <Words>1744</Words>
  <Application>Microsoft Office PowerPoint</Application>
  <PresentationFormat>寬螢幕</PresentationFormat>
  <Paragraphs>450</Paragraphs>
  <Slides>51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51</vt:i4>
      </vt:variant>
    </vt:vector>
  </HeadingPairs>
  <TitlesOfParts>
    <vt:vector size="57" baseType="lpstr">
      <vt:lpstr>標楷體</vt:lpstr>
      <vt:lpstr>Arial</vt:lpstr>
      <vt:lpstr>Calibri</vt:lpstr>
      <vt:lpstr>Calibri Light</vt:lpstr>
      <vt:lpstr>Times New Roman</vt:lpstr>
      <vt:lpstr>Office 佈景主題</vt:lpstr>
      <vt:lpstr>小提琴演奏追蹤系統：應用音源分離結果實現即時音樂追蹤與伴奏  A Violin Performance Tracking System: Utilizing Music Source Separation Results for Real-Time Music Tracking and Accompaniment</vt:lpstr>
      <vt:lpstr>大綱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謝謝口試委員的聆聽與建議！  Thank you for your time and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小提琴演奏追蹤系統：應用音源分離結果實現即時音樂追蹤與伴奏  A Violin Performance Tracking System: Utilizing Music Source Separation Results for Real-Time Music Tracking and Accompaniment</dc:title>
  <dc:creator>妤潔 林</dc:creator>
  <cp:lastModifiedBy>妤潔 林</cp:lastModifiedBy>
  <cp:revision>94</cp:revision>
  <dcterms:created xsi:type="dcterms:W3CDTF">2024-06-17T08:59:04Z</dcterms:created>
  <dcterms:modified xsi:type="dcterms:W3CDTF">2024-06-22T05:24:03Z</dcterms:modified>
</cp:coreProperties>
</file>