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70" r:id="rId5"/>
    <p:sldId id="271" r:id="rId6"/>
    <p:sldId id="273" r:id="rId7"/>
    <p:sldId id="258" r:id="rId8"/>
    <p:sldId id="268" r:id="rId9"/>
    <p:sldId id="272" r:id="rId10"/>
    <p:sldId id="274" r:id="rId11"/>
    <p:sldId id="263" r:id="rId12"/>
    <p:sldId id="269" r:id="rId13"/>
    <p:sldId id="265" r:id="rId14"/>
    <p:sldId id="262" r:id="rId15"/>
    <p:sldId id="260" r:id="rId16"/>
    <p:sldId id="257" r:id="rId17"/>
    <p:sldId id="261" r:id="rId18"/>
    <p:sldId id="266" r:id="rId19"/>
  </p:sldIdLst>
  <p:sldSz cx="12192000" cy="6858000"/>
  <p:notesSz cx="7102475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妤潔 林" initials="妤潔" lastIdx="2" clrIdx="0">
    <p:extLst>
      <p:ext uri="{19B8F6BF-5375-455C-9EA6-DF929625EA0E}">
        <p15:presenceInfo xmlns:p15="http://schemas.microsoft.com/office/powerpoint/2012/main" userId="b1a6f22fb01d8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BB97C-B52D-43F5-A031-DD2DCF63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4202CE-D49D-497D-B6D8-7F318FE30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BC88C-7454-4987-A3EB-F9527F0E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76559D-6C74-4366-9E8A-C9AAB23D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DB5D8E-7514-4A6D-BDA5-F03A6CE4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64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D9335-7AA6-4173-9E1C-58871470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C885B4-17FB-4FBE-9C84-93D428A9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1F395E-083D-4E4E-BA4E-841B8D3D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22989-BFAA-4BDF-B347-1B5DF0D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9F84A-BCD3-4545-95EE-4A8197F0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8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6A1B1A-7B94-47CC-BA86-F1F2E0B87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DFCFE6-5607-43CB-9205-1D7C36A6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88F9D8-369C-4593-903C-415F54EE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EF533-B7FF-420D-A758-816C80F4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D0067-B77F-4581-86A4-BE62B059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7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C8D29-AC55-4783-A5F3-2C5B72FC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0C3E9-73A4-4CE1-96E1-E4D5AC19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252B1B-2208-49B2-AD91-9CBF59BD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78798-A678-4136-BA39-A4AB636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D9FDE-D9A2-4964-9775-C0AD3668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5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0E364-2AE1-421B-989E-EFE131A0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DD289-30D5-4BFF-BC6E-CCF66E3E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02FC53-D1DB-437A-A40C-14CEC66E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E112B6-532D-4A31-A869-62AB5669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953281-D2BE-4806-83EC-671D7799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07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78691-C291-46FC-9E2E-1C5D57F1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CA949-8E41-4411-835B-93B25C0B8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ACD6F3-E0A6-4F7A-9F5E-C1D6254A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78EC2B-C88C-4327-9321-D85C0318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DC8EA1-3265-4D9C-886F-91E478F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53D35-5B57-400B-ABF1-6320DC6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BBA0E-15BC-4BB0-9742-34546C3F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73DC6-4D8B-435A-9E6A-7414E430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06650A-504E-412D-8B01-AAB571C5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0C7508-0894-41D8-BDBC-1491203B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0ABEC0-BFA0-496E-AAB7-B493B634F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51BDD3-7111-45B0-8839-D45C22DA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D757D7-10CA-4755-8D03-306C5F08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A266FB-A911-4CE1-8565-9BC98297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2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5054C-BCD0-47F8-ABFB-320ED627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BACEDC-B8AE-4D09-B4A9-87ED481C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C08E-E771-490C-B2EC-2586CB7A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1B8333-9E10-4760-986F-1B5C48C8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04AA98-8518-4882-80F9-ABB06AEE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5726AE-621D-450C-9FDB-2F49B2D2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8723CA-529F-413D-908F-A728DFA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7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12110-7BBF-4379-BC9C-B8C4C5ED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3FF9F-E841-4DEB-ABE1-4EA63CE4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63B9E2-9A10-4C83-B9FA-AA928AF2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296DBA-9327-414C-B0DE-7105F57F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1C3CEC-16CF-49A6-AAD4-33CE22B7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D1A876-C127-4569-B3EB-8371E064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5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A937-03BF-47BC-BCFF-1F4FD201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E12BF7-F1FA-48C6-939B-2E00AEB8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E2D99E-960C-44F8-8FED-A718400D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B25298-69E8-47DC-9DBA-E33E2948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9758F6-8A40-4FCD-969F-44430E0B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E02A72-14E7-4FCD-BC6A-CB0FAA87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C50008-7451-4535-A9CB-21BE80A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1A3E4-AF37-4E33-8EEA-846AE34C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1D0A01-AF65-4E17-82F0-181D1961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45F-1A17-40F8-AA9F-06C06DE04441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B33A9-E736-4BAD-86DB-09B55A09A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0D0436-5AEC-47E6-9505-3182D822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F3E9-4F78-427A-A41F-101BD4073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1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127078" y="83890"/>
            <a:ext cx="151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Question</a:t>
            </a:r>
            <a:endParaRPr lang="zh-TW" altLang="en-US" sz="28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72C3908-3855-4123-A649-294D51B10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64322"/>
              </p:ext>
            </p:extLst>
          </p:nvPr>
        </p:nvGraphicFramePr>
        <p:xfrm>
          <a:off x="2029748" y="1380155"/>
          <a:ext cx="8132503" cy="2456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704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3344533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3607266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627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 (Band-split RNN)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Preprocessing+Open-Unmix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1450994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(4 hours 23min 35sec) / Validation(1 hour 1min 12 sec)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 is public dataset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Training(5 hours) / Validation(1 hour)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 is not provided due to copyright issues (private dataset)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  <a:tr h="362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Evaluation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 songs in </a:t>
                      </a:r>
                      <a:r>
                        <a:rPr lang="en-US" altLang="zh-TW" dirty="0" err="1"/>
                        <a:t>MedleyDB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16 songs in </a:t>
                      </a:r>
                      <a:r>
                        <a:rPr lang="en-US" altLang="zh-TW" dirty="0" err="1"/>
                        <a:t>MedleyDB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3467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6D1AB94-32E2-44C2-B99E-8260D7F04D7D}"/>
              </a:ext>
            </a:extLst>
          </p:cNvPr>
          <p:cNvSpPr txBox="1"/>
          <p:nvPr/>
        </p:nvSpPr>
        <p:spPr>
          <a:xfrm>
            <a:off x="4187433" y="607110"/>
            <a:ext cx="3817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source separation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8784CB-7D73-4D06-AAAB-9CC353522E2C}"/>
              </a:ext>
            </a:extLst>
          </p:cNvPr>
          <p:cNvSpPr txBox="1"/>
          <p:nvPr/>
        </p:nvSpPr>
        <p:spPr>
          <a:xfrm>
            <a:off x="2954128" y="4474954"/>
            <a:ext cx="6283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因為他們沒有公開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是否要把自己收集的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拿去用他們的模型跑結果會比較公平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還是只要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是同一筆就可以了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440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38">
            <a:extLst>
              <a:ext uri="{FF2B5EF4-FFF2-40B4-BE49-F238E27FC236}">
                <a16:creationId xmlns:a16="http://schemas.microsoft.com/office/drawing/2014/main" id="{C09C82D3-210B-4911-9F56-25046930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33953"/>
              </p:ext>
            </p:extLst>
          </p:nvPr>
        </p:nvGraphicFramePr>
        <p:xfrm>
          <a:off x="522105" y="441967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7DAB29-B71E-45D9-9622-EBA1FF255665}"/>
              </a:ext>
            </a:extLst>
          </p:cNvPr>
          <p:cNvSpPr txBox="1"/>
          <p:nvPr/>
        </p:nvSpPr>
        <p:spPr>
          <a:xfrm>
            <a:off x="1037228" y="2458191"/>
            <a:ext cx="26987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Assume search range c = 2</a:t>
            </a:r>
            <a:endParaRPr lang="zh-TW" altLang="en-US" sz="1400" dirty="0"/>
          </a:p>
        </p:txBody>
      </p:sp>
      <p:graphicFrame>
        <p:nvGraphicFramePr>
          <p:cNvPr id="31" name="表格 38">
            <a:extLst>
              <a:ext uri="{FF2B5EF4-FFF2-40B4-BE49-F238E27FC236}">
                <a16:creationId xmlns:a16="http://schemas.microsoft.com/office/drawing/2014/main" id="{059B4494-4FF9-4D55-9F01-A10D077C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50510"/>
              </p:ext>
            </p:extLst>
          </p:nvPr>
        </p:nvGraphicFramePr>
        <p:xfrm>
          <a:off x="2467433" y="437709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C9F4B4-1580-4067-AFBB-A5633007326B}"/>
              </a:ext>
            </a:extLst>
          </p:cNvPr>
          <p:cNvSpPr txBox="1"/>
          <p:nvPr/>
        </p:nvSpPr>
        <p:spPr>
          <a:xfrm>
            <a:off x="1087242" y="92834"/>
            <a:ext cx="86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Ours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15FF7D3-F5DB-4B1A-B226-2F1210E253A4}"/>
              </a:ext>
            </a:extLst>
          </p:cNvPr>
          <p:cNvSpPr txBox="1"/>
          <p:nvPr/>
        </p:nvSpPr>
        <p:spPr>
          <a:xfrm>
            <a:off x="2295486" y="92834"/>
            <a:ext cx="208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Conventional ODTW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D8A35BB-E0BF-4F5F-A153-1D097803C91E}"/>
              </a:ext>
            </a:extLst>
          </p:cNvPr>
          <p:cNvCxnSpPr/>
          <p:nvPr/>
        </p:nvCxnSpPr>
        <p:spPr>
          <a:xfrm>
            <a:off x="353205" y="2424635"/>
            <a:ext cx="1468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3516581-63D1-4996-88D3-E2435EE63C0B}"/>
              </a:ext>
            </a:extLst>
          </p:cNvPr>
          <p:cNvCxnSpPr>
            <a:cxnSpLocks/>
          </p:cNvCxnSpPr>
          <p:nvPr/>
        </p:nvCxnSpPr>
        <p:spPr>
          <a:xfrm flipV="1">
            <a:off x="353205" y="964950"/>
            <a:ext cx="0" cy="1459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5E8F717-C2C8-4681-B42E-820B04E29ACB}"/>
              </a:ext>
            </a:extLst>
          </p:cNvPr>
          <p:cNvSpPr txBox="1"/>
          <p:nvPr/>
        </p:nvSpPr>
        <p:spPr>
          <a:xfrm>
            <a:off x="917794" y="2396636"/>
            <a:ext cx="32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FE66EDA-58AA-4360-A6EA-87536ECA5137}"/>
              </a:ext>
            </a:extLst>
          </p:cNvPr>
          <p:cNvSpPr txBox="1"/>
          <p:nvPr/>
        </p:nvSpPr>
        <p:spPr>
          <a:xfrm>
            <a:off x="89979" y="1510127"/>
            <a:ext cx="32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graphicFrame>
        <p:nvGraphicFramePr>
          <p:cNvPr id="54" name="表格 38">
            <a:extLst>
              <a:ext uri="{FF2B5EF4-FFF2-40B4-BE49-F238E27FC236}">
                <a16:creationId xmlns:a16="http://schemas.microsoft.com/office/drawing/2014/main" id="{A424F6D4-A9BD-4F1A-8FD3-70DD4B542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52158"/>
              </p:ext>
            </p:extLst>
          </p:nvPr>
        </p:nvGraphicFramePr>
        <p:xfrm>
          <a:off x="1956130" y="388154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55" name="表格 38">
            <a:extLst>
              <a:ext uri="{FF2B5EF4-FFF2-40B4-BE49-F238E27FC236}">
                <a16:creationId xmlns:a16="http://schemas.microsoft.com/office/drawing/2014/main" id="{626BA467-C618-4216-AA38-0BB78A9E0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38595"/>
              </p:ext>
            </p:extLst>
          </p:nvPr>
        </p:nvGraphicFramePr>
        <p:xfrm>
          <a:off x="5619523" y="388154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56" name="表格 38">
            <a:extLst>
              <a:ext uri="{FF2B5EF4-FFF2-40B4-BE49-F238E27FC236}">
                <a16:creationId xmlns:a16="http://schemas.microsoft.com/office/drawing/2014/main" id="{BBFD2139-AD3B-48F1-B5DE-3BC76B4F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35646"/>
              </p:ext>
            </p:extLst>
          </p:nvPr>
        </p:nvGraphicFramePr>
        <p:xfrm>
          <a:off x="7968439" y="388154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57" name="文字方塊 56">
            <a:extLst>
              <a:ext uri="{FF2B5EF4-FFF2-40B4-BE49-F238E27FC236}">
                <a16:creationId xmlns:a16="http://schemas.microsoft.com/office/drawing/2014/main" id="{CD57ADC3-938B-42A2-ADEE-CAAAFADB2837}"/>
              </a:ext>
            </a:extLst>
          </p:cNvPr>
          <p:cNvSpPr txBox="1"/>
          <p:nvPr/>
        </p:nvSpPr>
        <p:spPr>
          <a:xfrm>
            <a:off x="6213434" y="3462402"/>
            <a:ext cx="86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baseline="-25000" dirty="0" err="1"/>
              <a:t>cell</a:t>
            </a:r>
            <a:endParaRPr lang="zh-TW" altLang="en-US" baseline="-250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F4923C5-2F09-4353-BBEB-724E18632B3F}"/>
              </a:ext>
            </a:extLst>
          </p:cNvPr>
          <p:cNvSpPr txBox="1"/>
          <p:nvPr/>
        </p:nvSpPr>
        <p:spPr>
          <a:xfrm>
            <a:off x="8531073" y="3438423"/>
            <a:ext cx="86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baseline="-25000" dirty="0" err="1"/>
              <a:t>total</a:t>
            </a:r>
            <a:endParaRPr lang="zh-TW" altLang="en-US" baseline="-250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BDB0DBE-AC86-4091-BDFD-F54718606BFE}"/>
              </a:ext>
            </a:extLst>
          </p:cNvPr>
          <p:cNvSpPr txBox="1"/>
          <p:nvPr/>
        </p:nvSpPr>
        <p:spPr>
          <a:xfrm>
            <a:off x="2517757" y="3438423"/>
            <a:ext cx="86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baseline="-25000" dirty="0" err="1"/>
              <a:t>total</a:t>
            </a:r>
            <a:endParaRPr lang="zh-TW" altLang="en-US" baseline="-25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64217A0-7F2C-4F2B-AC13-9B2CD768A404}"/>
              </a:ext>
            </a:extLst>
          </p:cNvPr>
          <p:cNvSpPr txBox="1"/>
          <p:nvPr/>
        </p:nvSpPr>
        <p:spPr>
          <a:xfrm>
            <a:off x="7457414" y="4577327"/>
            <a:ext cx="41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+</a:t>
            </a:r>
            <a:endParaRPr lang="zh-TW" altLang="en-US" baseline="-250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29FFBBD-6831-4699-9EAF-3D716E494142}"/>
              </a:ext>
            </a:extLst>
          </p:cNvPr>
          <p:cNvCxnSpPr/>
          <p:nvPr/>
        </p:nvCxnSpPr>
        <p:spPr>
          <a:xfrm>
            <a:off x="1836246" y="5762020"/>
            <a:ext cx="1468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235E0F2-617F-4748-8498-F1A6F340B7FB}"/>
              </a:ext>
            </a:extLst>
          </p:cNvPr>
          <p:cNvCxnSpPr>
            <a:cxnSpLocks/>
          </p:cNvCxnSpPr>
          <p:nvPr/>
        </p:nvCxnSpPr>
        <p:spPr>
          <a:xfrm flipV="1">
            <a:off x="1836246" y="4302335"/>
            <a:ext cx="0" cy="1459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4A1C35E-BD1E-4324-945D-3EB85D432CD9}"/>
              </a:ext>
            </a:extLst>
          </p:cNvPr>
          <p:cNvSpPr txBox="1"/>
          <p:nvPr/>
        </p:nvSpPr>
        <p:spPr>
          <a:xfrm>
            <a:off x="2400835" y="5734021"/>
            <a:ext cx="32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AEF07BE-0308-447A-B759-91056E3F6261}"/>
              </a:ext>
            </a:extLst>
          </p:cNvPr>
          <p:cNvSpPr txBox="1"/>
          <p:nvPr/>
        </p:nvSpPr>
        <p:spPr>
          <a:xfrm>
            <a:off x="1573020" y="4847512"/>
            <a:ext cx="32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5C7ACA8-C3B0-4C2D-A6C4-FE0ED33E80F7}"/>
              </a:ext>
            </a:extLst>
          </p:cNvPr>
          <p:cNvCxnSpPr/>
          <p:nvPr/>
        </p:nvCxnSpPr>
        <p:spPr>
          <a:xfrm>
            <a:off x="5499638" y="5762020"/>
            <a:ext cx="1468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2D8BD22-4363-485F-AE59-20A0784B4884}"/>
              </a:ext>
            </a:extLst>
          </p:cNvPr>
          <p:cNvCxnSpPr>
            <a:cxnSpLocks/>
          </p:cNvCxnSpPr>
          <p:nvPr/>
        </p:nvCxnSpPr>
        <p:spPr>
          <a:xfrm flipV="1">
            <a:off x="5499638" y="4302335"/>
            <a:ext cx="0" cy="1459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800EFC1-E37D-49C9-9F4B-4B06274E43A5}"/>
              </a:ext>
            </a:extLst>
          </p:cNvPr>
          <p:cNvSpPr txBox="1"/>
          <p:nvPr/>
        </p:nvSpPr>
        <p:spPr>
          <a:xfrm>
            <a:off x="6064227" y="5734021"/>
            <a:ext cx="32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73D2603-7F44-4107-8C6D-C16D38B03367}"/>
              </a:ext>
            </a:extLst>
          </p:cNvPr>
          <p:cNvSpPr txBox="1"/>
          <p:nvPr/>
        </p:nvSpPr>
        <p:spPr>
          <a:xfrm>
            <a:off x="5236412" y="4847512"/>
            <a:ext cx="32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251C633-ED6E-495D-861C-DF13C53505C2}"/>
              </a:ext>
            </a:extLst>
          </p:cNvPr>
          <p:cNvSpPr txBox="1"/>
          <p:nvPr/>
        </p:nvSpPr>
        <p:spPr>
          <a:xfrm>
            <a:off x="3693905" y="4583486"/>
            <a:ext cx="263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aseline="-25000" dirty="0"/>
              <a:t> </a:t>
            </a:r>
            <a:endParaRPr lang="zh-TW" altLang="en-US" baseline="-250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626A887-97D7-4B92-9C54-2A15AE78E501}"/>
              </a:ext>
            </a:extLst>
          </p:cNvPr>
          <p:cNvSpPr txBox="1"/>
          <p:nvPr/>
        </p:nvSpPr>
        <p:spPr>
          <a:xfrm>
            <a:off x="9730830" y="4591786"/>
            <a:ext cx="263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aseline="-25000" dirty="0"/>
              <a:t> </a:t>
            </a:r>
            <a:endParaRPr lang="zh-TW" altLang="en-US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2E7E18-9E34-4803-B408-D03F483DBE71}"/>
              </a:ext>
            </a:extLst>
          </p:cNvPr>
          <p:cNvSpPr txBox="1"/>
          <p:nvPr/>
        </p:nvSpPr>
        <p:spPr>
          <a:xfrm>
            <a:off x="6096000" y="132546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42 25 22 26 32</a:t>
            </a:r>
          </a:p>
          <a:p>
            <a:r>
              <a:rPr lang="en-US" altLang="zh-TW" dirty="0"/>
              <a:t>8   7    6   5   4  </a:t>
            </a:r>
          </a:p>
          <a:p>
            <a:r>
              <a:rPr lang="en-US" altLang="zh-TW" dirty="0"/>
              <a:t>5.25 3.57 3.66 5.2 8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4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F36F41D-2F94-427C-9485-824D2FEE8E45}"/>
              </a:ext>
            </a:extLst>
          </p:cNvPr>
          <p:cNvSpPr txBox="1"/>
          <p:nvPr/>
        </p:nvSpPr>
        <p:spPr>
          <a:xfrm>
            <a:off x="0" y="0"/>
            <a:ext cx="613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Rough Estimator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06E75C7-165B-41D9-A476-C22C08FEEC06}"/>
              </a:ext>
            </a:extLst>
          </p:cNvPr>
          <p:cNvSpPr/>
          <p:nvPr/>
        </p:nvSpPr>
        <p:spPr>
          <a:xfrm>
            <a:off x="864793" y="2059318"/>
            <a:ext cx="1736394" cy="62099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 RPE cost matrix</a:t>
            </a:r>
            <a:endParaRPr lang="zh-TW" altLang="en-US" dirty="0"/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D3D91F1D-CA3E-461B-9F5D-CD447968AFCA}"/>
              </a:ext>
            </a:extLst>
          </p:cNvPr>
          <p:cNvSpPr/>
          <p:nvPr/>
        </p:nvSpPr>
        <p:spPr>
          <a:xfrm>
            <a:off x="398950" y="3057210"/>
            <a:ext cx="2668075" cy="9902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Is live accumulate to a certain length (9 sec)</a:t>
            </a:r>
            <a:endParaRPr lang="zh-TW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1C5C0F-E1C3-4DB6-A6EF-1B9DD0AD164B}"/>
              </a:ext>
            </a:extLst>
          </p:cNvPr>
          <p:cNvSpPr/>
          <p:nvPr/>
        </p:nvSpPr>
        <p:spPr>
          <a:xfrm>
            <a:off x="864792" y="4573987"/>
            <a:ext cx="1736394" cy="620999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/>
              <a:t>Rough backward alignment</a:t>
            </a:r>
            <a:endParaRPr lang="zh-TW" altLang="en-US" sz="16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AA1212D-45E2-44F8-B42F-85FAA45E67D6}"/>
              </a:ext>
            </a:extLst>
          </p:cNvPr>
          <p:cNvSpPr/>
          <p:nvPr/>
        </p:nvSpPr>
        <p:spPr>
          <a:xfrm>
            <a:off x="398951" y="5721563"/>
            <a:ext cx="2668075" cy="620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 top 8 highest similarity ref frame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FA5F2D3-7233-421F-9C9D-900BE95DFC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32988" y="2680317"/>
            <a:ext cx="2" cy="3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AC1609-5CDA-4362-89CE-4236FE8C532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32988" y="4047410"/>
            <a:ext cx="1" cy="5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C0619E2-C005-4238-8DC9-4E84D417D73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32989" y="5194986"/>
            <a:ext cx="0" cy="5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CA0F76-76CE-47E9-814D-646CFCF7B750}"/>
              </a:ext>
            </a:extLst>
          </p:cNvPr>
          <p:cNvSpPr txBox="1"/>
          <p:nvPr/>
        </p:nvSpPr>
        <p:spPr>
          <a:xfrm>
            <a:off x="1732989" y="405441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8486C3-16AD-4907-9D7A-A23CA717835A}"/>
              </a:ext>
            </a:extLst>
          </p:cNvPr>
          <p:cNvSpPr txBox="1"/>
          <p:nvPr/>
        </p:nvSpPr>
        <p:spPr>
          <a:xfrm>
            <a:off x="3265616" y="2151116"/>
            <a:ext cx="68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C92C4FCF-EFE9-42EA-AE60-D81712E02C6A}"/>
              </a:ext>
            </a:extLst>
          </p:cNvPr>
          <p:cNvCxnSpPr>
            <a:cxnSpLocks/>
            <a:stCxn id="6" idx="3"/>
            <a:endCxn id="23" idx="3"/>
          </p:cNvCxnSpPr>
          <p:nvPr/>
        </p:nvCxnSpPr>
        <p:spPr>
          <a:xfrm flipH="1" flipV="1">
            <a:off x="2601186" y="1226004"/>
            <a:ext cx="465839" cy="2326306"/>
          </a:xfrm>
          <a:prstGeom prst="bentConnector3">
            <a:avLst>
              <a:gd name="adj1" fmla="val -490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19252E3-3A09-49CC-9D20-20979AD19587}"/>
              </a:ext>
            </a:extLst>
          </p:cNvPr>
          <p:cNvSpPr/>
          <p:nvPr/>
        </p:nvSpPr>
        <p:spPr>
          <a:xfrm>
            <a:off x="864792" y="915504"/>
            <a:ext cx="1736394" cy="620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Get new low live feature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77FAC36-8046-49C1-997C-74C2CFDC4153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1732989" y="1536503"/>
            <a:ext cx="1" cy="52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B0C2F69-A223-41DE-AE94-BFE98D2D263E}"/>
              </a:ext>
            </a:extLst>
          </p:cNvPr>
          <p:cNvSpPr/>
          <p:nvPr/>
        </p:nvSpPr>
        <p:spPr>
          <a:xfrm>
            <a:off x="5895680" y="471995"/>
            <a:ext cx="3695134" cy="1358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9D646A1-60EB-46DA-ADE8-A5A0CFD07CCA}"/>
              </a:ext>
            </a:extLst>
          </p:cNvPr>
          <p:cNvSpPr txBox="1"/>
          <p:nvPr/>
        </p:nvSpPr>
        <p:spPr>
          <a:xfrm>
            <a:off x="6327983" y="1131246"/>
            <a:ext cx="953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Cost =</a:t>
            </a:r>
            <a:endParaRPr lang="zh-TW" altLang="en-US" sz="1600" dirty="0"/>
          </a:p>
        </p:txBody>
      </p:sp>
      <p:pic>
        <p:nvPicPr>
          <p:cNvPr id="31" name="Picture 1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F8C8EA35-BA17-4C6C-BCA8-6D713B7B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55" y="916698"/>
            <a:ext cx="2037084" cy="8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A06929-9957-4D62-BC86-D656EFB33EF8}"/>
              </a:ext>
            </a:extLst>
          </p:cNvPr>
          <p:cNvSpPr txBox="1"/>
          <p:nvPr/>
        </p:nvSpPr>
        <p:spPr>
          <a:xfrm>
            <a:off x="5971395" y="571009"/>
            <a:ext cx="4171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For each time frame in live and reference: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55A3E45-828B-49CB-8CB0-1477E7CC4BAA}"/>
              </a:ext>
            </a:extLst>
          </p:cNvPr>
          <p:cNvSpPr/>
          <p:nvPr/>
        </p:nvSpPr>
        <p:spPr>
          <a:xfrm>
            <a:off x="4320854" y="1918331"/>
            <a:ext cx="6961785" cy="4911501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A9AC1F2-1E11-43DB-91D5-979AC9CB4CC4}"/>
              </a:ext>
            </a:extLst>
          </p:cNvPr>
          <p:cNvSpPr txBox="1"/>
          <p:nvPr/>
        </p:nvSpPr>
        <p:spPr>
          <a:xfrm>
            <a:off x="4697827" y="2151116"/>
            <a:ext cx="6367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Calculate min cost path for each reference frame </a:t>
            </a:r>
            <a:r>
              <a:rPr lang="en-US" altLang="zh-TW" sz="1400" dirty="0"/>
              <a:t>(max direction count = 3)</a:t>
            </a:r>
          </a:p>
          <a:p>
            <a:pPr marL="342900" indent="-342900">
              <a:buAutoNum type="arabicPeriod"/>
            </a:pPr>
            <a:r>
              <a:rPr lang="en-US" altLang="zh-TW" sz="1600" dirty="0"/>
              <a:t>Normalize each cost value and sort by ascending order</a:t>
            </a:r>
            <a:endParaRPr lang="zh-TW" altLang="en-US" sz="1600" dirty="0"/>
          </a:p>
        </p:txBody>
      </p:sp>
      <p:graphicFrame>
        <p:nvGraphicFramePr>
          <p:cNvPr id="36" name="表格 38">
            <a:extLst>
              <a:ext uri="{FF2B5EF4-FFF2-40B4-BE49-F238E27FC236}">
                <a16:creationId xmlns:a16="http://schemas.microsoft.com/office/drawing/2014/main" id="{900A1786-AC3E-476C-9779-E317022AE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12039"/>
              </p:ext>
            </p:extLst>
          </p:nvPr>
        </p:nvGraphicFramePr>
        <p:xfrm>
          <a:off x="4803418" y="2876815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</a:t>
                      </a:r>
                      <a:r>
                        <a:rPr lang="en-US" altLang="zh-TW" sz="1200" dirty="0"/>
                        <a:t>, j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96A7D161-CA05-4325-92AB-02D739894800}"/>
              </a:ext>
            </a:extLst>
          </p:cNvPr>
          <p:cNvSpPr txBox="1"/>
          <p:nvPr/>
        </p:nvSpPr>
        <p:spPr>
          <a:xfrm>
            <a:off x="5065602" y="4640598"/>
            <a:ext cx="1518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newest live frame</a:t>
            </a:r>
            <a:endParaRPr lang="zh-TW" altLang="en-US" sz="12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5DC7C9C-9D79-40F5-A50D-1DF9ADA766DD}"/>
              </a:ext>
            </a:extLst>
          </p:cNvPr>
          <p:cNvCxnSpPr>
            <a:cxnSpLocks/>
          </p:cNvCxnSpPr>
          <p:nvPr/>
        </p:nvCxnSpPr>
        <p:spPr>
          <a:xfrm flipV="1">
            <a:off x="6367195" y="4705615"/>
            <a:ext cx="0" cy="178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1E2E4D0-1499-4C97-B766-0971AA4EA935}"/>
              </a:ext>
            </a:extLst>
          </p:cNvPr>
          <p:cNvSpPr txBox="1"/>
          <p:nvPr/>
        </p:nvSpPr>
        <p:spPr>
          <a:xfrm>
            <a:off x="6743305" y="2855469"/>
            <a:ext cx="41710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For each frame (</a:t>
            </a:r>
            <a:r>
              <a:rPr lang="en-US" altLang="zh-TW" sz="1600" b="1" dirty="0" err="1"/>
              <a:t>i</a:t>
            </a:r>
            <a:r>
              <a:rPr lang="en-US" altLang="zh-TW" sz="1600" b="1" dirty="0"/>
              <a:t>, j):</a:t>
            </a:r>
          </a:p>
          <a:p>
            <a:endParaRPr lang="en-US" altLang="zh-TW" sz="1600" dirty="0"/>
          </a:p>
          <a:p>
            <a:r>
              <a:rPr lang="en-US" altLang="zh-TW" sz="1600" dirty="0"/>
              <a:t>min cost path =</a:t>
            </a:r>
            <a:endParaRPr lang="zh-TW" altLang="en-US" sz="16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5D69BB6-E483-4B86-852C-8552439AEE8E}"/>
              </a:ext>
            </a:extLst>
          </p:cNvPr>
          <p:cNvSpPr txBox="1"/>
          <p:nvPr/>
        </p:nvSpPr>
        <p:spPr>
          <a:xfrm>
            <a:off x="6743305" y="4900177"/>
            <a:ext cx="4171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For each reference frame min cost path: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3D06FD50-C793-43F0-8EFE-C3B4024C5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3" t="12804"/>
          <a:stretch/>
        </p:blipFill>
        <p:spPr>
          <a:xfrm>
            <a:off x="8202258" y="3214028"/>
            <a:ext cx="2183530" cy="1006429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8099216B-905B-4CA2-B914-F4A301998186}"/>
              </a:ext>
            </a:extLst>
          </p:cNvPr>
          <p:cNvSpPr txBox="1"/>
          <p:nvPr/>
        </p:nvSpPr>
        <p:spPr>
          <a:xfrm>
            <a:off x="6743305" y="4310698"/>
            <a:ext cx="301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effectLst/>
                <a:ea typeface="Calibri" panose="020F0502020204030204" pitchFamily="34" charset="0"/>
              </a:rPr>
              <a:t>where </a:t>
            </a:r>
            <a:r>
              <a:rPr lang="en-US" altLang="zh-TW" sz="1600" dirty="0" err="1">
                <a:effectLst/>
                <a:ea typeface="Calibri" panose="020F0502020204030204" pitchFamily="34" charset="0"/>
              </a:rPr>
              <a:t>i</a:t>
            </a:r>
            <a:r>
              <a:rPr lang="en-US" altLang="zh-TW" sz="1600" dirty="0">
                <a:effectLst/>
                <a:ea typeface="Calibri" panose="020F0502020204030204" pitchFamily="34" charset="0"/>
              </a:rPr>
              <a:t> in </a:t>
            </a:r>
            <a:r>
              <a:rPr lang="en-US" altLang="zh-TW" sz="1600" dirty="0" err="1">
                <a:effectLst/>
                <a:ea typeface="Calibri" panose="020F0502020204030204" pitchFamily="34" charset="0"/>
              </a:rPr>
              <a:t>lastest</a:t>
            </a:r>
            <a:r>
              <a:rPr lang="en-US" altLang="zh-TW" sz="1600" dirty="0">
                <a:effectLst/>
                <a:ea typeface="Calibri" panose="020F0502020204030204" pitchFamily="34" charset="0"/>
              </a:rPr>
              <a:t> 9 sec range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E0101DF-8B12-43FD-B524-B1EDBFD81F2F}"/>
              </a:ext>
            </a:extLst>
          </p:cNvPr>
          <p:cNvSpPr txBox="1"/>
          <p:nvPr/>
        </p:nvSpPr>
        <p:spPr>
          <a:xfrm>
            <a:off x="4913101" y="2631499"/>
            <a:ext cx="1518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cost matrix</a:t>
            </a:r>
            <a:endParaRPr lang="zh-TW" altLang="en-US" sz="1200" dirty="0"/>
          </a:p>
        </p:txBody>
      </p:sp>
      <p:graphicFrame>
        <p:nvGraphicFramePr>
          <p:cNvPr id="45" name="表格 38">
            <a:extLst>
              <a:ext uri="{FF2B5EF4-FFF2-40B4-BE49-F238E27FC236}">
                <a16:creationId xmlns:a16="http://schemas.microsoft.com/office/drawing/2014/main" id="{536D3AEA-E8CD-4194-95C2-4FBCE3CA4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16605"/>
              </p:ext>
            </p:extLst>
          </p:nvPr>
        </p:nvGraphicFramePr>
        <p:xfrm>
          <a:off x="4803419" y="4895677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c</a:t>
                      </a:r>
                      <a:r>
                        <a:rPr lang="en-US" altLang="zh-TW" sz="1600" baseline="-25000" dirty="0" err="1"/>
                        <a:t>n</a:t>
                      </a:r>
                      <a:endParaRPr lang="zh-TW" altLang="en-US" sz="1200" baseline="-25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</a:t>
                      </a:r>
                      <a:r>
                        <a:rPr lang="en-US" altLang="zh-TW" sz="1600" baseline="-25000" dirty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5E98B565-CF1E-4358-9A79-AFBDCE0A1F63}"/>
              </a:ext>
            </a:extLst>
          </p:cNvPr>
          <p:cNvSpPr txBox="1"/>
          <p:nvPr/>
        </p:nvSpPr>
        <p:spPr>
          <a:xfrm>
            <a:off x="6743305" y="5957863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Similarity = sort(</a:t>
            </a:r>
            <a:r>
              <a:rPr lang="en-US" altLang="zh-TW" sz="1600" dirty="0" err="1"/>
              <a:t>C</a:t>
            </a:r>
            <a:r>
              <a:rPr lang="en-US" altLang="zh-TW" sz="1600" baseline="-25000" dirty="0" err="1"/>
              <a:t>norm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7472500-9B53-4934-A782-9D927167C420}"/>
              </a:ext>
            </a:extLst>
          </p:cNvPr>
          <p:cNvSpPr txBox="1"/>
          <p:nvPr/>
        </p:nvSpPr>
        <p:spPr>
          <a:xfrm>
            <a:off x="6743305" y="5403391"/>
            <a:ext cx="4171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C</a:t>
            </a:r>
            <a:r>
              <a:rPr lang="en-US" altLang="zh-TW" sz="1600" baseline="-25000" dirty="0" err="1"/>
              <a:t>norm</a:t>
            </a:r>
            <a:r>
              <a:rPr lang="en-US" altLang="zh-TW" sz="1600" dirty="0"/>
              <a:t> = array([1 - (C</a:t>
            </a:r>
            <a:r>
              <a:rPr lang="en-US" altLang="zh-TW" sz="1600" baseline="-25000" dirty="0"/>
              <a:t>i </a:t>
            </a:r>
            <a:r>
              <a:rPr lang="en-US" altLang="zh-TW" sz="1600" dirty="0"/>
              <a:t>- </a:t>
            </a:r>
            <a:r>
              <a:rPr lang="en-US" altLang="zh-TW" sz="1600" dirty="0" err="1"/>
              <a:t>C</a:t>
            </a:r>
            <a:r>
              <a:rPr lang="en-US" altLang="zh-TW" sz="1600" baseline="-25000" dirty="0" err="1"/>
              <a:t>min</a:t>
            </a:r>
            <a:r>
              <a:rPr lang="en-US" altLang="zh-TW" sz="1600" baseline="-25000" dirty="0"/>
              <a:t> </a:t>
            </a:r>
            <a:r>
              <a:rPr lang="en-US" altLang="zh-TW" sz="1600" dirty="0"/>
              <a:t>/ </a:t>
            </a:r>
            <a:r>
              <a:rPr lang="en-US" altLang="zh-TW" sz="1600" dirty="0" err="1"/>
              <a:t>C</a:t>
            </a:r>
            <a:r>
              <a:rPr lang="en-US" altLang="zh-TW" sz="1600" baseline="-25000" dirty="0" err="1"/>
              <a:t>max</a:t>
            </a:r>
            <a:r>
              <a:rPr lang="en-US" altLang="zh-TW" sz="1600" baseline="-25000" dirty="0"/>
              <a:t> </a:t>
            </a:r>
            <a:r>
              <a:rPr lang="en-US" altLang="zh-TW" sz="1600" dirty="0"/>
              <a:t>- </a:t>
            </a:r>
            <a:r>
              <a:rPr lang="en-US" altLang="zh-TW" sz="1600" dirty="0" err="1"/>
              <a:t>C</a:t>
            </a:r>
            <a:r>
              <a:rPr lang="en-US" altLang="zh-TW" sz="1600" baseline="-25000" dirty="0" err="1"/>
              <a:t>min</a:t>
            </a:r>
            <a:r>
              <a:rPr lang="en-US" altLang="zh-TW" sz="1600" dirty="0"/>
              <a:t>)])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28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345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</a:t>
            </a:r>
            <a:endParaRPr lang="zh-TW" altLang="en-US" sz="2800" dirty="0"/>
          </a:p>
        </p:txBody>
      </p:sp>
      <p:graphicFrame>
        <p:nvGraphicFramePr>
          <p:cNvPr id="50" name="表格 6">
            <a:extLst>
              <a:ext uri="{FF2B5EF4-FFF2-40B4-BE49-F238E27FC236}">
                <a16:creationId xmlns:a16="http://schemas.microsoft.com/office/drawing/2014/main" id="{2759A78E-BE29-4785-BE0F-7BD2C811A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80297"/>
              </p:ext>
            </p:extLst>
          </p:nvPr>
        </p:nvGraphicFramePr>
        <p:xfrm>
          <a:off x="1667423" y="1624363"/>
          <a:ext cx="85887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587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3545457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Music Detector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Mean amplitude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DTW alignment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34672"/>
                  </a:ext>
                </a:extLst>
              </a:tr>
            </a:tbl>
          </a:graphicData>
        </a:graphic>
      </p:graphicFrame>
      <p:graphicFrame>
        <p:nvGraphicFramePr>
          <p:cNvPr id="51" name="表格 6">
            <a:extLst>
              <a:ext uri="{FF2B5EF4-FFF2-40B4-BE49-F238E27FC236}">
                <a16:creationId xmlns:a16="http://schemas.microsoft.com/office/drawing/2014/main" id="{0264A4DF-370F-4003-8C31-4EB9ABA9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0136"/>
              </p:ext>
            </p:extLst>
          </p:nvPr>
        </p:nvGraphicFramePr>
        <p:xfrm>
          <a:off x="1667423" y="3008598"/>
          <a:ext cx="858870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587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3545457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Rough Estimator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Calculate cost matrix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Rough backward alignment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3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normalization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13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2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D77908-171B-4090-8C38-4434A811A789}"/>
              </a:ext>
            </a:extLst>
          </p:cNvPr>
          <p:cNvSpPr txBox="1"/>
          <p:nvPr/>
        </p:nvSpPr>
        <p:spPr>
          <a:xfrm>
            <a:off x="0" y="0"/>
            <a:ext cx="5978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Decision Maker</a:t>
            </a:r>
            <a:endParaRPr lang="zh-TW" altLang="en-US" sz="28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BA94176-E55A-46B2-8020-23FD0B92FB95}"/>
              </a:ext>
            </a:extLst>
          </p:cNvPr>
          <p:cNvSpPr/>
          <p:nvPr/>
        </p:nvSpPr>
        <p:spPr>
          <a:xfrm>
            <a:off x="1191423" y="1087201"/>
            <a:ext cx="1983779" cy="620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 ODTW cost matrix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CC52B17-C545-43FD-8F1B-E2C019E8F1CF}"/>
              </a:ext>
            </a:extLst>
          </p:cNvPr>
          <p:cNvSpPr/>
          <p:nvPr/>
        </p:nvSpPr>
        <p:spPr>
          <a:xfrm>
            <a:off x="3497707" y="5030722"/>
            <a:ext cx="2156677" cy="8982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Get ref output frame from ODTW main thread</a:t>
            </a:r>
            <a:endParaRPr lang="zh-TW" altLang="en-US" dirty="0"/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C3BEA1EB-A401-430F-BCFF-BC487947AF26}"/>
              </a:ext>
            </a:extLst>
          </p:cNvPr>
          <p:cNvSpPr/>
          <p:nvPr/>
        </p:nvSpPr>
        <p:spPr>
          <a:xfrm>
            <a:off x="561903" y="2281800"/>
            <a:ext cx="3242820" cy="114720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Is there have possible frame coming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EC150AA-813C-4FD9-9672-641CF8630367}"/>
              </a:ext>
            </a:extLst>
          </p:cNvPr>
          <p:cNvSpPr/>
          <p:nvPr/>
        </p:nvSpPr>
        <p:spPr>
          <a:xfrm>
            <a:off x="939263" y="5030722"/>
            <a:ext cx="2488097" cy="8982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Get ref output frame from ODTW </a:t>
            </a:r>
            <a:r>
              <a:rPr lang="en-US" altLang="zh-TW" sz="1800" dirty="0"/>
              <a:t>backward alignment</a:t>
            </a:r>
            <a:r>
              <a:rPr lang="en-US" altLang="zh-TW" dirty="0"/>
              <a:t> threads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391428-FEDE-43C8-B918-6425AB3BE7B2}"/>
              </a:ext>
            </a:extLst>
          </p:cNvPr>
          <p:cNvSpPr/>
          <p:nvPr/>
        </p:nvSpPr>
        <p:spPr>
          <a:xfrm>
            <a:off x="1411990" y="4001584"/>
            <a:ext cx="1542646" cy="4633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backtracking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0FEFC87-3934-45E5-AC93-4CEE608C1E9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183313" y="1708200"/>
            <a:ext cx="0" cy="5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3A2BB75-9030-43FE-8AB1-6FC944440DC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83313" y="3429000"/>
            <a:ext cx="0" cy="57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7D1FEBD-3789-41F7-9038-EE4C4A38CB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183312" y="4464915"/>
            <a:ext cx="1" cy="56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9B2D812-012F-4C01-A08B-41045661A49C}"/>
              </a:ext>
            </a:extLst>
          </p:cNvPr>
          <p:cNvSpPr txBox="1"/>
          <p:nvPr/>
        </p:nvSpPr>
        <p:spPr>
          <a:xfrm>
            <a:off x="4576045" y="345507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F96633-1EF3-44E7-865B-AAD5C94D33A9}"/>
              </a:ext>
            </a:extLst>
          </p:cNvPr>
          <p:cNvSpPr txBox="1"/>
          <p:nvPr/>
        </p:nvSpPr>
        <p:spPr>
          <a:xfrm>
            <a:off x="2183313" y="345507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9474138-D7BB-448F-A89C-161E0A1D9AB1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804723" y="2855400"/>
            <a:ext cx="771323" cy="217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圖片 40">
            <a:extLst>
              <a:ext uri="{FF2B5EF4-FFF2-40B4-BE49-F238E27FC236}">
                <a16:creationId xmlns:a16="http://schemas.microsoft.com/office/drawing/2014/main" id="{47C16EED-D434-4481-B2C5-750B3B53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97" y="1087201"/>
            <a:ext cx="4094876" cy="3275901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DE4A6A1D-6374-432F-9E6C-664718C917F8}"/>
              </a:ext>
            </a:extLst>
          </p:cNvPr>
          <p:cNvGrpSpPr/>
          <p:nvPr/>
        </p:nvGrpSpPr>
        <p:grpSpPr>
          <a:xfrm>
            <a:off x="8237061" y="4221345"/>
            <a:ext cx="1617943" cy="1609658"/>
            <a:chOff x="3196921" y="1376908"/>
            <a:chExt cx="1617943" cy="1609658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305C45C-2BEC-4F56-9D65-0342D559CA83}"/>
                </a:ext>
              </a:extLst>
            </p:cNvPr>
            <p:cNvSpPr txBox="1"/>
            <p:nvPr/>
          </p:nvSpPr>
          <p:spPr>
            <a:xfrm>
              <a:off x="3196921" y="1376908"/>
              <a:ext cx="1617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High resolution</a:t>
              </a:r>
            </a:p>
            <a:p>
              <a:pPr algn="ctr"/>
              <a:r>
                <a:rPr lang="en-US" altLang="zh-TW" dirty="0"/>
                <a:t>Live feature</a:t>
              </a:r>
              <a:endParaRPr lang="zh-TW" altLang="en-US" dirty="0"/>
            </a:p>
          </p:txBody>
        </p: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3FAC0071-B4E1-4D20-9809-74610608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170" y="1950978"/>
              <a:ext cx="1121786" cy="1035588"/>
            </a:xfrm>
            <a:prstGeom prst="rect">
              <a:avLst/>
            </a:prstGeom>
          </p:spPr>
        </p:pic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6B8EFCD-581B-4091-83C1-C75F48550C3A}"/>
              </a:ext>
            </a:extLst>
          </p:cNvPr>
          <p:cNvGrpSpPr/>
          <p:nvPr/>
        </p:nvGrpSpPr>
        <p:grpSpPr>
          <a:xfrm>
            <a:off x="5781203" y="1784774"/>
            <a:ext cx="1859676" cy="1613670"/>
            <a:chOff x="9704695" y="1561638"/>
            <a:chExt cx="1859676" cy="1613670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B2393E0-4701-4BF3-8B89-3B524C220C19}"/>
                </a:ext>
              </a:extLst>
            </p:cNvPr>
            <p:cNvSpPr txBox="1"/>
            <p:nvPr/>
          </p:nvSpPr>
          <p:spPr>
            <a:xfrm>
              <a:off x="9704695" y="1561638"/>
              <a:ext cx="1859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High resolution</a:t>
              </a:r>
            </a:p>
            <a:p>
              <a:pPr algn="ctr"/>
              <a:r>
                <a:rPr lang="en-US" altLang="zh-TW" dirty="0"/>
                <a:t>Reference feature</a:t>
              </a:r>
              <a:endParaRPr lang="zh-TW" altLang="en-US" dirty="0"/>
            </a:p>
          </p:txBody>
        </p:sp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832E9E7A-51E5-40D8-8AA3-753A25132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1189" y="2139720"/>
              <a:ext cx="1126688" cy="1035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7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72C3529-C3E5-4FD3-B6F4-E46981A883E1}"/>
              </a:ext>
            </a:extLst>
          </p:cNvPr>
          <p:cNvSpPr/>
          <p:nvPr/>
        </p:nvSpPr>
        <p:spPr>
          <a:xfrm>
            <a:off x="4525804" y="3891973"/>
            <a:ext cx="7634465" cy="27761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C94F31A7-3C49-4D5B-8BD9-2EEEB09A96F9}"/>
              </a:ext>
            </a:extLst>
          </p:cNvPr>
          <p:cNvSpPr/>
          <p:nvPr/>
        </p:nvSpPr>
        <p:spPr>
          <a:xfrm>
            <a:off x="4525805" y="691683"/>
            <a:ext cx="7634465" cy="2776142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860FF312-8116-4AF6-8054-6F8697935963}"/>
              </a:ext>
            </a:extLst>
          </p:cNvPr>
          <p:cNvSpPr/>
          <p:nvPr/>
        </p:nvSpPr>
        <p:spPr>
          <a:xfrm>
            <a:off x="23341" y="523220"/>
            <a:ext cx="4104039" cy="6263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5978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Decision Maker</a:t>
            </a:r>
            <a:endParaRPr lang="zh-TW" altLang="en-US" sz="2800" dirty="0"/>
          </a:p>
        </p:txBody>
      </p:sp>
      <p:graphicFrame>
        <p:nvGraphicFramePr>
          <p:cNvPr id="30" name="表格 38">
            <a:extLst>
              <a:ext uri="{FF2B5EF4-FFF2-40B4-BE49-F238E27FC236}">
                <a16:creationId xmlns:a16="http://schemas.microsoft.com/office/drawing/2014/main" id="{0A052F18-7F5E-4BC9-9352-168A5872B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38301"/>
              </p:ext>
            </p:extLst>
          </p:nvPr>
        </p:nvGraphicFramePr>
        <p:xfrm>
          <a:off x="211712" y="4124734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0E37B00A-E68B-4CDC-8D43-A071B359C984}"/>
              </a:ext>
            </a:extLst>
          </p:cNvPr>
          <p:cNvSpPr txBox="1"/>
          <p:nvPr/>
        </p:nvSpPr>
        <p:spPr>
          <a:xfrm>
            <a:off x="691413" y="5906319"/>
            <a:ext cx="26987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Assume search range = 2</a:t>
            </a:r>
            <a:endParaRPr lang="zh-TW" altLang="en-US" sz="1400" dirty="0"/>
          </a:p>
        </p:txBody>
      </p:sp>
      <p:graphicFrame>
        <p:nvGraphicFramePr>
          <p:cNvPr id="32" name="表格 38">
            <a:extLst>
              <a:ext uri="{FF2B5EF4-FFF2-40B4-BE49-F238E27FC236}">
                <a16:creationId xmlns:a16="http://schemas.microsoft.com/office/drawing/2014/main" id="{D7E6A24A-1CA5-49E9-A2E4-35D24C03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68868"/>
              </p:ext>
            </p:extLst>
          </p:nvPr>
        </p:nvGraphicFramePr>
        <p:xfrm>
          <a:off x="2157040" y="4120476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7E08B3-B837-48C1-85A8-20D0579F544E}"/>
              </a:ext>
            </a:extLst>
          </p:cNvPr>
          <p:cNvSpPr txBox="1"/>
          <p:nvPr/>
        </p:nvSpPr>
        <p:spPr>
          <a:xfrm>
            <a:off x="776849" y="3775601"/>
            <a:ext cx="86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Ours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D9B016F-444E-4418-B0CF-5EB3460CA84A}"/>
              </a:ext>
            </a:extLst>
          </p:cNvPr>
          <p:cNvSpPr txBox="1"/>
          <p:nvPr/>
        </p:nvSpPr>
        <p:spPr>
          <a:xfrm>
            <a:off x="1985093" y="3775601"/>
            <a:ext cx="208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Conventional ODTW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A2F8CFA-B887-472D-8C61-9422290CFC63}"/>
              </a:ext>
            </a:extLst>
          </p:cNvPr>
          <p:cNvSpPr txBox="1"/>
          <p:nvPr/>
        </p:nvSpPr>
        <p:spPr>
          <a:xfrm>
            <a:off x="142826" y="2186022"/>
            <a:ext cx="95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Cost =</a:t>
            </a:r>
            <a:endParaRPr lang="zh-TW" altLang="en-US" dirty="0"/>
          </a:p>
        </p:txBody>
      </p:sp>
      <p:pic>
        <p:nvPicPr>
          <p:cNvPr id="36" name="Picture 1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710F3329-BA34-4C6A-AFA3-B0C5CF6D0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3" y="1838968"/>
            <a:ext cx="2698774" cy="10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703513F6-9C9E-45D6-8A9B-467FF111CCCF}"/>
              </a:ext>
            </a:extLst>
          </p:cNvPr>
          <p:cNvSpPr txBox="1"/>
          <p:nvPr/>
        </p:nvSpPr>
        <p:spPr>
          <a:xfrm>
            <a:off x="91267" y="1192637"/>
            <a:ext cx="3599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For each time frame </a:t>
            </a:r>
            <a:r>
              <a:rPr lang="en-US" altLang="zh-TW" b="1" dirty="0"/>
              <a:t>in search range </a:t>
            </a:r>
            <a:r>
              <a:rPr lang="en-US" altLang="zh-TW" dirty="0"/>
              <a:t>live and reference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8DF6560-AB14-4B3B-B32D-2BBB203CC6FA}"/>
              </a:ext>
            </a:extLst>
          </p:cNvPr>
          <p:cNvSpPr txBox="1"/>
          <p:nvPr/>
        </p:nvSpPr>
        <p:spPr>
          <a:xfrm>
            <a:off x="91267" y="712988"/>
            <a:ext cx="321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Calculate ODTW cost matrix:</a:t>
            </a:r>
            <a:endParaRPr lang="zh-TW" altLang="en-US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639BB21-3047-490A-976C-DFE44C92923D}"/>
              </a:ext>
            </a:extLst>
          </p:cNvPr>
          <p:cNvSpPr txBox="1"/>
          <p:nvPr/>
        </p:nvSpPr>
        <p:spPr>
          <a:xfrm>
            <a:off x="142827" y="6063641"/>
            <a:ext cx="253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Widen </a:t>
            </a:r>
            <a:r>
              <a:rPr lang="en-US" altLang="zh-TW" dirty="0"/>
              <a:t>calculation</a:t>
            </a:r>
            <a:r>
              <a:rPr lang="zh-TW" altLang="en-US" dirty="0"/>
              <a:t> </a:t>
            </a:r>
            <a:r>
              <a:rPr lang="en-US" altLang="zh-TW" dirty="0"/>
              <a:t>range of </a:t>
            </a:r>
            <a:r>
              <a:rPr lang="zh-TW" altLang="en-US" dirty="0"/>
              <a:t>reference </a:t>
            </a:r>
            <a:r>
              <a:rPr lang="en-US" altLang="zh-TW" dirty="0"/>
              <a:t>frame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CBFB925-2055-4A4A-AE29-3D2F4254C2CE}"/>
              </a:ext>
            </a:extLst>
          </p:cNvPr>
          <p:cNvSpPr txBox="1"/>
          <p:nvPr/>
        </p:nvSpPr>
        <p:spPr>
          <a:xfrm>
            <a:off x="6678246" y="1083487"/>
            <a:ext cx="442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Get output frame from ODTW main thread:</a:t>
            </a:r>
            <a:endParaRPr lang="zh-TW" altLang="en-US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F88EA3F-B8CF-4982-BC09-DE143FB78239}"/>
              </a:ext>
            </a:extLst>
          </p:cNvPr>
          <p:cNvSpPr txBox="1"/>
          <p:nvPr/>
        </p:nvSpPr>
        <p:spPr>
          <a:xfrm>
            <a:off x="6678245" y="1452819"/>
            <a:ext cx="4423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Find min cost in range(j-1, j+30 frames)</a:t>
            </a:r>
          </a:p>
          <a:p>
            <a:r>
              <a:rPr lang="en-US" altLang="zh-TW" dirty="0"/>
              <a:t>cost = </a:t>
            </a:r>
            <a:r>
              <a:rPr lang="en-US" altLang="zh-TW" dirty="0" err="1"/>
              <a:t>totalCostMatrix</a:t>
            </a:r>
            <a:r>
              <a:rPr lang="en-US" altLang="zh-TW" dirty="0"/>
              <a:t>[</a:t>
            </a:r>
            <a:r>
              <a:rPr lang="en-US" altLang="zh-TW" dirty="0" err="1"/>
              <a:t>i,j</a:t>
            </a:r>
            <a:r>
              <a:rPr lang="en-US" altLang="zh-TW" dirty="0"/>
              <a:t>] + </a:t>
            </a:r>
            <a:r>
              <a:rPr lang="en-US" altLang="zh-TW" dirty="0" err="1"/>
              <a:t>cellCostMatrix</a:t>
            </a:r>
            <a:r>
              <a:rPr lang="en-US" altLang="zh-TW" dirty="0"/>
              <a:t>[</a:t>
            </a:r>
            <a:r>
              <a:rPr lang="en-US" altLang="zh-TW" dirty="0" err="1"/>
              <a:t>i,j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632A46A-801F-4DE1-87BB-1E1A2D68F00E}"/>
              </a:ext>
            </a:extLst>
          </p:cNvPr>
          <p:cNvSpPr txBox="1"/>
          <p:nvPr/>
        </p:nvSpPr>
        <p:spPr>
          <a:xfrm>
            <a:off x="6678246" y="2095353"/>
            <a:ext cx="354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Jumping mechanism:</a:t>
            </a:r>
            <a:endParaRPr lang="zh-TW" altLang="en-US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A0C96D8-B867-42FF-B82B-AA174F0470E3}"/>
              </a:ext>
            </a:extLst>
          </p:cNvPr>
          <p:cNvSpPr txBox="1"/>
          <p:nvPr/>
        </p:nvSpPr>
        <p:spPr>
          <a:xfrm>
            <a:off x="6678246" y="2481181"/>
            <a:ext cx="551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output frame stuck in the same </a:t>
            </a:r>
            <a:r>
              <a:rPr lang="en-US" altLang="zh-TW" dirty="0" err="1"/>
              <a:t>possition</a:t>
            </a:r>
            <a:r>
              <a:rPr lang="en-US" altLang="zh-TW" dirty="0"/>
              <a:t> for 10 frames</a:t>
            </a:r>
          </a:p>
          <a:p>
            <a:r>
              <a:rPr lang="en-US" altLang="zh-TW" dirty="0"/>
              <a:t>Force to jump output frame to output frame+1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127AEA8-B3C8-4080-84A3-7DCB46EF4B40}"/>
              </a:ext>
            </a:extLst>
          </p:cNvPr>
          <p:cNvSpPr txBox="1"/>
          <p:nvPr/>
        </p:nvSpPr>
        <p:spPr>
          <a:xfrm>
            <a:off x="6678245" y="4120476"/>
            <a:ext cx="51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Get output frame from ODTW </a:t>
            </a:r>
            <a:r>
              <a:rPr lang="en-US" altLang="zh-TW" sz="1800" b="1" dirty="0"/>
              <a:t>backward alignment</a:t>
            </a:r>
            <a:r>
              <a:rPr lang="en-US" altLang="zh-TW" b="1" dirty="0"/>
              <a:t> threads :</a:t>
            </a:r>
            <a:endParaRPr lang="zh-TW" altLang="en-US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B6F9647-1433-4E1B-AF7B-53D64CB23E2C}"/>
              </a:ext>
            </a:extLst>
          </p:cNvPr>
          <p:cNvSpPr txBox="1"/>
          <p:nvPr/>
        </p:nvSpPr>
        <p:spPr>
          <a:xfrm>
            <a:off x="6678245" y="4687173"/>
            <a:ext cx="5302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each possible current frame</a:t>
            </a:r>
          </a:p>
          <a:p>
            <a:r>
              <a:rPr lang="en-US" altLang="zh-TW" dirty="0"/>
              <a:t>We </a:t>
            </a:r>
            <a:r>
              <a:rPr lang="en-US" altLang="zh-TW" dirty="0">
                <a:solidFill>
                  <a:srgbClr val="FF0000"/>
                </a:solidFill>
              </a:rPr>
              <a:t>add current output frame and +-(0.3,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0.6,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0.9)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sec </a:t>
            </a:r>
            <a:r>
              <a:rPr lang="en-US" altLang="zh-TW" dirty="0"/>
              <a:t>in </a:t>
            </a:r>
            <a:r>
              <a:rPr lang="en-US" altLang="zh-TW" sz="1800" dirty="0"/>
              <a:t>backward alignment </a:t>
            </a:r>
            <a:r>
              <a:rPr lang="en-US" altLang="zh-TW" dirty="0"/>
              <a:t>list</a:t>
            </a:r>
          </a:p>
          <a:p>
            <a:r>
              <a:rPr lang="en-US" altLang="zh-TW" dirty="0"/>
              <a:t>B</a:t>
            </a:r>
            <a:r>
              <a:rPr lang="en-US" altLang="zh-TW" sz="1800" dirty="0"/>
              <a:t>ackward alignment</a:t>
            </a:r>
            <a:r>
              <a:rPr lang="en-US" altLang="zh-TW" dirty="0"/>
              <a:t> point is output frame 9 seconds ago</a:t>
            </a:r>
            <a:endParaRPr lang="zh-TW" altLang="en-US" dirty="0"/>
          </a:p>
        </p:txBody>
      </p:sp>
      <p:graphicFrame>
        <p:nvGraphicFramePr>
          <p:cNvPr id="48" name="表格 38">
            <a:extLst>
              <a:ext uri="{FF2B5EF4-FFF2-40B4-BE49-F238E27FC236}">
                <a16:creationId xmlns:a16="http://schemas.microsoft.com/office/drawing/2014/main" id="{61A009A4-7E96-462C-9E75-F888AA2BC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49549"/>
              </p:ext>
            </p:extLst>
          </p:nvPr>
        </p:nvGraphicFramePr>
        <p:xfrm>
          <a:off x="4708770" y="1191161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i,j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49" name="表格 38">
            <a:extLst>
              <a:ext uri="{FF2B5EF4-FFF2-40B4-BE49-F238E27FC236}">
                <a16:creationId xmlns:a16="http://schemas.microsoft.com/office/drawing/2014/main" id="{C4C8D3F9-3F3D-47AF-A05C-8D02F663F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5164"/>
              </p:ext>
            </p:extLst>
          </p:nvPr>
        </p:nvGraphicFramePr>
        <p:xfrm>
          <a:off x="4732918" y="4110802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</a:t>
                      </a:r>
                      <a:r>
                        <a:rPr lang="en-US" altLang="zh-TW" sz="1600" baseline="-25000" dirty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i,j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50" name="文字方塊 49">
            <a:extLst>
              <a:ext uri="{FF2B5EF4-FFF2-40B4-BE49-F238E27FC236}">
                <a16:creationId xmlns:a16="http://schemas.microsoft.com/office/drawing/2014/main" id="{3C545379-580F-40F5-ACE0-429C1A2485EF}"/>
              </a:ext>
            </a:extLst>
          </p:cNvPr>
          <p:cNvSpPr txBox="1"/>
          <p:nvPr/>
        </p:nvSpPr>
        <p:spPr>
          <a:xfrm>
            <a:off x="4619702" y="627174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Backtracking point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A0A2613-0D0D-4DC9-B173-283D9E0E18AF}"/>
              </a:ext>
            </a:extLst>
          </p:cNvPr>
          <p:cNvCxnSpPr>
            <a:cxnSpLocks/>
          </p:cNvCxnSpPr>
          <p:nvPr/>
        </p:nvCxnSpPr>
        <p:spPr>
          <a:xfrm flipV="1">
            <a:off x="4891959" y="6021696"/>
            <a:ext cx="0" cy="25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F1CC311-3FD4-41E5-B807-F570300CEFA1}"/>
              </a:ext>
            </a:extLst>
          </p:cNvPr>
          <p:cNvSpPr txBox="1"/>
          <p:nvPr/>
        </p:nvSpPr>
        <p:spPr>
          <a:xfrm>
            <a:off x="91267" y="2984502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sz="1800" dirty="0"/>
              <a:t>earch range = 9 sec (450 frames)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5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592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Music Detector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1AB94-32E2-44C2-B99E-8260D7F04D7D}"/>
              </a:ext>
            </a:extLst>
          </p:cNvPr>
          <p:cNvSpPr txBox="1"/>
          <p:nvPr/>
        </p:nvSpPr>
        <p:spPr>
          <a:xfrm>
            <a:off x="4560791" y="23957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A2D6076-21A5-43C3-9092-E562062816C9}"/>
              </a:ext>
            </a:extLst>
          </p:cNvPr>
          <p:cNvGrpSpPr/>
          <p:nvPr/>
        </p:nvGrpSpPr>
        <p:grpSpPr>
          <a:xfrm>
            <a:off x="393961" y="1885895"/>
            <a:ext cx="1512145" cy="1168400"/>
            <a:chOff x="774986" y="1243568"/>
            <a:chExt cx="1512145" cy="11684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33F1688-4648-4CDC-BDF7-F07186FC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58" y="1243568"/>
              <a:ext cx="1168400" cy="116840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8EB9C2-4829-41F4-8A0D-B18CEAB5ED4A}"/>
                </a:ext>
              </a:extLst>
            </p:cNvPr>
            <p:cNvSpPr txBox="1"/>
            <p:nvPr/>
          </p:nvSpPr>
          <p:spPr>
            <a:xfrm>
              <a:off x="774986" y="1243568"/>
              <a:ext cx="1512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Stream Audio</a:t>
              </a:r>
              <a:endParaRPr lang="zh-TW" altLang="en-US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C774F4C-4E39-4C1F-8127-7707FF623A3E}"/>
              </a:ext>
            </a:extLst>
          </p:cNvPr>
          <p:cNvSpPr txBox="1"/>
          <p:nvPr/>
        </p:nvSpPr>
        <p:spPr>
          <a:xfrm>
            <a:off x="279277" y="1035588"/>
            <a:ext cx="26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Compute mean amplitude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D233A9-DBD0-4595-9A85-9EC5454F4696}"/>
              </a:ext>
            </a:extLst>
          </p:cNvPr>
          <p:cNvSpPr txBox="1"/>
          <p:nvPr/>
        </p:nvSpPr>
        <p:spPr>
          <a:xfrm>
            <a:off x="9205942" y="4586723"/>
            <a:ext cx="1629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Cost threshold = 2000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AFFB45-7C4A-47D6-822E-B9E67E427CA7}"/>
              </a:ext>
            </a:extLst>
          </p:cNvPr>
          <p:cNvSpPr txBox="1"/>
          <p:nvPr/>
        </p:nvSpPr>
        <p:spPr>
          <a:xfrm>
            <a:off x="641576" y="4323027"/>
            <a:ext cx="3296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If mean amplitude &gt; threshold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77E46F-7BA6-4BB3-BC3D-854A59316551}"/>
              </a:ext>
            </a:extLst>
          </p:cNvPr>
          <p:cNvSpPr txBox="1"/>
          <p:nvPr/>
        </p:nvSpPr>
        <p:spPr>
          <a:xfrm>
            <a:off x="6824995" y="1035588"/>
            <a:ext cx="204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Compute DTW cost</a:t>
            </a:r>
            <a:endParaRPr lang="zh-TW" altLang="en-US" b="1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7455E6F-EE10-417D-B6A2-52BE98EB55F7}"/>
              </a:ext>
            </a:extLst>
          </p:cNvPr>
          <p:cNvGrpSpPr/>
          <p:nvPr/>
        </p:nvGrpSpPr>
        <p:grpSpPr>
          <a:xfrm>
            <a:off x="6889152" y="1565402"/>
            <a:ext cx="1617943" cy="1609658"/>
            <a:chOff x="3196921" y="1376908"/>
            <a:chExt cx="1617943" cy="1609658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D454B0D-F872-48CE-A8FA-98A15185EA44}"/>
                </a:ext>
              </a:extLst>
            </p:cNvPr>
            <p:cNvSpPr txBox="1"/>
            <p:nvPr/>
          </p:nvSpPr>
          <p:spPr>
            <a:xfrm>
              <a:off x="3196921" y="1376908"/>
              <a:ext cx="1617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High resolution</a:t>
              </a:r>
            </a:p>
            <a:p>
              <a:pPr algn="ctr"/>
              <a:r>
                <a:rPr lang="en-US" altLang="zh-TW" dirty="0"/>
                <a:t>Live feature</a:t>
              </a:r>
              <a:endParaRPr lang="zh-TW" altLang="en-US" dirty="0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AA77229-1AC0-433E-957E-52BAF87D2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170" y="1950978"/>
              <a:ext cx="1121786" cy="1035588"/>
            </a:xfrm>
            <a:prstGeom prst="rect">
              <a:avLst/>
            </a:prstGeom>
          </p:spPr>
        </p:pic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03ECD1-ED35-4DED-B689-7C0511A94DE3}"/>
              </a:ext>
            </a:extLst>
          </p:cNvPr>
          <p:cNvSpPr txBox="1"/>
          <p:nvPr/>
        </p:nvSpPr>
        <p:spPr>
          <a:xfrm>
            <a:off x="2586440" y="2288182"/>
            <a:ext cx="262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mean amplitude =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D055B51-F44D-4622-BFF4-97DCA0915D8E}"/>
              </a:ext>
            </a:extLst>
          </p:cNvPr>
          <p:cNvSpPr txBox="1"/>
          <p:nvPr/>
        </p:nvSpPr>
        <p:spPr>
          <a:xfrm>
            <a:off x="7918795" y="4323027"/>
            <a:ext cx="2574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If DTW cost &lt; threshold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1F9FC8-CE7E-4EC2-81C2-97FAA13BC889}"/>
              </a:ext>
            </a:extLst>
          </p:cNvPr>
          <p:cNvSpPr txBox="1"/>
          <p:nvPr/>
        </p:nvSpPr>
        <p:spPr>
          <a:xfrm>
            <a:off x="7974571" y="5290505"/>
            <a:ext cx="283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Trigger music tracker event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6B50AFD-D833-4380-A771-9EB5809C6F40}"/>
              </a:ext>
            </a:extLst>
          </p:cNvPr>
          <p:cNvGrpSpPr/>
          <p:nvPr/>
        </p:nvGrpSpPr>
        <p:grpSpPr>
          <a:xfrm>
            <a:off x="4415060" y="2104753"/>
            <a:ext cx="1233029" cy="969848"/>
            <a:chOff x="2798106" y="3182893"/>
            <a:chExt cx="1233029" cy="969848"/>
          </a:xfrm>
        </p:grpSpPr>
        <p:pic>
          <p:nvPicPr>
            <p:cNvPr id="1027" name="Picture 3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  <a:extLst>
                <a:ext uri="{FF2B5EF4-FFF2-40B4-BE49-F238E27FC236}">
                  <a16:creationId xmlns:a16="http://schemas.microsoft.com/office/drawing/2014/main" id="{279CE596-9251-4FC9-B5B7-30B08B031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98" y="3182893"/>
              <a:ext cx="780035" cy="603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手繪圖案&#10;手繪圖案&#10;手繪圖案&#10;手繪圖案&#10;">
              <a:extLst>
                <a:ext uri="{FF2B5EF4-FFF2-40B4-BE49-F238E27FC236}">
                  <a16:creationId xmlns:a16="http://schemas.microsoft.com/office/drawing/2014/main" id="{12365467-94CD-4C5E-844D-44CAFE101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106" y="3843215"/>
              <a:ext cx="1233029" cy="30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605687-A46E-4817-86A0-5E40B7D67648}"/>
              </a:ext>
            </a:extLst>
          </p:cNvPr>
          <p:cNvSpPr txBox="1"/>
          <p:nvPr/>
        </p:nvSpPr>
        <p:spPr>
          <a:xfrm>
            <a:off x="2642784" y="4611936"/>
            <a:ext cx="2440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mean amplitude threshold = 0.01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494C723-9D9F-4592-9446-E03E030B4708}"/>
              </a:ext>
            </a:extLst>
          </p:cNvPr>
          <p:cNvSpPr txBox="1"/>
          <p:nvPr/>
        </p:nvSpPr>
        <p:spPr>
          <a:xfrm>
            <a:off x="8507095" y="2455280"/>
            <a:ext cx="133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Offline DTW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F719CAB-A6A0-461D-B755-CD435A73DC4D}"/>
              </a:ext>
            </a:extLst>
          </p:cNvPr>
          <p:cNvCxnSpPr>
            <a:stCxn id="28" idx="2"/>
          </p:cNvCxnSpPr>
          <p:nvPr/>
        </p:nvCxnSpPr>
        <p:spPr>
          <a:xfrm flipH="1">
            <a:off x="9173644" y="2824612"/>
            <a:ext cx="1" cy="7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42C2B19-E118-4125-AB81-C92029985D7E}"/>
              </a:ext>
            </a:extLst>
          </p:cNvPr>
          <p:cNvSpPr txBox="1"/>
          <p:nvPr/>
        </p:nvSpPr>
        <p:spPr>
          <a:xfrm>
            <a:off x="8874265" y="3617630"/>
            <a:ext cx="83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Cost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330237-0436-4911-B258-551E9DFF18B1}"/>
              </a:ext>
            </a:extLst>
          </p:cNvPr>
          <p:cNvSpPr txBox="1"/>
          <p:nvPr/>
        </p:nvSpPr>
        <p:spPr>
          <a:xfrm>
            <a:off x="953088" y="5304857"/>
            <a:ext cx="283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Calculate alignment cost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60456830-DB4B-4842-94A4-AE402C3816B9}"/>
              </a:ext>
            </a:extLst>
          </p:cNvPr>
          <p:cNvCxnSpPr>
            <a:stCxn id="33" idx="3"/>
            <a:endCxn id="12" idx="1"/>
          </p:cNvCxnSpPr>
          <p:nvPr/>
        </p:nvCxnSpPr>
        <p:spPr>
          <a:xfrm flipV="1">
            <a:off x="3792360" y="1220254"/>
            <a:ext cx="3032635" cy="4269269"/>
          </a:xfrm>
          <a:prstGeom prst="bentConnector3">
            <a:avLst>
              <a:gd name="adj1" fmla="val 74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A9FF78D-5EAF-440C-8E25-38B61127EABB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734233" y="2470095"/>
            <a:ext cx="852207" cy="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999992C-895E-4E2E-AA06-529E11C19AA3}"/>
              </a:ext>
            </a:extLst>
          </p:cNvPr>
          <p:cNvGrpSpPr/>
          <p:nvPr/>
        </p:nvGrpSpPr>
        <p:grpSpPr>
          <a:xfrm>
            <a:off x="9704695" y="1561638"/>
            <a:ext cx="1859676" cy="1613670"/>
            <a:chOff x="9704695" y="1561638"/>
            <a:chExt cx="1859676" cy="161367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4FC5BB7-4338-4683-ABF8-E0ADD04B06AA}"/>
                </a:ext>
              </a:extLst>
            </p:cNvPr>
            <p:cNvSpPr txBox="1"/>
            <p:nvPr/>
          </p:nvSpPr>
          <p:spPr>
            <a:xfrm>
              <a:off x="9704695" y="1561638"/>
              <a:ext cx="1859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High resolution</a:t>
              </a:r>
            </a:p>
            <a:p>
              <a:pPr algn="ctr"/>
              <a:r>
                <a:rPr lang="en-US" altLang="zh-TW" dirty="0"/>
                <a:t>Reference feature</a:t>
              </a:r>
              <a:endParaRPr lang="zh-TW" altLang="en-US" dirty="0"/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7EF10518-F15D-4FF7-86A7-C84408CCE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71189" y="2139720"/>
              <a:ext cx="1126688" cy="1035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03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345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F07B3C-870E-4163-B29B-4FAC7A7D4CB8}"/>
              </a:ext>
            </a:extLst>
          </p:cNvPr>
          <p:cNvSpPr txBox="1"/>
          <p:nvPr/>
        </p:nvSpPr>
        <p:spPr>
          <a:xfrm>
            <a:off x="4338965" y="261610"/>
            <a:ext cx="313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Performance setting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DCEE3D-1AB8-4F15-BC59-2E4ACF431A94}"/>
              </a:ext>
            </a:extLst>
          </p:cNvPr>
          <p:cNvSpPr txBox="1"/>
          <p:nvPr/>
        </p:nvSpPr>
        <p:spPr>
          <a:xfrm>
            <a:off x="1477415" y="4714598"/>
            <a:ext cx="9046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樂器不同的話追蹤的特徵一定不同，且論文沒有提供輸入資料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因為沒有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這樣還可以直接使用論文中的結果與自己的結果比較嗎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可能不能把他們跑出來的結果拿來比較 但可以使用他們的評估方法說明我的評估結果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12265D7-4498-4B1E-96CF-D0E326471477}"/>
              </a:ext>
            </a:extLst>
          </p:cNvPr>
          <p:cNvGraphicFramePr>
            <a:graphicFrameLocks noGrp="1"/>
          </p:cNvGraphicFramePr>
          <p:nvPr/>
        </p:nvGraphicFramePr>
        <p:xfrm>
          <a:off x="1477415" y="951514"/>
          <a:ext cx="8856393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942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2915478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3720973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Live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Player’s performance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Player’s performance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4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(not MIDI)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(MIDI) + Player’s recording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9BA4C16-7218-445F-BB2C-0287A3CEF6E2}"/>
              </a:ext>
            </a:extLst>
          </p:cNvPr>
          <p:cNvSpPr txBox="1"/>
          <p:nvPr/>
        </p:nvSpPr>
        <p:spPr>
          <a:xfrm>
            <a:off x="4415812" y="2531074"/>
            <a:ext cx="2979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Assessment setting</a:t>
            </a:r>
            <a:endParaRPr lang="zh-TW" altLang="en-US" sz="28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584E3D-A185-4744-BE01-00F5B971B2F3}"/>
              </a:ext>
            </a:extLst>
          </p:cNvPr>
          <p:cNvGraphicFramePr>
            <a:graphicFrameLocks noGrp="1"/>
          </p:cNvGraphicFramePr>
          <p:nvPr/>
        </p:nvGraphicFramePr>
        <p:xfrm>
          <a:off x="1477415" y="3173688"/>
          <a:ext cx="8856393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164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2915478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3705751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Live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speed MIDI audio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Player’s performance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7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(MIDI)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(MIDI) + performer’s recording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613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Rough Estimator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1F3845-B7EE-41C5-B4D5-235E2B74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38" y="2308986"/>
            <a:ext cx="3701869" cy="2961496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8134A3DD-CF90-49CE-A12D-9AF18AFADCA3}"/>
              </a:ext>
            </a:extLst>
          </p:cNvPr>
          <p:cNvGrpSpPr/>
          <p:nvPr/>
        </p:nvGrpSpPr>
        <p:grpSpPr>
          <a:xfrm>
            <a:off x="2117966" y="5116004"/>
            <a:ext cx="1617943" cy="1694859"/>
            <a:chOff x="4860342" y="1131669"/>
            <a:chExt cx="1617943" cy="1694859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DC0A4F8-3801-41EC-B749-143DBA5C0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046" y="1712858"/>
              <a:ext cx="1198533" cy="111367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4B26320-4D16-42FE-8D3A-EC5E032A5AED}"/>
                </a:ext>
              </a:extLst>
            </p:cNvPr>
            <p:cNvSpPr txBox="1"/>
            <p:nvPr/>
          </p:nvSpPr>
          <p:spPr>
            <a:xfrm>
              <a:off x="4860342" y="1131669"/>
              <a:ext cx="1617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 resolution Live feature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63E43ED-3E18-4230-8147-5BF8757695E7}"/>
              </a:ext>
            </a:extLst>
          </p:cNvPr>
          <p:cNvGrpSpPr/>
          <p:nvPr/>
        </p:nvGrpSpPr>
        <p:grpSpPr>
          <a:xfrm>
            <a:off x="-109379" y="2804576"/>
            <a:ext cx="1965705" cy="1702780"/>
            <a:chOff x="74879" y="1599999"/>
            <a:chExt cx="1965705" cy="170278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97543FC-C8F2-4173-A00E-7FABD3BA91FB}"/>
                </a:ext>
              </a:extLst>
            </p:cNvPr>
            <p:cNvSpPr txBox="1"/>
            <p:nvPr/>
          </p:nvSpPr>
          <p:spPr>
            <a:xfrm>
              <a:off x="74879" y="1599999"/>
              <a:ext cx="1965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 resolution Reference feature</a:t>
              </a:r>
              <a:endParaRPr lang="zh-TW" altLang="en-US" dirty="0"/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ADA96CEF-8814-484D-8A97-7A855876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730" y="2169304"/>
              <a:ext cx="1234002" cy="1133475"/>
            </a:xfrm>
            <a:prstGeom prst="rect">
              <a:avLst/>
            </a:prstGeom>
          </p:spPr>
        </p:pic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2DA7FF3-E227-4176-B130-6341065CC012}"/>
              </a:ext>
            </a:extLst>
          </p:cNvPr>
          <p:cNvSpPr txBox="1"/>
          <p:nvPr/>
        </p:nvSpPr>
        <p:spPr>
          <a:xfrm>
            <a:off x="4954469" y="711242"/>
            <a:ext cx="4800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When live accumulate to a certain length (9 sec)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73615A-D05D-457D-9762-9C9AB1B10378}"/>
              </a:ext>
            </a:extLst>
          </p:cNvPr>
          <p:cNvSpPr txBox="1"/>
          <p:nvPr/>
        </p:nvSpPr>
        <p:spPr>
          <a:xfrm>
            <a:off x="4954469" y="1042325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For all reference frame, backtracking start from newest live frame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B23F28-7A30-4F6D-8495-D8378B7036B0}"/>
              </a:ext>
            </a:extLst>
          </p:cNvPr>
          <p:cNvSpPr txBox="1"/>
          <p:nvPr/>
        </p:nvSpPr>
        <p:spPr>
          <a:xfrm>
            <a:off x="4954468" y="1516211"/>
            <a:ext cx="7677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Backtracking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Calculate min cost path for each reference frame </a:t>
            </a:r>
            <a:r>
              <a:rPr lang="en-US" altLang="zh-TW" sz="1600" dirty="0"/>
              <a:t>(max direction count = 3)</a:t>
            </a:r>
          </a:p>
          <a:p>
            <a:pPr marL="342900" indent="-342900">
              <a:buAutoNum type="arabicPeriod"/>
            </a:pPr>
            <a:r>
              <a:rPr lang="en-US" altLang="zh-TW" dirty="0"/>
              <a:t>Normalize each cost value and sort by ascending order</a:t>
            </a:r>
            <a:endParaRPr lang="zh-TW" altLang="en-US" dirty="0"/>
          </a:p>
        </p:txBody>
      </p:sp>
      <p:graphicFrame>
        <p:nvGraphicFramePr>
          <p:cNvPr id="37" name="表格 38">
            <a:extLst>
              <a:ext uri="{FF2B5EF4-FFF2-40B4-BE49-F238E27FC236}">
                <a16:creationId xmlns:a16="http://schemas.microsoft.com/office/drawing/2014/main" id="{85AEC28D-BE6F-4354-976D-DEA191D263E5}"/>
              </a:ext>
            </a:extLst>
          </p:cNvPr>
          <p:cNvGraphicFramePr>
            <a:graphicFrameLocks noGrp="1"/>
          </p:cNvGraphicFramePr>
          <p:nvPr/>
        </p:nvGraphicFramePr>
        <p:xfrm>
          <a:off x="5075499" y="2761353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</a:t>
                      </a:r>
                      <a:r>
                        <a:rPr lang="en-US" altLang="zh-TW" sz="1200" dirty="0"/>
                        <a:t>, j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7941B1-6993-4205-9697-DAA05C0D321C}"/>
              </a:ext>
            </a:extLst>
          </p:cNvPr>
          <p:cNvSpPr txBox="1"/>
          <p:nvPr/>
        </p:nvSpPr>
        <p:spPr>
          <a:xfrm>
            <a:off x="5187087" y="4615852"/>
            <a:ext cx="15184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newest live frame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A4E4313-D7C0-444F-B6A7-9EE3717B505B}"/>
              </a:ext>
            </a:extLst>
          </p:cNvPr>
          <p:cNvCxnSpPr>
            <a:cxnSpLocks/>
          </p:cNvCxnSpPr>
          <p:nvPr/>
        </p:nvCxnSpPr>
        <p:spPr>
          <a:xfrm flipV="1">
            <a:off x="6639274" y="4606426"/>
            <a:ext cx="0" cy="30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AA3FAE-17F8-4B1E-9EBC-9B07C44B3F39}"/>
              </a:ext>
            </a:extLst>
          </p:cNvPr>
          <p:cNvSpPr txBox="1"/>
          <p:nvPr/>
        </p:nvSpPr>
        <p:spPr>
          <a:xfrm>
            <a:off x="7015384" y="2668148"/>
            <a:ext cx="4171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For each frame (</a:t>
            </a:r>
            <a:r>
              <a:rPr lang="en-US" altLang="zh-TW" b="1" dirty="0" err="1"/>
              <a:t>i</a:t>
            </a:r>
            <a:r>
              <a:rPr lang="en-US" altLang="zh-TW" b="1" dirty="0"/>
              <a:t>, j):</a:t>
            </a:r>
          </a:p>
          <a:p>
            <a:endParaRPr lang="en-US" altLang="zh-TW" dirty="0"/>
          </a:p>
          <a:p>
            <a:r>
              <a:rPr lang="en-US" altLang="zh-TW" dirty="0"/>
              <a:t>min cost path =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325026D-B892-4DEA-8D55-A71B022FF6A4}"/>
              </a:ext>
            </a:extLst>
          </p:cNvPr>
          <p:cNvSpPr txBox="1"/>
          <p:nvPr/>
        </p:nvSpPr>
        <p:spPr>
          <a:xfrm>
            <a:off x="7015384" y="4710539"/>
            <a:ext cx="4171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For each reference frame min cost path:</a:t>
            </a:r>
          </a:p>
          <a:p>
            <a:endParaRPr lang="en-US" altLang="zh-TW" dirty="0"/>
          </a:p>
          <a:p>
            <a:r>
              <a:rPr lang="en-US" altLang="zh-TW" dirty="0" err="1"/>
              <a:t>C</a:t>
            </a:r>
            <a:r>
              <a:rPr lang="en-US" altLang="zh-TW" baseline="-25000" dirty="0" err="1"/>
              <a:t>norm</a:t>
            </a:r>
            <a:r>
              <a:rPr lang="en-US" altLang="zh-TW" dirty="0"/>
              <a:t> =  </a:t>
            </a:r>
            <a:endParaRPr lang="zh-TW" altLang="en-US" dirty="0"/>
          </a:p>
        </p:txBody>
      </p:sp>
      <p:pic>
        <p:nvPicPr>
          <p:cNvPr id="2050" name="Picture 2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34EE5AE1-8633-4936-9B1A-261B782C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92" y="5130357"/>
            <a:ext cx="1327198" cy="68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4F8254BE-EFA6-4C20-A4C2-CDBEFE17E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53" t="12804"/>
          <a:stretch/>
        </p:blipFill>
        <p:spPr>
          <a:xfrm>
            <a:off x="8547560" y="3020877"/>
            <a:ext cx="2588095" cy="1192901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81506DE3-0D99-4DA4-9FA5-26364F554114}"/>
              </a:ext>
            </a:extLst>
          </p:cNvPr>
          <p:cNvSpPr txBox="1"/>
          <p:nvPr/>
        </p:nvSpPr>
        <p:spPr>
          <a:xfrm>
            <a:off x="7015384" y="4197175"/>
            <a:ext cx="301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ea typeface="Calibri" panose="020F0502020204030204" pitchFamily="34" charset="0"/>
              </a:rPr>
              <a:t>where </a:t>
            </a:r>
            <a:r>
              <a:rPr lang="en-US" altLang="zh-TW" sz="1800" dirty="0" err="1">
                <a:effectLst/>
                <a:ea typeface="Calibri" panose="020F0502020204030204" pitchFamily="34" charset="0"/>
              </a:rPr>
              <a:t>i</a:t>
            </a:r>
            <a:r>
              <a:rPr lang="en-US" altLang="zh-TW" sz="1800" dirty="0">
                <a:effectLst/>
                <a:ea typeface="Calibri" panose="020F0502020204030204" pitchFamily="34" charset="0"/>
              </a:rPr>
              <a:t> in </a:t>
            </a:r>
            <a:r>
              <a:rPr lang="en-US" altLang="zh-TW" sz="1800" dirty="0" err="1">
                <a:effectLst/>
                <a:ea typeface="Calibri" panose="020F0502020204030204" pitchFamily="34" charset="0"/>
              </a:rPr>
              <a:t>lastest</a:t>
            </a:r>
            <a:r>
              <a:rPr lang="en-US" altLang="zh-TW" sz="1800" dirty="0">
                <a:effectLst/>
                <a:ea typeface="Calibri" panose="020F0502020204030204" pitchFamily="34" charset="0"/>
              </a:rPr>
              <a:t> 9 sec range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5F531C9-1E5B-42E5-A464-1A1D28924CC6}"/>
              </a:ext>
            </a:extLst>
          </p:cNvPr>
          <p:cNvSpPr txBox="1"/>
          <p:nvPr/>
        </p:nvSpPr>
        <p:spPr>
          <a:xfrm>
            <a:off x="5187087" y="2424082"/>
            <a:ext cx="15184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cost matrix</a:t>
            </a:r>
            <a:endParaRPr lang="zh-TW" altLang="en-US" sz="1400" dirty="0"/>
          </a:p>
        </p:txBody>
      </p:sp>
      <p:graphicFrame>
        <p:nvGraphicFramePr>
          <p:cNvPr id="62" name="表格 38">
            <a:extLst>
              <a:ext uri="{FF2B5EF4-FFF2-40B4-BE49-F238E27FC236}">
                <a16:creationId xmlns:a16="http://schemas.microsoft.com/office/drawing/2014/main" id="{0D42590E-0502-4FB8-9B72-E16EB263C71A}"/>
              </a:ext>
            </a:extLst>
          </p:cNvPr>
          <p:cNvGraphicFramePr>
            <a:graphicFrameLocks noGrp="1"/>
          </p:cNvGraphicFramePr>
          <p:nvPr/>
        </p:nvGraphicFramePr>
        <p:xfrm>
          <a:off x="5075498" y="4939668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c</a:t>
                      </a:r>
                      <a:r>
                        <a:rPr lang="en-US" altLang="zh-TW" sz="1600" baseline="-25000" dirty="0" err="1"/>
                        <a:t>n</a:t>
                      </a:r>
                      <a:endParaRPr lang="zh-TW" altLang="en-US" sz="1200" baseline="-25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</a:t>
                      </a:r>
                      <a:r>
                        <a:rPr lang="en-US" altLang="zh-TW" sz="1600" baseline="-25000" dirty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64" name="文字方塊 63">
            <a:extLst>
              <a:ext uri="{FF2B5EF4-FFF2-40B4-BE49-F238E27FC236}">
                <a16:creationId xmlns:a16="http://schemas.microsoft.com/office/drawing/2014/main" id="{EED40F9C-6AA6-437B-9195-C3EA6C32C42D}"/>
              </a:ext>
            </a:extLst>
          </p:cNvPr>
          <p:cNvSpPr txBox="1"/>
          <p:nvPr/>
        </p:nvSpPr>
        <p:spPr>
          <a:xfrm>
            <a:off x="819688" y="1526076"/>
            <a:ext cx="95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Cost =</a:t>
            </a:r>
            <a:endParaRPr lang="zh-TW" altLang="en-US" dirty="0"/>
          </a:p>
        </p:txBody>
      </p:sp>
      <p:pic>
        <p:nvPicPr>
          <p:cNvPr id="65" name="Picture 1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<a:extLst>
              <a:ext uri="{FF2B5EF4-FFF2-40B4-BE49-F238E27FC236}">
                <a16:creationId xmlns:a16="http://schemas.microsoft.com/office/drawing/2014/main" id="{3612110B-8DC5-4911-829A-A29D59E0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15" y="1179022"/>
            <a:ext cx="2698774" cy="10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字方塊 65">
            <a:extLst>
              <a:ext uri="{FF2B5EF4-FFF2-40B4-BE49-F238E27FC236}">
                <a16:creationId xmlns:a16="http://schemas.microsoft.com/office/drawing/2014/main" id="{5DF1DF13-9251-400C-939B-80B273D34C68}"/>
              </a:ext>
            </a:extLst>
          </p:cNvPr>
          <p:cNvSpPr txBox="1"/>
          <p:nvPr/>
        </p:nvSpPr>
        <p:spPr>
          <a:xfrm>
            <a:off x="218764" y="711242"/>
            <a:ext cx="417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For each time frame in live and reference: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15453AE-1F68-4825-92FA-3AB42C281518}"/>
              </a:ext>
            </a:extLst>
          </p:cNvPr>
          <p:cNvSpPr txBox="1"/>
          <p:nvPr/>
        </p:nvSpPr>
        <p:spPr>
          <a:xfrm>
            <a:off x="9362658" y="526239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Similarity = sort(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norm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F27AF35-3002-48CC-8971-EE27D964C87D}"/>
              </a:ext>
            </a:extLst>
          </p:cNvPr>
          <p:cNvSpPr txBox="1"/>
          <p:nvPr/>
        </p:nvSpPr>
        <p:spPr>
          <a:xfrm>
            <a:off x="7015384" y="6053687"/>
            <a:ext cx="3720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Get the top 8 reference frame with the highest similarity for ODTW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7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5978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Decision Maker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A8B7A0-D0F1-4A06-A893-0593A066A539}"/>
              </a:ext>
            </a:extLst>
          </p:cNvPr>
          <p:cNvSpPr txBox="1"/>
          <p:nvPr/>
        </p:nvSpPr>
        <p:spPr>
          <a:xfrm>
            <a:off x="5537170" y="914400"/>
            <a:ext cx="354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Get output frame from cost matrix:</a:t>
            </a:r>
            <a:endParaRPr lang="zh-TW" altLang="en-US" b="1" dirty="0"/>
          </a:p>
        </p:txBody>
      </p:sp>
      <p:graphicFrame>
        <p:nvGraphicFramePr>
          <p:cNvPr id="28" name="表格 38">
            <a:extLst>
              <a:ext uri="{FF2B5EF4-FFF2-40B4-BE49-F238E27FC236}">
                <a16:creationId xmlns:a16="http://schemas.microsoft.com/office/drawing/2014/main" id="{0BEB8F0C-1CC0-4E67-866E-1E41CFC28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17670"/>
              </p:ext>
            </p:extLst>
          </p:nvPr>
        </p:nvGraphicFramePr>
        <p:xfrm>
          <a:off x="2513052" y="914400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i,j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BEEDBBB7-6314-4E02-AAAA-DE518C1C775F}"/>
              </a:ext>
            </a:extLst>
          </p:cNvPr>
          <p:cNvSpPr txBox="1"/>
          <p:nvPr/>
        </p:nvSpPr>
        <p:spPr>
          <a:xfrm>
            <a:off x="5537169" y="1283732"/>
            <a:ext cx="4423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Find min cost in range(j-1, j+30 frames)</a:t>
            </a:r>
          </a:p>
          <a:p>
            <a:r>
              <a:rPr lang="en-US" altLang="zh-TW" dirty="0"/>
              <a:t>cost = </a:t>
            </a:r>
            <a:r>
              <a:rPr lang="en-US" altLang="zh-TW" dirty="0" err="1"/>
              <a:t>totalCostMatrix</a:t>
            </a:r>
            <a:r>
              <a:rPr lang="en-US" altLang="zh-TW" dirty="0"/>
              <a:t>[</a:t>
            </a:r>
            <a:r>
              <a:rPr lang="en-US" altLang="zh-TW" dirty="0" err="1"/>
              <a:t>i,j</a:t>
            </a:r>
            <a:r>
              <a:rPr lang="en-US" altLang="zh-TW" dirty="0"/>
              <a:t>] + </a:t>
            </a:r>
            <a:r>
              <a:rPr lang="en-US" altLang="zh-TW" dirty="0" err="1"/>
              <a:t>cellCostMatrix</a:t>
            </a:r>
            <a:r>
              <a:rPr lang="en-US" altLang="zh-TW" dirty="0"/>
              <a:t>[</a:t>
            </a:r>
            <a:r>
              <a:rPr lang="en-US" altLang="zh-TW" dirty="0" err="1"/>
              <a:t>i,j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7D9E7F3-5685-4255-9743-F35C712260ED}"/>
              </a:ext>
            </a:extLst>
          </p:cNvPr>
          <p:cNvSpPr txBox="1"/>
          <p:nvPr/>
        </p:nvSpPr>
        <p:spPr>
          <a:xfrm>
            <a:off x="5537169" y="2743200"/>
            <a:ext cx="3540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Jumping mechanism: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26ACD24-5009-4CB7-9B8A-A907FA80699F}"/>
              </a:ext>
            </a:extLst>
          </p:cNvPr>
          <p:cNvSpPr txBox="1"/>
          <p:nvPr/>
        </p:nvSpPr>
        <p:spPr>
          <a:xfrm>
            <a:off x="5537169" y="3129028"/>
            <a:ext cx="551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output frame stuck in the same </a:t>
            </a:r>
            <a:r>
              <a:rPr lang="en-US" altLang="zh-TW" dirty="0" err="1"/>
              <a:t>possition</a:t>
            </a:r>
            <a:r>
              <a:rPr lang="en-US" altLang="zh-TW" dirty="0"/>
              <a:t> for 10 frames</a:t>
            </a:r>
          </a:p>
          <a:p>
            <a:r>
              <a:rPr lang="en-US" altLang="zh-TW" dirty="0"/>
              <a:t>Force to jump output frame to output frame+1</a:t>
            </a:r>
            <a:endParaRPr lang="zh-TW" altLang="en-US" dirty="0"/>
          </a:p>
        </p:txBody>
      </p:sp>
      <p:graphicFrame>
        <p:nvGraphicFramePr>
          <p:cNvPr id="40" name="表格 38">
            <a:extLst>
              <a:ext uri="{FF2B5EF4-FFF2-40B4-BE49-F238E27FC236}">
                <a16:creationId xmlns:a16="http://schemas.microsoft.com/office/drawing/2014/main" id="{246EE68C-D0EB-44B6-AE35-3667B05F2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06559"/>
              </p:ext>
            </p:extLst>
          </p:nvPr>
        </p:nvGraphicFramePr>
        <p:xfrm>
          <a:off x="2513051" y="4563182"/>
          <a:ext cx="17377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</a:t>
                      </a:r>
                      <a:r>
                        <a:rPr lang="en-US" altLang="zh-TW" sz="1600" baseline="-25000" dirty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i,j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197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id="{995123DB-0697-4B6E-868F-23B5BE545136}"/>
              </a:ext>
            </a:extLst>
          </p:cNvPr>
          <p:cNvSpPr txBox="1"/>
          <p:nvPr/>
        </p:nvSpPr>
        <p:spPr>
          <a:xfrm>
            <a:off x="5537169" y="4563182"/>
            <a:ext cx="467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Get output frame from ODTW backtracking :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E5BD59-6323-4317-860F-5DD311EF5AD7}"/>
              </a:ext>
            </a:extLst>
          </p:cNvPr>
          <p:cNvSpPr txBox="1"/>
          <p:nvPr/>
        </p:nvSpPr>
        <p:spPr>
          <a:xfrm>
            <a:off x="263327" y="602759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Backtracking point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ABACA11-6ECB-4E0E-AF31-09DEC2D903F5}"/>
              </a:ext>
            </a:extLst>
          </p:cNvPr>
          <p:cNvCxnSpPr>
            <a:cxnSpLocks/>
          </p:cNvCxnSpPr>
          <p:nvPr/>
        </p:nvCxnSpPr>
        <p:spPr>
          <a:xfrm>
            <a:off x="2150955" y="6212265"/>
            <a:ext cx="26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E515AA4-B44C-4EB2-8B0A-612F4274B8A2}"/>
              </a:ext>
            </a:extLst>
          </p:cNvPr>
          <p:cNvSpPr txBox="1"/>
          <p:nvPr/>
        </p:nvSpPr>
        <p:spPr>
          <a:xfrm>
            <a:off x="5537169" y="4949010"/>
            <a:ext cx="503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each possible current frame</a:t>
            </a:r>
          </a:p>
          <a:p>
            <a:r>
              <a:rPr lang="en-US" altLang="zh-TW" dirty="0"/>
              <a:t>We add current output frame+-3 in backtracking list</a:t>
            </a:r>
          </a:p>
          <a:p>
            <a:r>
              <a:rPr lang="en-US" altLang="zh-TW" dirty="0"/>
              <a:t>Backtracking point is output frame 9 seconds ago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3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4368764" y="134224"/>
            <a:ext cx="345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</a:t>
            </a:r>
            <a:endParaRPr lang="zh-TW" altLang="en-US" sz="28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72C3908-3855-4123-A649-294D51B10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36788"/>
              </p:ext>
            </p:extLst>
          </p:nvPr>
        </p:nvGraphicFramePr>
        <p:xfrm>
          <a:off x="1978651" y="777075"/>
          <a:ext cx="85887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587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3545457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Instrument of human player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Violin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Piano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Instrument of accompanist (computer)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Piano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Violin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34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0D5F735-9439-4BCC-A814-9E0FB2040E47}"/>
              </a:ext>
            </a:extLst>
          </p:cNvPr>
          <p:cNvSpPr txBox="1"/>
          <p:nvPr/>
        </p:nvSpPr>
        <p:spPr>
          <a:xfrm>
            <a:off x="127078" y="83890"/>
            <a:ext cx="151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Question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F70CB9-91FC-476B-9669-6102F9E2334D}"/>
              </a:ext>
            </a:extLst>
          </p:cNvPr>
          <p:cNvSpPr txBox="1"/>
          <p:nvPr/>
        </p:nvSpPr>
        <p:spPr>
          <a:xfrm>
            <a:off x="1667803" y="7424242"/>
            <a:ext cx="9046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樂器不同的話追蹤的特徵一定不同，且論文沒有提供輸入資料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因為沒有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這樣還可以直接使用論文中的結果與自己的結果比較嗎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可能不能把他們跑出來的結果拿來比較 但可以使用他們的評估方法說明我的評估結果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2B6800-3AAA-4443-8556-8A603337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66554"/>
              </p:ext>
            </p:extLst>
          </p:nvPr>
        </p:nvGraphicFramePr>
        <p:xfrm>
          <a:off x="1978653" y="2103984"/>
          <a:ext cx="858870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100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2442780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4542828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Performance setting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Live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Player’s performance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Player’s performance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4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(not MIDI)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(MIDI) + Player’s recording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7F39CC4-2F6C-4778-833F-9CBB74770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03203"/>
              </p:ext>
            </p:extLst>
          </p:nvPr>
        </p:nvGraphicFramePr>
        <p:xfrm>
          <a:off x="1978652" y="3696831"/>
          <a:ext cx="8588708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106">
                  <a:extLst>
                    <a:ext uri="{9D8B030D-6E8A-4147-A177-3AD203B41FA5}">
                      <a16:colId xmlns:a16="http://schemas.microsoft.com/office/drawing/2014/main" val="4153840515"/>
                    </a:ext>
                  </a:extLst>
                </a:gridCol>
                <a:gridCol w="2442779">
                  <a:extLst>
                    <a:ext uri="{9D8B030D-6E8A-4147-A177-3AD203B41FA5}">
                      <a16:colId xmlns:a16="http://schemas.microsoft.com/office/drawing/2014/main" val="685027861"/>
                    </a:ext>
                  </a:extLst>
                </a:gridCol>
                <a:gridCol w="4542823">
                  <a:extLst>
                    <a:ext uri="{9D8B030D-6E8A-4147-A177-3AD203B41FA5}">
                      <a16:colId xmlns:a16="http://schemas.microsoft.com/office/drawing/2014/main" val="248260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Assessment setting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Ours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Institute of Information Science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Live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speed MIDI audio in 4 type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Player’s performance in 4 type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7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(MIDI)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Aligned audio (MIDI) + performer’s recording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745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0CE3B0-34BD-476F-9C73-E9B9697488CE}"/>
              </a:ext>
            </a:extLst>
          </p:cNvPr>
          <p:cNvSpPr txBox="1"/>
          <p:nvPr/>
        </p:nvSpPr>
        <p:spPr>
          <a:xfrm>
            <a:off x="2851107" y="5473005"/>
            <a:ext cx="7089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輸入不同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樂器不同的話追蹤的特徵一定不同，且論文沒有提供輸入資料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系統不同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因為沒有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這樣還可以直接使用論文中的結果與自己的結果比較嗎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可能不能把他們跑出來的結果拿來比較 但可以使用他們的評估方法說明我的評估結果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762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: 圓角 186">
            <a:extLst>
              <a:ext uri="{FF2B5EF4-FFF2-40B4-BE49-F238E27FC236}">
                <a16:creationId xmlns:a16="http://schemas.microsoft.com/office/drawing/2014/main" id="{CE890B4A-9CEB-4C40-803E-83481FE8E6D9}"/>
              </a:ext>
            </a:extLst>
          </p:cNvPr>
          <p:cNvSpPr/>
          <p:nvPr/>
        </p:nvSpPr>
        <p:spPr>
          <a:xfrm>
            <a:off x="459003" y="1722072"/>
            <a:ext cx="2829502" cy="28244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1AB94-32E2-44C2-B99E-8260D7F04D7D}"/>
              </a:ext>
            </a:extLst>
          </p:cNvPr>
          <p:cNvSpPr txBox="1"/>
          <p:nvPr/>
        </p:nvSpPr>
        <p:spPr>
          <a:xfrm>
            <a:off x="3617369" y="160613"/>
            <a:ext cx="483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overview</a:t>
            </a:r>
            <a:endParaRPr lang="zh-TW" altLang="en-US" sz="28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EBA49F-2738-4860-8182-F162AF255F63}"/>
              </a:ext>
            </a:extLst>
          </p:cNvPr>
          <p:cNvSpPr/>
          <p:nvPr/>
        </p:nvSpPr>
        <p:spPr>
          <a:xfrm>
            <a:off x="7390780" y="1722178"/>
            <a:ext cx="1149293" cy="620999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Music Detector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68319FF-3FC9-47D2-9CA1-7F4B88043061}"/>
              </a:ext>
            </a:extLst>
          </p:cNvPr>
          <p:cNvGrpSpPr/>
          <p:nvPr/>
        </p:nvGrpSpPr>
        <p:grpSpPr>
          <a:xfrm>
            <a:off x="3850555" y="1150121"/>
            <a:ext cx="552715" cy="1470279"/>
            <a:chOff x="667061" y="1958721"/>
            <a:chExt cx="552715" cy="147027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3410F75-ADF5-4AB6-8746-A6E96183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51" b="97236" l="9562" r="95618">
                          <a14:foregroundMark x1="38534" y1="19289" x2="48207" y2="94146"/>
                          <a14:foregroundMark x1="38216" y1="16825" x2="38381" y2="18100"/>
                          <a14:foregroundMark x1="37450" y1="10894" x2="37656" y2="12486"/>
                          <a14:foregroundMark x1="48207" y1="94146" x2="61753" y2="88455"/>
                          <a14:foregroundMark x1="44622" y1="3415" x2="42629" y2="4390"/>
                          <a14:foregroundMark x1="45020" y1="29268" x2="49801" y2="33008"/>
                          <a14:foregroundMark x1="58964" y1="73496" x2="58566" y2="90732"/>
                          <a14:foregroundMark x1="57769" y1="85691" x2="55777" y2="74797"/>
                          <a14:foregroundMark x1="57371" y1="75610" x2="54980" y2="83902"/>
                          <a14:foregroundMark x1="32669" y1="96423" x2="37450" y2="96748"/>
                          <a14:foregroundMark x1="44223" y1="96098" x2="49402" y2="94959"/>
                          <a14:foregroundMark x1="53386" y1="95935" x2="56574" y2="97398"/>
                          <a14:foregroundMark x1="59761" y1="96748" x2="62948" y2="96423"/>
                          <a14:foregroundMark x1="66135" y1="95285" x2="69721" y2="93659"/>
                          <a14:foregroundMark x1="70120" y1="92846" x2="63745" y2="93496"/>
                          <a14:foregroundMark x1="58566" y1="91382" x2="52988" y2="89431"/>
                          <a14:foregroundMark x1="37052" y1="17724" x2="37052" y2="17724"/>
                          <a14:foregroundMark x1="40637" y1="17561" x2="40239" y2="17561"/>
                          <a14:foregroundMark x1="44223" y1="17561" x2="37052" y2="18049"/>
                          <a14:foregroundMark x1="41434" y1="16911" x2="36653" y2="18699"/>
                          <a14:foregroundMark x1="40637" y1="17886" x2="28685" y2="20488"/>
                          <a14:foregroundMark x1="34263" y1="19512" x2="40637" y2="20325"/>
                          <a14:foregroundMark x1="44622" y1="17561" x2="20717" y2="24065"/>
                          <a14:foregroundMark x1="46614" y1="18537" x2="23506" y2="24553"/>
                          <a14:foregroundMark x1="40239" y1="19350" x2="26295" y2="22927"/>
                          <a14:foregroundMark x1="44622" y1="17236" x2="32669" y2="20650"/>
                          <a14:foregroundMark x1="41434" y1="16748" x2="37052" y2="19024"/>
                          <a14:foregroundMark x1="48606" y1="16911" x2="23904" y2="21951"/>
                          <a14:foregroundMark x1="28287" y1="20976" x2="61355" y2="11870"/>
                          <a14:foregroundMark x1="49004" y1="14634" x2="94821" y2="2764"/>
                          <a14:foregroundMark x1="95618" y1="1951" x2="51793" y2="13821"/>
                          <a14:backgroundMark x1="33068" y1="15122" x2="33068" y2="15122"/>
                          <a14:backgroundMark x1="35060" y1="13659" x2="35060" y2="13659"/>
                          <a14:backgroundMark x1="37052" y1="13659" x2="37052" y2="15262"/>
                          <a14:backgroundMark x1="37069" y1="14828" x2="37052" y2="14797"/>
                          <a14:backgroundMark x1="35857" y1="12846" x2="39044" y2="15285"/>
                          <a14:backgroundMark x1="33068" y1="11707" x2="35060" y2="11707"/>
                          <a14:backgroundMark x1="37450" y1="12683" x2="37450" y2="126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2469" y="2248250"/>
              <a:ext cx="481900" cy="11807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3AC025-AC0A-4AAE-B344-03CDDAD63CFB}"/>
                </a:ext>
              </a:extLst>
            </p:cNvPr>
            <p:cNvSpPr txBox="1"/>
            <p:nvPr/>
          </p:nvSpPr>
          <p:spPr>
            <a:xfrm>
              <a:off x="667061" y="1958721"/>
              <a:ext cx="552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Live</a:t>
              </a:r>
              <a:endParaRPr lang="zh-TW" altLang="en-US" dirty="0"/>
            </a:p>
          </p:txBody>
        </p: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FCED87-3C17-4DA0-957C-668C66D58449}"/>
              </a:ext>
            </a:extLst>
          </p:cNvPr>
          <p:cNvSpPr/>
          <p:nvPr/>
        </p:nvSpPr>
        <p:spPr>
          <a:xfrm>
            <a:off x="4858253" y="1722072"/>
            <a:ext cx="1231494" cy="620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Extraction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D40AC4F-1AA9-434C-B459-0955A78344B3}"/>
              </a:ext>
            </a:extLst>
          </p:cNvPr>
          <p:cNvCxnSpPr>
            <a:cxnSpLocks/>
            <a:stCxn id="18" idx="3"/>
            <a:endCxn id="2" idx="1"/>
          </p:cNvCxnSpPr>
          <p:nvPr/>
        </p:nvCxnSpPr>
        <p:spPr>
          <a:xfrm>
            <a:off x="6089747" y="2032572"/>
            <a:ext cx="1301033" cy="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F01247D-97E3-426E-86CB-BD3242748663}"/>
              </a:ext>
            </a:extLst>
          </p:cNvPr>
          <p:cNvGrpSpPr/>
          <p:nvPr/>
        </p:nvGrpSpPr>
        <p:grpSpPr>
          <a:xfrm>
            <a:off x="6738878" y="2032571"/>
            <a:ext cx="104442" cy="645899"/>
            <a:chOff x="7600848" y="2407800"/>
            <a:chExt cx="104442" cy="645899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655697C-BCAC-4344-B2ED-9531F0FB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0848" y="2407800"/>
              <a:ext cx="3771" cy="469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28E00E-7C36-41C3-90EE-71A2239CC740}"/>
                </a:ext>
              </a:extLst>
            </p:cNvPr>
            <p:cNvCxnSpPr>
              <a:cxnSpLocks/>
            </p:cNvCxnSpPr>
            <p:nvPr/>
          </p:nvCxnSpPr>
          <p:spPr>
            <a:xfrm>
              <a:off x="7600848" y="2886129"/>
              <a:ext cx="104442" cy="16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7A53AE58-CBF4-491F-AE95-537EBB054BD9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7309711" y="1959977"/>
            <a:ext cx="272517" cy="1038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018249-4DE9-4052-804C-CBFC55493D5C}"/>
              </a:ext>
            </a:extLst>
          </p:cNvPr>
          <p:cNvSpPr/>
          <p:nvPr/>
        </p:nvSpPr>
        <p:spPr>
          <a:xfrm>
            <a:off x="4820538" y="4792884"/>
            <a:ext cx="1245811" cy="1095485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Rough Estimator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B2A948ED-6673-4A25-B19E-5272E9617A73}"/>
              </a:ext>
            </a:extLst>
          </p:cNvPr>
          <p:cNvSpPr/>
          <p:nvPr/>
        </p:nvSpPr>
        <p:spPr>
          <a:xfrm>
            <a:off x="6742649" y="4069912"/>
            <a:ext cx="2619851" cy="181835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6189AD5-ED3B-4EE5-B1E8-7A32F3B95CD8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9362500" y="4979091"/>
            <a:ext cx="913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9DDFB7-5971-4D55-B148-F132FA787BC5}"/>
              </a:ext>
            </a:extLst>
          </p:cNvPr>
          <p:cNvGrpSpPr/>
          <p:nvPr/>
        </p:nvGrpSpPr>
        <p:grpSpPr>
          <a:xfrm>
            <a:off x="10230657" y="4459026"/>
            <a:ext cx="1148969" cy="1040129"/>
            <a:chOff x="1005695" y="1243568"/>
            <a:chExt cx="1269696" cy="1168400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5272105B-6E61-4159-89EA-2DD2968F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44" y="1243568"/>
              <a:ext cx="1168400" cy="1168400"/>
            </a:xfrm>
            <a:prstGeom prst="rect">
              <a:avLst/>
            </a:prstGeom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AC80B74-0AB9-4319-8BD2-1A544A5ECBE4}"/>
                </a:ext>
              </a:extLst>
            </p:cNvPr>
            <p:cNvSpPr txBox="1"/>
            <p:nvPr/>
          </p:nvSpPr>
          <p:spPr>
            <a:xfrm>
              <a:off x="1005695" y="1257308"/>
              <a:ext cx="1269696" cy="38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Accompany</a:t>
              </a:r>
              <a:endParaRPr lang="zh-TW" altLang="en-US" sz="1600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26934EF-6A45-4980-9396-46DFE4CC453F}"/>
              </a:ext>
            </a:extLst>
          </p:cNvPr>
          <p:cNvGrpSpPr/>
          <p:nvPr/>
        </p:nvGrpSpPr>
        <p:grpSpPr>
          <a:xfrm>
            <a:off x="573967" y="2218652"/>
            <a:ext cx="2714538" cy="1059837"/>
            <a:chOff x="2469654" y="1376908"/>
            <a:chExt cx="3335789" cy="1334326"/>
          </a:xfrm>
        </p:grpSpPr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0D5F17A-1582-487B-BFF2-D2FD34FF3FFE}"/>
                </a:ext>
              </a:extLst>
            </p:cNvPr>
            <p:cNvSpPr txBox="1"/>
            <p:nvPr/>
          </p:nvSpPr>
          <p:spPr>
            <a:xfrm>
              <a:off x="2469654" y="1376908"/>
              <a:ext cx="3335789" cy="3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High resolution Reference feature</a:t>
              </a:r>
              <a:endParaRPr lang="zh-TW" altLang="en-US" sz="1400" dirty="0"/>
            </a:p>
          </p:txBody>
        </p: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6362C82A-E422-40BA-8625-612FA531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816" y="1701574"/>
              <a:ext cx="1413831" cy="1009660"/>
            </a:xfrm>
            <a:prstGeom prst="rect">
              <a:avLst/>
            </a:prstGeom>
          </p:spPr>
        </p:pic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17FABDEF-1A70-4AAA-BC2F-ECE0A91B9688}"/>
              </a:ext>
            </a:extLst>
          </p:cNvPr>
          <p:cNvGrpSpPr/>
          <p:nvPr/>
        </p:nvGrpSpPr>
        <p:grpSpPr>
          <a:xfrm>
            <a:off x="561119" y="3344468"/>
            <a:ext cx="2599573" cy="1047886"/>
            <a:chOff x="5041199" y="1131669"/>
            <a:chExt cx="2785372" cy="1455186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1A1DF212-5A19-4565-9D20-9F8B7658A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847" y="1473185"/>
              <a:ext cx="1198534" cy="1113670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72FDE51-D673-4A67-A51D-1FEAA9B90E6C}"/>
                </a:ext>
              </a:extLst>
            </p:cNvPr>
            <p:cNvSpPr txBox="1"/>
            <p:nvPr/>
          </p:nvSpPr>
          <p:spPr>
            <a:xfrm>
              <a:off x="5041199" y="1131669"/>
              <a:ext cx="2785372" cy="42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Low resolution Reference feature</a:t>
              </a:r>
              <a:endParaRPr lang="zh-TW" altLang="en-US" sz="1400" dirty="0"/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3F85BCF-A38A-4664-A483-950A1BD0F233}"/>
              </a:ext>
            </a:extLst>
          </p:cNvPr>
          <p:cNvSpPr txBox="1"/>
          <p:nvPr/>
        </p:nvSpPr>
        <p:spPr>
          <a:xfrm>
            <a:off x="7123655" y="4067317"/>
            <a:ext cx="1775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Decision Maker</a:t>
            </a:r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5C91182E-F29A-4938-9D1F-07B5ADA2C031}"/>
              </a:ext>
            </a:extLst>
          </p:cNvPr>
          <p:cNvSpPr/>
          <p:nvPr/>
        </p:nvSpPr>
        <p:spPr>
          <a:xfrm>
            <a:off x="6926511" y="4440932"/>
            <a:ext cx="2267825" cy="52425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ODTW main thread</a:t>
            </a:r>
            <a:endParaRPr lang="zh-TW" altLang="en-US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D527E6B-9193-4266-9DC3-AD4AC44388F5}"/>
              </a:ext>
            </a:extLst>
          </p:cNvPr>
          <p:cNvCxnSpPr>
            <a:cxnSpLocks/>
          </p:cNvCxnSpPr>
          <p:nvPr/>
        </p:nvCxnSpPr>
        <p:spPr>
          <a:xfrm>
            <a:off x="6742939" y="2674099"/>
            <a:ext cx="0" cy="574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B2817144-5F89-4AFB-87B3-6A38EE64390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403706" y="3248428"/>
            <a:ext cx="1648869" cy="82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52BCC41A-D062-444C-AED5-0F64A72B9BE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6066349" y="5340627"/>
            <a:ext cx="860162" cy="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166F895B-DD07-48AB-8972-9EE2CE4A4CA0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5318665" y="3372670"/>
            <a:ext cx="1544993" cy="1295434"/>
          </a:xfrm>
          <a:prstGeom prst="bentConnector3">
            <a:avLst>
              <a:gd name="adj1" fmla="val 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5DC82FF2-0CD5-4B2F-8E1F-21B47EA3187D}"/>
              </a:ext>
            </a:extLst>
          </p:cNvPr>
          <p:cNvSpPr txBox="1"/>
          <p:nvPr/>
        </p:nvSpPr>
        <p:spPr>
          <a:xfrm>
            <a:off x="1102748" y="1798276"/>
            <a:ext cx="151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 Manager</a:t>
            </a:r>
            <a:endParaRPr lang="zh-TW" altLang="en-US" dirty="0"/>
          </a:p>
        </p:txBody>
      </p: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058AC455-96BB-45A1-99F2-4C9C71B667EA}"/>
              </a:ext>
            </a:extLst>
          </p:cNvPr>
          <p:cNvCxnSpPr>
            <a:cxnSpLocks/>
          </p:cNvCxnSpPr>
          <p:nvPr/>
        </p:nvCxnSpPr>
        <p:spPr>
          <a:xfrm flipH="1">
            <a:off x="3290535" y="3248426"/>
            <a:ext cx="2152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2F2D41D-0942-40E8-921C-52EFEF8EA7BB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4367863" y="2030025"/>
            <a:ext cx="490390" cy="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A699426-6EA9-4A61-8821-46D0B9D1C9D9}"/>
              </a:ext>
            </a:extLst>
          </p:cNvPr>
          <p:cNvSpPr txBox="1"/>
          <p:nvPr/>
        </p:nvSpPr>
        <p:spPr>
          <a:xfrm>
            <a:off x="186205" y="4751648"/>
            <a:ext cx="4034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Note that the reference feature is calculated when initializing the system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7921DBC-2DBA-47DF-8664-D2A45B5E2C05}"/>
              </a:ext>
            </a:extLst>
          </p:cNvPr>
          <p:cNvSpPr/>
          <p:nvPr/>
        </p:nvSpPr>
        <p:spPr>
          <a:xfrm>
            <a:off x="6926511" y="5082701"/>
            <a:ext cx="2267825" cy="52425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ODTW backtracking threads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4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5F296166-4F90-4E53-AB13-A28D7670ACCC}"/>
              </a:ext>
            </a:extLst>
          </p:cNvPr>
          <p:cNvSpPr/>
          <p:nvPr/>
        </p:nvSpPr>
        <p:spPr>
          <a:xfrm>
            <a:off x="3269264" y="1672041"/>
            <a:ext cx="2051944" cy="167497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EBA49F-2738-4860-8182-F162AF255F63}"/>
              </a:ext>
            </a:extLst>
          </p:cNvPr>
          <p:cNvSpPr/>
          <p:nvPr/>
        </p:nvSpPr>
        <p:spPr>
          <a:xfrm>
            <a:off x="8241327" y="3549768"/>
            <a:ext cx="1149293" cy="62099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Music Detector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68319FF-3FC9-47D2-9CA1-7F4B88043061}"/>
              </a:ext>
            </a:extLst>
          </p:cNvPr>
          <p:cNvGrpSpPr/>
          <p:nvPr/>
        </p:nvGrpSpPr>
        <p:grpSpPr>
          <a:xfrm>
            <a:off x="7458458" y="17140"/>
            <a:ext cx="462903" cy="1189643"/>
            <a:chOff x="657709" y="1798385"/>
            <a:chExt cx="552715" cy="163061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3410F75-ADF5-4AB6-8746-A6E96183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51" b="97236" l="9562" r="95618">
                          <a14:foregroundMark x1="38534" y1="19289" x2="48207" y2="94146"/>
                          <a14:foregroundMark x1="38216" y1="16825" x2="38381" y2="18100"/>
                          <a14:foregroundMark x1="37450" y1="10894" x2="37656" y2="12486"/>
                          <a14:foregroundMark x1="48207" y1="94146" x2="61753" y2="88455"/>
                          <a14:foregroundMark x1="44622" y1="3415" x2="42629" y2="4390"/>
                          <a14:foregroundMark x1="45020" y1="29268" x2="49801" y2="33008"/>
                          <a14:foregroundMark x1="58964" y1="73496" x2="58566" y2="90732"/>
                          <a14:foregroundMark x1="57769" y1="85691" x2="55777" y2="74797"/>
                          <a14:foregroundMark x1="57371" y1="75610" x2="54980" y2="83902"/>
                          <a14:foregroundMark x1="32669" y1="96423" x2="37450" y2="96748"/>
                          <a14:foregroundMark x1="44223" y1="96098" x2="49402" y2="94959"/>
                          <a14:foregroundMark x1="53386" y1="95935" x2="56574" y2="97398"/>
                          <a14:foregroundMark x1="59761" y1="96748" x2="62948" y2="96423"/>
                          <a14:foregroundMark x1="66135" y1="95285" x2="69721" y2="93659"/>
                          <a14:foregroundMark x1="70120" y1="92846" x2="63745" y2="93496"/>
                          <a14:foregroundMark x1="58566" y1="91382" x2="52988" y2="89431"/>
                          <a14:foregroundMark x1="37052" y1="17724" x2="37052" y2="17724"/>
                          <a14:foregroundMark x1="40637" y1="17561" x2="40239" y2="17561"/>
                          <a14:foregroundMark x1="44223" y1="17561" x2="37052" y2="18049"/>
                          <a14:foregroundMark x1="41434" y1="16911" x2="36653" y2="18699"/>
                          <a14:foregroundMark x1="40637" y1="17886" x2="28685" y2="20488"/>
                          <a14:foregroundMark x1="34263" y1="19512" x2="40637" y2="20325"/>
                          <a14:foregroundMark x1="44622" y1="17561" x2="20717" y2="24065"/>
                          <a14:foregroundMark x1="46614" y1="18537" x2="23506" y2="24553"/>
                          <a14:foregroundMark x1="40239" y1="19350" x2="26295" y2="22927"/>
                          <a14:foregroundMark x1="44622" y1="17236" x2="32669" y2="20650"/>
                          <a14:foregroundMark x1="41434" y1="16748" x2="37052" y2="19024"/>
                          <a14:foregroundMark x1="48606" y1="16911" x2="23904" y2="21951"/>
                          <a14:foregroundMark x1="28287" y1="20976" x2="61355" y2="11870"/>
                          <a14:foregroundMark x1="49004" y1="14634" x2="94821" y2="2764"/>
                          <a14:foregroundMark x1="95618" y1="1951" x2="51793" y2="13821"/>
                          <a14:backgroundMark x1="33068" y1="15122" x2="33068" y2="15122"/>
                          <a14:backgroundMark x1="35060" y1="13659" x2="35060" y2="13659"/>
                          <a14:backgroundMark x1="37052" y1="13659" x2="37052" y2="15262"/>
                          <a14:backgroundMark x1="37069" y1="14828" x2="37052" y2="14797"/>
                          <a14:backgroundMark x1="35857" y1="12846" x2="39044" y2="15285"/>
                          <a14:backgroundMark x1="33068" y1="11707" x2="35060" y2="11707"/>
                          <a14:backgroundMark x1="37450" y1="12683" x2="37450" y2="126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2469" y="2248250"/>
              <a:ext cx="481900" cy="11807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3AC025-AC0A-4AAE-B344-03CDDAD63CFB}"/>
                </a:ext>
              </a:extLst>
            </p:cNvPr>
            <p:cNvSpPr txBox="1"/>
            <p:nvPr/>
          </p:nvSpPr>
          <p:spPr>
            <a:xfrm>
              <a:off x="657709" y="1798385"/>
              <a:ext cx="55271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Live</a:t>
              </a:r>
              <a:endParaRPr lang="zh-TW" altLang="en-US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F01247D-97E3-426E-86CB-BD3242748663}"/>
              </a:ext>
            </a:extLst>
          </p:cNvPr>
          <p:cNvGrpSpPr/>
          <p:nvPr/>
        </p:nvGrpSpPr>
        <p:grpSpPr>
          <a:xfrm>
            <a:off x="7086702" y="3287641"/>
            <a:ext cx="187642" cy="1011538"/>
            <a:chOff x="7436073" y="2236124"/>
            <a:chExt cx="73555" cy="840220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655697C-BCAC-4344-B2ED-9531F0FBA90D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7436078" y="2236124"/>
              <a:ext cx="1" cy="6500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428E00E-7C36-41C3-90EE-71A2239CC740}"/>
                </a:ext>
              </a:extLst>
            </p:cNvPr>
            <p:cNvCxnSpPr>
              <a:cxnSpLocks/>
            </p:cNvCxnSpPr>
            <p:nvPr/>
          </p:nvCxnSpPr>
          <p:spPr>
            <a:xfrm>
              <a:off x="7436073" y="2883253"/>
              <a:ext cx="73555" cy="193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7A53AE58-CBF4-491F-AE95-537EBB054BD9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7989853" y="3455258"/>
            <a:ext cx="110613" cy="154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018249-4DE9-4052-804C-CBFC55493D5C}"/>
              </a:ext>
            </a:extLst>
          </p:cNvPr>
          <p:cNvSpPr/>
          <p:nvPr/>
        </p:nvSpPr>
        <p:spPr>
          <a:xfrm>
            <a:off x="5583937" y="5702570"/>
            <a:ext cx="1245811" cy="1095485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Rough Estimator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B2A948ED-6673-4A25-B19E-5272E9617A73}"/>
              </a:ext>
            </a:extLst>
          </p:cNvPr>
          <p:cNvSpPr/>
          <p:nvPr/>
        </p:nvSpPr>
        <p:spPr>
          <a:xfrm>
            <a:off x="7506048" y="4979598"/>
            <a:ext cx="2619851" cy="181835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6189AD5-ED3B-4EE5-B1E8-7A32F3B95CD8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10125899" y="5888777"/>
            <a:ext cx="913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9DDFB7-5971-4D55-B148-F132FA787BC5}"/>
              </a:ext>
            </a:extLst>
          </p:cNvPr>
          <p:cNvGrpSpPr/>
          <p:nvPr/>
        </p:nvGrpSpPr>
        <p:grpSpPr>
          <a:xfrm>
            <a:off x="10994056" y="5368712"/>
            <a:ext cx="1148969" cy="1040129"/>
            <a:chOff x="1005695" y="1243568"/>
            <a:chExt cx="1269696" cy="1168400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5272105B-6E61-4159-89EA-2DD2968F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44" y="1243568"/>
              <a:ext cx="1168400" cy="1168400"/>
            </a:xfrm>
            <a:prstGeom prst="rect">
              <a:avLst/>
            </a:prstGeom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AC80B74-0AB9-4319-8BD2-1A544A5ECBE4}"/>
                </a:ext>
              </a:extLst>
            </p:cNvPr>
            <p:cNvSpPr txBox="1"/>
            <p:nvPr/>
          </p:nvSpPr>
          <p:spPr>
            <a:xfrm>
              <a:off x="1005695" y="1257308"/>
              <a:ext cx="1269696" cy="38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Accompany</a:t>
              </a:r>
              <a:endParaRPr lang="zh-TW" altLang="en-US" sz="1600" dirty="0"/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3F85BCF-A38A-4664-A483-950A1BD0F233}"/>
              </a:ext>
            </a:extLst>
          </p:cNvPr>
          <p:cNvSpPr txBox="1"/>
          <p:nvPr/>
        </p:nvSpPr>
        <p:spPr>
          <a:xfrm>
            <a:off x="7887054" y="4977003"/>
            <a:ext cx="1775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Decision Maker</a:t>
            </a:r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5C91182E-F29A-4938-9D1F-07B5ADA2C031}"/>
              </a:ext>
            </a:extLst>
          </p:cNvPr>
          <p:cNvSpPr/>
          <p:nvPr/>
        </p:nvSpPr>
        <p:spPr>
          <a:xfrm>
            <a:off x="7689910" y="5350618"/>
            <a:ext cx="2267825" cy="52425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ODTW main thread</a:t>
            </a:r>
            <a:endParaRPr lang="zh-TW" altLang="en-US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D527E6B-9193-4266-9DC3-AD4AC44388F5}"/>
              </a:ext>
            </a:extLst>
          </p:cNvPr>
          <p:cNvCxnSpPr>
            <a:cxnSpLocks/>
          </p:cNvCxnSpPr>
          <p:nvPr/>
        </p:nvCxnSpPr>
        <p:spPr>
          <a:xfrm>
            <a:off x="7086687" y="4370665"/>
            <a:ext cx="0" cy="27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B2817144-5F89-4AFB-87B3-6A38EE64390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172669" y="4645377"/>
            <a:ext cx="1643305" cy="334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52BCC41A-D062-444C-AED5-0F64A72B9BE4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6829748" y="6250313"/>
            <a:ext cx="860162" cy="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166F895B-DD07-48AB-8972-9EE2CE4A4CA0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6206844" y="4645378"/>
            <a:ext cx="1314903" cy="1057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2F2D41D-0942-40E8-921C-52EFEF8EA7B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697743" y="1206783"/>
            <a:ext cx="0" cy="54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7921DBC-2DBA-47DF-8664-D2A45B5E2C05}"/>
              </a:ext>
            </a:extLst>
          </p:cNvPr>
          <p:cNvSpPr/>
          <p:nvPr/>
        </p:nvSpPr>
        <p:spPr>
          <a:xfrm>
            <a:off x="7689910" y="5992387"/>
            <a:ext cx="2267825" cy="52425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ODTW backtracking threads</a:t>
            </a:r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7CCD0C6-65FD-4051-AD39-C710627C3C64}"/>
              </a:ext>
            </a:extLst>
          </p:cNvPr>
          <p:cNvSpPr/>
          <p:nvPr/>
        </p:nvSpPr>
        <p:spPr>
          <a:xfrm>
            <a:off x="1425054" y="2196723"/>
            <a:ext cx="1467362" cy="620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Music Separation</a:t>
            </a:r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15477548-ED62-4B97-821B-9C2BB1CF0810}"/>
              </a:ext>
            </a:extLst>
          </p:cNvPr>
          <p:cNvSpPr/>
          <p:nvPr/>
        </p:nvSpPr>
        <p:spPr>
          <a:xfrm>
            <a:off x="5717609" y="1746047"/>
            <a:ext cx="2738157" cy="15415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B77657E-8D6D-4EC5-92CB-376C2C31BA4A}"/>
              </a:ext>
            </a:extLst>
          </p:cNvPr>
          <p:cNvSpPr/>
          <p:nvPr/>
        </p:nvSpPr>
        <p:spPr>
          <a:xfrm>
            <a:off x="7172669" y="2196723"/>
            <a:ext cx="1140820" cy="88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Online</a:t>
            </a:r>
            <a:r>
              <a:rPr lang="en-US" altLang="zh-TW" sz="1600" dirty="0"/>
              <a:t> Feature Extraction</a:t>
            </a:r>
            <a:endParaRPr lang="zh-TW" altLang="en-US" sz="1600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94D0678-906C-4DD9-9C19-03B0E61F7C96}"/>
              </a:ext>
            </a:extLst>
          </p:cNvPr>
          <p:cNvGrpSpPr/>
          <p:nvPr/>
        </p:nvGrpSpPr>
        <p:grpSpPr>
          <a:xfrm>
            <a:off x="38697" y="1989401"/>
            <a:ext cx="1213217" cy="1040129"/>
            <a:chOff x="1005695" y="1243568"/>
            <a:chExt cx="1340696" cy="1168400"/>
          </a:xfrm>
        </p:grpSpPr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D8464990-59F3-4542-9DD3-B18E4E9E6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44" y="1243568"/>
              <a:ext cx="1168400" cy="11684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8E253BF-18E7-442B-BA0A-6259E447FC77}"/>
                </a:ext>
              </a:extLst>
            </p:cNvPr>
            <p:cNvSpPr txBox="1"/>
            <p:nvPr/>
          </p:nvSpPr>
          <p:spPr>
            <a:xfrm>
              <a:off x="1005695" y="1257308"/>
              <a:ext cx="1340696" cy="38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Mixed audio</a:t>
              </a:r>
              <a:endParaRPr lang="zh-TW" altLang="en-US" sz="1600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05D74013-FE15-4244-BB06-9B71D5CE3E05}"/>
              </a:ext>
            </a:extLst>
          </p:cNvPr>
          <p:cNvGrpSpPr/>
          <p:nvPr/>
        </p:nvGrpSpPr>
        <p:grpSpPr>
          <a:xfrm>
            <a:off x="3288664" y="1804799"/>
            <a:ext cx="2032544" cy="1040129"/>
            <a:chOff x="1005695" y="1235962"/>
            <a:chExt cx="2246113" cy="1168400"/>
          </a:xfrm>
        </p:grpSpPr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E2345F44-1926-4F4A-8AC4-B396EC1CE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958" y="1235962"/>
              <a:ext cx="1168400" cy="1168400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2E6EF032-F34F-4F56-8487-8EF64FDE395B}"/>
                </a:ext>
              </a:extLst>
            </p:cNvPr>
            <p:cNvSpPr txBox="1"/>
            <p:nvPr/>
          </p:nvSpPr>
          <p:spPr>
            <a:xfrm>
              <a:off x="1005695" y="1257308"/>
              <a:ext cx="2246113" cy="38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Reference violin audio</a:t>
              </a:r>
              <a:endParaRPr lang="zh-TW" altLang="en-US" sz="1600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9A521E12-6A66-400D-81C7-25B11F06E794}"/>
              </a:ext>
            </a:extLst>
          </p:cNvPr>
          <p:cNvGrpSpPr/>
          <p:nvPr/>
        </p:nvGrpSpPr>
        <p:grpSpPr>
          <a:xfrm>
            <a:off x="3282204" y="2499101"/>
            <a:ext cx="2096664" cy="1040129"/>
            <a:chOff x="1005695" y="1243087"/>
            <a:chExt cx="2316971" cy="1168400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95D9A598-D4B0-44E0-998A-A9BCA357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710" y="1243087"/>
              <a:ext cx="1168400" cy="1168400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DF273EA-63A8-426B-858A-49A8BE35FF7B}"/>
                </a:ext>
              </a:extLst>
            </p:cNvPr>
            <p:cNvSpPr txBox="1"/>
            <p:nvPr/>
          </p:nvSpPr>
          <p:spPr>
            <a:xfrm>
              <a:off x="1005695" y="1257308"/>
              <a:ext cx="2316971" cy="38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Reference Piano audio</a:t>
              </a:r>
              <a:endParaRPr lang="zh-TW" altLang="en-US" sz="1600" dirty="0"/>
            </a:p>
          </p:txBody>
        </p:sp>
      </p:grp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2D5729FA-4609-46E6-A45D-8DC5613132BA}"/>
              </a:ext>
            </a:extLst>
          </p:cNvPr>
          <p:cNvCxnSpPr>
            <a:cxnSpLocks/>
            <a:stCxn id="43" idx="3"/>
            <a:endCxn id="2" idx="0"/>
          </p:cNvCxnSpPr>
          <p:nvPr/>
        </p:nvCxnSpPr>
        <p:spPr>
          <a:xfrm>
            <a:off x="8455766" y="2516843"/>
            <a:ext cx="360208" cy="1032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65A87261-8415-405F-8F2E-FAB398196836}"/>
              </a:ext>
            </a:extLst>
          </p:cNvPr>
          <p:cNvSpPr/>
          <p:nvPr/>
        </p:nvSpPr>
        <p:spPr>
          <a:xfrm>
            <a:off x="5875507" y="2196724"/>
            <a:ext cx="1131662" cy="8837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Offline</a:t>
            </a:r>
            <a:r>
              <a:rPr lang="en-US" altLang="zh-TW" sz="1600" dirty="0"/>
              <a:t> Feature Extraction</a:t>
            </a:r>
            <a:endParaRPr lang="zh-TW" altLang="en-US" sz="1600" dirty="0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019C08E-EB9E-4B60-A9FE-7EA215019A9D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>
            <a:off x="7086688" y="1746047"/>
            <a:ext cx="0" cy="1541592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2487F85-4147-4FE3-9FF1-334933743E2B}"/>
              </a:ext>
            </a:extLst>
          </p:cNvPr>
          <p:cNvSpPr txBox="1"/>
          <p:nvPr/>
        </p:nvSpPr>
        <p:spPr>
          <a:xfrm>
            <a:off x="6191287" y="1771001"/>
            <a:ext cx="1775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Data Manager</a:t>
            </a:r>
            <a:endParaRPr lang="zh-TW" altLang="en-US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61A50644-7EFD-4D1E-A175-FCEBCCDB76B1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 flipV="1">
            <a:off x="1141834" y="2507223"/>
            <a:ext cx="283220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3424DE1C-0140-4380-BDE7-51036367EF8B}"/>
              </a:ext>
            </a:extLst>
          </p:cNvPr>
          <p:cNvCxnSpPr>
            <a:cxnSpLocks/>
            <a:stCxn id="40" idx="3"/>
            <a:endCxn id="133" idx="1"/>
          </p:cNvCxnSpPr>
          <p:nvPr/>
        </p:nvCxnSpPr>
        <p:spPr>
          <a:xfrm>
            <a:off x="2892416" y="2507223"/>
            <a:ext cx="376848" cy="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54F6AE1E-AAA4-44C3-8C69-367AA79F741E}"/>
              </a:ext>
            </a:extLst>
          </p:cNvPr>
          <p:cNvCxnSpPr>
            <a:cxnSpLocks/>
            <a:stCxn id="133" idx="3"/>
            <a:endCxn id="43" idx="1"/>
          </p:cNvCxnSpPr>
          <p:nvPr/>
        </p:nvCxnSpPr>
        <p:spPr>
          <a:xfrm>
            <a:off x="5321208" y="2509530"/>
            <a:ext cx="396401" cy="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9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群組 246">
            <a:extLst>
              <a:ext uri="{FF2B5EF4-FFF2-40B4-BE49-F238E27FC236}">
                <a16:creationId xmlns:a16="http://schemas.microsoft.com/office/drawing/2014/main" id="{40AB98D4-D72C-4E74-9E55-1A0948EAB894}"/>
              </a:ext>
            </a:extLst>
          </p:cNvPr>
          <p:cNvGrpSpPr/>
          <p:nvPr/>
        </p:nvGrpSpPr>
        <p:grpSpPr>
          <a:xfrm>
            <a:off x="123825" y="100500"/>
            <a:ext cx="11937534" cy="6652638"/>
            <a:chOff x="0" y="100500"/>
            <a:chExt cx="11937534" cy="6652638"/>
          </a:xfrm>
        </p:grpSpPr>
        <p:grpSp>
          <p:nvGrpSpPr>
            <p:cNvPr id="222" name="群組 221">
              <a:extLst>
                <a:ext uri="{FF2B5EF4-FFF2-40B4-BE49-F238E27FC236}">
                  <a16:creationId xmlns:a16="http://schemas.microsoft.com/office/drawing/2014/main" id="{015DCFAA-4187-443D-AFBA-10DA13BF6B6E}"/>
                </a:ext>
              </a:extLst>
            </p:cNvPr>
            <p:cNvGrpSpPr/>
            <p:nvPr/>
          </p:nvGrpSpPr>
          <p:grpSpPr>
            <a:xfrm>
              <a:off x="0" y="100500"/>
              <a:ext cx="11937534" cy="6652638"/>
              <a:chOff x="252990" y="385725"/>
              <a:chExt cx="9797021" cy="6092029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DA9E7407-7664-4204-A067-A5A54B68373F}"/>
                  </a:ext>
                </a:extLst>
              </p:cNvPr>
              <p:cNvGrpSpPr/>
              <p:nvPr/>
            </p:nvGrpSpPr>
            <p:grpSpPr>
              <a:xfrm>
                <a:off x="252990" y="385725"/>
                <a:ext cx="2882928" cy="6086550"/>
                <a:chOff x="571772" y="497217"/>
                <a:chExt cx="2882928" cy="608655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EB11B5D-DA95-4C3E-A506-A8F6EF710A28}"/>
                    </a:ext>
                  </a:extLst>
                </p:cNvPr>
                <p:cNvSpPr/>
                <p:nvPr/>
              </p:nvSpPr>
              <p:spPr>
                <a:xfrm>
                  <a:off x="1235769" y="497217"/>
                  <a:ext cx="2193759" cy="60865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B571884C-0F35-4678-9F47-49D7ABEC7FEE}"/>
                    </a:ext>
                  </a:extLst>
                </p:cNvPr>
                <p:cNvSpPr/>
                <p:nvPr/>
              </p:nvSpPr>
              <p:spPr>
                <a:xfrm>
                  <a:off x="1599604" y="1971302"/>
                  <a:ext cx="1467362" cy="620999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Music Separation</a:t>
                  </a:r>
                  <a:endParaRPr lang="zh-TW" altLang="en-US" dirty="0"/>
                </a:p>
              </p:txBody>
            </p: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6C2F4A74-022F-4528-8DDD-7A2B00BB9A32}"/>
                    </a:ext>
                  </a:extLst>
                </p:cNvPr>
                <p:cNvGrpSpPr/>
                <p:nvPr/>
              </p:nvGrpSpPr>
              <p:grpSpPr>
                <a:xfrm>
                  <a:off x="2030085" y="895887"/>
                  <a:ext cx="542954" cy="709846"/>
                  <a:chOff x="5933991" y="1476618"/>
                  <a:chExt cx="542954" cy="709846"/>
                </a:xfrm>
              </p:grpSpPr>
              <p:pic>
                <p:nvPicPr>
                  <p:cNvPr id="29" name="圖片 28">
                    <a:extLst>
                      <a:ext uri="{FF2B5EF4-FFF2-40B4-BE49-F238E27FC236}">
                        <a16:creationId xmlns:a16="http://schemas.microsoft.com/office/drawing/2014/main" id="{890E6BA3-1FBA-4BC8-AD93-8A5157291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" r="49491" b="31753"/>
                  <a:stretch/>
                </p:blipFill>
                <p:spPr>
                  <a:xfrm>
                    <a:off x="5933991" y="1476618"/>
                    <a:ext cx="534037" cy="709846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3DF9EE5A-B66B-42CF-9F98-F9F8F9241B2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7708" y="1603623"/>
                    <a:ext cx="469237" cy="2536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dirty="0"/>
                      <a:t>Mixed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7639EDA4-D63A-404C-8D11-D99B14389956}"/>
                    </a:ext>
                  </a:extLst>
                </p:cNvPr>
                <p:cNvGrpSpPr/>
                <p:nvPr/>
              </p:nvGrpSpPr>
              <p:grpSpPr>
                <a:xfrm>
                  <a:off x="2134611" y="3795195"/>
                  <a:ext cx="351627" cy="947027"/>
                  <a:chOff x="696085" y="1919623"/>
                  <a:chExt cx="514827" cy="1509377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939D3B27-353A-47C1-9988-445CC89E6F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951" b="97236" l="9562" r="95618">
                                <a14:foregroundMark x1="38534" y1="19289" x2="48207" y2="94146"/>
                                <a14:foregroundMark x1="38216" y1="16825" x2="38381" y2="18100"/>
                                <a14:foregroundMark x1="37450" y1="10894" x2="37656" y2="12486"/>
                                <a14:foregroundMark x1="48207" y1="94146" x2="61753" y2="88455"/>
                                <a14:foregroundMark x1="44622" y1="3415" x2="42629" y2="4390"/>
                                <a14:foregroundMark x1="45020" y1="29268" x2="49801" y2="33008"/>
                                <a14:foregroundMark x1="58964" y1="73496" x2="58566" y2="90732"/>
                                <a14:foregroundMark x1="57769" y1="85691" x2="55777" y2="74797"/>
                                <a14:foregroundMark x1="57371" y1="75610" x2="54980" y2="83902"/>
                                <a14:foregroundMark x1="32669" y1="96423" x2="37450" y2="96748"/>
                                <a14:foregroundMark x1="44223" y1="96098" x2="49402" y2="94959"/>
                                <a14:foregroundMark x1="53386" y1="95935" x2="56574" y2="97398"/>
                                <a14:foregroundMark x1="59761" y1="96748" x2="62948" y2="96423"/>
                                <a14:foregroundMark x1="66135" y1="95285" x2="69721" y2="93659"/>
                                <a14:foregroundMark x1="70120" y1="92846" x2="63745" y2="93496"/>
                                <a14:foregroundMark x1="58566" y1="91382" x2="52988" y2="89431"/>
                                <a14:foregroundMark x1="37052" y1="17724" x2="37052" y2="17724"/>
                                <a14:foregroundMark x1="40637" y1="17561" x2="40239" y2="17561"/>
                                <a14:foregroundMark x1="44223" y1="17561" x2="37052" y2="18049"/>
                                <a14:foregroundMark x1="41434" y1="16911" x2="36653" y2="18699"/>
                                <a14:foregroundMark x1="40637" y1="17886" x2="28685" y2="20488"/>
                                <a14:foregroundMark x1="34263" y1="19512" x2="40637" y2="20325"/>
                                <a14:foregroundMark x1="44622" y1="17561" x2="20717" y2="24065"/>
                                <a14:foregroundMark x1="46614" y1="18537" x2="23506" y2="24553"/>
                                <a14:foregroundMark x1="40239" y1="19350" x2="26295" y2="22927"/>
                                <a14:foregroundMark x1="44622" y1="17236" x2="32669" y2="20650"/>
                                <a14:foregroundMark x1="41434" y1="16748" x2="37052" y2="19024"/>
                                <a14:foregroundMark x1="48606" y1="16911" x2="23904" y2="21951"/>
                                <a14:foregroundMark x1="28287" y1="20976" x2="61355" y2="11870"/>
                                <a14:foregroundMark x1="49004" y1="14634" x2="94821" y2="2764"/>
                                <a14:foregroundMark x1="95618" y1="1951" x2="51793" y2="13821"/>
                                <a14:backgroundMark x1="33068" y1="15122" x2="33068" y2="15122"/>
                                <a14:backgroundMark x1="35060" y1="13659" x2="35060" y2="13659"/>
                                <a14:backgroundMark x1="37052" y1="13659" x2="37052" y2="15262"/>
                                <a14:backgroundMark x1="37069" y1="14828" x2="37052" y2="14797"/>
                                <a14:backgroundMark x1="35857" y1="12846" x2="39044" y2="15285"/>
                                <a14:backgroundMark x1="33068" y1="11707" x2="35060" y2="11707"/>
                                <a14:backgroundMark x1="37450" y1="12683" x2="37450" y2="12683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2469" y="2248250"/>
                    <a:ext cx="481900" cy="1180750"/>
                  </a:xfrm>
                  <a:prstGeom prst="rect">
                    <a:avLst/>
                  </a:prstGeom>
                </p:spPr>
              </p:pic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3B0CE16-D195-48AD-BA4B-BE8A03696FED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85" y="1919623"/>
                    <a:ext cx="514827" cy="404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dirty="0"/>
                      <a:t>Live</a:t>
                    </a:r>
                    <a:endParaRPr lang="zh-TW" altLang="en-US" sz="1200" dirty="0"/>
                  </a:p>
                </p:txBody>
              </p:sp>
            </p:grpSp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6FADEFF0-7112-48F2-AEBD-EC21BA7B7749}"/>
                    </a:ext>
                  </a:extLst>
                </p:cNvPr>
                <p:cNvSpPr/>
                <p:nvPr/>
              </p:nvSpPr>
              <p:spPr>
                <a:xfrm>
                  <a:off x="1599604" y="5045756"/>
                  <a:ext cx="1467362" cy="620999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Music Tracker</a:t>
                  </a:r>
                  <a:endParaRPr lang="zh-TW" altLang="en-US" dirty="0"/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CB9745DC-04DA-4400-80D2-1F49FDB285D1}"/>
                    </a:ext>
                  </a:extLst>
                </p:cNvPr>
                <p:cNvGrpSpPr/>
                <p:nvPr/>
              </p:nvGrpSpPr>
              <p:grpSpPr>
                <a:xfrm>
                  <a:off x="1521308" y="2785249"/>
                  <a:ext cx="1773113" cy="718235"/>
                  <a:chOff x="1102115" y="2016577"/>
                  <a:chExt cx="1773113" cy="718235"/>
                </a:xfrm>
              </p:grpSpPr>
              <p:grpSp>
                <p:nvGrpSpPr>
                  <p:cNvPr id="17" name="群組 16">
                    <a:extLst>
                      <a:ext uri="{FF2B5EF4-FFF2-40B4-BE49-F238E27FC236}">
                        <a16:creationId xmlns:a16="http://schemas.microsoft.com/office/drawing/2014/main" id="{7AC38974-C161-4163-8995-A04EF44C29B6}"/>
                      </a:ext>
                    </a:extLst>
                  </p:cNvPr>
                  <p:cNvGrpSpPr/>
                  <p:nvPr/>
                </p:nvGrpSpPr>
                <p:grpSpPr>
                  <a:xfrm>
                    <a:off x="1102115" y="2024966"/>
                    <a:ext cx="665678" cy="709846"/>
                    <a:chOff x="1099647" y="1072296"/>
                    <a:chExt cx="735624" cy="797386"/>
                  </a:xfrm>
                </p:grpSpPr>
                <p:pic>
                  <p:nvPicPr>
                    <p:cNvPr id="18" name="圖片 17">
                      <a:extLst>
                        <a:ext uri="{FF2B5EF4-FFF2-40B4-BE49-F238E27FC236}">
                          <a16:creationId xmlns:a16="http://schemas.microsoft.com/office/drawing/2014/main" id="{19E1643B-C8CE-483B-84AB-87AD43F681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491" b="30635"/>
                    <a:stretch/>
                  </p:blipFill>
                  <p:spPr>
                    <a:xfrm>
                      <a:off x="1130983" y="1072296"/>
                      <a:ext cx="590150" cy="7973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" name="文字方塊 18">
                      <a:extLst>
                        <a:ext uri="{FF2B5EF4-FFF2-40B4-BE49-F238E27FC236}">
                          <a16:creationId xmlns:a16="http://schemas.microsoft.com/office/drawing/2014/main" id="{04C6B3B2-7106-48BD-A0FE-FC248C647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647" y="1238461"/>
                      <a:ext cx="735624" cy="284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/>
                        <a:t>Reference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20" name="群組 19">
                    <a:extLst>
                      <a:ext uri="{FF2B5EF4-FFF2-40B4-BE49-F238E27FC236}">
                        <a16:creationId xmlns:a16="http://schemas.microsoft.com/office/drawing/2014/main" id="{9967BC78-72FC-4EB0-8FE8-CD1F6E5B1EA4}"/>
                      </a:ext>
                    </a:extLst>
                  </p:cNvPr>
                  <p:cNvGrpSpPr/>
                  <p:nvPr/>
                </p:nvGrpSpPr>
                <p:grpSpPr>
                  <a:xfrm>
                    <a:off x="1882605" y="2016577"/>
                    <a:ext cx="992623" cy="718235"/>
                    <a:chOff x="1265127" y="1129886"/>
                    <a:chExt cx="1096922" cy="806809"/>
                  </a:xfrm>
                </p:grpSpPr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E0BD3C89-DD75-4B35-8731-BAF313183D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491" b="30948"/>
                    <a:stretch/>
                  </p:blipFill>
                  <p:spPr>
                    <a:xfrm>
                      <a:off x="1467845" y="1129886"/>
                      <a:ext cx="590150" cy="806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D71D9F50-F692-4343-A513-189416A6F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5127" y="1306977"/>
                      <a:ext cx="1096922" cy="284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/>
                        <a:t>Accompaniment</a:t>
                      </a:r>
                      <a:endParaRPr lang="zh-TW" altLang="en-US" sz="1200" dirty="0"/>
                    </a:p>
                  </p:txBody>
                </p:sp>
              </p:grpSp>
            </p:grpSp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CC535176-5004-4176-B180-3C0A6D8006D6}"/>
                    </a:ext>
                  </a:extLst>
                </p:cNvPr>
                <p:cNvGrpSpPr/>
                <p:nvPr/>
              </p:nvGrpSpPr>
              <p:grpSpPr>
                <a:xfrm>
                  <a:off x="1455796" y="5768304"/>
                  <a:ext cx="1764915" cy="709846"/>
                  <a:chOff x="1120246" y="1148734"/>
                  <a:chExt cx="1950363" cy="797386"/>
                </a:xfrm>
              </p:grpSpPr>
              <p:pic>
                <p:nvPicPr>
                  <p:cNvPr id="25" name="圖片 24">
                    <a:extLst>
                      <a:ext uri="{FF2B5EF4-FFF2-40B4-BE49-F238E27FC236}">
                        <a16:creationId xmlns:a16="http://schemas.microsoft.com/office/drawing/2014/main" id="{6244D1C5-4038-4141-BA29-EFDBED1211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9491" b="31754"/>
                  <a:stretch/>
                </p:blipFill>
                <p:spPr>
                  <a:xfrm>
                    <a:off x="1731425" y="1148734"/>
                    <a:ext cx="590151" cy="797386"/>
                  </a:xfrm>
                  <a:prstGeom prst="rect">
                    <a:avLst/>
                  </a:prstGeom>
                </p:spPr>
              </p:pic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CFAAED62-55E7-4CD0-ABA0-3BB081FA0D5E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246" y="1306977"/>
                    <a:ext cx="1950363" cy="2849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dirty="0"/>
                      <a:t>Specific Accompaniment Frame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5" name="群組 34">
                  <a:extLst>
                    <a:ext uri="{FF2B5EF4-FFF2-40B4-BE49-F238E27FC236}">
                      <a16:creationId xmlns:a16="http://schemas.microsoft.com/office/drawing/2014/main" id="{612D1585-E6B9-4F9A-9F21-C220C7F49028}"/>
                    </a:ext>
                  </a:extLst>
                </p:cNvPr>
                <p:cNvGrpSpPr/>
                <p:nvPr/>
              </p:nvGrpSpPr>
              <p:grpSpPr>
                <a:xfrm>
                  <a:off x="571772" y="3505398"/>
                  <a:ext cx="2882928" cy="630066"/>
                  <a:chOff x="408615" y="3216063"/>
                  <a:chExt cx="1587640" cy="630066"/>
                </a:xfrm>
              </p:grpSpPr>
              <p:cxnSp>
                <p:nvCxnSpPr>
                  <p:cNvPr id="28" name="直線接點 27">
                    <a:extLst>
                      <a:ext uri="{FF2B5EF4-FFF2-40B4-BE49-F238E27FC236}">
                        <a16:creationId xmlns:a16="http://schemas.microsoft.com/office/drawing/2014/main" id="{3F4D8E3B-D3B6-4CD9-B7B9-BFB4AA657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88" y="3538352"/>
                    <a:ext cx="1542167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accent3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25531761-1E33-4D22-8ED0-DD8737E65AB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615" y="3216063"/>
                    <a:ext cx="3824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Offline</a:t>
                    </a:r>
                    <a:endParaRPr lang="zh-TW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9B55A3B6-3FA0-4748-A865-B7A420E59F7D}"/>
                      </a:ext>
                    </a:extLst>
                  </p:cNvPr>
                  <p:cNvSpPr txBox="1"/>
                  <p:nvPr/>
                </p:nvSpPr>
                <p:spPr>
                  <a:xfrm>
                    <a:off x="408616" y="3538352"/>
                    <a:ext cx="3735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Online</a:t>
                    </a:r>
                    <a:endParaRPr lang="zh-TW" altLang="en-US" sz="1400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E8AB1269-B1EF-4962-91B3-2481264C074D}"/>
                    </a:ext>
                  </a:extLst>
                </p:cNvPr>
                <p:cNvSpPr txBox="1"/>
                <p:nvPr/>
              </p:nvSpPr>
              <p:spPr>
                <a:xfrm>
                  <a:off x="1296102" y="531327"/>
                  <a:ext cx="2099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(A) Overall Structure</a:t>
                  </a:r>
                  <a:endParaRPr lang="zh-TW" altLang="en-US" dirty="0"/>
                </a:p>
              </p:txBody>
            </p: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B29937C3-EF13-427B-99AF-FB8F556DD3A0}"/>
                    </a:ext>
                  </a:extLst>
                </p:cNvPr>
                <p:cNvCxnSpPr>
                  <a:cxnSpLocks/>
                  <a:endCxn id="8" idx="0"/>
                </p:cNvCxnSpPr>
                <p:nvPr/>
              </p:nvCxnSpPr>
              <p:spPr>
                <a:xfrm>
                  <a:off x="2333285" y="1605733"/>
                  <a:ext cx="0" cy="3655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單箭頭接點 46">
                  <a:extLst>
                    <a:ext uri="{FF2B5EF4-FFF2-40B4-BE49-F238E27FC236}">
                      <a16:creationId xmlns:a16="http://schemas.microsoft.com/office/drawing/2014/main" id="{385487D0-D7C7-456C-92FD-A656287D6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6511" y="2592300"/>
                  <a:ext cx="0" cy="400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單箭頭接點 47">
                  <a:extLst>
                    <a:ext uri="{FF2B5EF4-FFF2-40B4-BE49-F238E27FC236}">
                      <a16:creationId xmlns:a16="http://schemas.microsoft.com/office/drawing/2014/main" id="{739BE99D-D39B-4CEF-B736-6FE057FDB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9139" y="2592300"/>
                  <a:ext cx="0" cy="4092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單箭頭接點 48">
                  <a:extLst>
                    <a:ext uri="{FF2B5EF4-FFF2-40B4-BE49-F238E27FC236}">
                      <a16:creationId xmlns:a16="http://schemas.microsoft.com/office/drawing/2014/main" id="{B91ACC32-D75A-4989-96A4-60394B8DC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6511" y="3503484"/>
                  <a:ext cx="0" cy="1542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單箭頭接點 50">
                  <a:extLst>
                    <a:ext uri="{FF2B5EF4-FFF2-40B4-BE49-F238E27FC236}">
                      <a16:creationId xmlns:a16="http://schemas.microsoft.com/office/drawing/2014/main" id="{4E06D883-C843-435F-959B-93415F7D7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9139" y="3503484"/>
                  <a:ext cx="0" cy="1542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單箭頭接點 51">
                  <a:extLst>
                    <a:ext uri="{FF2B5EF4-FFF2-40B4-BE49-F238E27FC236}">
                      <a16:creationId xmlns:a16="http://schemas.microsoft.com/office/drawing/2014/main" id="{594AF690-1204-4545-A967-C7B2933B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3671" y="4742222"/>
                  <a:ext cx="0" cy="3035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單箭頭接點 54">
                  <a:extLst>
                    <a:ext uri="{FF2B5EF4-FFF2-40B4-BE49-F238E27FC236}">
                      <a16:creationId xmlns:a16="http://schemas.microsoft.com/office/drawing/2014/main" id="{7EB93662-57FF-41C3-A249-FEFBD637F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157" y="5666755"/>
                  <a:ext cx="0" cy="3035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553FAFFE-F290-4B8A-A1EE-BF098284551F}"/>
                  </a:ext>
                </a:extLst>
              </p:cNvPr>
              <p:cNvGrpSpPr/>
              <p:nvPr/>
            </p:nvGrpSpPr>
            <p:grpSpPr>
              <a:xfrm>
                <a:off x="3508944" y="387863"/>
                <a:ext cx="6541067" cy="2193759"/>
                <a:chOff x="3508945" y="387863"/>
                <a:chExt cx="6120107" cy="2193759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0553DD23-8BE2-4AAA-B92F-727196321C1A}"/>
                    </a:ext>
                  </a:extLst>
                </p:cNvPr>
                <p:cNvSpPr/>
                <p:nvPr/>
              </p:nvSpPr>
              <p:spPr>
                <a:xfrm rot="16200000">
                  <a:off x="5488897" y="-1558532"/>
                  <a:ext cx="2193759" cy="60865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C7ABDC99-E2DC-4661-856F-FCF3567C1168}"/>
                    </a:ext>
                  </a:extLst>
                </p:cNvPr>
                <p:cNvSpPr txBox="1"/>
                <p:nvPr/>
              </p:nvSpPr>
              <p:spPr>
                <a:xfrm>
                  <a:off x="3508945" y="387863"/>
                  <a:ext cx="29109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(B) Music Separation Module</a:t>
                  </a:r>
                  <a:endParaRPr lang="zh-TW" altLang="en-US" dirty="0"/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61C9C1DF-ECD2-440C-A6CF-F5D3BB28FD22}"/>
                  </a:ext>
                </a:extLst>
              </p:cNvPr>
              <p:cNvGrpSpPr/>
              <p:nvPr/>
            </p:nvGrpSpPr>
            <p:grpSpPr>
              <a:xfrm>
                <a:off x="3508945" y="2890098"/>
                <a:ext cx="6541066" cy="3587656"/>
                <a:chOff x="3508945" y="4283994"/>
                <a:chExt cx="6120107" cy="2193759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5EC91BC-2EF9-4677-9233-E3C99A7115F6}"/>
                    </a:ext>
                  </a:extLst>
                </p:cNvPr>
                <p:cNvSpPr/>
                <p:nvPr/>
              </p:nvSpPr>
              <p:spPr>
                <a:xfrm rot="16200000">
                  <a:off x="5488897" y="2337599"/>
                  <a:ext cx="2193759" cy="60865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C16515D9-202E-449C-B00B-7DBE1EAE2E4B}"/>
                    </a:ext>
                  </a:extLst>
                </p:cNvPr>
                <p:cNvSpPr txBox="1"/>
                <p:nvPr/>
              </p:nvSpPr>
              <p:spPr>
                <a:xfrm>
                  <a:off x="3508945" y="4283994"/>
                  <a:ext cx="2572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(C) Music Tracker Module</a:t>
                  </a:r>
                  <a:endParaRPr lang="zh-TW" altLang="en-US" dirty="0"/>
                </a:p>
              </p:txBody>
            </p:sp>
          </p:grpSp>
          <p:sp>
            <p:nvSpPr>
              <p:cNvPr id="65" name="箭號: 向右 64">
                <a:extLst>
                  <a:ext uri="{FF2B5EF4-FFF2-40B4-BE49-F238E27FC236}">
                    <a16:creationId xmlns:a16="http://schemas.microsoft.com/office/drawing/2014/main" id="{14B75678-2D51-47BB-B2EB-3A7EB75B2EBF}"/>
                  </a:ext>
                </a:extLst>
              </p:cNvPr>
              <p:cNvSpPr/>
              <p:nvPr/>
            </p:nvSpPr>
            <p:spPr>
              <a:xfrm>
                <a:off x="2861163" y="2048992"/>
                <a:ext cx="681338" cy="246219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箭號: 向右 65">
                <a:extLst>
                  <a:ext uri="{FF2B5EF4-FFF2-40B4-BE49-F238E27FC236}">
                    <a16:creationId xmlns:a16="http://schemas.microsoft.com/office/drawing/2014/main" id="{DA4CDE62-25CA-4B69-B3AD-885037A6EA29}"/>
                  </a:ext>
                </a:extLst>
              </p:cNvPr>
              <p:cNvSpPr/>
              <p:nvPr/>
            </p:nvSpPr>
            <p:spPr>
              <a:xfrm>
                <a:off x="2856048" y="5119867"/>
                <a:ext cx="681338" cy="246219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85611270-5612-4014-965D-9D41D9C2D5FF}"/>
                  </a:ext>
                </a:extLst>
              </p:cNvPr>
              <p:cNvGrpSpPr/>
              <p:nvPr/>
            </p:nvGrpSpPr>
            <p:grpSpPr>
              <a:xfrm>
                <a:off x="3742263" y="3098389"/>
                <a:ext cx="6066778" cy="3064681"/>
                <a:chOff x="4200602" y="3098974"/>
                <a:chExt cx="6066778" cy="3064681"/>
              </a:xfrm>
            </p:grpSpPr>
            <p:sp>
              <p:nvSpPr>
                <p:cNvPr id="87" name="矩形: 圓角 86">
                  <a:extLst>
                    <a:ext uri="{FF2B5EF4-FFF2-40B4-BE49-F238E27FC236}">
                      <a16:creationId xmlns:a16="http://schemas.microsoft.com/office/drawing/2014/main" id="{907673C0-1EEE-492B-9C4A-5A45E39A2E18}"/>
                    </a:ext>
                  </a:extLst>
                </p:cNvPr>
                <p:cNvSpPr/>
                <p:nvPr/>
              </p:nvSpPr>
              <p:spPr>
                <a:xfrm>
                  <a:off x="5018600" y="3601527"/>
                  <a:ext cx="1146066" cy="620999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/>
                    <a:t>Music Detector</a:t>
                  </a:r>
                  <a:endParaRPr lang="zh-TW" altLang="en-US" sz="1400" dirty="0"/>
                </a:p>
              </p:txBody>
            </p:sp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EB5FCC46-5B75-4D49-B4FA-6BDE0231B581}"/>
                    </a:ext>
                  </a:extLst>
                </p:cNvPr>
                <p:cNvGrpSpPr/>
                <p:nvPr/>
              </p:nvGrpSpPr>
              <p:grpSpPr>
                <a:xfrm>
                  <a:off x="7528797" y="4534671"/>
                  <a:ext cx="2298955" cy="1628984"/>
                  <a:chOff x="6844005" y="4535108"/>
                  <a:chExt cx="2298955" cy="1628984"/>
                </a:xfrm>
              </p:grpSpPr>
              <p:sp>
                <p:nvSpPr>
                  <p:cNvPr id="90" name="矩形: 圓角 89">
                    <a:extLst>
                      <a:ext uri="{FF2B5EF4-FFF2-40B4-BE49-F238E27FC236}">
                        <a16:creationId xmlns:a16="http://schemas.microsoft.com/office/drawing/2014/main" id="{F4013CE2-DD84-4CDD-830E-FA265915DCB5}"/>
                      </a:ext>
                    </a:extLst>
                  </p:cNvPr>
                  <p:cNvSpPr/>
                  <p:nvPr/>
                </p:nvSpPr>
                <p:spPr>
                  <a:xfrm>
                    <a:off x="6844005" y="4563960"/>
                    <a:ext cx="2298955" cy="1600132"/>
                  </a:xfrm>
                  <a:prstGeom prst="round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9D84D520-F26D-4077-B5AA-7FD5C870E9BE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088" y="4535108"/>
                    <a:ext cx="133511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TW" sz="1400" dirty="0"/>
                      <a:t>Decision Maker</a:t>
                    </a:r>
                    <a:endParaRPr lang="zh-TW" altLang="en-US" sz="1400" dirty="0"/>
                  </a:p>
                </p:txBody>
              </p:sp>
              <p:sp>
                <p:nvSpPr>
                  <p:cNvPr id="92" name="矩形: 圓角 91">
                    <a:extLst>
                      <a:ext uri="{FF2B5EF4-FFF2-40B4-BE49-F238E27FC236}">
                        <a16:creationId xmlns:a16="http://schemas.microsoft.com/office/drawing/2014/main" id="{53D8900A-E58E-4022-9C47-5842A741BFD9}"/>
                      </a:ext>
                    </a:extLst>
                  </p:cNvPr>
                  <p:cNvSpPr/>
                  <p:nvPr/>
                </p:nvSpPr>
                <p:spPr>
                  <a:xfrm>
                    <a:off x="7057704" y="4859663"/>
                    <a:ext cx="1876205" cy="524259"/>
                  </a:xfrm>
                  <a:prstGeom prst="round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ODTW main thread</a:t>
                    </a:r>
                    <a:endParaRPr lang="zh-TW" altLang="en-US" sz="1400" dirty="0"/>
                  </a:p>
                </p:txBody>
              </p:sp>
              <p:sp>
                <p:nvSpPr>
                  <p:cNvPr id="93" name="矩形: 圓角 92">
                    <a:extLst>
                      <a:ext uri="{FF2B5EF4-FFF2-40B4-BE49-F238E27FC236}">
                        <a16:creationId xmlns:a16="http://schemas.microsoft.com/office/drawing/2014/main" id="{377DAAEB-7226-4E3E-B611-4E71362D0FEB}"/>
                      </a:ext>
                    </a:extLst>
                  </p:cNvPr>
                  <p:cNvSpPr/>
                  <p:nvPr/>
                </p:nvSpPr>
                <p:spPr>
                  <a:xfrm>
                    <a:off x="7057704" y="5487476"/>
                    <a:ext cx="1876206" cy="620301"/>
                  </a:xfrm>
                  <a:prstGeom prst="round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Greedy backward alignment threads</a:t>
                    </a:r>
                    <a:endParaRPr lang="zh-TW" altLang="en-US" sz="1400" dirty="0"/>
                  </a:p>
                </p:txBody>
              </p:sp>
            </p:grpSp>
            <p:grpSp>
              <p:nvGrpSpPr>
                <p:cNvPr id="106" name="群組 105">
                  <a:extLst>
                    <a:ext uri="{FF2B5EF4-FFF2-40B4-BE49-F238E27FC236}">
                      <a16:creationId xmlns:a16="http://schemas.microsoft.com/office/drawing/2014/main" id="{193212DF-4048-4835-BAE4-623609A06E44}"/>
                    </a:ext>
                  </a:extLst>
                </p:cNvPr>
                <p:cNvGrpSpPr/>
                <p:nvPr/>
              </p:nvGrpSpPr>
              <p:grpSpPr>
                <a:xfrm>
                  <a:off x="4651676" y="4568517"/>
                  <a:ext cx="1887496" cy="1595138"/>
                  <a:chOff x="4453250" y="4522983"/>
                  <a:chExt cx="1887496" cy="1595138"/>
                </a:xfrm>
              </p:grpSpPr>
              <p:sp>
                <p:nvSpPr>
                  <p:cNvPr id="70" name="矩形: 圓角 69">
                    <a:extLst>
                      <a:ext uri="{FF2B5EF4-FFF2-40B4-BE49-F238E27FC236}">
                        <a16:creationId xmlns:a16="http://schemas.microsoft.com/office/drawing/2014/main" id="{06B4D285-6810-4CAA-AB6D-CF29FD4A13B8}"/>
                      </a:ext>
                    </a:extLst>
                  </p:cNvPr>
                  <p:cNvSpPr/>
                  <p:nvPr/>
                </p:nvSpPr>
                <p:spPr>
                  <a:xfrm>
                    <a:off x="4453250" y="4522983"/>
                    <a:ext cx="1887496" cy="1595138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 dirty="0"/>
                  </a:p>
                </p:txBody>
              </p:sp>
              <p:sp>
                <p:nvSpPr>
                  <p:cNvPr id="95" name="矩形: 圓角 94">
                    <a:extLst>
                      <a:ext uri="{FF2B5EF4-FFF2-40B4-BE49-F238E27FC236}">
                        <a16:creationId xmlns:a16="http://schemas.microsoft.com/office/drawing/2014/main" id="{9F1B5B20-513A-4A55-A62D-F5986CAC3DA7}"/>
                      </a:ext>
                    </a:extLst>
                  </p:cNvPr>
                  <p:cNvSpPr/>
                  <p:nvPr/>
                </p:nvSpPr>
                <p:spPr>
                  <a:xfrm>
                    <a:off x="5123407" y="4884600"/>
                    <a:ext cx="539604" cy="317272"/>
                  </a:xfrm>
                  <a:prstGeom prst="round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Live</a:t>
                    </a:r>
                    <a:endParaRPr lang="zh-TW" altLang="en-US" sz="1400" dirty="0"/>
                  </a:p>
                </p:txBody>
              </p:sp>
              <p:sp>
                <p:nvSpPr>
                  <p:cNvPr id="96" name="矩形: 圓角 95">
                    <a:extLst>
                      <a:ext uri="{FF2B5EF4-FFF2-40B4-BE49-F238E27FC236}">
                        <a16:creationId xmlns:a16="http://schemas.microsoft.com/office/drawing/2014/main" id="{ECDECFEC-839E-486E-B7D5-309B7FED137B}"/>
                      </a:ext>
                    </a:extLst>
                  </p:cNvPr>
                  <p:cNvSpPr/>
                  <p:nvPr/>
                </p:nvSpPr>
                <p:spPr>
                  <a:xfrm>
                    <a:off x="4889522" y="5277770"/>
                    <a:ext cx="1007373" cy="317272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Reference</a:t>
                    </a:r>
                    <a:endParaRPr lang="zh-TW" altLang="en-US" sz="1400" dirty="0"/>
                  </a:p>
                </p:txBody>
              </p:sp>
              <p:sp>
                <p:nvSpPr>
                  <p:cNvPr id="97" name="矩形: 圓角 96">
                    <a:extLst>
                      <a:ext uri="{FF2B5EF4-FFF2-40B4-BE49-F238E27FC236}">
                        <a16:creationId xmlns:a16="http://schemas.microsoft.com/office/drawing/2014/main" id="{5EB14959-5F32-4FCB-8F6E-CD11AEBCA0D6}"/>
                      </a:ext>
                    </a:extLst>
                  </p:cNvPr>
                  <p:cNvSpPr/>
                  <p:nvPr/>
                </p:nvSpPr>
                <p:spPr>
                  <a:xfrm>
                    <a:off x="4664479" y="5669251"/>
                    <a:ext cx="1457457" cy="317272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Accompaniment</a:t>
                    </a:r>
                    <a:endParaRPr lang="zh-TW" altLang="en-US" sz="1400" dirty="0"/>
                  </a:p>
                </p:txBody>
              </p:sp>
              <p:sp>
                <p:nvSpPr>
                  <p:cNvPr id="98" name="文字方塊 97">
                    <a:extLst>
                      <a:ext uri="{FF2B5EF4-FFF2-40B4-BE49-F238E27FC236}">
                        <a16:creationId xmlns:a16="http://schemas.microsoft.com/office/drawing/2014/main" id="{D23B3A39-48D2-41DB-941F-0C1F2017EC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820" y="4549903"/>
                    <a:ext cx="126695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TW" sz="1400" dirty="0"/>
                      <a:t>Data Manager</a:t>
                    </a:r>
                    <a:endParaRPr lang="zh-TW" altLang="en-US" sz="1400" dirty="0"/>
                  </a:p>
                </p:txBody>
              </p:sp>
            </p:grpSp>
            <p:grpSp>
              <p:nvGrpSpPr>
                <p:cNvPr id="109" name="群組 108">
                  <a:extLst>
                    <a:ext uri="{FF2B5EF4-FFF2-40B4-BE49-F238E27FC236}">
                      <a16:creationId xmlns:a16="http://schemas.microsoft.com/office/drawing/2014/main" id="{B1032B1B-DEB8-45E8-8A0B-6B6B4DF59A3E}"/>
                    </a:ext>
                  </a:extLst>
                </p:cNvPr>
                <p:cNvGrpSpPr/>
                <p:nvPr/>
              </p:nvGrpSpPr>
              <p:grpSpPr>
                <a:xfrm>
                  <a:off x="7525960" y="3098974"/>
                  <a:ext cx="2298954" cy="1118050"/>
                  <a:chOff x="8289101" y="3234237"/>
                  <a:chExt cx="2298954" cy="1118050"/>
                </a:xfrm>
              </p:grpSpPr>
              <p:sp>
                <p:nvSpPr>
                  <p:cNvPr id="88" name="矩形: 圓角 87">
                    <a:extLst>
                      <a:ext uri="{FF2B5EF4-FFF2-40B4-BE49-F238E27FC236}">
                        <a16:creationId xmlns:a16="http://schemas.microsoft.com/office/drawing/2014/main" id="{5D91B62D-D905-4DC3-A6CB-8FBBFF705473}"/>
                      </a:ext>
                    </a:extLst>
                  </p:cNvPr>
                  <p:cNvSpPr/>
                  <p:nvPr/>
                </p:nvSpPr>
                <p:spPr>
                  <a:xfrm>
                    <a:off x="8289101" y="3234237"/>
                    <a:ext cx="2298954" cy="1118050"/>
                  </a:xfrm>
                  <a:prstGeom prst="round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 dirty="0"/>
                  </a:p>
                </p:txBody>
              </p:sp>
              <p:sp>
                <p:nvSpPr>
                  <p:cNvPr id="107" name="矩形: 圓角 106">
                    <a:extLst>
                      <a:ext uri="{FF2B5EF4-FFF2-40B4-BE49-F238E27FC236}">
                        <a16:creationId xmlns:a16="http://schemas.microsoft.com/office/drawing/2014/main" id="{B330DF25-6B8D-4C49-B725-E0698132F7D0}"/>
                      </a:ext>
                    </a:extLst>
                  </p:cNvPr>
                  <p:cNvSpPr/>
                  <p:nvPr/>
                </p:nvSpPr>
                <p:spPr>
                  <a:xfrm>
                    <a:off x="8502800" y="3602557"/>
                    <a:ext cx="1876206" cy="511921"/>
                  </a:xfrm>
                  <a:prstGeom prst="round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Greedy backward alignment</a:t>
                    </a:r>
                    <a:endParaRPr lang="zh-TW" altLang="en-US" sz="1400" dirty="0"/>
                  </a:p>
                </p:txBody>
              </p:sp>
              <p:sp>
                <p:nvSpPr>
                  <p:cNvPr id="108" name="文字方塊 107">
                    <a:extLst>
                      <a:ext uri="{FF2B5EF4-FFF2-40B4-BE49-F238E27FC236}">
                        <a16:creationId xmlns:a16="http://schemas.microsoft.com/office/drawing/2014/main" id="{AE574116-7005-4FD7-AC1A-FA322A2629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837" y="3234237"/>
                    <a:ext cx="1685417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TW" sz="1400" dirty="0"/>
                      <a:t>Rough Position Estimator</a:t>
                    </a:r>
                    <a:endParaRPr lang="zh-TW" altLang="en-US" sz="1400" dirty="0"/>
                  </a:p>
                </p:txBody>
              </p:sp>
            </p:grpSp>
            <p:cxnSp>
              <p:nvCxnSpPr>
                <p:cNvPr id="111" name="直線單箭頭接點 110">
                  <a:extLst>
                    <a:ext uri="{FF2B5EF4-FFF2-40B4-BE49-F238E27FC236}">
                      <a16:creationId xmlns:a16="http://schemas.microsoft.com/office/drawing/2014/main" id="{1C3BB7D8-563B-4C16-8C18-65F0759115E1}"/>
                    </a:ext>
                  </a:extLst>
                </p:cNvPr>
                <p:cNvCxnSpPr>
                  <a:cxnSpLocks/>
                  <a:endCxn id="70" idx="1"/>
                </p:cNvCxnSpPr>
                <p:nvPr/>
              </p:nvCxnSpPr>
              <p:spPr>
                <a:xfrm>
                  <a:off x="4200602" y="5363589"/>
                  <a:ext cx="451074" cy="24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單箭頭接點 111">
                  <a:extLst>
                    <a:ext uri="{FF2B5EF4-FFF2-40B4-BE49-F238E27FC236}">
                      <a16:creationId xmlns:a16="http://schemas.microsoft.com/office/drawing/2014/main" id="{08FC4ADE-916D-42F3-9F3E-1541D9EB6C44}"/>
                    </a:ext>
                  </a:extLst>
                </p:cNvPr>
                <p:cNvCxnSpPr>
                  <a:cxnSpLocks/>
                  <a:stCxn id="70" idx="0"/>
                  <a:endCxn id="87" idx="2"/>
                </p:cNvCxnSpPr>
                <p:nvPr/>
              </p:nvCxnSpPr>
              <p:spPr>
                <a:xfrm flipH="1" flipV="1">
                  <a:off x="5591633" y="4222526"/>
                  <a:ext cx="3791" cy="3459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4C11DE07-7394-4AAB-BE50-A46192EBD95E}"/>
                    </a:ext>
                  </a:extLst>
                </p:cNvPr>
                <p:cNvCxnSpPr>
                  <a:cxnSpLocks/>
                  <a:stCxn id="90" idx="0"/>
                  <a:endCxn id="88" idx="2"/>
                </p:cNvCxnSpPr>
                <p:nvPr/>
              </p:nvCxnSpPr>
              <p:spPr>
                <a:xfrm flipH="1" flipV="1">
                  <a:off x="8675437" y="4217024"/>
                  <a:ext cx="2838" cy="346499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FF899A30-D7B2-464A-95C8-B70CF91DD5CE}"/>
                    </a:ext>
                  </a:extLst>
                </p:cNvPr>
                <p:cNvCxnSpPr/>
                <p:nvPr/>
              </p:nvCxnSpPr>
              <p:spPr>
                <a:xfrm>
                  <a:off x="6539172" y="5323304"/>
                  <a:ext cx="22235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898BA943-1BBF-4AA3-A161-2A2965F18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1527" y="5186781"/>
                  <a:ext cx="179023" cy="1389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單箭頭接點 130">
                  <a:extLst>
                    <a:ext uri="{FF2B5EF4-FFF2-40B4-BE49-F238E27FC236}">
                      <a16:creationId xmlns:a16="http://schemas.microsoft.com/office/drawing/2014/main" id="{DC2380B1-92DA-4712-B226-13C5D259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0550" y="5323302"/>
                  <a:ext cx="585410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接點: 肘形 134">
                  <a:extLst>
                    <a:ext uri="{FF2B5EF4-FFF2-40B4-BE49-F238E27FC236}">
                      <a16:creationId xmlns:a16="http://schemas.microsoft.com/office/drawing/2014/main" id="{EFC683A5-12CB-40E6-83A4-EC3C37684C5F}"/>
                    </a:ext>
                  </a:extLst>
                </p:cNvPr>
                <p:cNvCxnSpPr>
                  <a:cxnSpLocks/>
                  <a:stCxn id="87" idx="3"/>
                </p:cNvCxnSpPr>
                <p:nvPr/>
              </p:nvCxnSpPr>
              <p:spPr>
                <a:xfrm>
                  <a:off x="6164666" y="3912027"/>
                  <a:ext cx="654002" cy="133537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接點: 肘形 143">
                  <a:extLst>
                    <a:ext uri="{FF2B5EF4-FFF2-40B4-BE49-F238E27FC236}">
                      <a16:creationId xmlns:a16="http://schemas.microsoft.com/office/drawing/2014/main" id="{5A9C7E2D-D742-4387-AA8D-4A2A5AA673D3}"/>
                    </a:ext>
                  </a:extLst>
                </p:cNvPr>
                <p:cNvCxnSpPr>
                  <a:cxnSpLocks/>
                  <a:endCxn id="88" idx="1"/>
                </p:cNvCxnSpPr>
                <p:nvPr/>
              </p:nvCxnSpPr>
              <p:spPr>
                <a:xfrm rot="5400000" flipH="1" flipV="1">
                  <a:off x="6543481" y="4340822"/>
                  <a:ext cx="1665301" cy="29965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單箭頭接點 147">
                  <a:extLst>
                    <a:ext uri="{FF2B5EF4-FFF2-40B4-BE49-F238E27FC236}">
                      <a16:creationId xmlns:a16="http://schemas.microsoft.com/office/drawing/2014/main" id="{D89AD221-A0ED-4758-B42D-FCFD319643B4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>
                  <a:off x="9827752" y="5363589"/>
                  <a:ext cx="4396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群組 216">
                <a:extLst>
                  <a:ext uri="{FF2B5EF4-FFF2-40B4-BE49-F238E27FC236}">
                    <a16:creationId xmlns:a16="http://schemas.microsoft.com/office/drawing/2014/main" id="{5272E129-61E5-4406-9CBC-8A167C95047F}"/>
                  </a:ext>
                </a:extLst>
              </p:cNvPr>
              <p:cNvGrpSpPr/>
              <p:nvPr/>
            </p:nvGrpSpPr>
            <p:grpSpPr>
              <a:xfrm>
                <a:off x="3855302" y="820352"/>
                <a:ext cx="5887620" cy="1519323"/>
                <a:chOff x="4391616" y="779523"/>
                <a:chExt cx="5887620" cy="1519323"/>
              </a:xfrm>
            </p:grpSpPr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A1AD138F-1CB2-4B7D-A6DB-5A6A910DEBCA}"/>
                    </a:ext>
                  </a:extLst>
                </p:cNvPr>
                <p:cNvSpPr/>
                <p:nvPr/>
              </p:nvSpPr>
              <p:spPr>
                <a:xfrm>
                  <a:off x="4989549" y="779523"/>
                  <a:ext cx="1373578" cy="677309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/>
                    <a:t>Band-Split RNN</a:t>
                  </a:r>
                </a:p>
                <a:p>
                  <a:pPr algn="ctr"/>
                  <a:r>
                    <a:rPr lang="en-US" altLang="zh-TW" sz="1400" dirty="0"/>
                    <a:t>Target: Violin</a:t>
                  </a:r>
                  <a:endParaRPr lang="zh-TW" altLang="en-US" sz="1400" dirty="0"/>
                </a:p>
              </p:txBody>
            </p:sp>
            <p:sp>
              <p:nvSpPr>
                <p:cNvPr id="69" name="矩形: 圓角 68">
                  <a:extLst>
                    <a:ext uri="{FF2B5EF4-FFF2-40B4-BE49-F238E27FC236}">
                      <a16:creationId xmlns:a16="http://schemas.microsoft.com/office/drawing/2014/main" id="{7FB2E4CE-457E-41C4-B422-FF8C758B94B1}"/>
                    </a:ext>
                  </a:extLst>
                </p:cNvPr>
                <p:cNvSpPr/>
                <p:nvPr/>
              </p:nvSpPr>
              <p:spPr>
                <a:xfrm>
                  <a:off x="7829989" y="1838919"/>
                  <a:ext cx="1290766" cy="442311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/>
                    <a:t>Post-Processing</a:t>
                  </a:r>
                  <a:endParaRPr lang="zh-TW" altLang="en-US" sz="1400" dirty="0"/>
                </a:p>
              </p:txBody>
            </p:sp>
            <p:sp>
              <p:nvSpPr>
                <p:cNvPr id="72" name="矩形: 圓角 71">
                  <a:extLst>
                    <a:ext uri="{FF2B5EF4-FFF2-40B4-BE49-F238E27FC236}">
                      <a16:creationId xmlns:a16="http://schemas.microsoft.com/office/drawing/2014/main" id="{65C5247F-96DD-4CA6-8CEC-8ABB7FAE25C9}"/>
                    </a:ext>
                  </a:extLst>
                </p:cNvPr>
                <p:cNvSpPr/>
                <p:nvPr/>
              </p:nvSpPr>
              <p:spPr>
                <a:xfrm>
                  <a:off x="4985457" y="1621537"/>
                  <a:ext cx="1371656" cy="677309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/>
                    <a:t>Band-Split RNN</a:t>
                  </a:r>
                </a:p>
                <a:p>
                  <a:pPr algn="ctr"/>
                  <a:r>
                    <a:rPr lang="en-US" altLang="zh-TW" sz="1400" dirty="0"/>
                    <a:t>Target: Piano</a:t>
                  </a:r>
                  <a:endParaRPr lang="zh-TW" altLang="en-US" sz="1400" dirty="0"/>
                </a:p>
              </p:txBody>
            </p:sp>
            <p:cxnSp>
              <p:nvCxnSpPr>
                <p:cNvPr id="165" name="接點: 肘形 164">
                  <a:extLst>
                    <a:ext uri="{FF2B5EF4-FFF2-40B4-BE49-F238E27FC236}">
                      <a16:creationId xmlns:a16="http://schemas.microsoft.com/office/drawing/2014/main" id="{4A06C3C3-A2F0-42B4-81A5-58CB0E407DBE}"/>
                    </a:ext>
                  </a:extLst>
                </p:cNvPr>
                <p:cNvCxnSpPr>
                  <a:cxnSpLocks/>
                  <a:endCxn id="67" idx="1"/>
                </p:cNvCxnSpPr>
                <p:nvPr/>
              </p:nvCxnSpPr>
              <p:spPr>
                <a:xfrm flipV="1">
                  <a:off x="4391616" y="1118178"/>
                  <a:ext cx="597933" cy="393556"/>
                </a:xfrm>
                <a:prstGeom prst="bentConnector3">
                  <a:avLst>
                    <a:gd name="adj1" fmla="val 4150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接點: 肘形 166">
                  <a:extLst>
                    <a:ext uri="{FF2B5EF4-FFF2-40B4-BE49-F238E27FC236}">
                      <a16:creationId xmlns:a16="http://schemas.microsoft.com/office/drawing/2014/main" id="{D8A201AD-71F3-4955-B972-D5FA89E050FC}"/>
                    </a:ext>
                  </a:extLst>
                </p:cNvPr>
                <p:cNvCxnSpPr>
                  <a:cxnSpLocks/>
                  <a:endCxn id="72" idx="1"/>
                </p:cNvCxnSpPr>
                <p:nvPr/>
              </p:nvCxnSpPr>
              <p:spPr>
                <a:xfrm>
                  <a:off x="4391616" y="1511734"/>
                  <a:ext cx="593841" cy="448458"/>
                </a:xfrm>
                <a:prstGeom prst="bentConnector3">
                  <a:avLst>
                    <a:gd name="adj1" fmla="val 41846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線單箭頭接點 200">
                  <a:extLst>
                    <a:ext uri="{FF2B5EF4-FFF2-40B4-BE49-F238E27FC236}">
                      <a16:creationId xmlns:a16="http://schemas.microsoft.com/office/drawing/2014/main" id="{56F4DB9B-D24E-4FD5-B027-F4DA4A46BA60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>
                  <a:off x="9120755" y="2060075"/>
                  <a:ext cx="115848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6" name="菱形 225">
              <a:extLst>
                <a:ext uri="{FF2B5EF4-FFF2-40B4-BE49-F238E27FC236}">
                  <a16:creationId xmlns:a16="http://schemas.microsoft.com/office/drawing/2014/main" id="{A6177A7A-70D6-4421-863C-4703CB1828EA}"/>
                </a:ext>
              </a:extLst>
            </p:cNvPr>
            <p:cNvSpPr/>
            <p:nvPr/>
          </p:nvSpPr>
          <p:spPr>
            <a:xfrm>
              <a:off x="8209076" y="575158"/>
              <a:ext cx="2313219" cy="739637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If have MIDI</a:t>
              </a:r>
              <a:endParaRPr lang="zh-TW" altLang="en-US" sz="1400" dirty="0"/>
            </a:p>
          </p:txBody>
        </p:sp>
        <p:cxnSp>
          <p:nvCxnSpPr>
            <p:cNvPr id="228" name="直線單箭頭接點 227">
              <a:extLst>
                <a:ext uri="{FF2B5EF4-FFF2-40B4-BE49-F238E27FC236}">
                  <a16:creationId xmlns:a16="http://schemas.microsoft.com/office/drawing/2014/main" id="{707C80D6-56C4-455A-910E-C515B57C0BD5}"/>
                </a:ext>
              </a:extLst>
            </p:cNvPr>
            <p:cNvCxnSpPr>
              <a:stCxn id="67" idx="3"/>
              <a:endCxn id="226" idx="1"/>
            </p:cNvCxnSpPr>
            <p:nvPr/>
          </p:nvCxnSpPr>
          <p:spPr>
            <a:xfrm>
              <a:off x="6791626" y="944942"/>
              <a:ext cx="1417450" cy="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接點: 肘形 230">
              <a:extLst>
                <a:ext uri="{FF2B5EF4-FFF2-40B4-BE49-F238E27FC236}">
                  <a16:creationId xmlns:a16="http://schemas.microsoft.com/office/drawing/2014/main" id="{1F276BF5-6CF3-4337-A26A-FA58B8F482D8}"/>
                </a:ext>
              </a:extLst>
            </p:cNvPr>
            <p:cNvCxnSpPr>
              <a:stCxn id="72" idx="3"/>
              <a:endCxn id="226" idx="1"/>
            </p:cNvCxnSpPr>
            <p:nvPr/>
          </p:nvCxnSpPr>
          <p:spPr>
            <a:xfrm flipV="1">
              <a:off x="6784298" y="944977"/>
              <a:ext cx="1424778" cy="9194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F30596E7-13A3-451E-BF0B-3A224DC09D5B}"/>
                </a:ext>
              </a:extLst>
            </p:cNvPr>
            <p:cNvCxnSpPr>
              <a:stCxn id="226" idx="2"/>
              <a:endCxn id="69" idx="0"/>
            </p:cNvCxnSpPr>
            <p:nvPr/>
          </p:nvCxnSpPr>
          <p:spPr>
            <a:xfrm flipH="1">
              <a:off x="9365367" y="1314795"/>
              <a:ext cx="319" cy="417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接點: 肘形 236">
              <a:extLst>
                <a:ext uri="{FF2B5EF4-FFF2-40B4-BE49-F238E27FC236}">
                  <a16:creationId xmlns:a16="http://schemas.microsoft.com/office/drawing/2014/main" id="{76F9BECF-7EA9-4551-9BB5-4885F76B1A7A}"/>
                </a:ext>
              </a:extLst>
            </p:cNvPr>
            <p:cNvCxnSpPr>
              <a:cxnSpLocks/>
              <a:stCxn id="226" idx="3"/>
            </p:cNvCxnSpPr>
            <p:nvPr/>
          </p:nvCxnSpPr>
          <p:spPr>
            <a:xfrm>
              <a:off x="10522295" y="944977"/>
              <a:ext cx="479670" cy="104686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文字方塊 240">
              <a:extLst>
                <a:ext uri="{FF2B5EF4-FFF2-40B4-BE49-F238E27FC236}">
                  <a16:creationId xmlns:a16="http://schemas.microsoft.com/office/drawing/2014/main" id="{D678DE77-6FFC-49B6-A203-0E6AB1911A29}"/>
                </a:ext>
              </a:extLst>
            </p:cNvPr>
            <p:cNvSpPr txBox="1"/>
            <p:nvPr/>
          </p:nvSpPr>
          <p:spPr>
            <a:xfrm>
              <a:off x="9329084" y="1352167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True</a:t>
              </a:r>
              <a:endParaRPr lang="zh-TW" altLang="en-US" sz="1200" dirty="0"/>
            </a:p>
          </p:txBody>
        </p:sp>
        <p:sp>
          <p:nvSpPr>
            <p:cNvPr id="242" name="文字方塊 241">
              <a:extLst>
                <a:ext uri="{FF2B5EF4-FFF2-40B4-BE49-F238E27FC236}">
                  <a16:creationId xmlns:a16="http://schemas.microsoft.com/office/drawing/2014/main" id="{7BC8E404-FC56-4977-B6F8-14674FDAB219}"/>
                </a:ext>
              </a:extLst>
            </p:cNvPr>
            <p:cNvSpPr txBox="1"/>
            <p:nvPr/>
          </p:nvSpPr>
          <p:spPr>
            <a:xfrm>
              <a:off x="10514782" y="681461"/>
              <a:ext cx="497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False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68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42B3DE8A-A5D6-4ED5-9D12-7C3EB77D160E}"/>
              </a:ext>
            </a:extLst>
          </p:cNvPr>
          <p:cNvGrpSpPr/>
          <p:nvPr/>
        </p:nvGrpSpPr>
        <p:grpSpPr>
          <a:xfrm>
            <a:off x="123822" y="100500"/>
            <a:ext cx="11937535" cy="6652638"/>
            <a:chOff x="123822" y="100500"/>
            <a:chExt cx="11937535" cy="6652638"/>
          </a:xfrm>
        </p:grpSpPr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40AB98D4-D72C-4E74-9E55-1A0948EAB894}"/>
                </a:ext>
              </a:extLst>
            </p:cNvPr>
            <p:cNvGrpSpPr/>
            <p:nvPr/>
          </p:nvGrpSpPr>
          <p:grpSpPr>
            <a:xfrm>
              <a:off x="123822" y="100500"/>
              <a:ext cx="11937535" cy="6652638"/>
              <a:chOff x="-3" y="100500"/>
              <a:chExt cx="11937535" cy="6652638"/>
            </a:xfrm>
          </p:grpSpPr>
          <p:grpSp>
            <p:nvGrpSpPr>
              <p:cNvPr id="222" name="群組 221">
                <a:extLst>
                  <a:ext uri="{FF2B5EF4-FFF2-40B4-BE49-F238E27FC236}">
                    <a16:creationId xmlns:a16="http://schemas.microsoft.com/office/drawing/2014/main" id="{015DCFAA-4187-443D-AFBA-10DA13BF6B6E}"/>
                  </a:ext>
                </a:extLst>
              </p:cNvPr>
              <p:cNvGrpSpPr/>
              <p:nvPr/>
            </p:nvGrpSpPr>
            <p:grpSpPr>
              <a:xfrm>
                <a:off x="-3" y="100500"/>
                <a:ext cx="11937535" cy="6652638"/>
                <a:chOff x="252990" y="385725"/>
                <a:chExt cx="9797021" cy="6092029"/>
              </a:xfrm>
            </p:grpSpPr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DA9E7407-7664-4204-A067-A5A54B68373F}"/>
                    </a:ext>
                  </a:extLst>
                </p:cNvPr>
                <p:cNvGrpSpPr/>
                <p:nvPr/>
              </p:nvGrpSpPr>
              <p:grpSpPr>
                <a:xfrm>
                  <a:off x="252990" y="385725"/>
                  <a:ext cx="2882928" cy="6086550"/>
                  <a:chOff x="571772" y="497217"/>
                  <a:chExt cx="2882928" cy="6086550"/>
                </a:xfrm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FEB11B5D-DA95-4C3E-A506-A8F6EF710A28}"/>
                      </a:ext>
                    </a:extLst>
                  </p:cNvPr>
                  <p:cNvSpPr/>
                  <p:nvPr/>
                </p:nvSpPr>
                <p:spPr>
                  <a:xfrm>
                    <a:off x="1235769" y="497217"/>
                    <a:ext cx="2193759" cy="60865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" name="矩形: 圓角 7">
                    <a:extLst>
                      <a:ext uri="{FF2B5EF4-FFF2-40B4-BE49-F238E27FC236}">
                        <a16:creationId xmlns:a16="http://schemas.microsoft.com/office/drawing/2014/main" id="{B571884C-0F35-4678-9F47-49D7ABEC7FEE}"/>
                      </a:ext>
                    </a:extLst>
                  </p:cNvPr>
                  <p:cNvSpPr/>
                  <p:nvPr/>
                </p:nvSpPr>
                <p:spPr>
                  <a:xfrm>
                    <a:off x="1599604" y="1971302"/>
                    <a:ext cx="1467362" cy="620999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Music Separation</a:t>
                    </a:r>
                    <a:endParaRPr lang="zh-TW" altLang="en-US" dirty="0"/>
                  </a:p>
                </p:txBody>
              </p:sp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6C2F4A74-022F-4528-8DDD-7A2B00BB9A32}"/>
                      </a:ext>
                    </a:extLst>
                  </p:cNvPr>
                  <p:cNvGrpSpPr/>
                  <p:nvPr/>
                </p:nvGrpSpPr>
                <p:grpSpPr>
                  <a:xfrm>
                    <a:off x="2030085" y="895887"/>
                    <a:ext cx="542954" cy="709846"/>
                    <a:chOff x="5933991" y="1476618"/>
                    <a:chExt cx="542954" cy="709846"/>
                  </a:xfrm>
                </p:grpSpPr>
                <p:pic>
                  <p:nvPicPr>
                    <p:cNvPr id="29" name="圖片 28">
                      <a:extLst>
                        <a:ext uri="{FF2B5EF4-FFF2-40B4-BE49-F238E27FC236}">
                          <a16:creationId xmlns:a16="http://schemas.microsoft.com/office/drawing/2014/main" id="{890E6BA3-1FBA-4BC8-AD93-8A51572917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" r="49491" b="31753"/>
                    <a:stretch/>
                  </p:blipFill>
                  <p:spPr>
                    <a:xfrm>
                      <a:off x="5933991" y="1476618"/>
                      <a:ext cx="534037" cy="7098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文字方塊 10">
                      <a:extLst>
                        <a:ext uri="{FF2B5EF4-FFF2-40B4-BE49-F238E27FC236}">
                          <a16:creationId xmlns:a16="http://schemas.microsoft.com/office/drawing/2014/main" id="{3DF9EE5A-B66B-42CF-9F98-F9F8F9241B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7708" y="1603623"/>
                      <a:ext cx="469237" cy="25365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/>
                        <a:t>Mixed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7639EDA4-D63A-404C-8D11-D99B14389956}"/>
                      </a:ext>
                    </a:extLst>
                  </p:cNvPr>
                  <p:cNvGrpSpPr/>
                  <p:nvPr/>
                </p:nvGrpSpPr>
                <p:grpSpPr>
                  <a:xfrm>
                    <a:off x="2134611" y="3795195"/>
                    <a:ext cx="351627" cy="947027"/>
                    <a:chOff x="696085" y="1919623"/>
                    <a:chExt cx="514827" cy="1509377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939D3B27-353A-47C1-9988-445CC89E6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951" b="97236" l="9562" r="95618">
                                  <a14:foregroundMark x1="38534" y1="19289" x2="48207" y2="94146"/>
                                  <a14:foregroundMark x1="38216" y1="16825" x2="38381" y2="18100"/>
                                  <a14:foregroundMark x1="37450" y1="10894" x2="37656" y2="12486"/>
                                  <a14:foregroundMark x1="48207" y1="94146" x2="61753" y2="88455"/>
                                  <a14:foregroundMark x1="44622" y1="3415" x2="42629" y2="4390"/>
                                  <a14:foregroundMark x1="45020" y1="29268" x2="49801" y2="33008"/>
                                  <a14:foregroundMark x1="58964" y1="73496" x2="58566" y2="90732"/>
                                  <a14:foregroundMark x1="57769" y1="85691" x2="55777" y2="74797"/>
                                  <a14:foregroundMark x1="57371" y1="75610" x2="54980" y2="83902"/>
                                  <a14:foregroundMark x1="32669" y1="96423" x2="37450" y2="96748"/>
                                  <a14:foregroundMark x1="44223" y1="96098" x2="49402" y2="94959"/>
                                  <a14:foregroundMark x1="53386" y1="95935" x2="56574" y2="97398"/>
                                  <a14:foregroundMark x1="59761" y1="96748" x2="62948" y2="96423"/>
                                  <a14:foregroundMark x1="66135" y1="95285" x2="69721" y2="93659"/>
                                  <a14:foregroundMark x1="70120" y1="92846" x2="63745" y2="93496"/>
                                  <a14:foregroundMark x1="58566" y1="91382" x2="52988" y2="89431"/>
                                  <a14:foregroundMark x1="37052" y1="17724" x2="37052" y2="17724"/>
                                  <a14:foregroundMark x1="40637" y1="17561" x2="40239" y2="17561"/>
                                  <a14:foregroundMark x1="44223" y1="17561" x2="37052" y2="18049"/>
                                  <a14:foregroundMark x1="41434" y1="16911" x2="36653" y2="18699"/>
                                  <a14:foregroundMark x1="40637" y1="17886" x2="28685" y2="20488"/>
                                  <a14:foregroundMark x1="34263" y1="19512" x2="40637" y2="20325"/>
                                  <a14:foregroundMark x1="44622" y1="17561" x2="20717" y2="24065"/>
                                  <a14:foregroundMark x1="46614" y1="18537" x2="23506" y2="24553"/>
                                  <a14:foregroundMark x1="40239" y1="19350" x2="26295" y2="22927"/>
                                  <a14:foregroundMark x1="44622" y1="17236" x2="32669" y2="20650"/>
                                  <a14:foregroundMark x1="41434" y1="16748" x2="37052" y2="19024"/>
                                  <a14:foregroundMark x1="48606" y1="16911" x2="23904" y2="21951"/>
                                  <a14:foregroundMark x1="28287" y1="20976" x2="61355" y2="11870"/>
                                  <a14:foregroundMark x1="49004" y1="14634" x2="94821" y2="2764"/>
                                  <a14:foregroundMark x1="95618" y1="1951" x2="51793" y2="13821"/>
                                  <a14:backgroundMark x1="33068" y1="15122" x2="33068" y2="15122"/>
                                  <a14:backgroundMark x1="35060" y1="13659" x2="35060" y2="13659"/>
                                  <a14:backgroundMark x1="37052" y1="13659" x2="37052" y2="15262"/>
                                  <a14:backgroundMark x1="37069" y1="14828" x2="37052" y2="14797"/>
                                  <a14:backgroundMark x1="35857" y1="12846" x2="39044" y2="15285"/>
                                  <a14:backgroundMark x1="33068" y1="11707" x2="35060" y2="11707"/>
                                  <a14:backgroundMark x1="37450" y1="12683" x2="37450" y2="12683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2469" y="2248250"/>
                      <a:ext cx="481900" cy="11807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文字方塊 14">
                      <a:extLst>
                        <a:ext uri="{FF2B5EF4-FFF2-40B4-BE49-F238E27FC236}">
                          <a16:creationId xmlns:a16="http://schemas.microsoft.com/office/drawing/2014/main" id="{E3B0CE16-D195-48AD-BA4B-BE8A03696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085" y="1919623"/>
                      <a:ext cx="514827" cy="4042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/>
                        <a:t>Live</a:t>
                      </a:r>
                      <a:endParaRPr lang="zh-TW" altLang="en-US" sz="1200" dirty="0"/>
                    </a:p>
                  </p:txBody>
                </p:sp>
              </p:grpSp>
              <p:sp>
                <p:nvSpPr>
                  <p:cNvPr id="16" name="矩形: 圓角 15">
                    <a:extLst>
                      <a:ext uri="{FF2B5EF4-FFF2-40B4-BE49-F238E27FC236}">
                        <a16:creationId xmlns:a16="http://schemas.microsoft.com/office/drawing/2014/main" id="{6FADEFF0-7112-48F2-AEBD-EC21BA7B7749}"/>
                      </a:ext>
                    </a:extLst>
                  </p:cNvPr>
                  <p:cNvSpPr/>
                  <p:nvPr/>
                </p:nvSpPr>
                <p:spPr>
                  <a:xfrm>
                    <a:off x="1599604" y="5045756"/>
                    <a:ext cx="1467362" cy="620999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Music Tracker</a:t>
                    </a:r>
                    <a:endParaRPr lang="zh-TW" altLang="en-US" dirty="0"/>
                  </a:p>
                </p:txBody>
              </p:sp>
              <p:grpSp>
                <p:nvGrpSpPr>
                  <p:cNvPr id="31" name="群組 30">
                    <a:extLst>
                      <a:ext uri="{FF2B5EF4-FFF2-40B4-BE49-F238E27FC236}">
                        <a16:creationId xmlns:a16="http://schemas.microsoft.com/office/drawing/2014/main" id="{CB9745DC-04DA-4400-80D2-1F49FDB285D1}"/>
                      </a:ext>
                    </a:extLst>
                  </p:cNvPr>
                  <p:cNvGrpSpPr/>
                  <p:nvPr/>
                </p:nvGrpSpPr>
                <p:grpSpPr>
                  <a:xfrm>
                    <a:off x="1372352" y="2785249"/>
                    <a:ext cx="1771621" cy="718235"/>
                    <a:chOff x="953159" y="2016577"/>
                    <a:chExt cx="1771621" cy="718235"/>
                  </a:xfrm>
                </p:grpSpPr>
                <p:grpSp>
                  <p:nvGrpSpPr>
                    <p:cNvPr id="17" name="群組 16">
                      <a:extLst>
                        <a:ext uri="{FF2B5EF4-FFF2-40B4-BE49-F238E27FC236}">
                          <a16:creationId xmlns:a16="http://schemas.microsoft.com/office/drawing/2014/main" id="{7AC38974-C161-4163-8995-A04EF44C29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9102" y="2024966"/>
                      <a:ext cx="665678" cy="709846"/>
                      <a:chOff x="2157183" y="1072296"/>
                      <a:chExt cx="735624" cy="797386"/>
                    </a:xfrm>
                  </p:grpSpPr>
                  <p:pic>
                    <p:nvPicPr>
                      <p:cNvPr id="18" name="圖片 17">
                        <a:extLst>
                          <a:ext uri="{FF2B5EF4-FFF2-40B4-BE49-F238E27FC236}">
                            <a16:creationId xmlns:a16="http://schemas.microsoft.com/office/drawing/2014/main" id="{19E1643B-C8CE-483B-84AB-87AD43F6812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491" b="30635"/>
                      <a:stretch/>
                    </p:blipFill>
                    <p:spPr>
                      <a:xfrm>
                        <a:off x="2188517" y="1072296"/>
                        <a:ext cx="590150" cy="79738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9" name="文字方塊 18">
                        <a:extLst>
                          <a:ext uri="{FF2B5EF4-FFF2-40B4-BE49-F238E27FC236}">
                            <a16:creationId xmlns:a16="http://schemas.microsoft.com/office/drawing/2014/main" id="{04C6B3B2-7106-48BD-A0FE-FC248C647B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7183" y="1238461"/>
                        <a:ext cx="735624" cy="2849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200" dirty="0"/>
                          <a:t>Reference</a:t>
                        </a:r>
                        <a:endParaRPr lang="zh-TW" altLang="en-US" sz="1200" dirty="0"/>
                      </a:p>
                    </p:txBody>
                  </p:sp>
                </p:grpSp>
                <p:grpSp>
                  <p:nvGrpSpPr>
                    <p:cNvPr id="20" name="群組 19">
                      <a:extLst>
                        <a:ext uri="{FF2B5EF4-FFF2-40B4-BE49-F238E27FC236}">
                          <a16:creationId xmlns:a16="http://schemas.microsoft.com/office/drawing/2014/main" id="{9967BC78-72FC-4EB0-8FE8-CD1F6E5B1E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3159" y="2016577"/>
                      <a:ext cx="992624" cy="718235"/>
                      <a:chOff x="238018" y="1129886"/>
                      <a:chExt cx="1096922" cy="806809"/>
                    </a:xfrm>
                  </p:grpSpPr>
                  <p:pic>
                    <p:nvPicPr>
                      <p:cNvPr id="21" name="圖片 20">
                        <a:extLst>
                          <a:ext uri="{FF2B5EF4-FFF2-40B4-BE49-F238E27FC236}">
                            <a16:creationId xmlns:a16="http://schemas.microsoft.com/office/drawing/2014/main" id="{E0BD3C89-DD75-4B35-8731-BAF313183D0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491" b="30948"/>
                      <a:stretch/>
                    </p:blipFill>
                    <p:spPr>
                      <a:xfrm>
                        <a:off x="440737" y="1129886"/>
                        <a:ext cx="590150" cy="80680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D71D9F50-F692-4343-A513-189416A6F2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018" y="1306977"/>
                        <a:ext cx="1096922" cy="2849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200" dirty="0"/>
                          <a:t>Accompaniment</a:t>
                        </a:r>
                        <a:endParaRPr lang="zh-TW" altLang="en-US" sz="1200" dirty="0"/>
                      </a:p>
                    </p:txBody>
                  </p:sp>
                </p:grpSp>
              </p:grpSp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CC535176-5004-4176-B180-3C0A6D8006D6}"/>
                      </a:ext>
                    </a:extLst>
                  </p:cNvPr>
                  <p:cNvGrpSpPr/>
                  <p:nvPr/>
                </p:nvGrpSpPr>
                <p:grpSpPr>
                  <a:xfrm>
                    <a:off x="1455796" y="5768304"/>
                    <a:ext cx="1764915" cy="709846"/>
                    <a:chOff x="1120246" y="1148734"/>
                    <a:chExt cx="1950363" cy="797386"/>
                  </a:xfrm>
                </p:grpSpPr>
                <p:pic>
                  <p:nvPicPr>
                    <p:cNvPr id="25" name="圖片 24">
                      <a:extLst>
                        <a:ext uri="{FF2B5EF4-FFF2-40B4-BE49-F238E27FC236}">
                          <a16:creationId xmlns:a16="http://schemas.microsoft.com/office/drawing/2014/main" id="{6244D1C5-4038-4141-BA29-EFDBED1211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49491" b="31754"/>
                    <a:stretch/>
                  </p:blipFill>
                  <p:spPr>
                    <a:xfrm>
                      <a:off x="1731425" y="1148734"/>
                      <a:ext cx="590151" cy="7973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CFAAED62-55E7-4CD0-ABA0-3BB081FA0D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0246" y="1306977"/>
                      <a:ext cx="1950363" cy="284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/>
                        <a:t>Specific Accompaniment Frame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35" name="群組 34">
                    <a:extLst>
                      <a:ext uri="{FF2B5EF4-FFF2-40B4-BE49-F238E27FC236}">
                        <a16:creationId xmlns:a16="http://schemas.microsoft.com/office/drawing/2014/main" id="{612D1585-E6B9-4F9A-9F21-C220C7F49028}"/>
                      </a:ext>
                    </a:extLst>
                  </p:cNvPr>
                  <p:cNvGrpSpPr/>
                  <p:nvPr/>
                </p:nvGrpSpPr>
                <p:grpSpPr>
                  <a:xfrm>
                    <a:off x="571772" y="3505398"/>
                    <a:ext cx="2882928" cy="630066"/>
                    <a:chOff x="408615" y="3216063"/>
                    <a:chExt cx="1587640" cy="630066"/>
                  </a:xfrm>
                </p:grpSpPr>
                <p:cxnSp>
                  <p:nvCxnSpPr>
                    <p:cNvPr id="28" name="直線接點 27">
                      <a:extLst>
                        <a:ext uri="{FF2B5EF4-FFF2-40B4-BE49-F238E27FC236}">
                          <a16:creationId xmlns:a16="http://schemas.microsoft.com/office/drawing/2014/main" id="{3F4D8E3B-D3B6-4CD9-B7B9-BFB4AA6571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4088" y="3538352"/>
                      <a:ext cx="1542167" cy="0"/>
                    </a:xfrm>
                    <a:prstGeom prst="line">
                      <a:avLst/>
                    </a:prstGeom>
                    <a:ln w="19050" cap="flat" cmpd="sng" algn="ctr">
                      <a:solidFill>
                        <a:schemeClr val="accent3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文字方塊 31">
                      <a:extLst>
                        <a:ext uri="{FF2B5EF4-FFF2-40B4-BE49-F238E27FC236}">
                          <a16:creationId xmlns:a16="http://schemas.microsoft.com/office/drawing/2014/main" id="{25531761-1E33-4D22-8ED0-DD8737E65A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615" y="3216063"/>
                      <a:ext cx="3824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Offline</a:t>
                      </a:r>
                      <a:endParaRPr lang="zh-TW" alt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" name="文字方塊 32">
                      <a:extLst>
                        <a:ext uri="{FF2B5EF4-FFF2-40B4-BE49-F238E27FC236}">
                          <a16:creationId xmlns:a16="http://schemas.microsoft.com/office/drawing/2014/main" id="{9B55A3B6-3FA0-4748-A865-B7A420E59F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616" y="3538352"/>
                      <a:ext cx="3735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Online</a:t>
                      </a:r>
                      <a:endParaRPr lang="zh-TW" alt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E8AB1269-B1EF-4962-91B3-2481264C0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296102" y="531327"/>
                    <a:ext cx="20998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(A) Overall Structure</a:t>
                    </a:r>
                    <a:endParaRPr lang="zh-TW" altLang="en-US" dirty="0"/>
                  </a:p>
                </p:txBody>
              </p:sp>
              <p:cxnSp>
                <p:nvCxnSpPr>
                  <p:cNvPr id="43" name="直線單箭頭接點 42">
                    <a:extLst>
                      <a:ext uri="{FF2B5EF4-FFF2-40B4-BE49-F238E27FC236}">
                        <a16:creationId xmlns:a16="http://schemas.microsoft.com/office/drawing/2014/main" id="{B29937C3-EF13-427B-99AF-FB8F556DD3A0}"/>
                      </a:ext>
                    </a:extLst>
                  </p:cNvPr>
                  <p:cNvCxnSpPr>
                    <a:cxnSpLocks/>
                    <a:endCxn id="8" idx="0"/>
                  </p:cNvCxnSpPr>
                  <p:nvPr/>
                </p:nvCxnSpPr>
                <p:spPr>
                  <a:xfrm>
                    <a:off x="2333285" y="1605733"/>
                    <a:ext cx="0" cy="36556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單箭頭接點 46">
                    <a:extLst>
                      <a:ext uri="{FF2B5EF4-FFF2-40B4-BE49-F238E27FC236}">
                        <a16:creationId xmlns:a16="http://schemas.microsoft.com/office/drawing/2014/main" id="{385487D0-D7C7-456C-92FD-A656287D6D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6511" y="2592300"/>
                    <a:ext cx="0" cy="4009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單箭頭接點 47">
                    <a:extLst>
                      <a:ext uri="{FF2B5EF4-FFF2-40B4-BE49-F238E27FC236}">
                        <a16:creationId xmlns:a16="http://schemas.microsoft.com/office/drawing/2014/main" id="{739BE99D-D39B-4CEF-B736-6FE057FDB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9139" y="2592300"/>
                    <a:ext cx="0" cy="4092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單箭頭接點 48">
                    <a:extLst>
                      <a:ext uri="{FF2B5EF4-FFF2-40B4-BE49-F238E27FC236}">
                        <a16:creationId xmlns:a16="http://schemas.microsoft.com/office/drawing/2014/main" id="{B91ACC32-D75A-4989-96A4-60394B8DC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6511" y="3503484"/>
                    <a:ext cx="0" cy="15422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單箭頭接點 50">
                    <a:extLst>
                      <a:ext uri="{FF2B5EF4-FFF2-40B4-BE49-F238E27FC236}">
                        <a16:creationId xmlns:a16="http://schemas.microsoft.com/office/drawing/2014/main" id="{4E06D883-C843-435F-959B-93415F7D73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9139" y="3503484"/>
                    <a:ext cx="0" cy="15422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594AF690-1204-4545-A967-C7B2933B97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3671" y="4742222"/>
                    <a:ext cx="0" cy="3035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單箭頭接點 54">
                    <a:extLst>
                      <a:ext uri="{FF2B5EF4-FFF2-40B4-BE49-F238E27FC236}">
                        <a16:creationId xmlns:a16="http://schemas.microsoft.com/office/drawing/2014/main" id="{7EB93662-57FF-41C3-A249-FEFBD637F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10157" y="5666755"/>
                    <a:ext cx="0" cy="3035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群組 63">
                  <a:extLst>
                    <a:ext uri="{FF2B5EF4-FFF2-40B4-BE49-F238E27FC236}">
                      <a16:creationId xmlns:a16="http://schemas.microsoft.com/office/drawing/2014/main" id="{553FAFFE-F290-4B8A-A1EE-BF098284551F}"/>
                    </a:ext>
                  </a:extLst>
                </p:cNvPr>
                <p:cNvGrpSpPr/>
                <p:nvPr/>
              </p:nvGrpSpPr>
              <p:grpSpPr>
                <a:xfrm>
                  <a:off x="3508944" y="387863"/>
                  <a:ext cx="6541067" cy="2193759"/>
                  <a:chOff x="3508945" y="387863"/>
                  <a:chExt cx="6120107" cy="219375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0553DD23-8BE2-4AAA-B92F-727196321C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88897" y="-1558532"/>
                    <a:ext cx="2193759" cy="60865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1" name="文字方塊 60">
                    <a:extLst>
                      <a:ext uri="{FF2B5EF4-FFF2-40B4-BE49-F238E27FC236}">
                        <a16:creationId xmlns:a16="http://schemas.microsoft.com/office/drawing/2014/main" id="{C7ABDC99-E2DC-4661-856F-FCF3567C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3508945" y="387863"/>
                    <a:ext cx="29109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(B) Music Separation Module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61C9C1DF-ECD2-440C-A6CF-F5D3BB28FD22}"/>
                    </a:ext>
                  </a:extLst>
                </p:cNvPr>
                <p:cNvGrpSpPr/>
                <p:nvPr/>
              </p:nvGrpSpPr>
              <p:grpSpPr>
                <a:xfrm>
                  <a:off x="3508945" y="2890098"/>
                  <a:ext cx="6541066" cy="3587656"/>
                  <a:chOff x="3508945" y="4283994"/>
                  <a:chExt cx="6120107" cy="2193759"/>
                </a:xfrm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65EC91BC-2EF9-4677-9233-E3C99A7115F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88897" y="2337599"/>
                    <a:ext cx="2193759" cy="60865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" name="文字方塊 61">
                    <a:extLst>
                      <a:ext uri="{FF2B5EF4-FFF2-40B4-BE49-F238E27FC236}">
                        <a16:creationId xmlns:a16="http://schemas.microsoft.com/office/drawing/2014/main" id="{C16515D9-202E-449C-B00B-7DBE1EAE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8945" y="4283994"/>
                    <a:ext cx="25723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(C) Music Tracker Module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65" name="箭號: 向右 64">
                  <a:extLst>
                    <a:ext uri="{FF2B5EF4-FFF2-40B4-BE49-F238E27FC236}">
                      <a16:creationId xmlns:a16="http://schemas.microsoft.com/office/drawing/2014/main" id="{14B75678-2D51-47BB-B2EB-3A7EB75B2EBF}"/>
                    </a:ext>
                  </a:extLst>
                </p:cNvPr>
                <p:cNvSpPr/>
                <p:nvPr/>
              </p:nvSpPr>
              <p:spPr>
                <a:xfrm>
                  <a:off x="2861163" y="2048992"/>
                  <a:ext cx="681338" cy="246219"/>
                </a:xfrm>
                <a:prstGeom prst="right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箭號: 向右 65">
                  <a:extLst>
                    <a:ext uri="{FF2B5EF4-FFF2-40B4-BE49-F238E27FC236}">
                      <a16:creationId xmlns:a16="http://schemas.microsoft.com/office/drawing/2014/main" id="{DA4CDE62-25CA-4B69-B3AD-885037A6EA29}"/>
                    </a:ext>
                  </a:extLst>
                </p:cNvPr>
                <p:cNvSpPr/>
                <p:nvPr/>
              </p:nvSpPr>
              <p:spPr>
                <a:xfrm>
                  <a:off x="2856048" y="5119867"/>
                  <a:ext cx="681338" cy="246219"/>
                </a:xfrm>
                <a:prstGeom prst="right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18" name="群組 217">
                  <a:extLst>
                    <a:ext uri="{FF2B5EF4-FFF2-40B4-BE49-F238E27FC236}">
                      <a16:creationId xmlns:a16="http://schemas.microsoft.com/office/drawing/2014/main" id="{85611270-5612-4014-965D-9D41D9C2D5FF}"/>
                    </a:ext>
                  </a:extLst>
                </p:cNvPr>
                <p:cNvGrpSpPr/>
                <p:nvPr/>
              </p:nvGrpSpPr>
              <p:grpSpPr>
                <a:xfrm>
                  <a:off x="3742263" y="3075262"/>
                  <a:ext cx="6066778" cy="3087808"/>
                  <a:chOff x="4200602" y="3075847"/>
                  <a:chExt cx="6066778" cy="3087808"/>
                </a:xfrm>
              </p:grpSpPr>
              <p:sp>
                <p:nvSpPr>
                  <p:cNvPr id="87" name="矩形: 圓角 86">
                    <a:extLst>
                      <a:ext uri="{FF2B5EF4-FFF2-40B4-BE49-F238E27FC236}">
                        <a16:creationId xmlns:a16="http://schemas.microsoft.com/office/drawing/2014/main" id="{907673C0-1EEE-492B-9C4A-5A45E39A2E18}"/>
                      </a:ext>
                    </a:extLst>
                  </p:cNvPr>
                  <p:cNvSpPr/>
                  <p:nvPr/>
                </p:nvSpPr>
                <p:spPr>
                  <a:xfrm>
                    <a:off x="5018600" y="3601527"/>
                    <a:ext cx="1146066" cy="620999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Music Detector</a:t>
                    </a:r>
                    <a:endParaRPr lang="zh-TW" altLang="en-US" sz="1400" dirty="0"/>
                  </a:p>
                </p:txBody>
              </p:sp>
              <p:grpSp>
                <p:nvGrpSpPr>
                  <p:cNvPr id="94" name="群組 93">
                    <a:extLst>
                      <a:ext uri="{FF2B5EF4-FFF2-40B4-BE49-F238E27FC236}">
                        <a16:creationId xmlns:a16="http://schemas.microsoft.com/office/drawing/2014/main" id="{EB5FCC46-5B75-4D49-B4FA-6BDE0231B581}"/>
                      </a:ext>
                    </a:extLst>
                  </p:cNvPr>
                  <p:cNvGrpSpPr/>
                  <p:nvPr/>
                </p:nvGrpSpPr>
                <p:grpSpPr>
                  <a:xfrm>
                    <a:off x="7528797" y="4534671"/>
                    <a:ext cx="2298955" cy="1628984"/>
                    <a:chOff x="6844005" y="4535108"/>
                    <a:chExt cx="2298955" cy="1628984"/>
                  </a:xfrm>
                </p:grpSpPr>
                <p:sp>
                  <p:nvSpPr>
                    <p:cNvPr id="90" name="矩形: 圓角 89">
                      <a:extLst>
                        <a:ext uri="{FF2B5EF4-FFF2-40B4-BE49-F238E27FC236}">
                          <a16:creationId xmlns:a16="http://schemas.microsoft.com/office/drawing/2014/main" id="{F4013CE2-DD84-4CDD-830E-FA265915D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4005" y="4563960"/>
                      <a:ext cx="2298955" cy="1600132"/>
                    </a:xfrm>
                    <a:prstGeom prst="roundRect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91" name="文字方塊 90">
                      <a:extLst>
                        <a:ext uri="{FF2B5EF4-FFF2-40B4-BE49-F238E27FC236}">
                          <a16:creationId xmlns:a16="http://schemas.microsoft.com/office/drawing/2014/main" id="{9D84D520-F26D-4077-B5AA-7FD5C870E9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088" y="4535108"/>
                      <a:ext cx="13351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400" dirty="0"/>
                        <a:t>Decision Maker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92" name="矩形: 圓角 91">
                      <a:extLst>
                        <a:ext uri="{FF2B5EF4-FFF2-40B4-BE49-F238E27FC236}">
                          <a16:creationId xmlns:a16="http://schemas.microsoft.com/office/drawing/2014/main" id="{53D8900A-E58E-4022-9C47-5842A741B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7704" y="4859663"/>
                      <a:ext cx="1876205" cy="524259"/>
                    </a:xfrm>
                    <a:prstGeom prst="roundRect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/>
                        <a:t>ODTW main thread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93" name="矩形: 圓角 92">
                      <a:extLst>
                        <a:ext uri="{FF2B5EF4-FFF2-40B4-BE49-F238E27FC236}">
                          <a16:creationId xmlns:a16="http://schemas.microsoft.com/office/drawing/2014/main" id="{377DAAEB-7226-4E3E-B611-4E71362D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7704" y="5487476"/>
                      <a:ext cx="1876206" cy="620301"/>
                    </a:xfrm>
                    <a:prstGeom prst="roundRect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/>
                        <a:t>Greedy backward alignment threads</a:t>
                      </a:r>
                      <a:endParaRPr lang="zh-TW" altLang="en-US" sz="1400" dirty="0"/>
                    </a:p>
                  </p:txBody>
                </p: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193212DF-4048-4835-BAE4-623609A06E44}"/>
                      </a:ext>
                    </a:extLst>
                  </p:cNvPr>
                  <p:cNvGrpSpPr/>
                  <p:nvPr/>
                </p:nvGrpSpPr>
                <p:grpSpPr>
                  <a:xfrm>
                    <a:off x="4651676" y="4568517"/>
                    <a:ext cx="1887496" cy="1595138"/>
                    <a:chOff x="4453250" y="4522983"/>
                    <a:chExt cx="1887496" cy="1595138"/>
                  </a:xfrm>
                </p:grpSpPr>
                <p:sp>
                  <p:nvSpPr>
                    <p:cNvPr id="70" name="矩形: 圓角 69">
                      <a:extLst>
                        <a:ext uri="{FF2B5EF4-FFF2-40B4-BE49-F238E27FC236}">
                          <a16:creationId xmlns:a16="http://schemas.microsoft.com/office/drawing/2014/main" id="{06B4D285-6810-4CAA-AB6D-CF29FD4A1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3250" y="4522983"/>
                      <a:ext cx="1887496" cy="1595138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400" dirty="0"/>
                    </a:p>
                  </p:txBody>
                </p:sp>
                <p:sp>
                  <p:nvSpPr>
                    <p:cNvPr id="95" name="矩形: 圓角 94">
                      <a:extLst>
                        <a:ext uri="{FF2B5EF4-FFF2-40B4-BE49-F238E27FC236}">
                          <a16:creationId xmlns:a16="http://schemas.microsoft.com/office/drawing/2014/main" id="{9F1B5B20-513A-4A55-A62D-F5986CAC3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3407" y="4884600"/>
                      <a:ext cx="539604" cy="317272"/>
                    </a:xfrm>
                    <a:prstGeom prst="roundRect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/>
                        <a:t>Live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96" name="矩形: 圓角 95">
                      <a:extLst>
                        <a:ext uri="{FF2B5EF4-FFF2-40B4-BE49-F238E27FC236}">
                          <a16:creationId xmlns:a16="http://schemas.microsoft.com/office/drawing/2014/main" id="{ECDECFEC-839E-486E-B7D5-309B7FED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9522" y="5277770"/>
                      <a:ext cx="1007373" cy="317272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/>
                        <a:t>Reference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97" name="矩形: 圓角 96">
                      <a:extLst>
                        <a:ext uri="{FF2B5EF4-FFF2-40B4-BE49-F238E27FC236}">
                          <a16:creationId xmlns:a16="http://schemas.microsoft.com/office/drawing/2014/main" id="{5EB14959-5F32-4FCB-8F6E-CD11AEBCA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79" y="5669251"/>
                      <a:ext cx="1457457" cy="317272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/>
                        <a:t>Accompaniment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98" name="文字方塊 97">
                      <a:extLst>
                        <a:ext uri="{FF2B5EF4-FFF2-40B4-BE49-F238E27FC236}">
                          <a16:creationId xmlns:a16="http://schemas.microsoft.com/office/drawing/2014/main" id="{D23B3A39-48D2-41DB-941F-0C1F2017EC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2820" y="4549903"/>
                      <a:ext cx="12669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400" dirty="0"/>
                        <a:t>Data Manager</a:t>
                      </a:r>
                      <a:endParaRPr lang="zh-TW" altLang="en-US" sz="1400" dirty="0"/>
                    </a:p>
                  </p:txBody>
                </p:sp>
              </p:grpSp>
              <p:grpSp>
                <p:nvGrpSpPr>
                  <p:cNvPr id="109" name="群組 108">
                    <a:extLst>
                      <a:ext uri="{FF2B5EF4-FFF2-40B4-BE49-F238E27FC236}">
                        <a16:creationId xmlns:a16="http://schemas.microsoft.com/office/drawing/2014/main" id="{B1032B1B-DEB8-45E8-8A0B-6B6B4DF59A3E}"/>
                      </a:ext>
                    </a:extLst>
                  </p:cNvPr>
                  <p:cNvGrpSpPr/>
                  <p:nvPr/>
                </p:nvGrpSpPr>
                <p:grpSpPr>
                  <a:xfrm>
                    <a:off x="7525960" y="3075847"/>
                    <a:ext cx="2298954" cy="1141177"/>
                    <a:chOff x="8289101" y="3211110"/>
                    <a:chExt cx="2298954" cy="1141177"/>
                  </a:xfrm>
                </p:grpSpPr>
                <p:sp>
                  <p:nvSpPr>
                    <p:cNvPr id="88" name="矩形: 圓角 87">
                      <a:extLst>
                        <a:ext uri="{FF2B5EF4-FFF2-40B4-BE49-F238E27FC236}">
                          <a16:creationId xmlns:a16="http://schemas.microsoft.com/office/drawing/2014/main" id="{5D91B62D-D905-4DC3-A6CB-8FBBFF705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9101" y="3234237"/>
                      <a:ext cx="2298954" cy="1118050"/>
                    </a:xfrm>
                    <a:prstGeom prst="roundRect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400" dirty="0"/>
                    </a:p>
                  </p:txBody>
                </p:sp>
                <p:sp>
                  <p:nvSpPr>
                    <p:cNvPr id="107" name="矩形: 圓角 106">
                      <a:extLst>
                        <a:ext uri="{FF2B5EF4-FFF2-40B4-BE49-F238E27FC236}">
                          <a16:creationId xmlns:a16="http://schemas.microsoft.com/office/drawing/2014/main" id="{B330DF25-6B8D-4C49-B725-E0698132F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2800" y="3664013"/>
                      <a:ext cx="1876206" cy="511921"/>
                    </a:xfrm>
                    <a:prstGeom prst="roundRect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/>
                        <a:t>Greedy backward alignment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108" name="文字方塊 107">
                      <a:extLst>
                        <a:ext uri="{FF2B5EF4-FFF2-40B4-BE49-F238E27FC236}">
                          <a16:creationId xmlns:a16="http://schemas.microsoft.com/office/drawing/2014/main" id="{AE574116-7005-4FD7-AC1A-FA322A2629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45493" y="3211110"/>
                      <a:ext cx="1786169" cy="281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zh-TW"/>
                      </a:defPPr>
                      <a:lvl1pPr algn="ctr">
                        <a:defRPr sz="1400"/>
                      </a:lvl1pPr>
                    </a:lstStyle>
                    <a:p>
                      <a:r>
                        <a:rPr lang="en-US" altLang="zh-TW" dirty="0"/>
                        <a:t>Rough Position Estimator</a:t>
                      </a:r>
                      <a:endParaRPr lang="zh-TW" altLang="en-US" dirty="0"/>
                    </a:p>
                  </p:txBody>
                </p:sp>
              </p:grpSp>
              <p:cxnSp>
                <p:nvCxnSpPr>
                  <p:cNvPr id="111" name="直線單箭頭接點 110">
                    <a:extLst>
                      <a:ext uri="{FF2B5EF4-FFF2-40B4-BE49-F238E27FC236}">
                        <a16:creationId xmlns:a16="http://schemas.microsoft.com/office/drawing/2014/main" id="{1C3BB7D8-563B-4C16-8C18-65F0759115E1}"/>
                      </a:ext>
                    </a:extLst>
                  </p:cNvPr>
                  <p:cNvCxnSpPr>
                    <a:cxnSpLocks/>
                    <a:endCxn id="70" idx="1"/>
                  </p:cNvCxnSpPr>
                  <p:nvPr/>
                </p:nvCxnSpPr>
                <p:spPr>
                  <a:xfrm>
                    <a:off x="4200602" y="5363589"/>
                    <a:ext cx="451074" cy="24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線單箭頭接點 111">
                    <a:extLst>
                      <a:ext uri="{FF2B5EF4-FFF2-40B4-BE49-F238E27FC236}">
                        <a16:creationId xmlns:a16="http://schemas.microsoft.com/office/drawing/2014/main" id="{08FC4ADE-916D-42F3-9F3E-1541D9EB6C44}"/>
                      </a:ext>
                    </a:extLst>
                  </p:cNvPr>
                  <p:cNvCxnSpPr>
                    <a:cxnSpLocks/>
                    <a:stCxn id="70" idx="0"/>
                    <a:endCxn id="87" idx="2"/>
                  </p:cNvCxnSpPr>
                  <p:nvPr/>
                </p:nvCxnSpPr>
                <p:spPr>
                  <a:xfrm flipH="1" flipV="1">
                    <a:off x="5591633" y="4222526"/>
                    <a:ext cx="3791" cy="3459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線單箭頭接點 118">
                    <a:extLst>
                      <a:ext uri="{FF2B5EF4-FFF2-40B4-BE49-F238E27FC236}">
                        <a16:creationId xmlns:a16="http://schemas.microsoft.com/office/drawing/2014/main" id="{4C11DE07-7394-4AAB-BE50-A46192EBD95E}"/>
                      </a:ext>
                    </a:extLst>
                  </p:cNvPr>
                  <p:cNvCxnSpPr>
                    <a:cxnSpLocks/>
                    <a:stCxn id="90" idx="0"/>
                    <a:endCxn id="88" idx="2"/>
                  </p:cNvCxnSpPr>
                  <p:nvPr/>
                </p:nvCxnSpPr>
                <p:spPr>
                  <a:xfrm flipH="1" flipV="1">
                    <a:off x="8675437" y="4217024"/>
                    <a:ext cx="2838" cy="346499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>
                    <a:extLst>
                      <a:ext uri="{FF2B5EF4-FFF2-40B4-BE49-F238E27FC236}">
                        <a16:creationId xmlns:a16="http://schemas.microsoft.com/office/drawing/2014/main" id="{FF899A30-D7B2-464A-95C8-B70CF91DD5CE}"/>
                      </a:ext>
                    </a:extLst>
                  </p:cNvPr>
                  <p:cNvCxnSpPr/>
                  <p:nvPr/>
                </p:nvCxnSpPr>
                <p:spPr>
                  <a:xfrm>
                    <a:off x="6539172" y="5323304"/>
                    <a:ext cx="222355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線接點 126">
                    <a:extLst>
                      <a:ext uri="{FF2B5EF4-FFF2-40B4-BE49-F238E27FC236}">
                        <a16:creationId xmlns:a16="http://schemas.microsoft.com/office/drawing/2014/main" id="{898BA943-1BBF-4AA3-A161-2A2965F18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61527" y="5186781"/>
                    <a:ext cx="179023" cy="1389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線單箭頭接點 130">
                    <a:extLst>
                      <a:ext uri="{FF2B5EF4-FFF2-40B4-BE49-F238E27FC236}">
                        <a16:creationId xmlns:a16="http://schemas.microsoft.com/office/drawing/2014/main" id="{DC2380B1-92DA-4712-B226-13C5D2598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40550" y="5323302"/>
                    <a:ext cx="585410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接點: 肘形 134">
                    <a:extLst>
                      <a:ext uri="{FF2B5EF4-FFF2-40B4-BE49-F238E27FC236}">
                        <a16:creationId xmlns:a16="http://schemas.microsoft.com/office/drawing/2014/main" id="{EFC683A5-12CB-40E6-83A4-EC3C37684C5F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6164666" y="3912027"/>
                    <a:ext cx="654002" cy="1335379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接點: 肘形 143">
                    <a:extLst>
                      <a:ext uri="{FF2B5EF4-FFF2-40B4-BE49-F238E27FC236}">
                        <a16:creationId xmlns:a16="http://schemas.microsoft.com/office/drawing/2014/main" id="{5A9C7E2D-D742-4387-AA8D-4A2A5AA673D3}"/>
                      </a:ext>
                    </a:extLst>
                  </p:cNvPr>
                  <p:cNvCxnSpPr>
                    <a:cxnSpLocks/>
                    <a:endCxn id="88" idx="1"/>
                  </p:cNvCxnSpPr>
                  <p:nvPr/>
                </p:nvCxnSpPr>
                <p:spPr>
                  <a:xfrm rot="5400000" flipH="1" flipV="1">
                    <a:off x="6543481" y="4340822"/>
                    <a:ext cx="1665301" cy="29965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單箭頭接點 147">
                    <a:extLst>
                      <a:ext uri="{FF2B5EF4-FFF2-40B4-BE49-F238E27FC236}">
                        <a16:creationId xmlns:a16="http://schemas.microsoft.com/office/drawing/2014/main" id="{D89AD221-A0ED-4758-B42D-FCFD319643B4}"/>
                      </a:ext>
                    </a:extLst>
                  </p:cNvPr>
                  <p:cNvCxnSpPr>
                    <a:cxnSpLocks/>
                    <a:stCxn id="90" idx="3"/>
                  </p:cNvCxnSpPr>
                  <p:nvPr/>
                </p:nvCxnSpPr>
                <p:spPr>
                  <a:xfrm>
                    <a:off x="9827752" y="5363589"/>
                    <a:ext cx="43962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群組 216">
                  <a:extLst>
                    <a:ext uri="{FF2B5EF4-FFF2-40B4-BE49-F238E27FC236}">
                      <a16:creationId xmlns:a16="http://schemas.microsoft.com/office/drawing/2014/main" id="{5272E129-61E5-4406-9CBC-8A167C95047F}"/>
                    </a:ext>
                  </a:extLst>
                </p:cNvPr>
                <p:cNvGrpSpPr/>
                <p:nvPr/>
              </p:nvGrpSpPr>
              <p:grpSpPr>
                <a:xfrm>
                  <a:off x="5097711" y="820351"/>
                  <a:ext cx="2187201" cy="1519324"/>
                  <a:chOff x="5634025" y="779522"/>
                  <a:chExt cx="2187201" cy="1519324"/>
                </a:xfrm>
              </p:grpSpPr>
              <p:sp>
                <p:nvSpPr>
                  <p:cNvPr id="67" name="矩形: 圓角 66">
                    <a:extLst>
                      <a:ext uri="{FF2B5EF4-FFF2-40B4-BE49-F238E27FC236}">
                        <a16:creationId xmlns:a16="http://schemas.microsoft.com/office/drawing/2014/main" id="{A1AD138F-1CB2-4B7D-A6DB-5A6A910DEBCA}"/>
                      </a:ext>
                    </a:extLst>
                  </p:cNvPr>
                  <p:cNvSpPr/>
                  <p:nvPr/>
                </p:nvSpPr>
                <p:spPr>
                  <a:xfrm>
                    <a:off x="6447648" y="779522"/>
                    <a:ext cx="1373578" cy="677309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Band-Split RNN</a:t>
                    </a:r>
                  </a:p>
                  <a:p>
                    <a:pPr algn="ctr"/>
                    <a:r>
                      <a:rPr lang="en-US" altLang="zh-TW" sz="1400" dirty="0"/>
                      <a:t>Target: Violin</a:t>
                    </a:r>
                    <a:endParaRPr lang="zh-TW" altLang="en-US" sz="1400" dirty="0"/>
                  </a:p>
                </p:txBody>
              </p:sp>
              <p:sp>
                <p:nvSpPr>
                  <p:cNvPr id="72" name="矩形: 圓角 71">
                    <a:extLst>
                      <a:ext uri="{FF2B5EF4-FFF2-40B4-BE49-F238E27FC236}">
                        <a16:creationId xmlns:a16="http://schemas.microsoft.com/office/drawing/2014/main" id="{65C5247F-96DD-4CA6-8CEC-8ABB7FAE25C9}"/>
                      </a:ext>
                    </a:extLst>
                  </p:cNvPr>
                  <p:cNvSpPr/>
                  <p:nvPr/>
                </p:nvSpPr>
                <p:spPr>
                  <a:xfrm>
                    <a:off x="6443559" y="1621537"/>
                    <a:ext cx="1371656" cy="677309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/>
                      <a:t>Band-Split RNN</a:t>
                    </a:r>
                  </a:p>
                  <a:p>
                    <a:pPr algn="ctr"/>
                    <a:r>
                      <a:rPr lang="en-US" altLang="zh-TW" sz="1400" dirty="0"/>
                      <a:t>Target: Piano</a:t>
                    </a:r>
                    <a:endParaRPr lang="zh-TW" altLang="en-US" sz="1400" dirty="0"/>
                  </a:p>
                </p:txBody>
              </p:sp>
              <p:cxnSp>
                <p:nvCxnSpPr>
                  <p:cNvPr id="165" name="接點: 肘形 164">
                    <a:extLst>
                      <a:ext uri="{FF2B5EF4-FFF2-40B4-BE49-F238E27FC236}">
                        <a16:creationId xmlns:a16="http://schemas.microsoft.com/office/drawing/2014/main" id="{4A06C3C3-A2F0-42B4-81A5-58CB0E407DBE}"/>
                      </a:ext>
                    </a:extLst>
                  </p:cNvPr>
                  <p:cNvCxnSpPr>
                    <a:cxnSpLocks/>
                    <a:endCxn id="67" idx="1"/>
                  </p:cNvCxnSpPr>
                  <p:nvPr/>
                </p:nvCxnSpPr>
                <p:spPr>
                  <a:xfrm flipV="1">
                    <a:off x="5634025" y="1118177"/>
                    <a:ext cx="813624" cy="393556"/>
                  </a:xfrm>
                  <a:prstGeom prst="bentConnector3">
                    <a:avLst>
                      <a:gd name="adj1" fmla="val 5032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接點: 肘形 166">
                    <a:extLst>
                      <a:ext uri="{FF2B5EF4-FFF2-40B4-BE49-F238E27FC236}">
                        <a16:creationId xmlns:a16="http://schemas.microsoft.com/office/drawing/2014/main" id="{D8A201AD-71F3-4955-B972-D5FA89E050FC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>
                    <a:off x="5641196" y="1511733"/>
                    <a:ext cx="802359" cy="448459"/>
                  </a:xfrm>
                  <a:prstGeom prst="bentConnector3">
                    <a:avLst>
                      <a:gd name="adj1" fmla="val 50325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直線單箭頭接點 227">
                <a:extLst>
                  <a:ext uri="{FF2B5EF4-FFF2-40B4-BE49-F238E27FC236}">
                    <a16:creationId xmlns:a16="http://schemas.microsoft.com/office/drawing/2014/main" id="{707C80D6-56C4-455A-910E-C515B57C0BD5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 flipV="1">
                <a:off x="8568302" y="943109"/>
                <a:ext cx="751067" cy="1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單箭頭接點 232">
                <a:extLst>
                  <a:ext uri="{FF2B5EF4-FFF2-40B4-BE49-F238E27FC236}">
                    <a16:creationId xmlns:a16="http://schemas.microsoft.com/office/drawing/2014/main" id="{F30596E7-13A3-451E-BF0B-3A224DC09D5B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8560976" y="1864441"/>
                <a:ext cx="7583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ECCBEA6-8329-4FE2-A3D9-C7524895BEB5}"/>
                </a:ext>
              </a:extLst>
            </p:cNvPr>
            <p:cNvGrpSpPr/>
            <p:nvPr/>
          </p:nvGrpSpPr>
          <p:grpSpPr>
            <a:xfrm>
              <a:off x="9589092" y="512027"/>
              <a:ext cx="1272144" cy="681356"/>
              <a:chOff x="8867638" y="478471"/>
              <a:chExt cx="1272144" cy="681356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3B77FDA-ABF0-4B74-B050-0C0D239C9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425" y="730054"/>
                <a:ext cx="429773" cy="429773"/>
              </a:xfrm>
              <a:prstGeom prst="rect">
                <a:avLst/>
              </a:prstGeom>
            </p:spPr>
          </p:pic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EE7ACC91-DEFB-45A4-851F-7733B34176BC}"/>
                  </a:ext>
                </a:extLst>
              </p:cNvPr>
              <p:cNvSpPr txBox="1"/>
              <p:nvPr/>
            </p:nvSpPr>
            <p:spPr>
              <a:xfrm>
                <a:off x="8867638" y="478471"/>
                <a:ext cx="1272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Reference Source</a:t>
                </a:r>
                <a:endParaRPr lang="zh-TW" altLang="en-US" sz="1200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0B7EEB3-00BA-44B5-A1BA-DE5566A5BCD9}"/>
                </a:ext>
              </a:extLst>
            </p:cNvPr>
            <p:cNvGrpSpPr/>
            <p:nvPr/>
          </p:nvGrpSpPr>
          <p:grpSpPr>
            <a:xfrm>
              <a:off x="9391505" y="1426004"/>
              <a:ext cx="1670522" cy="681356"/>
              <a:chOff x="8670051" y="1375670"/>
              <a:chExt cx="1670522" cy="681356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20AB6AB-532A-48E7-95B0-15E430289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425" y="1627253"/>
                <a:ext cx="429773" cy="429773"/>
              </a:xfrm>
              <a:prstGeom prst="rect">
                <a:avLst/>
              </a:prstGeom>
            </p:spPr>
          </p:pic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F5603AB2-C1FA-4092-B520-41255804F206}"/>
                  </a:ext>
                </a:extLst>
              </p:cNvPr>
              <p:cNvSpPr txBox="1"/>
              <p:nvPr/>
            </p:nvSpPr>
            <p:spPr>
              <a:xfrm>
                <a:off x="8670051" y="1375670"/>
                <a:ext cx="16705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Accompaniment Source</a:t>
                </a:r>
                <a:endParaRPr lang="zh-TW" altLang="en-US" sz="1200" dirty="0"/>
              </a:p>
            </p:txBody>
          </p:sp>
        </p:grpSp>
        <p:pic>
          <p:nvPicPr>
            <p:cNvPr id="102" name="圖片 101">
              <a:extLst>
                <a:ext uri="{FF2B5EF4-FFF2-40B4-BE49-F238E27FC236}">
                  <a16:creationId xmlns:a16="http://schemas.microsoft.com/office/drawing/2014/main" id="{80B68BEF-5F1A-4206-9B0D-9F4C2AE02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9491" b="31753"/>
            <a:stretch/>
          </p:blipFill>
          <p:spPr>
            <a:xfrm>
              <a:off x="5286512" y="794594"/>
              <a:ext cx="650717" cy="775168"/>
            </a:xfrm>
            <a:prstGeom prst="rect">
              <a:avLst/>
            </a:prstGeom>
          </p:spPr>
        </p:pic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D88F6180-1C60-489E-AE71-2EB660823BAD}"/>
                </a:ext>
              </a:extLst>
            </p:cNvPr>
            <p:cNvSpPr txBox="1"/>
            <p:nvPr/>
          </p:nvSpPr>
          <p:spPr>
            <a:xfrm>
              <a:off x="5376335" y="933286"/>
              <a:ext cx="571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Mixed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0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77615" y="93016"/>
            <a:ext cx="639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Feature extraction</a:t>
            </a:r>
            <a:endParaRPr lang="zh-TW" altLang="en-US" sz="28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0D6F8A6-2F91-4D57-885B-1D70A6B10322}"/>
              </a:ext>
            </a:extLst>
          </p:cNvPr>
          <p:cNvGrpSpPr/>
          <p:nvPr/>
        </p:nvGrpSpPr>
        <p:grpSpPr>
          <a:xfrm>
            <a:off x="1055106" y="906977"/>
            <a:ext cx="1168400" cy="1168400"/>
            <a:chOff x="774986" y="1243568"/>
            <a:chExt cx="1168400" cy="11684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B17478C-C5CA-43C8-AA48-F6BC819F4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6" y="1243568"/>
              <a:ext cx="1168400" cy="1168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A44FF4D-37D9-490D-9164-78E2E2D01798}"/>
                </a:ext>
              </a:extLst>
            </p:cNvPr>
            <p:cNvSpPr txBox="1"/>
            <p:nvPr/>
          </p:nvSpPr>
          <p:spPr>
            <a:xfrm>
              <a:off x="991137" y="12435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Audio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173D548-33A9-406F-8F86-AF332CF6AAE9}"/>
              </a:ext>
            </a:extLst>
          </p:cNvPr>
          <p:cNvGrpSpPr/>
          <p:nvPr/>
        </p:nvGrpSpPr>
        <p:grpSpPr>
          <a:xfrm>
            <a:off x="830334" y="2421805"/>
            <a:ext cx="1617943" cy="1680508"/>
            <a:chOff x="3196921" y="1376908"/>
            <a:chExt cx="1617943" cy="1680508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5103DAA-3E8C-411F-A577-A89717CD1FE4}"/>
                </a:ext>
              </a:extLst>
            </p:cNvPr>
            <p:cNvSpPr txBox="1"/>
            <p:nvPr/>
          </p:nvSpPr>
          <p:spPr>
            <a:xfrm>
              <a:off x="3196921" y="1376908"/>
              <a:ext cx="1617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High resolution</a:t>
              </a:r>
            </a:p>
            <a:p>
              <a:pPr algn="ctr"/>
              <a:r>
                <a:rPr lang="en-US" altLang="zh-TW" dirty="0"/>
                <a:t>feature</a:t>
              </a:r>
              <a:endParaRPr lang="zh-TW" altLang="en-US" dirty="0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AF30446-E8C6-4C18-997B-BD138C82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169" y="1950978"/>
              <a:ext cx="1198533" cy="1106438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076294B-D3A4-4089-9962-B0F1D935F8FF}"/>
              </a:ext>
            </a:extLst>
          </p:cNvPr>
          <p:cNvGrpSpPr/>
          <p:nvPr/>
        </p:nvGrpSpPr>
        <p:grpSpPr>
          <a:xfrm>
            <a:off x="792876" y="4741937"/>
            <a:ext cx="1617943" cy="1694859"/>
            <a:chOff x="4860342" y="1131669"/>
            <a:chExt cx="1617943" cy="1694859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CA719BC-03F4-456F-B851-ECC619B82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0046" y="1712858"/>
              <a:ext cx="1198533" cy="111367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84E3DB-F4CE-49BC-8A12-32953A7EFC1B}"/>
                </a:ext>
              </a:extLst>
            </p:cNvPr>
            <p:cNvSpPr txBox="1"/>
            <p:nvPr/>
          </p:nvSpPr>
          <p:spPr>
            <a:xfrm>
              <a:off x="4860342" y="1131669"/>
              <a:ext cx="1617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 resolution feature</a:t>
              </a:r>
              <a:endParaRPr lang="zh-TW" altLang="en-US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A50A69-CC06-42A1-8EFC-FF731EEBD5F0}"/>
              </a:ext>
            </a:extLst>
          </p:cNvPr>
          <p:cNvSpPr txBox="1"/>
          <p:nvPr/>
        </p:nvSpPr>
        <p:spPr>
          <a:xfrm>
            <a:off x="6088524" y="2296847"/>
            <a:ext cx="4066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STFT setting</a:t>
            </a:r>
          </a:p>
          <a:p>
            <a:pPr lvl="1"/>
            <a:r>
              <a:rPr lang="en-US" altLang="zh-TW" dirty="0"/>
              <a:t>Window length: 46ms (2028 frames)</a:t>
            </a:r>
          </a:p>
          <a:p>
            <a:pPr lvl="1"/>
            <a:r>
              <a:rPr lang="en-US" altLang="zh-TW" dirty="0"/>
              <a:t>Hop length: 20ms (882 frames)</a:t>
            </a:r>
          </a:p>
          <a:p>
            <a:pPr lvl="1"/>
            <a:r>
              <a:rPr lang="en-US" altLang="zh-TW" dirty="0"/>
              <a:t>Number of FFT = Window length</a:t>
            </a:r>
          </a:p>
          <a:p>
            <a:pPr lvl="1"/>
            <a:r>
              <a:rPr lang="en-US" altLang="zh-TW" dirty="0"/>
              <a:t>Window: Hann</a:t>
            </a:r>
          </a:p>
          <a:p>
            <a:r>
              <a:rPr lang="en-US" altLang="zh-TW" dirty="0"/>
              <a:t>Mel spectrogram setting</a:t>
            </a:r>
          </a:p>
          <a:p>
            <a:pPr lvl="1"/>
            <a:r>
              <a:rPr lang="en-US" altLang="zh-TW" dirty="0"/>
              <a:t>Number of </a:t>
            </a:r>
            <a:r>
              <a:rPr lang="en-US" altLang="zh-TW" dirty="0" err="1"/>
              <a:t>mel</a:t>
            </a:r>
            <a:r>
              <a:rPr lang="en-US" altLang="zh-TW" dirty="0"/>
              <a:t> bins: 84 bins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9D82D03-1C26-4F57-90DF-34BF558AABD8}"/>
              </a:ext>
            </a:extLst>
          </p:cNvPr>
          <p:cNvSpPr txBox="1"/>
          <p:nvPr/>
        </p:nvSpPr>
        <p:spPr>
          <a:xfrm>
            <a:off x="6088524" y="1172393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rate: 44100Hz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0322E1-30CB-479A-BFB2-F45DC66EDC17}"/>
              </a:ext>
            </a:extLst>
          </p:cNvPr>
          <p:cNvSpPr txBox="1"/>
          <p:nvPr/>
        </p:nvSpPr>
        <p:spPr>
          <a:xfrm>
            <a:off x="2409213" y="3070930"/>
            <a:ext cx="424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Shape = (</a:t>
            </a:r>
            <a:r>
              <a:rPr lang="en-US" altLang="zh-TW" dirty="0" err="1"/>
              <a:t>mel</a:t>
            </a:r>
            <a:r>
              <a:rPr lang="en-US" altLang="zh-TW" dirty="0"/>
              <a:t> bins, time frames)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D06D158-0FD0-4198-9552-DA627D882CAC}"/>
              </a:ext>
            </a:extLst>
          </p:cNvPr>
          <p:cNvSpPr txBox="1"/>
          <p:nvPr/>
        </p:nvSpPr>
        <p:spPr>
          <a:xfrm>
            <a:off x="2409213" y="1038169"/>
            <a:ext cx="35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Shape = (secs * sample rate frames,)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8F00DE-36A2-4946-AF14-87357C3CAB31}"/>
              </a:ext>
            </a:extLst>
          </p:cNvPr>
          <p:cNvSpPr txBox="1"/>
          <p:nvPr/>
        </p:nvSpPr>
        <p:spPr>
          <a:xfrm>
            <a:off x="2409213" y="5426012"/>
            <a:ext cx="35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Shape = (</a:t>
            </a:r>
            <a:r>
              <a:rPr lang="en-US" altLang="zh-TW" dirty="0" err="1"/>
              <a:t>mel</a:t>
            </a:r>
            <a:r>
              <a:rPr lang="en-US" altLang="zh-TW" dirty="0"/>
              <a:t> bins, time frames)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3BBB137-3EDD-41F6-92C3-E60565E3F50B}"/>
              </a:ext>
            </a:extLst>
          </p:cNvPr>
          <p:cNvSpPr txBox="1"/>
          <p:nvPr/>
        </p:nvSpPr>
        <p:spPr>
          <a:xfrm>
            <a:off x="6088524" y="5010513"/>
            <a:ext cx="6145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Downsample</a:t>
            </a:r>
            <a:r>
              <a:rPr lang="en-US" altLang="zh-TW" dirty="0"/>
              <a:t> setting</a:t>
            </a:r>
          </a:p>
          <a:p>
            <a:pPr lvl="1"/>
            <a:r>
              <a:rPr lang="en-US" altLang="zh-TW" dirty="0"/>
              <a:t>Window length: 600ms (30 high resolution feature frames)</a:t>
            </a:r>
          </a:p>
          <a:p>
            <a:pPr lvl="1"/>
            <a:r>
              <a:rPr lang="en-US" altLang="zh-TW" dirty="0"/>
              <a:t>Hop length: 300ms (15 high resolution feature frames)</a:t>
            </a:r>
          </a:p>
          <a:p>
            <a:pPr lvl="1"/>
            <a:r>
              <a:rPr lang="en-US" altLang="zh-TW" dirty="0"/>
              <a:t>Window: Hann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456DE44-B008-41DA-8DE4-C66BE4204B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39305" y="1820412"/>
            <a:ext cx="1" cy="60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649D079-D3CA-4C7F-8AE6-D6401000F5C4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1601848" y="4102313"/>
            <a:ext cx="1" cy="6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27542A4-362E-46BE-96F2-31024277688C}"/>
              </a:ext>
            </a:extLst>
          </p:cNvPr>
          <p:cNvSpPr txBox="1"/>
          <p:nvPr/>
        </p:nvSpPr>
        <p:spPr>
          <a:xfrm>
            <a:off x="2410819" y="3369548"/>
            <a:ext cx="424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10 sec audio</a:t>
            </a:r>
          </a:p>
          <a:p>
            <a:r>
              <a:rPr lang="en-US" altLang="zh-TW" dirty="0"/>
              <a:t>Shape = (84 bins, 500 frames)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E59116-F04B-4B58-A8F0-508DDA4A3AA0}"/>
              </a:ext>
            </a:extLst>
          </p:cNvPr>
          <p:cNvSpPr txBox="1"/>
          <p:nvPr/>
        </p:nvSpPr>
        <p:spPr>
          <a:xfrm>
            <a:off x="2403448" y="5697109"/>
            <a:ext cx="424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10 sec audio</a:t>
            </a:r>
          </a:p>
          <a:p>
            <a:r>
              <a:rPr lang="en-US" altLang="zh-TW" dirty="0"/>
              <a:t>Shape = (84 bins, 34 frames)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A71355-8078-4F78-AC5D-FE3173DA41F1}"/>
              </a:ext>
            </a:extLst>
          </p:cNvPr>
          <p:cNvSpPr txBox="1"/>
          <p:nvPr/>
        </p:nvSpPr>
        <p:spPr>
          <a:xfrm>
            <a:off x="2403448" y="1318192"/>
            <a:ext cx="424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10 sec audio</a:t>
            </a:r>
          </a:p>
          <a:p>
            <a:r>
              <a:rPr lang="en-US" altLang="zh-TW" dirty="0"/>
              <a:t>Shape = (441000 frames,)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1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24A7A71-3E14-4F45-B7ED-68ABD4F9AB12}"/>
              </a:ext>
            </a:extLst>
          </p:cNvPr>
          <p:cNvSpPr/>
          <p:nvPr/>
        </p:nvSpPr>
        <p:spPr>
          <a:xfrm>
            <a:off x="4540092" y="703602"/>
            <a:ext cx="6680919" cy="1879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6EF20E-618F-4C69-8560-98DC5091F54D}"/>
              </a:ext>
            </a:extLst>
          </p:cNvPr>
          <p:cNvSpPr txBox="1"/>
          <p:nvPr/>
        </p:nvSpPr>
        <p:spPr>
          <a:xfrm>
            <a:off x="0" y="0"/>
            <a:ext cx="592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 Tracking System - Music Detector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1AB94-32E2-44C2-B99E-8260D7F04D7D}"/>
              </a:ext>
            </a:extLst>
          </p:cNvPr>
          <p:cNvSpPr txBox="1"/>
          <p:nvPr/>
        </p:nvSpPr>
        <p:spPr>
          <a:xfrm>
            <a:off x="4560791" y="23957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8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0C61F35-4C8D-4BD9-8057-A70CD821AE15}"/>
              </a:ext>
            </a:extLst>
          </p:cNvPr>
          <p:cNvSpPr/>
          <p:nvPr/>
        </p:nvSpPr>
        <p:spPr>
          <a:xfrm>
            <a:off x="881571" y="1580720"/>
            <a:ext cx="1736394" cy="62099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 mean amplitude</a:t>
            </a:r>
            <a:endParaRPr lang="zh-TW" altLang="en-US" dirty="0"/>
          </a:p>
        </p:txBody>
      </p:sp>
      <p:sp>
        <p:nvSpPr>
          <p:cNvPr id="35" name="流程圖: 決策 34">
            <a:extLst>
              <a:ext uri="{FF2B5EF4-FFF2-40B4-BE49-F238E27FC236}">
                <a16:creationId xmlns:a16="http://schemas.microsoft.com/office/drawing/2014/main" id="{B10DE94F-30DA-49DD-9118-A4DF9CC5E8DE}"/>
              </a:ext>
            </a:extLst>
          </p:cNvPr>
          <p:cNvSpPr/>
          <p:nvPr/>
        </p:nvSpPr>
        <p:spPr>
          <a:xfrm>
            <a:off x="418568" y="2458143"/>
            <a:ext cx="2668075" cy="990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Is mean amplitude &gt; threshold</a:t>
            </a:r>
            <a:endParaRPr lang="zh-TW" altLang="en-US" sz="14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99D66FC-3AEA-4FF3-A72E-657B66CA4BEB}"/>
              </a:ext>
            </a:extLst>
          </p:cNvPr>
          <p:cNvSpPr/>
          <p:nvPr/>
        </p:nvSpPr>
        <p:spPr>
          <a:xfrm>
            <a:off x="881570" y="3701233"/>
            <a:ext cx="1736394" cy="620999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Calculate alignment cost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E9BA08D-81C7-402D-972F-2C8E430DBCF7}"/>
              </a:ext>
            </a:extLst>
          </p:cNvPr>
          <p:cNvSpPr/>
          <p:nvPr/>
        </p:nvSpPr>
        <p:spPr>
          <a:xfrm>
            <a:off x="829310" y="5955720"/>
            <a:ext cx="1840911" cy="620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Trigger music tracker event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21E2DA3-E670-4035-9A57-7AE859461EC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749768" y="2201719"/>
            <a:ext cx="2838" cy="25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E8F4C9A-1EB9-43F4-89D3-B9CEA56AE4A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1749767" y="3448343"/>
            <a:ext cx="2839" cy="25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895561E-7E79-4D28-B7B8-C2F18499AB6B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flipH="1">
            <a:off x="1749765" y="4322232"/>
            <a:ext cx="2" cy="32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B4B3203-A7DC-446D-9DD4-B891963653B1}"/>
              </a:ext>
            </a:extLst>
          </p:cNvPr>
          <p:cNvSpPr txBox="1"/>
          <p:nvPr/>
        </p:nvSpPr>
        <p:spPr>
          <a:xfrm>
            <a:off x="2017992" y="333190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6662E2-6C42-43A3-909A-4E93B6EBE5E3}"/>
              </a:ext>
            </a:extLst>
          </p:cNvPr>
          <p:cNvSpPr txBox="1"/>
          <p:nvPr/>
        </p:nvSpPr>
        <p:spPr>
          <a:xfrm>
            <a:off x="3282394" y="1998409"/>
            <a:ext cx="68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AE09CB6E-D5AB-4091-B00A-78223B73417C}"/>
              </a:ext>
            </a:extLst>
          </p:cNvPr>
          <p:cNvSpPr/>
          <p:nvPr/>
        </p:nvSpPr>
        <p:spPr>
          <a:xfrm>
            <a:off x="881570" y="762797"/>
            <a:ext cx="1736394" cy="620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Get streaming audio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A2CA910-EEF9-41A1-91D0-FB6FB632AB02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1749767" y="1383796"/>
            <a:ext cx="1" cy="19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DA3D7F49-021D-48B9-AFAB-0939148326FB}"/>
              </a:ext>
            </a:extLst>
          </p:cNvPr>
          <p:cNvCxnSpPr>
            <a:cxnSpLocks/>
            <a:stCxn id="35" idx="3"/>
            <a:endCxn id="46" idx="3"/>
          </p:cNvCxnSpPr>
          <p:nvPr/>
        </p:nvCxnSpPr>
        <p:spPr>
          <a:xfrm flipH="1" flipV="1">
            <a:off x="2617964" y="1073297"/>
            <a:ext cx="468679" cy="1879946"/>
          </a:xfrm>
          <a:prstGeom prst="bentConnector3">
            <a:avLst>
              <a:gd name="adj1" fmla="val -48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圖: 決策 48">
            <a:extLst>
              <a:ext uri="{FF2B5EF4-FFF2-40B4-BE49-F238E27FC236}">
                <a16:creationId xmlns:a16="http://schemas.microsoft.com/office/drawing/2014/main" id="{FFA47F9C-9974-4F02-8C96-305ECA471716}"/>
              </a:ext>
            </a:extLst>
          </p:cNvPr>
          <p:cNvSpPr/>
          <p:nvPr/>
        </p:nvSpPr>
        <p:spPr>
          <a:xfrm>
            <a:off x="415727" y="4643876"/>
            <a:ext cx="2668075" cy="99020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Is DTW cost &lt; threshold</a:t>
            </a:r>
            <a:endParaRPr lang="zh-TW" altLang="en-US" sz="1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3393F4E-4BB3-4D89-A3CC-C515286BFFDE}"/>
              </a:ext>
            </a:extLst>
          </p:cNvPr>
          <p:cNvCxnSpPr>
            <a:cxnSpLocks/>
            <a:stCxn id="49" idx="2"/>
            <a:endCxn id="37" idx="0"/>
          </p:cNvCxnSpPr>
          <p:nvPr/>
        </p:nvCxnSpPr>
        <p:spPr>
          <a:xfrm>
            <a:off x="1749765" y="5634076"/>
            <a:ext cx="1" cy="32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260E087-6AA8-4029-8355-DF4F667F6B4E}"/>
              </a:ext>
            </a:extLst>
          </p:cNvPr>
          <p:cNvSpPr txBox="1"/>
          <p:nvPr/>
        </p:nvSpPr>
        <p:spPr>
          <a:xfrm>
            <a:off x="2017992" y="554208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29EA4BAF-76B3-4DCF-81CD-6DA0D9C6A534}"/>
              </a:ext>
            </a:extLst>
          </p:cNvPr>
          <p:cNvCxnSpPr>
            <a:stCxn id="49" idx="3"/>
            <a:endCxn id="46" idx="3"/>
          </p:cNvCxnSpPr>
          <p:nvPr/>
        </p:nvCxnSpPr>
        <p:spPr>
          <a:xfrm flipH="1" flipV="1">
            <a:off x="2617964" y="1073297"/>
            <a:ext cx="465838" cy="4065679"/>
          </a:xfrm>
          <a:prstGeom prst="bentConnector3">
            <a:avLst>
              <a:gd name="adj1" fmla="val -490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8E0E1C9-6D82-41D3-940D-ACD762A5C358}"/>
              </a:ext>
            </a:extLst>
          </p:cNvPr>
          <p:cNvSpPr txBox="1"/>
          <p:nvPr/>
        </p:nvSpPr>
        <p:spPr>
          <a:xfrm>
            <a:off x="3282394" y="4643876"/>
            <a:ext cx="68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D0792815-ECAB-4744-B09E-A15EBA613CA3}"/>
              </a:ext>
            </a:extLst>
          </p:cNvPr>
          <p:cNvGrpSpPr/>
          <p:nvPr/>
        </p:nvGrpSpPr>
        <p:grpSpPr>
          <a:xfrm>
            <a:off x="4654751" y="821173"/>
            <a:ext cx="1512145" cy="1168400"/>
            <a:chOff x="774986" y="1243568"/>
            <a:chExt cx="1512145" cy="1168400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1F5F81A9-7F9E-4D5A-B5AA-931C42E3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58" y="1243568"/>
              <a:ext cx="1168400" cy="1168400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875F5096-2EF1-4543-A99D-BE44411D618C}"/>
                </a:ext>
              </a:extLst>
            </p:cNvPr>
            <p:cNvSpPr txBox="1"/>
            <p:nvPr/>
          </p:nvSpPr>
          <p:spPr>
            <a:xfrm>
              <a:off x="774986" y="1243568"/>
              <a:ext cx="1512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Stream Audio</a:t>
              </a:r>
              <a:endParaRPr lang="zh-TW" altLang="en-US" dirty="0"/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C670EF4-CCB9-4E43-B7FD-AEE08EC202B8}"/>
              </a:ext>
            </a:extLst>
          </p:cNvPr>
          <p:cNvSpPr txBox="1"/>
          <p:nvPr/>
        </p:nvSpPr>
        <p:spPr>
          <a:xfrm>
            <a:off x="7268199" y="1217952"/>
            <a:ext cx="262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mean amplitude =</a:t>
            </a:r>
            <a:endParaRPr lang="zh-TW" altLang="en-US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FA0B1AD-2EDD-482E-975E-C687E0730946}"/>
              </a:ext>
            </a:extLst>
          </p:cNvPr>
          <p:cNvGrpSpPr/>
          <p:nvPr/>
        </p:nvGrpSpPr>
        <p:grpSpPr>
          <a:xfrm>
            <a:off x="9028217" y="891655"/>
            <a:ext cx="1436076" cy="1157375"/>
            <a:chOff x="2798106" y="3182893"/>
            <a:chExt cx="1233029" cy="969848"/>
          </a:xfrm>
        </p:grpSpPr>
        <p:pic>
          <p:nvPicPr>
            <p:cNvPr id="77" name="Picture 3" descr="手繪圖案&#10;手繪圖案&#10;手繪圖案&#10;手繪圖案&#10;手繪圖案&#10;手繪圖案&#10;手繪圖案&#10;手繪圖案&#10;手繪圖案&#10;手繪圖案&#10;手繪圖案&#10;手繪圖案&#10;手繪圖案&#10;手繪圖案&#10;手繪圖案&#10;手繪圖案&#10;手繪圖案&#10;">
              <a:extLst>
                <a:ext uri="{FF2B5EF4-FFF2-40B4-BE49-F238E27FC236}">
                  <a16:creationId xmlns:a16="http://schemas.microsoft.com/office/drawing/2014/main" id="{44BF1176-24D7-418C-9D91-202C296CE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98" y="3182893"/>
              <a:ext cx="780035" cy="603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手繪圖案&#10;手繪圖案&#10;手繪圖案&#10;手繪圖案&#10;">
              <a:extLst>
                <a:ext uri="{FF2B5EF4-FFF2-40B4-BE49-F238E27FC236}">
                  <a16:creationId xmlns:a16="http://schemas.microsoft.com/office/drawing/2014/main" id="{BA9BFAD4-9DB4-44F7-9B71-A2F4DB7C0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106" y="3843215"/>
              <a:ext cx="1233029" cy="30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538AAD8-C9CB-425E-B59F-4D4E9F91BFC1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 flipV="1">
            <a:off x="5995023" y="1402618"/>
            <a:ext cx="1273176" cy="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DB0F0C90-C7EE-4263-8646-4EAA72609108}"/>
              </a:ext>
            </a:extLst>
          </p:cNvPr>
          <p:cNvSpPr/>
          <p:nvPr/>
        </p:nvSpPr>
        <p:spPr>
          <a:xfrm>
            <a:off x="4540092" y="2828328"/>
            <a:ext cx="6680919" cy="393241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4A877179-8541-48AD-81DA-0694FCECE0AC}"/>
              </a:ext>
            </a:extLst>
          </p:cNvPr>
          <p:cNvGrpSpPr/>
          <p:nvPr/>
        </p:nvGrpSpPr>
        <p:grpSpPr>
          <a:xfrm>
            <a:off x="4654751" y="3276001"/>
            <a:ext cx="1456361" cy="1592338"/>
            <a:chOff x="3277712" y="1376908"/>
            <a:chExt cx="1456361" cy="1592338"/>
          </a:xfrm>
        </p:grpSpPr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DB2C2061-1630-4DE7-8FD2-01E81F3828C7}"/>
                </a:ext>
              </a:extLst>
            </p:cNvPr>
            <p:cNvSpPr txBox="1"/>
            <p:nvPr/>
          </p:nvSpPr>
          <p:spPr>
            <a:xfrm>
              <a:off x="3277712" y="1376908"/>
              <a:ext cx="1456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High resolution</a:t>
              </a:r>
            </a:p>
            <a:p>
              <a:pPr algn="ctr"/>
              <a:r>
                <a:rPr lang="en-US" altLang="zh-TW" sz="1600" dirty="0"/>
                <a:t>Live feature</a:t>
              </a:r>
              <a:endParaRPr lang="zh-TW" altLang="en-US" sz="1600" dirty="0"/>
            </a:p>
          </p:txBody>
        </p:sp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FDA9478D-03C7-40D2-A07E-C01D5EC40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7884"/>
            <a:stretch/>
          </p:blipFill>
          <p:spPr>
            <a:xfrm>
              <a:off x="3826904" y="1933658"/>
              <a:ext cx="248094" cy="1035588"/>
            </a:xfrm>
            <a:prstGeom prst="rect">
              <a:avLst/>
            </a:prstGeom>
          </p:spPr>
        </p:pic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23BA9E1-3AE3-470C-A5D4-5AB5902B9E32}"/>
              </a:ext>
            </a:extLst>
          </p:cNvPr>
          <p:cNvSpPr txBox="1"/>
          <p:nvPr/>
        </p:nvSpPr>
        <p:spPr>
          <a:xfrm>
            <a:off x="6307328" y="2923381"/>
            <a:ext cx="133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Offline DTW</a:t>
            </a:r>
            <a:endParaRPr lang="zh-TW" altLang="en-US" dirty="0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9A3B388D-765D-4931-B1E5-81CF919B434E}"/>
              </a:ext>
            </a:extLst>
          </p:cNvPr>
          <p:cNvGrpSpPr/>
          <p:nvPr/>
        </p:nvGrpSpPr>
        <p:grpSpPr>
          <a:xfrm>
            <a:off x="6169424" y="5129803"/>
            <a:ext cx="1673342" cy="1563040"/>
            <a:chOff x="9797862" y="1561638"/>
            <a:chExt cx="1673342" cy="1563040"/>
          </a:xfrm>
        </p:grpSpPr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6289F8A8-1B2D-4CAE-AEC8-7D7801A0DB7F}"/>
                </a:ext>
              </a:extLst>
            </p:cNvPr>
            <p:cNvSpPr txBox="1"/>
            <p:nvPr/>
          </p:nvSpPr>
          <p:spPr>
            <a:xfrm>
              <a:off x="9797862" y="1561638"/>
              <a:ext cx="1673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High resolution</a:t>
              </a:r>
            </a:p>
            <a:p>
              <a:pPr algn="ctr"/>
              <a:r>
                <a:rPr lang="en-US" altLang="zh-TW" sz="1600" dirty="0"/>
                <a:t>Reference feature</a:t>
              </a:r>
              <a:endParaRPr lang="zh-TW" altLang="en-US" sz="1600" dirty="0"/>
            </a:p>
          </p:txBody>
        </p:sp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75C183E3-BF5D-4913-A278-795DA916A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8237"/>
            <a:stretch/>
          </p:blipFill>
          <p:spPr>
            <a:xfrm>
              <a:off x="10447449" y="2111195"/>
              <a:ext cx="239972" cy="1013483"/>
            </a:xfrm>
            <a:prstGeom prst="rect">
              <a:avLst/>
            </a:prstGeom>
          </p:spPr>
        </p:pic>
      </p:grpSp>
      <p:graphicFrame>
        <p:nvGraphicFramePr>
          <p:cNvPr id="91" name="表格 38">
            <a:extLst>
              <a:ext uri="{FF2B5EF4-FFF2-40B4-BE49-F238E27FC236}">
                <a16:creationId xmlns:a16="http://schemas.microsoft.com/office/drawing/2014/main" id="{E6E4EA07-2CBF-41CD-BBE5-5FF878ED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33285"/>
              </p:ext>
            </p:extLst>
          </p:nvPr>
        </p:nvGraphicFramePr>
        <p:xfrm>
          <a:off x="6104991" y="330100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sp>
        <p:nvSpPr>
          <p:cNvPr id="4097" name="文字方塊 4096">
            <a:extLst>
              <a:ext uri="{FF2B5EF4-FFF2-40B4-BE49-F238E27FC236}">
                <a16:creationId xmlns:a16="http://schemas.microsoft.com/office/drawing/2014/main" id="{8C449C54-2480-433E-A10A-489B17C48920}"/>
              </a:ext>
            </a:extLst>
          </p:cNvPr>
          <p:cNvSpPr txBox="1"/>
          <p:nvPr/>
        </p:nvSpPr>
        <p:spPr>
          <a:xfrm>
            <a:off x="7891869" y="3322728"/>
            <a:ext cx="313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DTW cost = </a:t>
            </a:r>
            <a:r>
              <a:rPr lang="en-US" altLang="zh-TW" dirty="0" err="1"/>
              <a:t>Ʃ</a:t>
            </a:r>
            <a:r>
              <a:rPr lang="en-US" altLang="zh-TW" baseline="-25000" dirty="0" err="1"/>
              <a:t>i,j</a:t>
            </a:r>
            <a:r>
              <a:rPr lang="en-US" altLang="zh-TW" dirty="0"/>
              <a:t> cost[</a:t>
            </a:r>
            <a:r>
              <a:rPr lang="en-US" altLang="zh-TW" dirty="0" err="1"/>
              <a:t>path</a:t>
            </a:r>
            <a:r>
              <a:rPr lang="en-US" altLang="zh-TW" baseline="-25000" dirty="0" err="1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path</a:t>
            </a:r>
            <a:r>
              <a:rPr lang="en-US" altLang="zh-TW" baseline="-25000" dirty="0" err="1"/>
              <a:t>j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DB4DEF-7C86-43DC-80E1-CAB4D22CE96B}"/>
              </a:ext>
            </a:extLst>
          </p:cNvPr>
          <p:cNvSpPr txBox="1"/>
          <p:nvPr/>
        </p:nvSpPr>
        <p:spPr>
          <a:xfrm>
            <a:off x="7891869" y="4044912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DTW cost threshold = 2000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B1308E9-CBF2-48A5-9779-C608AF72D744}"/>
              </a:ext>
            </a:extLst>
          </p:cNvPr>
          <p:cNvSpPr txBox="1"/>
          <p:nvPr/>
        </p:nvSpPr>
        <p:spPr>
          <a:xfrm>
            <a:off x="4779099" y="1940347"/>
            <a:ext cx="33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 amplitude threshold = 0.01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71739E9-3AE7-4AD8-B7BD-4D47D89CBAC9}"/>
              </a:ext>
            </a:extLst>
          </p:cNvPr>
          <p:cNvGrpSpPr/>
          <p:nvPr/>
        </p:nvGrpSpPr>
        <p:grpSpPr>
          <a:xfrm>
            <a:off x="7354814" y="3568388"/>
            <a:ext cx="206538" cy="207722"/>
            <a:chOff x="8852133" y="4836706"/>
            <a:chExt cx="206538" cy="207722"/>
          </a:xfrm>
        </p:grpSpPr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AB0DDD56-F3DA-4364-BBED-F0EA3C9E8750}"/>
                </a:ext>
              </a:extLst>
            </p:cNvPr>
            <p:cNvCxnSpPr/>
            <p:nvPr/>
          </p:nvCxnSpPr>
          <p:spPr>
            <a:xfrm flipH="1">
              <a:off x="8852133" y="4839767"/>
              <a:ext cx="2046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8A27587-F338-43CD-A093-FDE3C7A9DF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55421" y="4942098"/>
              <a:ext cx="2046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4E9F564-04AA-4320-85A4-C257BBEC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3983" y="4836706"/>
              <a:ext cx="174688" cy="176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48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38">
            <a:extLst>
              <a:ext uri="{FF2B5EF4-FFF2-40B4-BE49-F238E27FC236}">
                <a16:creationId xmlns:a16="http://schemas.microsoft.com/office/drawing/2014/main" id="{674B070E-DB96-44F2-BE23-3B5E36B38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77660"/>
              </p:ext>
            </p:extLst>
          </p:nvPr>
        </p:nvGraphicFramePr>
        <p:xfrm>
          <a:off x="7515402" y="464382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F200FC16-C2DA-46E6-9CE0-031DF2C95A2F}"/>
              </a:ext>
            </a:extLst>
          </p:cNvPr>
          <p:cNvGrpSpPr/>
          <p:nvPr/>
        </p:nvGrpSpPr>
        <p:grpSpPr>
          <a:xfrm>
            <a:off x="-143746" y="72489"/>
            <a:ext cx="5192785" cy="1329870"/>
            <a:chOff x="1057013" y="2327730"/>
            <a:chExt cx="5192785" cy="132987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A04F6CC-3E36-4F74-95BA-285FC0DCC42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1753299" y="2719623"/>
              <a:ext cx="0" cy="2712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6634AFE8-0394-4674-8BE5-BEA098A87215}"/>
                </a:ext>
              </a:extLst>
            </p:cNvPr>
            <p:cNvSpPr/>
            <p:nvPr/>
          </p:nvSpPr>
          <p:spPr>
            <a:xfrm>
              <a:off x="1392572" y="2709645"/>
              <a:ext cx="3154261" cy="947955"/>
            </a:xfrm>
            <a:custGeom>
              <a:avLst/>
              <a:gdLst>
                <a:gd name="connsiteX0" fmla="*/ 0 w 3154261"/>
                <a:gd name="connsiteY0" fmla="*/ 796954 h 796955"/>
                <a:gd name="connsiteX1" fmla="*/ 360727 w 3154261"/>
                <a:gd name="connsiteY1" fmla="*/ 8389 h 796955"/>
                <a:gd name="connsiteX2" fmla="*/ 587230 w 3154261"/>
                <a:gd name="connsiteY2" fmla="*/ 796954 h 796955"/>
                <a:gd name="connsiteX3" fmla="*/ 1426129 w 3154261"/>
                <a:gd name="connsiteY3" fmla="*/ 0 h 796955"/>
                <a:gd name="connsiteX4" fmla="*/ 2248250 w 3154261"/>
                <a:gd name="connsiteY4" fmla="*/ 796954 h 796955"/>
                <a:gd name="connsiteX5" fmla="*/ 3154261 w 3154261"/>
                <a:gd name="connsiteY5" fmla="*/ 0 h 79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4261" h="796955">
                  <a:moveTo>
                    <a:pt x="0" y="796954"/>
                  </a:moveTo>
                  <a:cubicBezTo>
                    <a:pt x="131427" y="402671"/>
                    <a:pt x="262855" y="8389"/>
                    <a:pt x="360727" y="8389"/>
                  </a:cubicBezTo>
                  <a:cubicBezTo>
                    <a:pt x="458599" y="8389"/>
                    <a:pt x="409663" y="798352"/>
                    <a:pt x="587230" y="796954"/>
                  </a:cubicBezTo>
                  <a:cubicBezTo>
                    <a:pt x="764797" y="795556"/>
                    <a:pt x="1149292" y="0"/>
                    <a:pt x="1426129" y="0"/>
                  </a:cubicBezTo>
                  <a:cubicBezTo>
                    <a:pt x="1702966" y="0"/>
                    <a:pt x="1960228" y="796954"/>
                    <a:pt x="2248250" y="796954"/>
                  </a:cubicBezTo>
                  <a:cubicBezTo>
                    <a:pt x="2536272" y="796954"/>
                    <a:pt x="2845266" y="398477"/>
                    <a:pt x="315426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0F0428F-2631-4500-B867-108C5C1134ED}"/>
                </a:ext>
              </a:extLst>
            </p:cNvPr>
            <p:cNvSpPr/>
            <p:nvPr/>
          </p:nvSpPr>
          <p:spPr>
            <a:xfrm>
              <a:off x="1392572" y="2835478"/>
              <a:ext cx="4739780" cy="796955"/>
            </a:xfrm>
            <a:custGeom>
              <a:avLst/>
              <a:gdLst>
                <a:gd name="connsiteX0" fmla="*/ 0 w 3154261"/>
                <a:gd name="connsiteY0" fmla="*/ 796954 h 796955"/>
                <a:gd name="connsiteX1" fmla="*/ 360727 w 3154261"/>
                <a:gd name="connsiteY1" fmla="*/ 8389 h 796955"/>
                <a:gd name="connsiteX2" fmla="*/ 587230 w 3154261"/>
                <a:gd name="connsiteY2" fmla="*/ 796954 h 796955"/>
                <a:gd name="connsiteX3" fmla="*/ 1426129 w 3154261"/>
                <a:gd name="connsiteY3" fmla="*/ 0 h 796955"/>
                <a:gd name="connsiteX4" fmla="*/ 2248250 w 3154261"/>
                <a:gd name="connsiteY4" fmla="*/ 796954 h 796955"/>
                <a:gd name="connsiteX5" fmla="*/ 3154261 w 3154261"/>
                <a:gd name="connsiteY5" fmla="*/ 0 h 79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4261" h="796955">
                  <a:moveTo>
                    <a:pt x="0" y="796954"/>
                  </a:moveTo>
                  <a:cubicBezTo>
                    <a:pt x="131427" y="402671"/>
                    <a:pt x="262855" y="8389"/>
                    <a:pt x="360727" y="8389"/>
                  </a:cubicBezTo>
                  <a:cubicBezTo>
                    <a:pt x="458599" y="8389"/>
                    <a:pt x="409663" y="798352"/>
                    <a:pt x="587230" y="796954"/>
                  </a:cubicBezTo>
                  <a:cubicBezTo>
                    <a:pt x="764797" y="795556"/>
                    <a:pt x="1149292" y="0"/>
                    <a:pt x="1426129" y="0"/>
                  </a:cubicBezTo>
                  <a:cubicBezTo>
                    <a:pt x="1702966" y="0"/>
                    <a:pt x="1960228" y="796954"/>
                    <a:pt x="2248250" y="796954"/>
                  </a:cubicBezTo>
                  <a:cubicBezTo>
                    <a:pt x="2536272" y="796954"/>
                    <a:pt x="2845266" y="398477"/>
                    <a:pt x="315426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512FCD8-79CB-4218-AF83-77C90DBF573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3" y="3657600"/>
              <a:ext cx="51927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593DCB0-EC0F-41DD-95F4-7F2F68D6AEEB}"/>
                </a:ext>
              </a:extLst>
            </p:cNvPr>
            <p:cNvSpPr txBox="1"/>
            <p:nvPr/>
          </p:nvSpPr>
          <p:spPr>
            <a:xfrm>
              <a:off x="1583219" y="23277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903279F-BDC4-4B37-B028-2209FCB11BC5}"/>
                </a:ext>
              </a:extLst>
            </p:cNvPr>
            <p:cNvCxnSpPr>
              <a:cxnSpLocks/>
              <a:stCxn id="10" idx="1"/>
              <a:endCxn id="11" idx="1"/>
            </p:cNvCxnSpPr>
            <p:nvPr/>
          </p:nvCxnSpPr>
          <p:spPr>
            <a:xfrm>
              <a:off x="1753299" y="2719623"/>
              <a:ext cx="181323" cy="1242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CA0B5A0-51E6-477E-AF02-956F9A2802D8}"/>
                </a:ext>
              </a:extLst>
            </p:cNvPr>
            <p:cNvSpPr txBox="1"/>
            <p:nvPr/>
          </p:nvSpPr>
          <p:spPr>
            <a:xfrm>
              <a:off x="1923377" y="263822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</p:grpSp>
      <p:graphicFrame>
        <p:nvGraphicFramePr>
          <p:cNvPr id="12" name="表格 38">
            <a:extLst>
              <a:ext uri="{FF2B5EF4-FFF2-40B4-BE49-F238E27FC236}">
                <a16:creationId xmlns:a16="http://schemas.microsoft.com/office/drawing/2014/main" id="{5EE42727-BD3D-4FFB-BC36-0E9F6AC62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50480"/>
              </p:ext>
            </p:extLst>
          </p:nvPr>
        </p:nvGraphicFramePr>
        <p:xfrm>
          <a:off x="450811" y="1887811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2B6565C-B062-4389-B098-615633FA1721}"/>
              </a:ext>
            </a:extLst>
          </p:cNvPr>
          <p:cNvCxnSpPr/>
          <p:nvPr/>
        </p:nvCxnSpPr>
        <p:spPr>
          <a:xfrm flipH="1">
            <a:off x="7727145" y="2124743"/>
            <a:ext cx="204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38">
            <a:extLst>
              <a:ext uri="{FF2B5EF4-FFF2-40B4-BE49-F238E27FC236}">
                <a16:creationId xmlns:a16="http://schemas.microsoft.com/office/drawing/2014/main" id="{A5F56C0F-BC8E-4E6A-9CCD-DAA4ED11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3277"/>
              </p:ext>
            </p:extLst>
          </p:nvPr>
        </p:nvGraphicFramePr>
        <p:xfrm>
          <a:off x="9643695" y="464382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1EACCFB-C7A3-4E73-97B3-700709C81288}"/>
              </a:ext>
            </a:extLst>
          </p:cNvPr>
          <p:cNvCxnSpPr>
            <a:cxnSpLocks/>
          </p:cNvCxnSpPr>
          <p:nvPr/>
        </p:nvCxnSpPr>
        <p:spPr>
          <a:xfrm>
            <a:off x="7582438" y="1770043"/>
            <a:ext cx="0" cy="206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BD7255B-9160-4DA2-AC03-1522A531EF8F}"/>
              </a:ext>
            </a:extLst>
          </p:cNvPr>
          <p:cNvGrpSpPr/>
          <p:nvPr/>
        </p:nvGrpSpPr>
        <p:grpSpPr>
          <a:xfrm>
            <a:off x="7764320" y="1724487"/>
            <a:ext cx="206538" cy="207722"/>
            <a:chOff x="8852133" y="4836706"/>
            <a:chExt cx="206538" cy="207722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E7715D8-3C5D-47CB-8595-44D4DBEBA84A}"/>
                </a:ext>
              </a:extLst>
            </p:cNvPr>
            <p:cNvCxnSpPr/>
            <p:nvPr/>
          </p:nvCxnSpPr>
          <p:spPr>
            <a:xfrm flipH="1">
              <a:off x="8852133" y="4839767"/>
              <a:ext cx="2046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D67E9FB-D0F7-4AFB-94A9-65E84CA176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55421" y="4942098"/>
              <a:ext cx="2046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A43BA23-5EAF-4D11-9942-A29B7CEC9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3983" y="4836706"/>
              <a:ext cx="174688" cy="176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8">
            <a:extLst>
              <a:ext uri="{FF2B5EF4-FFF2-40B4-BE49-F238E27FC236}">
                <a16:creationId xmlns:a16="http://schemas.microsoft.com/office/drawing/2014/main" id="{6ECF06FE-B5E3-40FA-8A9B-CFC4E547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55714"/>
              </p:ext>
            </p:extLst>
          </p:nvPr>
        </p:nvGraphicFramePr>
        <p:xfrm>
          <a:off x="819926" y="4174869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90E47C66-FD51-48F3-9FCC-DC71EF33801A}"/>
              </a:ext>
            </a:extLst>
          </p:cNvPr>
          <p:cNvGrpSpPr/>
          <p:nvPr/>
        </p:nvGrpSpPr>
        <p:grpSpPr>
          <a:xfrm>
            <a:off x="2069749" y="4442254"/>
            <a:ext cx="206538" cy="207722"/>
            <a:chOff x="8852133" y="4836706"/>
            <a:chExt cx="206538" cy="207722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E0AC697-3A84-40AD-A9A2-0441FAF2FF6E}"/>
                </a:ext>
              </a:extLst>
            </p:cNvPr>
            <p:cNvCxnSpPr/>
            <p:nvPr/>
          </p:nvCxnSpPr>
          <p:spPr>
            <a:xfrm flipH="1">
              <a:off x="8852133" y="4839767"/>
              <a:ext cx="2046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A04E98B-554C-43B5-AD21-F971DCD6DEC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55421" y="4942098"/>
              <a:ext cx="2046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E92CCB67-5326-4610-A412-635E69CF2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3983" y="4836706"/>
              <a:ext cx="174688" cy="176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表格 38">
            <a:extLst>
              <a:ext uri="{FF2B5EF4-FFF2-40B4-BE49-F238E27FC236}">
                <a16:creationId xmlns:a16="http://schemas.microsoft.com/office/drawing/2014/main" id="{DECA7FE8-11EE-4F14-B2FF-6AB8000C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6419"/>
              </p:ext>
            </p:extLst>
          </p:nvPr>
        </p:nvGraphicFramePr>
        <p:xfrm>
          <a:off x="2896415" y="419286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46" name="表格 38">
            <a:extLst>
              <a:ext uri="{FF2B5EF4-FFF2-40B4-BE49-F238E27FC236}">
                <a16:creationId xmlns:a16="http://schemas.microsoft.com/office/drawing/2014/main" id="{9630C114-4DE6-4FDF-848B-904A9C641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0002"/>
              </p:ext>
            </p:extLst>
          </p:nvPr>
        </p:nvGraphicFramePr>
        <p:xfrm>
          <a:off x="4972904" y="4174869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47" name="表格 38">
            <a:extLst>
              <a:ext uri="{FF2B5EF4-FFF2-40B4-BE49-F238E27FC236}">
                <a16:creationId xmlns:a16="http://schemas.microsoft.com/office/drawing/2014/main" id="{ADC323C6-844C-43C6-8E14-2ED1DF4E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0069"/>
              </p:ext>
            </p:extLst>
          </p:nvPr>
        </p:nvGraphicFramePr>
        <p:xfrm>
          <a:off x="7072365" y="4146066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48" name="表格 38">
            <a:extLst>
              <a:ext uri="{FF2B5EF4-FFF2-40B4-BE49-F238E27FC236}">
                <a16:creationId xmlns:a16="http://schemas.microsoft.com/office/drawing/2014/main" id="{1E576898-2BC8-4046-A8E8-A0955EB88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16187"/>
              </p:ext>
            </p:extLst>
          </p:nvPr>
        </p:nvGraphicFramePr>
        <p:xfrm>
          <a:off x="2896414" y="212474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50" name="表格 38">
            <a:extLst>
              <a:ext uri="{FF2B5EF4-FFF2-40B4-BE49-F238E27FC236}">
                <a16:creationId xmlns:a16="http://schemas.microsoft.com/office/drawing/2014/main" id="{930A5438-845C-469A-AAD1-BB9DAC4DB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55523"/>
              </p:ext>
            </p:extLst>
          </p:nvPr>
        </p:nvGraphicFramePr>
        <p:xfrm>
          <a:off x="5205908" y="2124743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51" name="表格 38">
            <a:extLst>
              <a:ext uri="{FF2B5EF4-FFF2-40B4-BE49-F238E27FC236}">
                <a16:creationId xmlns:a16="http://schemas.microsoft.com/office/drawing/2014/main" id="{89899362-27F6-46DA-9DA8-300C5B029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35384"/>
              </p:ext>
            </p:extLst>
          </p:nvPr>
        </p:nvGraphicFramePr>
        <p:xfrm>
          <a:off x="9047745" y="2899756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  <p:graphicFrame>
        <p:nvGraphicFramePr>
          <p:cNvPr id="52" name="表格 38">
            <a:extLst>
              <a:ext uri="{FF2B5EF4-FFF2-40B4-BE49-F238E27FC236}">
                <a16:creationId xmlns:a16="http://schemas.microsoft.com/office/drawing/2014/main" id="{6E4293D4-7787-480D-B809-69D9D1878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19082"/>
              </p:ext>
            </p:extLst>
          </p:nvPr>
        </p:nvGraphicFramePr>
        <p:xfrm>
          <a:off x="9047745" y="4864178"/>
          <a:ext cx="1737775" cy="176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555">
                  <a:extLst>
                    <a:ext uri="{9D8B030D-6E8A-4147-A177-3AD203B41FA5}">
                      <a16:colId xmlns:a16="http://schemas.microsoft.com/office/drawing/2014/main" val="183839512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798692647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932424304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3618240230"/>
                    </a:ext>
                  </a:extLst>
                </a:gridCol>
                <a:gridCol w="347555">
                  <a:extLst>
                    <a:ext uri="{9D8B030D-6E8A-4147-A177-3AD203B41FA5}">
                      <a16:colId xmlns:a16="http://schemas.microsoft.com/office/drawing/2014/main" val="1708364222"/>
                    </a:ext>
                  </a:extLst>
                </a:gridCol>
              </a:tblGrid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17347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769974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32222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3756"/>
                  </a:ext>
                </a:extLst>
              </a:tr>
              <a:tr h="352180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14530</TotalTime>
  <Words>1896</Words>
  <Application>Microsoft Office PowerPoint</Application>
  <PresentationFormat>寬螢幕</PresentationFormat>
  <Paragraphs>689</Paragraphs>
  <Slides>18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妤潔 林</dc:creator>
  <cp:lastModifiedBy>妤潔 林</cp:lastModifiedBy>
  <cp:revision>191</cp:revision>
  <cp:lastPrinted>2024-05-20T05:12:41Z</cp:lastPrinted>
  <dcterms:created xsi:type="dcterms:W3CDTF">2024-04-22T04:47:42Z</dcterms:created>
  <dcterms:modified xsi:type="dcterms:W3CDTF">2024-06-22T05:41:22Z</dcterms:modified>
</cp:coreProperties>
</file>