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4" name="Shape 174"/>
          <p:cNvSpPr/>
          <p:nvPr>
            <p:ph type="sldImg"/>
          </p:nvPr>
        </p:nvSpPr>
        <p:spPr>
          <a:xfrm>
            <a:off x="1143000" y="685800"/>
            <a:ext cx="4572000" cy="3429000"/>
          </a:xfrm>
          <a:prstGeom prst="rect">
            <a:avLst/>
          </a:prstGeom>
        </p:spPr>
        <p:txBody>
          <a:bodyPr/>
          <a:lstStyle/>
          <a:p>
            <a:pPr/>
          </a:p>
        </p:txBody>
      </p:sp>
      <p:sp>
        <p:nvSpPr>
          <p:cNvPr id="175" name="Shape 17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pic>
        <p:nvPicPr>
          <p:cNvPr id="12" name="图片 6" descr="图片 6"/>
          <p:cNvPicPr>
            <a:picLocks noChangeAspect="1"/>
          </p:cNvPicPr>
          <p:nvPr/>
        </p:nvPicPr>
        <p:blipFill>
          <a:blip r:embed="rId2">
            <a:extLst/>
          </a:blip>
          <a:stretch>
            <a:fillRect/>
          </a:stretch>
        </p:blipFill>
        <p:spPr>
          <a:xfrm>
            <a:off x="9021805" y="-9331"/>
            <a:ext cx="3170196" cy="499915"/>
          </a:xfrm>
          <a:prstGeom prst="rect">
            <a:avLst/>
          </a:prstGeom>
          <a:ln w="12700">
            <a:miter lim="400000"/>
          </a:ln>
        </p:spPr>
      </p:pic>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幻灯片">
    <p:spTree>
      <p:nvGrpSpPr>
        <p:cNvPr id="1" name=""/>
        <p:cNvGrpSpPr/>
        <p:nvPr/>
      </p:nvGrpSpPr>
      <p:grpSpPr>
        <a:xfrm>
          <a:off x="0" y="0"/>
          <a:ext cx="0" cy="0"/>
          <a:chOff x="0" y="0"/>
          <a:chExt cx="0" cy="0"/>
        </a:xfrm>
      </p:grpSpPr>
      <p:sp>
        <p:nvSpPr>
          <p:cNvPr id="94"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95"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sp>
        <p:nvSpPr>
          <p:cNvPr id="103" name="Title Text"/>
          <p:cNvSpPr txBox="1"/>
          <p:nvPr>
            <p:ph type="title"/>
          </p:nvPr>
        </p:nvSpPr>
        <p:spPr>
          <a:prstGeom prst="rect">
            <a:avLst/>
          </a:prstGeom>
        </p:spPr>
        <p:txBody>
          <a:bodyPr/>
          <a:lstStyle/>
          <a:p>
            <a:pPr/>
            <a:r>
              <a:t>Title Text</a:t>
            </a:r>
          </a:p>
        </p:txBody>
      </p:sp>
      <p:sp>
        <p:nvSpPr>
          <p:cNvPr id="1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11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1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121" name="Title Text"/>
          <p:cNvSpPr txBox="1"/>
          <p:nvPr>
            <p:ph type="title"/>
          </p:nvPr>
        </p:nvSpPr>
        <p:spPr>
          <a:prstGeom prst="rect">
            <a:avLst/>
          </a:prstGeom>
        </p:spPr>
        <p:txBody>
          <a:bodyPr/>
          <a:lstStyle/>
          <a:p>
            <a:pPr/>
            <a:r>
              <a:t>Title Text</a:t>
            </a:r>
          </a:p>
        </p:txBody>
      </p:sp>
      <p:sp>
        <p:nvSpPr>
          <p:cNvPr id="122"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130" name="Title Text"/>
          <p:cNvSpPr txBox="1"/>
          <p:nvPr>
            <p:ph type="title"/>
          </p:nvPr>
        </p:nvSpPr>
        <p:spPr>
          <a:xfrm>
            <a:off x="839787" y="365125"/>
            <a:ext cx="10515601" cy="1325563"/>
          </a:xfrm>
          <a:prstGeom prst="rect">
            <a:avLst/>
          </a:prstGeom>
        </p:spPr>
        <p:txBody>
          <a:bodyPr/>
          <a:lstStyle/>
          <a:p>
            <a:pPr/>
            <a:r>
              <a:t>Title Text</a:t>
            </a:r>
          </a:p>
        </p:txBody>
      </p:sp>
      <p:sp>
        <p:nvSpPr>
          <p:cNvPr id="131"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32"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sp>
        <p:nvSpPr>
          <p:cNvPr id="140" name="Title Text"/>
          <p:cNvSpPr txBox="1"/>
          <p:nvPr>
            <p:ph type="title"/>
          </p:nvPr>
        </p:nvSpPr>
        <p:spPr>
          <a:prstGeom prst="rect">
            <a:avLst/>
          </a:prstGeom>
        </p:spPr>
        <p:txBody>
          <a:bodyPr/>
          <a:lstStyle/>
          <a:p>
            <a:pPr/>
            <a:r>
              <a:t>Title Text</a:t>
            </a: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15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56"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57" name="文本占位符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16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66"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167"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31"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9" name="Title Text"/>
          <p:cNvSpPr txBox="1"/>
          <p:nvPr>
            <p:ph type="title"/>
          </p:nvPr>
        </p:nvSpPr>
        <p:spPr>
          <a:xfrm>
            <a:off x="839787" y="365125"/>
            <a:ext cx="10515601" cy="1325563"/>
          </a:xfrm>
          <a:prstGeom prst="rect">
            <a:avLst/>
          </a:prstGeom>
        </p:spPr>
        <p:txBody>
          <a:bodyPr/>
          <a:lstStyle/>
          <a:p>
            <a:pPr/>
            <a:r>
              <a:t>Title Text</a:t>
            </a:r>
          </a:p>
        </p:txBody>
      </p:sp>
      <p:sp>
        <p:nvSpPr>
          <p:cNvPr id="50"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1"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5"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6" name="文本占位符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5"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86"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图片 6" descr="图片 6"/>
          <p:cNvPicPr>
            <a:picLocks noChangeAspect="1"/>
          </p:cNvPicPr>
          <p:nvPr/>
        </p:nvPicPr>
        <p:blipFill>
          <a:blip r:embed="rId2">
            <a:extLst/>
          </a:blip>
          <a:stretch>
            <a:fillRect/>
          </a:stretch>
        </p:blipFill>
        <p:spPr>
          <a:xfrm>
            <a:off x="9021805" y="-9331"/>
            <a:ext cx="3170196" cy="499915"/>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文本框 14"/>
          <p:cNvSpPr txBox="1"/>
          <p:nvPr/>
        </p:nvSpPr>
        <p:spPr>
          <a:xfrm>
            <a:off x="8218064" y="499843"/>
            <a:ext cx="3928217" cy="6151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Times New Roman"/>
                <a:ea typeface="Times New Roman"/>
                <a:cs typeface="Times New Roman"/>
                <a:sym typeface="Times New Roman"/>
              </a:defRPr>
            </a:pPr>
            <a:r>
              <a:t>Team:</a:t>
            </a:r>
            <a:r>
              <a:t>  team33</a:t>
            </a:r>
          </a:p>
          <a:p>
            <a:pPr algn="r">
              <a:defRPr>
                <a:latin typeface="Times New Roman"/>
                <a:ea typeface="Times New Roman"/>
                <a:cs typeface="Times New Roman"/>
                <a:sym typeface="Times New Roman"/>
              </a:defRPr>
            </a:pPr>
            <a:r>
              <a:t>Vivian Zhang, Bo-Yu Chen, Boyie Chen </a:t>
            </a:r>
          </a:p>
        </p:txBody>
      </p:sp>
      <p:sp>
        <p:nvSpPr>
          <p:cNvPr id="178" name="文本框 4"/>
          <p:cNvSpPr txBox="1"/>
          <p:nvPr/>
        </p:nvSpPr>
        <p:spPr>
          <a:xfrm>
            <a:off x="25322" y="6066980"/>
            <a:ext cx="12141356" cy="672962"/>
          </a:xfrm>
          <a:prstGeom prst="rect">
            <a:avLst/>
          </a:prstGeom>
          <a:solidFill>
            <a:srgbClr val="E7E6E6"/>
          </a:solidFill>
          <a:ln w="19050">
            <a:solidFill>
              <a:srgbClr val="000000"/>
            </a:solidFill>
            <a:prstDash val="sysDot"/>
            <a:miter/>
          </a:ln>
          <a:extLst>
            <a:ext uri="{C572A759-6A51-4108-AA02-DFA0A04FC94B}">
              <ma14:wrappingTextBoxFlag xmlns:ma14="http://schemas.microsoft.com/office/mac/drawingml/2011/main" val="1"/>
            </a:ext>
          </a:extLst>
        </p:spPr>
        <p:txBody>
          <a:bodyPr lIns="45719" rIns="45719">
            <a:spAutoFit/>
          </a:bodyPr>
          <a:lstStyle>
            <a:lvl1pPr algn="ctr">
              <a:defRPr b="1" sz="4400">
                <a:latin typeface="Calibri"/>
                <a:ea typeface="Calibri"/>
                <a:cs typeface="Calibri"/>
                <a:sym typeface="Calibri"/>
              </a:defRPr>
            </a:lvl1pPr>
          </a:lstStyle>
          <a:p>
            <a:pPr/>
            <a:r>
              <a:t>Do Blue &amp; Red States Differ in Mask-related Topics?</a:t>
            </a:r>
          </a:p>
        </p:txBody>
      </p:sp>
      <p:grpSp>
        <p:nvGrpSpPr>
          <p:cNvPr id="181" name="矩形 1"/>
          <p:cNvGrpSpPr/>
          <p:nvPr/>
        </p:nvGrpSpPr>
        <p:grpSpPr>
          <a:xfrm>
            <a:off x="2329909" y="1456017"/>
            <a:ext cx="9321839" cy="3245270"/>
            <a:chOff x="0" y="0"/>
            <a:chExt cx="9321837" cy="3245269"/>
          </a:xfrm>
        </p:grpSpPr>
        <p:sp>
          <p:nvSpPr>
            <p:cNvPr id="179" name="Rectangle"/>
            <p:cNvSpPr/>
            <p:nvPr/>
          </p:nvSpPr>
          <p:spPr>
            <a:xfrm>
              <a:off x="0" y="261826"/>
              <a:ext cx="9321838" cy="2721617"/>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80" name="Please use the remaining area to display your impression figures!…"/>
            <p:cNvSpPr txBox="1"/>
            <p:nvPr/>
          </p:nvSpPr>
          <p:spPr>
            <a:xfrm>
              <a:off x="52069" y="0"/>
              <a:ext cx="9217699" cy="324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a:latin typeface="Calibri"/>
                  <a:ea typeface="Calibri"/>
                  <a:cs typeface="Calibri"/>
                  <a:sym typeface="Calibri"/>
                </a:defRPr>
              </a:pPr>
              <a:r>
                <a:t>Please use the</a:t>
              </a:r>
              <a:r>
                <a:t> </a:t>
              </a:r>
              <a:r>
                <a:t>remaining area to display your impression figures</a:t>
              </a:r>
              <a:r>
                <a:rPr b="0"/>
                <a:t>! </a:t>
              </a:r>
              <a:endParaRPr>
                <a:solidFill>
                  <a:srgbClr val="FFFFFF"/>
                </a:solidFill>
              </a:endParaRPr>
            </a:p>
            <a:p>
              <a:pPr>
                <a:defRPr>
                  <a:latin typeface="Calibri"/>
                  <a:ea typeface="Calibri"/>
                  <a:cs typeface="Calibri"/>
                  <a:sym typeface="Calibri"/>
                </a:defRPr>
              </a:pPr>
              <a:r>
                <a:t>(</a:t>
              </a:r>
              <a:r>
                <a:rPr>
                  <a:solidFill>
                    <a:srgbClr val="222222"/>
                  </a:solidFill>
                  <a:latin typeface="-apple-system"/>
                  <a:ea typeface="-apple-system"/>
                  <a:cs typeface="-apple-system"/>
                  <a:sym typeface="-apple-system"/>
                </a:rPr>
                <a:t>Please delete all the instruction boxes when you submit the result</a:t>
              </a:r>
              <a:r>
                <a:t>)</a:t>
              </a:r>
            </a:p>
            <a:p>
              <a:pPr>
                <a:buSzPct val="100000"/>
                <a:buFont typeface="Arial"/>
                <a:buChar char="•"/>
                <a:defRPr>
                  <a:latin typeface="Calibri"/>
                  <a:ea typeface="Calibri"/>
                  <a:cs typeface="Calibri"/>
                  <a:sym typeface="Calibri"/>
                </a:defRPr>
              </a:pPr>
            </a:p>
            <a:p>
              <a:pPr indent="-285750">
                <a:buSzPct val="100000"/>
                <a:buFont typeface="Arial"/>
                <a:buChar char="•"/>
                <a:defRPr>
                  <a:solidFill>
                    <a:srgbClr val="222222"/>
                  </a:solidFill>
                  <a:latin typeface="-apple-system"/>
                  <a:ea typeface="-apple-system"/>
                  <a:cs typeface="-apple-system"/>
                  <a:sym typeface="-apple-system"/>
                </a:defRPr>
              </a:pPr>
              <a:r>
                <a:t>The impression figures should be displayed in </a:t>
              </a:r>
              <a:r>
                <a:rPr b="1"/>
                <a:t>1 page</a:t>
              </a:r>
              <a:r>
                <a:t>.</a:t>
              </a:r>
              <a:endParaRPr>
                <a:solidFill>
                  <a:srgbClr val="FFFFFF"/>
                </a:solidFill>
              </a:endParaRPr>
            </a:p>
            <a:p>
              <a:pPr indent="-285750">
                <a:buSzPct val="100000"/>
                <a:buFont typeface="Arial"/>
                <a:buChar char="•"/>
                <a:defRPr>
                  <a:solidFill>
                    <a:srgbClr val="222222"/>
                  </a:solidFill>
                  <a:latin typeface="-apple-system"/>
                  <a:ea typeface="-apple-system"/>
                  <a:cs typeface="-apple-system"/>
                  <a:sym typeface="-apple-system"/>
                </a:defRPr>
              </a:pPr>
              <a:r>
                <a:t>The font size should be no smaller than 18 pt in slides.</a:t>
              </a:r>
              <a:endParaRPr>
                <a:solidFill>
                  <a:srgbClr val="FFFFFF"/>
                </a:solidFill>
              </a:endParaRPr>
            </a:p>
            <a:p>
              <a:pPr indent="-285750">
                <a:buSzPct val="100000"/>
                <a:buFont typeface="Arial"/>
                <a:buChar char="•"/>
                <a:defRPr>
                  <a:solidFill>
                    <a:srgbClr val="222222"/>
                  </a:solidFill>
                  <a:latin typeface="-apple-system"/>
                  <a:ea typeface="-apple-system"/>
                  <a:cs typeface="-apple-system"/>
                  <a:sym typeface="-apple-system"/>
                </a:defRPr>
              </a:pPr>
              <a:r>
                <a:t>Please use the same typeface (Arial or Helvetica) for all fonts. Use symbol font for Greek letters.</a:t>
              </a:r>
              <a:endParaRPr>
                <a:solidFill>
                  <a:srgbClr val="FFFFFF"/>
                </a:solidFill>
              </a:endParaRPr>
            </a:p>
            <a:p>
              <a:pPr indent="-285750">
                <a:buSzPct val="100000"/>
                <a:buFont typeface="Arial"/>
                <a:buChar char="•"/>
                <a:defRPr>
                  <a:solidFill>
                    <a:srgbClr val="222222"/>
                  </a:solidFill>
                  <a:latin typeface="-apple-system"/>
                  <a:ea typeface="-apple-system"/>
                  <a:cs typeface="-apple-system"/>
                  <a:sym typeface="-apple-system"/>
                </a:defRPr>
              </a:pPr>
              <a:r>
                <a:t>To achieve best visual result, please make sure you provide high resolution images and use distinct colors with comparable visibility and avoid the use of red and green for contrast. Recoloring primary data, such as fluorescence images, to color-safe combinations.</a:t>
              </a:r>
            </a:p>
          </p:txBody>
        </p:sp>
      </p:grpSp>
      <p:pic>
        <p:nvPicPr>
          <p:cNvPr id="182" name="TX.png" descr="TX.png"/>
          <p:cNvPicPr>
            <a:picLocks noChangeAspect="1"/>
          </p:cNvPicPr>
          <p:nvPr/>
        </p:nvPicPr>
        <p:blipFill>
          <a:blip r:embed="rId2">
            <a:extLst/>
          </a:blip>
          <a:stretch>
            <a:fillRect/>
          </a:stretch>
        </p:blipFill>
        <p:spPr>
          <a:xfrm>
            <a:off x="6683385" y="1228288"/>
            <a:ext cx="7073775" cy="4715851"/>
          </a:xfrm>
          <a:prstGeom prst="rect">
            <a:avLst/>
          </a:prstGeom>
          <a:ln w="12700">
            <a:miter lim="400000"/>
          </a:ln>
        </p:spPr>
      </p:pic>
      <p:pic>
        <p:nvPicPr>
          <p:cNvPr id="183" name="CA.png" descr="CA.png"/>
          <p:cNvPicPr>
            <a:picLocks noChangeAspect="1"/>
          </p:cNvPicPr>
          <p:nvPr/>
        </p:nvPicPr>
        <p:blipFill>
          <a:blip r:embed="rId3">
            <a:extLst/>
          </a:blip>
          <a:stretch>
            <a:fillRect/>
          </a:stretch>
        </p:blipFill>
        <p:spPr>
          <a:xfrm>
            <a:off x="-12002" y="454430"/>
            <a:ext cx="6971069" cy="464738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