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96FF"/>
    <a:srgbClr val="FF2600"/>
    <a:srgbClr val="FF2F92"/>
    <a:srgbClr val="FFFD78"/>
    <a:srgbClr val="FED70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34" autoAdjust="0"/>
    <p:restoredTop sz="96076"/>
  </p:normalViewPr>
  <p:slideViewPr>
    <p:cSldViewPr snapToGrid="0" snapToObjects="1">
      <p:cViewPr>
        <p:scale>
          <a:sx n="46" d="100"/>
          <a:sy n="46" d="100"/>
        </p:scale>
        <p:origin x="-1210" y="-235"/>
      </p:cViewPr>
      <p:guideLst>
        <p:guide orient="horz" pos="9535"/>
        <p:guide pos="67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6.tiff"/><Relationship Id="rId4" Type="http://schemas.openxmlformats.org/officeDocument/2006/relationships/image" Target="../media/image2.png"/><Relationship Id="rId9" Type="http://schemas.openxmlformats.org/officeDocument/2006/relationships/image" Target="../media/image5.tiff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openxmlformats.org/officeDocument/2006/relationships/image" Target="../media/image6.tiff"/><Relationship Id="rId4" Type="http://schemas.openxmlformats.org/officeDocument/2006/relationships/image" Target="../media/image3.png"/><Relationship Id="rId9" Type="http://schemas.openxmlformats.org/officeDocument/2006/relationships/image" Target="../media/image5.tiff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openxmlformats.org/officeDocument/2006/relationships/image" Target="../media/image6.tiff"/><Relationship Id="rId4" Type="http://schemas.openxmlformats.org/officeDocument/2006/relationships/image" Target="../media/image3.png"/><Relationship Id="rId9" Type="http://schemas.openxmlformats.org/officeDocument/2006/relationships/image" Target="../media/image5.tif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/>
          <p:cNvPicPr>
            <a:picLocks noChangeAspect="1" noChangeArrowheads="1"/>
          </p:cNvPicPr>
          <p:nvPr userDrawn="1"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backgroundRemoval t="11957" b="82065" l="14178" r="93960">
                        <a14:foregroundMark x1="55453" y1="76087" x2="55453" y2="76087"/>
                        <a14:foregroundMark x1="55453" y1="76087" x2="55453" y2="76087"/>
                        <a14:foregroundMark x1="29866" y1="75272" x2="84228" y2="76087"/>
                        <a14:foregroundMark x1="25923" y1="79348" x2="93289" y2="81929"/>
                        <a14:foregroundMark x1="30369" y1="79348" x2="46896" y2="74321"/>
                        <a14:foregroundMark x1="46896" y1="74321" x2="52265" y2="69293"/>
                        <a14:foregroundMark x1="15101" y1="79076" x2="93205" y2="81929"/>
                        <a14:foregroundMark x1="93205" y1="81929" x2="93960" y2="82201"/>
                        <a14:foregroundMark x1="18289" y1="78668" x2="15101" y2="77310"/>
                        <a14:foregroundMark x1="15101" y1="77310" x2="14178" y2="81929"/>
                        <a14:backgroundMark x1="55034" y1="31793" x2="55034" y2="31793"/>
                        <a14:backgroundMark x1="78020" y1="28668" x2="78020" y2="286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70" t="3915" r="2646" b="15002"/>
          <a:stretch>
            <a:fillRect/>
          </a:stretch>
        </p:blipFill>
        <p:spPr bwMode="auto">
          <a:xfrm rot="10800000">
            <a:off x="-806827" y="-207975"/>
            <a:ext cx="23424779" cy="133899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alphaModFix amt="1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690" y="10379791"/>
            <a:ext cx="15248965" cy="144388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6">
            <a:alphaModFix amt="11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40" y="-1032775"/>
            <a:ext cx="6606953" cy="834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8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341" y="8115300"/>
            <a:ext cx="15240000" cy="1047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 userDrawn="1"/>
        </p:nvSpPr>
        <p:spPr>
          <a:xfrm>
            <a:off x="11746023" y="980808"/>
            <a:ext cx="9197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TW" sz="2800" dirty="0">
                <a:solidFill>
                  <a:schemeClr val="tx1"/>
                </a:solidFill>
              </a:rPr>
              <a:t>1091</a:t>
            </a:r>
            <a:r>
              <a:rPr kumimoji="1" lang="zh-TW" altLang="en-US" sz="2800" dirty="0">
                <a:solidFill>
                  <a:schemeClr val="tx1"/>
                </a:solidFill>
              </a:rPr>
              <a:t>人文社會科學資訊跨域課程聯展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10478" y="496714"/>
            <a:ext cx="20533334" cy="2928178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" name="Picture 2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9594527" y="27962616"/>
            <a:ext cx="1365326" cy="1815883"/>
          </a:xfrm>
          <a:prstGeom prst="rect">
            <a:avLst/>
          </a:prstGeom>
        </p:spPr>
      </p:pic>
      <p:pic>
        <p:nvPicPr>
          <p:cNvPr id="11" name="Picture 2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7601563" y="28178299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660" y="15836349"/>
            <a:ext cx="15248965" cy="144388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4">
            <a:alphaModFix amt="1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40" y="2698764"/>
            <a:ext cx="6606953" cy="834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341" y="8115300"/>
            <a:ext cx="15240000" cy="1047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-1" y="0"/>
            <a:ext cx="21383625" cy="57476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65100" dist="635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410478" y="496714"/>
            <a:ext cx="20533334" cy="292817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" name="Picture 14"/>
          <p:cNvPicPr>
            <a:picLocks noChangeAspect="1" noChangeArrowheads="1"/>
          </p:cNvPicPr>
          <p:nvPr userDrawn="1"/>
        </p:nvPicPr>
        <p:blipFill rotWithShape="1">
          <a:blip r:embed="rId7">
            <a:alphaModFix amt="7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utout/>
                    </a14:imgEffect>
                    <a14:imgEffect>
                      <a14:backgroundRemoval t="11957" b="82065" l="14178" r="93960">
                        <a14:foregroundMark x1="55453" y1="76087" x2="55453" y2="76087"/>
                        <a14:foregroundMark x1="55453" y1="76087" x2="55453" y2="76087"/>
                        <a14:foregroundMark x1="29866" y1="75272" x2="84228" y2="76087"/>
                        <a14:foregroundMark x1="25923" y1="79348" x2="93289" y2="81929"/>
                        <a14:foregroundMark x1="30369" y1="79348" x2="46896" y2="74321"/>
                        <a14:foregroundMark x1="46896" y1="74321" x2="52265" y2="69293"/>
                        <a14:foregroundMark x1="15101" y1="79076" x2="93205" y2="81929"/>
                        <a14:foregroundMark x1="93205" y1="81929" x2="93960" y2="82201"/>
                        <a14:foregroundMark x1="18289" y1="78668" x2="15101" y2="77310"/>
                        <a14:foregroundMark x1="15101" y1="77310" x2="14178" y2="81929"/>
                        <a14:backgroundMark x1="55034" y1="31793" x2="55034" y2="31793"/>
                        <a14:backgroundMark x1="78020" y1="28668" x2="78020" y2="286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70" t="25466" r="2646" b="15002"/>
          <a:stretch>
            <a:fillRect/>
          </a:stretch>
        </p:blipFill>
        <p:spPr bwMode="auto">
          <a:xfrm>
            <a:off x="-696685" y="1621809"/>
            <a:ext cx="22300216" cy="41258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9594527" y="27962616"/>
            <a:ext cx="1365326" cy="1815883"/>
          </a:xfrm>
          <a:prstGeom prst="rect">
            <a:avLst/>
          </a:prstGeom>
        </p:spPr>
      </p:pic>
      <p:pic>
        <p:nvPicPr>
          <p:cNvPr id="11" name="Picture 2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7601563" y="28178299"/>
            <a:ext cx="1600200" cy="1600200"/>
          </a:xfrm>
          <a:prstGeom prst="rect">
            <a:avLst/>
          </a:prstGeom>
        </p:spPr>
      </p:pic>
      <p:sp>
        <p:nvSpPr>
          <p:cNvPr id="12" name="文字方塊 11"/>
          <p:cNvSpPr txBox="1"/>
          <p:nvPr userDrawn="1"/>
        </p:nvSpPr>
        <p:spPr>
          <a:xfrm>
            <a:off x="11746023" y="863485"/>
            <a:ext cx="9197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TW" sz="2800" dirty="0">
                <a:solidFill>
                  <a:schemeClr val="bg1"/>
                </a:solidFill>
              </a:rPr>
              <a:t>1091</a:t>
            </a:r>
            <a:r>
              <a:rPr kumimoji="1" lang="zh-TW" altLang="en-US" sz="2800" dirty="0">
                <a:solidFill>
                  <a:schemeClr val="bg1"/>
                </a:solidFill>
              </a:rPr>
              <a:t>人文社會科學資訊跨域課程聯展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660" y="15836349"/>
            <a:ext cx="15248965" cy="144388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4">
            <a:alphaModFix amt="1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40" y="2698764"/>
            <a:ext cx="6606953" cy="834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3341" y="8115300"/>
            <a:ext cx="15240000" cy="1047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-1" y="0"/>
            <a:ext cx="21383625" cy="57476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65100" dist="635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410478" y="496714"/>
            <a:ext cx="20533334" cy="292817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" name="Picture 14"/>
          <p:cNvPicPr>
            <a:picLocks noChangeAspect="1" noChangeArrowheads="1"/>
          </p:cNvPicPr>
          <p:nvPr userDrawn="1"/>
        </p:nvPicPr>
        <p:blipFill rotWithShape="1">
          <a:blip r:embed="rId7">
            <a:alphaModFix amt="7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utout/>
                    </a14:imgEffect>
                    <a14:imgEffect>
                      <a14:backgroundRemoval t="11957" b="82065" l="14178" r="93960">
                        <a14:foregroundMark x1="55453" y1="76087" x2="55453" y2="76087"/>
                        <a14:foregroundMark x1="55453" y1="76087" x2="55453" y2="76087"/>
                        <a14:foregroundMark x1="29866" y1="75272" x2="84228" y2="76087"/>
                        <a14:foregroundMark x1="25923" y1="79348" x2="93289" y2="81929"/>
                        <a14:foregroundMark x1="30369" y1="79348" x2="46896" y2="74321"/>
                        <a14:foregroundMark x1="46896" y1="74321" x2="52265" y2="69293"/>
                        <a14:foregroundMark x1="15101" y1="79076" x2="93205" y2="81929"/>
                        <a14:foregroundMark x1="93205" y1="81929" x2="93960" y2="82201"/>
                        <a14:foregroundMark x1="18289" y1="78668" x2="15101" y2="77310"/>
                        <a14:foregroundMark x1="15101" y1="77310" x2="14178" y2="81929"/>
                        <a14:backgroundMark x1="55034" y1="31793" x2="55034" y2="31793"/>
                        <a14:backgroundMark x1="78020" y1="28668" x2="78020" y2="286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70" t="25466" r="2646" b="15002"/>
          <a:stretch>
            <a:fillRect/>
          </a:stretch>
        </p:blipFill>
        <p:spPr bwMode="auto">
          <a:xfrm>
            <a:off x="-696685" y="1621809"/>
            <a:ext cx="22300216" cy="41258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9594527" y="27962616"/>
            <a:ext cx="1365326" cy="1815883"/>
          </a:xfrm>
          <a:prstGeom prst="rect">
            <a:avLst/>
          </a:prstGeom>
        </p:spPr>
      </p:pic>
      <p:pic>
        <p:nvPicPr>
          <p:cNvPr id="11" name="Picture 2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7601563" y="28178299"/>
            <a:ext cx="1600200" cy="1600200"/>
          </a:xfrm>
          <a:prstGeom prst="rect">
            <a:avLst/>
          </a:prstGeom>
        </p:spPr>
      </p:pic>
      <p:sp>
        <p:nvSpPr>
          <p:cNvPr id="12" name="文字方塊 11"/>
          <p:cNvSpPr txBox="1"/>
          <p:nvPr userDrawn="1"/>
        </p:nvSpPr>
        <p:spPr>
          <a:xfrm>
            <a:off x="11746023" y="863485"/>
            <a:ext cx="9197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TW" sz="2800" dirty="0">
                <a:solidFill>
                  <a:schemeClr val="bg1"/>
                </a:solidFill>
              </a:rPr>
              <a:t>1091</a:t>
            </a:r>
            <a:r>
              <a:rPr kumimoji="1" lang="zh-TW" altLang="en-US" sz="2800" dirty="0">
                <a:solidFill>
                  <a:schemeClr val="bg1"/>
                </a:solidFill>
              </a:rPr>
              <a:t>人文社會科學資訊跨域課程聯展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410478" y="-610671"/>
            <a:ext cx="20533334" cy="3038917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Rectangle 1" descr="Purple Header Bar"/>
          <p:cNvSpPr/>
          <p:nvPr userDrawn="1"/>
        </p:nvSpPr>
        <p:spPr>
          <a:xfrm>
            <a:off x="0" y="1"/>
            <a:ext cx="21601266" cy="658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0" dirty="0"/>
          </a:p>
        </p:txBody>
      </p:sp>
      <p:pic>
        <p:nvPicPr>
          <p:cNvPr id="8" name="Picture 4" descr="Gold Boundless Bar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58" y="4180465"/>
            <a:ext cx="3816224" cy="936055"/>
          </a:xfrm>
          <a:prstGeom prst="rect">
            <a:avLst/>
          </a:prstGeom>
        </p:spPr>
      </p:pic>
      <p:pic>
        <p:nvPicPr>
          <p:cNvPr id="11" name="Picture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99790" y="303281"/>
            <a:ext cx="1600200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60"/>
          </a:xfrm>
        </p:spPr>
        <p:txBody>
          <a:bodyPr anchor="b"/>
          <a:lstStyle>
            <a:lvl1pPr algn="ctr">
              <a:defRPr sz="139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580"/>
            </a:lvl1pPr>
            <a:lvl2pPr marL="1062990" indent="0" algn="ctr">
              <a:buNone/>
              <a:defRPr sz="4650"/>
            </a:lvl2pPr>
            <a:lvl3pPr marL="2125980" indent="0" algn="ctr">
              <a:buNone/>
              <a:defRPr sz="4185"/>
            </a:lvl3pPr>
            <a:lvl4pPr marL="3188970" indent="0" algn="ctr">
              <a:buNone/>
              <a:defRPr sz="3720"/>
            </a:lvl4pPr>
            <a:lvl5pPr marL="4251960" indent="0" algn="ctr">
              <a:buNone/>
              <a:defRPr sz="3720"/>
            </a:lvl5pPr>
            <a:lvl6pPr marL="5314950" indent="0" algn="ctr">
              <a:buNone/>
              <a:defRPr sz="3720"/>
            </a:lvl6pPr>
            <a:lvl7pPr marL="6377940" indent="0" algn="ctr">
              <a:buNone/>
              <a:defRPr sz="3720"/>
            </a:lvl7pPr>
            <a:lvl8pPr marL="7441565" indent="0" algn="ctr">
              <a:buNone/>
              <a:defRPr sz="3720"/>
            </a:lvl8pPr>
            <a:lvl9pPr marL="8504555" indent="0" algn="ctr">
              <a:buNone/>
              <a:defRPr sz="372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5EF89-3B02-674F-899E-A7A77B8D83AE}" type="datetimeFigureOut">
              <a:rPr kumimoji="1" lang="zh-TW" altLang="en-US" smtClean="0"/>
              <a:t>2021/1/11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C8BE0-7861-404A-B73B-BB4ED42E9D3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2138045" rtl="0" eaLnBrk="1" latinLnBrk="0" hangingPunct="1">
        <a:lnSpc>
          <a:spcPct val="90000"/>
        </a:lnSpc>
        <a:spcBef>
          <a:spcPct val="0"/>
        </a:spcBef>
        <a:buNone/>
        <a:defRPr sz="10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670" indent="-534670" algn="l" defTabSz="2138045" rtl="0" eaLnBrk="1" latinLnBrk="0" hangingPunct="1">
        <a:lnSpc>
          <a:spcPct val="90000"/>
        </a:lnSpc>
        <a:spcBef>
          <a:spcPts val="2340"/>
        </a:spcBef>
        <a:buFont typeface="Arial" panose="020B0604020202020204" pitchFamily="34" charset="0"/>
        <a:buChar char="•"/>
        <a:defRPr sz="6550" kern="1200">
          <a:solidFill>
            <a:schemeClr val="tx1"/>
          </a:solidFill>
          <a:latin typeface="+mn-lt"/>
          <a:ea typeface="+mn-ea"/>
          <a:cs typeface="+mn-cs"/>
        </a:defRPr>
      </a:lvl1pPr>
      <a:lvl2pPr marL="1604010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0" kern="1200">
          <a:solidFill>
            <a:schemeClr val="tx1"/>
          </a:solidFill>
          <a:latin typeface="+mn-lt"/>
          <a:ea typeface="+mn-ea"/>
          <a:cs typeface="+mn-cs"/>
        </a:defRPr>
      </a:lvl2pPr>
      <a:lvl3pPr marL="2672715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75" kern="1200">
          <a:solidFill>
            <a:schemeClr val="tx1"/>
          </a:solidFill>
          <a:latin typeface="+mn-lt"/>
          <a:ea typeface="+mn-ea"/>
          <a:cs typeface="+mn-cs"/>
        </a:defRPr>
      </a:lvl3pPr>
      <a:lvl4pPr marL="3742055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1395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0100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49440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18780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88120" indent="-534670" algn="l" defTabSz="213804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0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045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7385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6725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065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4770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4110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3450" algn="l" defTabSz="2138045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2"/>
          <a:srcRect l="780" t="30464" b="21464"/>
          <a:stretch>
            <a:fillRect/>
          </a:stretch>
        </p:blipFill>
        <p:spPr>
          <a:xfrm>
            <a:off x="1479626" y="14746132"/>
            <a:ext cx="3220147" cy="3376612"/>
          </a:xfrm>
          <a:prstGeom prst="rect">
            <a:avLst/>
          </a:prstGeom>
        </p:spPr>
      </p:pic>
      <p:pic>
        <p:nvPicPr>
          <p:cNvPr id="94" name="圖片 93" descr="demand"/>
          <p:cNvPicPr>
            <a:picLocks noChangeAspect="1"/>
          </p:cNvPicPr>
          <p:nvPr/>
        </p:nvPicPr>
        <p:blipFill>
          <a:blip r:embed="rId3"/>
          <a:srcRect l="58024" t="37863" r="280" b="34118"/>
          <a:stretch>
            <a:fillRect/>
          </a:stretch>
        </p:blipFill>
        <p:spPr>
          <a:xfrm>
            <a:off x="7770209" y="15250026"/>
            <a:ext cx="5871591" cy="95345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1241258" y="1878351"/>
            <a:ext cx="19698502" cy="2765099"/>
          </a:xfrm>
        </p:spPr>
        <p:txBody>
          <a:bodyPr anchor="b"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  <a:latin typeface="Arial" panose="020B0604020202020204" pitchFamily="34" charset="0"/>
                <a:ea typeface="Encode Sans Normal Black" charset="0"/>
                <a:cs typeface="Arial" panose="020B0604020202020204" pitchFamily="34" charset="0"/>
              </a:rPr>
              <a:t>The Second Hand Market of iPhone in PTT Macshop</a:t>
            </a:r>
            <a:br>
              <a:rPr lang="en-US" sz="6000" b="1" dirty="0">
                <a:solidFill>
                  <a:srgbClr val="FFFFFF"/>
                </a:solidFill>
                <a:latin typeface="Arial" panose="020B0604020202020204" pitchFamily="34" charset="0"/>
                <a:ea typeface="Encode Sans Normal Black" charset="0"/>
                <a:cs typeface="Arial" panose="020B0604020202020204" pitchFamily="34" charset="0"/>
              </a:rPr>
            </a:br>
            <a:r>
              <a:rPr lang="en-US" sz="6000" b="1" dirty="0">
                <a:solidFill>
                  <a:srgbClr val="FFFFFF"/>
                </a:solidFill>
                <a:latin typeface="Arial" panose="020B0604020202020204" pitchFamily="34" charset="0"/>
                <a:ea typeface="Encode Sans Normal Black" charset="0"/>
                <a:cs typeface="Arial" panose="020B0604020202020204" pitchFamily="34" charset="0"/>
              </a:rPr>
              <a:t>Board</a:t>
            </a:r>
            <a:br>
              <a:rPr lang="en-US" sz="6000" b="1" dirty="0">
                <a:solidFill>
                  <a:srgbClr val="FFFFFF"/>
                </a:solidFill>
                <a:latin typeface="Arial" panose="020B0604020202020204" pitchFamily="34" charset="0"/>
                <a:ea typeface="Encode Sans Normal Black" charset="0"/>
                <a:cs typeface="Arial" panose="020B0604020202020204" pitchFamily="34" charset="0"/>
              </a:rPr>
            </a:br>
            <a:r>
              <a:rPr lang="en-US" altLang="zh-TW" sz="6000" b="1" dirty="0">
                <a:solidFill>
                  <a:srgbClr val="FFFFFF"/>
                </a:solidFill>
                <a:latin typeface="Arial" panose="020B0604020202020204" pitchFamily="34" charset="0"/>
                <a:ea typeface="Encode Sans Normal Black" charset="0"/>
                <a:cs typeface="Arial" panose="020B0604020202020204" pitchFamily="34" charset="0"/>
              </a:rPr>
              <a:t>iPhone</a:t>
            </a:r>
            <a:r>
              <a:rPr lang="zh-TW" altLang="en-US" sz="6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ncode Sans Normal Black" charset="0"/>
              </a:rPr>
              <a:t>的二手市場</a:t>
            </a:r>
            <a:r>
              <a:rPr lang="en-US" altLang="zh-TW" sz="6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ncode Sans Normal Black" charset="0"/>
              </a:rPr>
              <a:t>—</a:t>
            </a:r>
            <a:r>
              <a:rPr lang="zh-TW" altLang="en-US" sz="6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ncode Sans Normal Black" charset="0"/>
              </a:rPr>
              <a:t>以</a:t>
            </a:r>
            <a:r>
              <a:rPr lang="en-US" altLang="zh-TW" sz="6000" b="1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PTT Macshop</a:t>
            </a:r>
            <a:r>
              <a:rPr lang="zh-TW" altLang="en-US" sz="60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Encode Sans Normal Black" charset="0"/>
              </a:rPr>
              <a:t>版為例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1259" y="5688204"/>
            <a:ext cx="20594065" cy="746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第</a:t>
            </a:r>
            <a:r>
              <a:rPr lang="en-US" altLang="zh-TW" sz="4000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13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組 </a:t>
            </a:r>
            <a:r>
              <a:rPr lang="en-US" altLang="zh-TW" sz="4000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經研二 陳柏瑜   經研二 高翊傑   經濟四 鍾新敏</a:t>
            </a:r>
          </a:p>
        </p:txBody>
      </p:sp>
      <p:cxnSp>
        <p:nvCxnSpPr>
          <p:cNvPr id="11" name="Straight Connector 10" descr="Gold column divider rule line"/>
          <p:cNvCxnSpPr/>
          <p:nvPr/>
        </p:nvCxnSpPr>
        <p:spPr>
          <a:xfrm>
            <a:off x="7835374" y="13369607"/>
            <a:ext cx="0" cy="168817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Gold column divider rule line"/>
          <p:cNvCxnSpPr/>
          <p:nvPr/>
        </p:nvCxnSpPr>
        <p:spPr>
          <a:xfrm>
            <a:off x="13686430" y="13345894"/>
            <a:ext cx="0" cy="169048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 descr="Gold column divider rule line"/>
          <p:cNvCxnSpPr/>
          <p:nvPr/>
        </p:nvCxnSpPr>
        <p:spPr>
          <a:xfrm>
            <a:off x="1241258" y="12164437"/>
            <a:ext cx="189011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 descr="Section Header Place holder and gold boundless bar"/>
          <p:cNvGrpSpPr/>
          <p:nvPr/>
        </p:nvGrpSpPr>
        <p:grpSpPr>
          <a:xfrm>
            <a:off x="14283412" y="16547655"/>
            <a:ext cx="7551906" cy="933982"/>
            <a:chOff x="1361372" y="18578509"/>
            <a:chExt cx="6746495" cy="948871"/>
          </a:xfrm>
        </p:grpSpPr>
        <p:sp>
          <p:nvSpPr>
            <p:cNvPr id="24" name="TextBox 23" descr="Section Header and gold boundless bar"/>
            <p:cNvSpPr txBox="1"/>
            <p:nvPr/>
          </p:nvSpPr>
          <p:spPr>
            <a:xfrm>
              <a:off x="1361372" y="18578509"/>
              <a:ext cx="6746495" cy="708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930" b="1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30204" charset="0"/>
                  <a:cs typeface="Arial" panose="020B0604020202020204" pitchFamily="34" charset="0"/>
                  <a:sym typeface="+mn-ea"/>
                </a:rPr>
                <a:t>Geographical Visualization</a:t>
              </a:r>
            </a:p>
          </p:txBody>
        </p:sp>
        <p:pic>
          <p:nvPicPr>
            <p:cNvPr id="25" name="Picture 24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6" y="19414604"/>
              <a:ext cx="1399032" cy="112776"/>
            </a:xfrm>
            <a:prstGeom prst="rect">
              <a:avLst/>
            </a:prstGeom>
          </p:spPr>
        </p:pic>
      </p:grpSp>
      <p:sp>
        <p:nvSpPr>
          <p:cNvPr id="53" name="Rectangle 52" descr="Purple box for quick facts"/>
          <p:cNvSpPr/>
          <p:nvPr/>
        </p:nvSpPr>
        <p:spPr>
          <a:xfrm>
            <a:off x="14273590" y="13442930"/>
            <a:ext cx="6215893" cy="26543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7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77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</a:t>
            </a:r>
            <a:r>
              <a:rPr lang="en-US" sz="177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章分類為「購買」的貼</a:t>
            </a:r>
            <a:r>
              <a:rPr lang="zh-TW" altLang="en-US" sz="177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</a:t>
            </a:r>
            <a:r>
              <a:rPr lang="en-US" sz="177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內的價格來估計</a:t>
            </a:r>
            <a:r>
              <a:rPr lang="en-US" sz="177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Willingness To Pay</a:t>
            </a:r>
            <a:r>
              <a:rPr lang="en-US" sz="177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，作為</a:t>
            </a:r>
            <a:r>
              <a:rPr lang="en-US" sz="177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demand</a:t>
            </a:r>
            <a:r>
              <a:rPr lang="en-US" sz="177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的近似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7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以是否出現「台積電晶片」、「三星晶片」為</a:t>
            </a:r>
            <a:r>
              <a:rPr lang="en-US" sz="177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IV(supply shifter)</a:t>
            </a:r>
            <a:r>
              <a:rPr lang="en-US" sz="177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</a:t>
            </a:r>
            <a:r>
              <a:rPr lang="en-US" sz="177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IV Regression</a:t>
            </a:r>
            <a:r>
              <a:rPr lang="en-US" sz="177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估計</a:t>
            </a:r>
            <a:r>
              <a:rPr lang="en-US" sz="177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demand function</a:t>
            </a:r>
          </a:p>
        </p:txBody>
      </p:sp>
      <p:grpSp>
        <p:nvGrpSpPr>
          <p:cNvPr id="55" name="Group 54" descr="Section Header Place holder and gold boundless bar"/>
          <p:cNvGrpSpPr/>
          <p:nvPr/>
        </p:nvGrpSpPr>
        <p:grpSpPr>
          <a:xfrm>
            <a:off x="7585036" y="22672451"/>
            <a:ext cx="7327265" cy="938428"/>
            <a:chOff x="1410112" y="15303035"/>
            <a:chExt cx="7444065" cy="953387"/>
          </a:xfrm>
        </p:grpSpPr>
        <p:sp>
          <p:nvSpPr>
            <p:cNvPr id="56" name="TextBox 55" descr="Section Header and gold boundless bar"/>
            <p:cNvSpPr txBox="1"/>
            <p:nvPr/>
          </p:nvSpPr>
          <p:spPr>
            <a:xfrm>
              <a:off x="1410112" y="15303035"/>
              <a:ext cx="7444065" cy="84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935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Binary Response Model</a:t>
              </a:r>
            </a:p>
          </p:txBody>
        </p:sp>
        <p:pic>
          <p:nvPicPr>
            <p:cNvPr id="57" name="Picture 56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299" y="16143646"/>
              <a:ext cx="1399032" cy="112776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7370642" y="24298965"/>
            <a:ext cx="6619875" cy="144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2895" indent="-285750">
              <a:lnSpc>
                <a:spcPct val="150000"/>
              </a:lnSpc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z="177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+mn-ea"/>
              </a:rPr>
              <a:t>最重要的因素仍是價格</a:t>
            </a:r>
          </a:p>
          <a:p>
            <a:pPr marL="302895" indent="-285750">
              <a:lnSpc>
                <a:spcPct val="150000"/>
              </a:lnSpc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z="177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+mn-ea"/>
              </a:rPr>
              <a:t>「玫瑰</a:t>
            </a:r>
            <a:r>
              <a:rPr lang="zh-TW" altLang="en-US" sz="177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+mn-ea"/>
              </a:rPr>
              <a:t>金</a:t>
            </a:r>
            <a:r>
              <a:rPr sz="177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+mn-ea"/>
              </a:rPr>
              <a:t>」作為2015隨著</a:t>
            </a:r>
            <a:r>
              <a:rPr sz="177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iPhone 6s</a:t>
            </a:r>
            <a:r>
              <a:rPr sz="177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+mn-ea"/>
              </a:rPr>
              <a:t>發表的新顏⾊，在</a:t>
            </a:r>
            <a:r>
              <a:rPr lang="zh-TW" altLang="en-US" sz="177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+mn-ea"/>
              </a:rPr>
              <a:t>二手</a:t>
            </a:r>
            <a:r>
              <a:rPr sz="177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+mn-ea"/>
              </a:rPr>
              <a:t>交易市場有較</a:t>
            </a:r>
            <a:r>
              <a:rPr lang="zh-TW" altLang="en-US" sz="177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+mn-ea"/>
              </a:rPr>
              <a:t>高</a:t>
            </a:r>
            <a:r>
              <a:rPr sz="177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+mn-ea"/>
              </a:rPr>
              <a:t>的可能性被售出</a:t>
            </a:r>
          </a:p>
        </p:txBody>
      </p:sp>
      <p:grpSp>
        <p:nvGrpSpPr>
          <p:cNvPr id="59" name="Group 58" descr="Section Header Place holder and gold boundless bar"/>
          <p:cNvGrpSpPr/>
          <p:nvPr/>
        </p:nvGrpSpPr>
        <p:grpSpPr>
          <a:xfrm>
            <a:off x="593942" y="10089056"/>
            <a:ext cx="5911573" cy="1811778"/>
            <a:chOff x="1290402" y="13315834"/>
            <a:chExt cx="5510537" cy="1840660"/>
          </a:xfrm>
        </p:grpSpPr>
        <p:sp>
          <p:nvSpPr>
            <p:cNvPr id="60" name="TextBox 59" descr="Section Header and gold boundless bar"/>
            <p:cNvSpPr txBox="1"/>
            <p:nvPr/>
          </p:nvSpPr>
          <p:spPr>
            <a:xfrm>
              <a:off x="1290402" y="13315834"/>
              <a:ext cx="5510537" cy="1840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3930" b="1" dirty="0">
                  <a:latin typeface="Arial" panose="020B0604020202020204" pitchFamily="34" charset="0"/>
                  <a:cs typeface="Arial" panose="020B0604020202020204" pitchFamily="34" charset="0"/>
                </a:rPr>
                <a:t>Why IV?</a:t>
              </a: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en-US" sz="3935" b="1" dirty="0">
                <a:latin typeface="Arial" panose="020B0604020202020204" pitchFamily="34" charset="0"/>
                <a:ea typeface="Encode Sans Normal Black" charset="0"/>
                <a:cs typeface="Arial" panose="020B0604020202020204" pitchFamily="34" charset="0"/>
              </a:endParaRPr>
            </a:p>
          </p:txBody>
        </p:sp>
        <p:pic>
          <p:nvPicPr>
            <p:cNvPr id="61" name="Picture 60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623" y="14148333"/>
              <a:ext cx="1538935" cy="124054"/>
            </a:xfrm>
            <a:prstGeom prst="rect">
              <a:avLst/>
            </a:prstGeom>
          </p:spPr>
        </p:pic>
      </p:grpSp>
      <p:sp>
        <p:nvSpPr>
          <p:cNvPr id="69" name="Title 1"/>
          <p:cNvSpPr txBox="1"/>
          <p:nvPr/>
        </p:nvSpPr>
        <p:spPr>
          <a:xfrm>
            <a:off x="1258802" y="-497098"/>
            <a:ext cx="19698502" cy="24148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21380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29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FFFF"/>
                </a:solidFill>
                <a:latin typeface="Arial" panose="020B0604020202020204" pitchFamily="34" charset="0"/>
                <a:ea typeface="Encode Sans Normal Black" charset="0"/>
                <a:cs typeface="Arial" panose="020B0604020202020204" pitchFamily="34" charset="0"/>
              </a:rPr>
              <a:t>NTU-</a:t>
            </a:r>
            <a:r>
              <a:rPr lang="en-US" altLang="zh-TW" sz="4800" b="1" dirty="0">
                <a:solidFill>
                  <a:srgbClr val="FFFFFF"/>
                </a:solidFill>
                <a:latin typeface="Arial" panose="020B0604020202020204" pitchFamily="34" charset="0"/>
                <a:ea typeface="Encode Sans Normal Black" charset="0"/>
                <a:cs typeface="Arial" panose="020B0604020202020204" pitchFamily="34" charset="0"/>
              </a:rPr>
              <a:t>[DSSI 109]</a:t>
            </a:r>
            <a:endParaRPr lang="en-US" sz="4800" b="1" dirty="0">
              <a:solidFill>
                <a:srgbClr val="FFFFFF"/>
              </a:solidFill>
              <a:latin typeface="Arial" panose="020B0604020202020204" pitchFamily="34" charset="0"/>
              <a:ea typeface="Encode Sans Normal Black" charset="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912975" y="7722870"/>
            <a:ext cx="4937125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iPhone</a:t>
            </a:r>
            <a:r>
              <a:rPr lang="zh-TW" altLang="en-US" dirty="0"/>
              <a:t>不同型號時間與價格走勢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4235654" y="11994943"/>
            <a:ext cx="6205220" cy="9591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不論哪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種 iPhone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型號，推出新品後一年約折價1萬元，一年之後折價速度會減緩。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105650" y="12012930"/>
            <a:ext cx="6493510" cy="9591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剛推出新品時，上一代手機的貼文數會突然大增，可見舊機換新機的現象。</a:t>
            </a:r>
          </a:p>
        </p:txBody>
      </p:sp>
      <p:grpSp>
        <p:nvGrpSpPr>
          <p:cNvPr id="18" name="Group 58" descr="Section Header Place holder and gold boundless bar"/>
          <p:cNvGrpSpPr/>
          <p:nvPr/>
        </p:nvGrpSpPr>
        <p:grpSpPr>
          <a:xfrm>
            <a:off x="7729782" y="6747251"/>
            <a:ext cx="10339557" cy="910803"/>
            <a:chOff x="1313509" y="15750061"/>
            <a:chExt cx="9994875" cy="773441"/>
          </a:xfrm>
        </p:grpSpPr>
        <p:sp>
          <p:nvSpPr>
            <p:cNvPr id="19" name="TextBox 59" descr="Section Header and gold boundless bar"/>
            <p:cNvSpPr txBox="1"/>
            <p:nvPr/>
          </p:nvSpPr>
          <p:spPr>
            <a:xfrm>
              <a:off x="1313509" y="15750061"/>
              <a:ext cx="9994875" cy="568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930" b="1" dirty="0">
                  <a:latin typeface="Arial" panose="020B0604020202020204" pitchFamily="34" charset="0"/>
                  <a:ea typeface="Encode Sans Normal Black" charset="0"/>
                  <a:cs typeface="Arial" panose="020B0604020202020204" pitchFamily="34" charset="0"/>
                  <a:sym typeface="+mn-ea"/>
                </a:rPr>
                <a:t>Descriptive Statistics</a:t>
              </a:r>
              <a:endParaRPr lang="en-US" sz="3935" b="1" dirty="0">
                <a:latin typeface="Arial" panose="020B0604020202020204" pitchFamily="34" charset="0"/>
                <a:ea typeface="Encode Sans Normal Black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60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grpSp>
        <p:nvGrpSpPr>
          <p:cNvPr id="23" name="Group 58" descr="Section Header Place holder and gold boundless bar"/>
          <p:cNvGrpSpPr/>
          <p:nvPr/>
        </p:nvGrpSpPr>
        <p:grpSpPr>
          <a:xfrm>
            <a:off x="678815" y="6841981"/>
            <a:ext cx="5573298" cy="890167"/>
            <a:chOff x="1371600" y="15619145"/>
            <a:chExt cx="5753101" cy="904357"/>
          </a:xfrm>
        </p:grpSpPr>
        <p:sp>
          <p:nvSpPr>
            <p:cNvPr id="28" name="TextBox 59" descr="Section Header and gold boundless bar"/>
            <p:cNvSpPr txBox="1"/>
            <p:nvPr/>
          </p:nvSpPr>
          <p:spPr>
            <a:xfrm>
              <a:off x="1371600" y="15619145"/>
              <a:ext cx="5753101" cy="709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935" b="1" dirty="0">
                  <a:latin typeface="Arial" panose="020B0604020202020204" pitchFamily="34" charset="0"/>
                  <a:ea typeface="Encode Sans Normal Black" charset="0"/>
                  <a:cs typeface="Arial" panose="020B0604020202020204" pitchFamily="34" charset="0"/>
                </a:rPr>
                <a:t>Data Description</a:t>
              </a:r>
            </a:p>
          </p:txBody>
        </p:sp>
        <p:pic>
          <p:nvPicPr>
            <p:cNvPr id="29" name="Picture 60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4947" y="16410726"/>
              <a:ext cx="1399032" cy="112776"/>
            </a:xfrm>
            <a:prstGeom prst="rect">
              <a:avLst/>
            </a:prstGeom>
          </p:spPr>
        </p:pic>
      </p:grpSp>
      <p:sp>
        <p:nvSpPr>
          <p:cNvPr id="30" name="文字方塊 29"/>
          <p:cNvSpPr txBox="1"/>
          <p:nvPr/>
        </p:nvSpPr>
        <p:spPr>
          <a:xfrm>
            <a:off x="7947660" y="7722870"/>
            <a:ext cx="4937125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iPhone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不同型號時間與數量走勢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649352" y="7921524"/>
            <a:ext cx="6650468" cy="17096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以網路爬蟲抓取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PTT Macshop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版中關鍵字包含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iPhone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的文章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資料總數：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192786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筆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資料期間：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2010/12/13 - 2020/12/24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原始資料包含文章標題、內文、發文時間及文章對應網址</a:t>
            </a:r>
            <a:endParaRPr lang="zh-TW" altLang="en-US" dirty="0"/>
          </a:p>
        </p:txBody>
      </p:sp>
      <p:sp>
        <p:nvSpPr>
          <p:cNvPr id="33" name="TextBox 59" descr="Section Header and gold boundless bar"/>
          <p:cNvSpPr txBox="1"/>
          <p:nvPr/>
        </p:nvSpPr>
        <p:spPr>
          <a:xfrm>
            <a:off x="440055" y="22673042"/>
            <a:ext cx="5942024" cy="83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「女用機」比較值錢？</a:t>
            </a:r>
            <a:endParaRPr lang="en-US" sz="3600" b="1" dirty="0"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grpSp>
        <p:nvGrpSpPr>
          <p:cNvPr id="35" name="Group 58" descr="Section Header Place holder and gold boundless bar"/>
          <p:cNvGrpSpPr/>
          <p:nvPr/>
        </p:nvGrpSpPr>
        <p:grpSpPr>
          <a:xfrm>
            <a:off x="7877224" y="13345894"/>
            <a:ext cx="6327042" cy="2286000"/>
            <a:chOff x="1156726" y="15582122"/>
            <a:chExt cx="6427898" cy="2322442"/>
          </a:xfrm>
        </p:grpSpPr>
        <p:sp>
          <p:nvSpPr>
            <p:cNvPr id="36" name="TextBox 59" descr="Section Header and gold boundless bar"/>
            <p:cNvSpPr txBox="1"/>
            <p:nvPr/>
          </p:nvSpPr>
          <p:spPr>
            <a:xfrm>
              <a:off x="1156726" y="15582122"/>
              <a:ext cx="6427898" cy="232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TW" altLang="en-US" sz="3200" b="1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  <a:sym typeface="+mn-ea"/>
                </a:rPr>
                <a:t>Estimating the second-hand iPhone Demand</a:t>
              </a: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zh-TW" altLang="en-US" sz="3200" b="1" dirty="0">
                <a:latin typeface="Arial" panose="020B0604020202020204" pitchFamily="34" charset="0"/>
                <a:ea typeface="微軟正黑體" panose="020B0604030504040204" pitchFamily="34" charset="-120"/>
                <a:cs typeface="Encode Sans Normal Black" charset="0"/>
                <a:sym typeface="+mn-ea"/>
              </a:endParaRPr>
            </a:p>
          </p:txBody>
        </p:sp>
        <p:pic>
          <p:nvPicPr>
            <p:cNvPr id="37" name="Picture 60" descr="Gold boundless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832" y="16972628"/>
              <a:ext cx="1399032" cy="112776"/>
            </a:xfrm>
            <a:prstGeom prst="rect">
              <a:avLst/>
            </a:prstGeom>
          </p:spPr>
        </p:pic>
      </p:grpSp>
      <p:pic>
        <p:nvPicPr>
          <p:cNvPr id="38" name="Picture 3" descr="Map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690" y="18250514"/>
            <a:ext cx="6227523" cy="4119547"/>
          </a:xfrm>
          <a:prstGeom prst="rect">
            <a:avLst/>
          </a:prstGeom>
        </p:spPr>
      </p:pic>
      <p:pic>
        <p:nvPicPr>
          <p:cNvPr id="39" name="Picture 3" descr="Map&#10;&#10;Description automatically generate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782" y="24526535"/>
            <a:ext cx="6227523" cy="3960521"/>
          </a:xfrm>
          <a:prstGeom prst="rect">
            <a:avLst/>
          </a:prstGeom>
        </p:spPr>
      </p:pic>
      <p:sp>
        <p:nvSpPr>
          <p:cNvPr id="81" name="object 4"/>
          <p:cNvSpPr/>
          <p:nvPr/>
        </p:nvSpPr>
        <p:spPr>
          <a:xfrm>
            <a:off x="749955" y="26033047"/>
            <a:ext cx="6229740" cy="30343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6" name="object 4"/>
          <p:cNvSpPr/>
          <p:nvPr/>
        </p:nvSpPr>
        <p:spPr>
          <a:xfrm>
            <a:off x="7808002" y="25916922"/>
            <a:ext cx="5824862" cy="35533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40055" y="14067636"/>
            <a:ext cx="723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CA" sz="3600" b="1" spc="40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+mn-ea"/>
              </a:rPr>
              <a:t>「iPhone 6</a:t>
            </a:r>
            <a:r>
              <a:rPr lang="zh-TW" altLang="en-CA" sz="3600" b="1" spc="40" dirty="0" smtClean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+mn-ea"/>
              </a:rPr>
              <a:t>s</a:t>
            </a:r>
            <a:r>
              <a:rPr lang="zh-TW" altLang="en-CA" sz="3600" b="1" spc="4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晶片</a:t>
            </a:r>
            <a:r>
              <a:rPr lang="zh-TW" altLang="en-US" sz="3600" b="1" spc="4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門</a:t>
            </a:r>
            <a:r>
              <a:rPr lang="zh-TW" altLang="en-CA" sz="3600" b="1" spc="4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事件</a:t>
            </a:r>
            <a:r>
              <a:rPr lang="zh-TW" altLang="en-CA" sz="3600" b="1" spc="40" dirty="0">
                <a:latin typeface="Arial" panose="020B0604020202020204" pitchFamily="34" charset="0"/>
                <a:ea typeface="Calibri" panose="020F0502020204030204" charset="0"/>
                <a:cs typeface="Arial" panose="020B0604020202020204" pitchFamily="34" charset="0"/>
                <a:sym typeface="+mn-ea"/>
              </a:rPr>
              <a:t>」</a:t>
            </a:r>
          </a:p>
        </p:txBody>
      </p:sp>
      <p:sp>
        <p:nvSpPr>
          <p:cNvPr id="89" name="文字方塊 88"/>
          <p:cNvSpPr txBox="1"/>
          <p:nvPr/>
        </p:nvSpPr>
        <p:spPr>
          <a:xfrm>
            <a:off x="670364" y="11147490"/>
            <a:ext cx="6217391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成交的價格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(p)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與數量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(q)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可以視為供給及需求線上的均衡點。然而若沒有控制住需求面或者供給面，直接把畫在圖上的話，則有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simultaneous equation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的問題，因為在同一系統內被決定，彼此互為內生變數。如下圖所示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要估出供給，必須找到只影響需求但不影響供給的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IV（demand shifter），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來幫助我們看到供給線上的點。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630555" y="18122744"/>
            <a:ext cx="6533231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蘋果同時委託台積電及三星製造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iPhone 6s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A9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晶片）且三星製造的晶片表現較差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2015/9/25：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iPhone 6s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世界發售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2015/9/28：消費者首次發現晶片製造商差異且三星製較耗電、效能較差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2015/10/9：在台灣發售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2015/10/13：包含香港、日本、歐美等主要市場出現退貨潮</a:t>
            </a:r>
          </a:p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台灣當時尚未有蘋果直營店，且最新款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iPhone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是由電信三雄綁長約資費購買，退貨難度較高，受影響的消費者更傾向於於二手市場折價出售。</a:t>
            </a:r>
          </a:p>
        </p:txBody>
      </p:sp>
      <p:pic>
        <p:nvPicPr>
          <p:cNvPr id="91" name="圖片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064" y="23683342"/>
            <a:ext cx="6837045" cy="471170"/>
          </a:xfrm>
          <a:prstGeom prst="rect">
            <a:avLst/>
          </a:prstGeom>
        </p:spPr>
      </p:pic>
      <p:sp>
        <p:nvSpPr>
          <p:cNvPr id="92" name="文字方塊 91"/>
          <p:cNvSpPr txBox="1"/>
          <p:nvPr/>
        </p:nvSpPr>
        <p:spPr>
          <a:xfrm>
            <a:off x="633998" y="24376461"/>
            <a:ext cx="6262207" cy="12879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在成交的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iPhone 6s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中，標注有「女用機」、「女生用」等字眼的成交價格並沒有比較高。在成交的全部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iPhone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機型中，標注該字眼的成交價格則顯著地較低</a:t>
            </a:r>
          </a:p>
        </p:txBody>
      </p:sp>
      <p:pic>
        <p:nvPicPr>
          <p:cNvPr id="93" name="圖片 9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0941" y="23688095"/>
            <a:ext cx="12068175" cy="499110"/>
          </a:xfrm>
          <a:prstGeom prst="rect">
            <a:avLst/>
          </a:prstGeom>
        </p:spPr>
      </p:pic>
      <p:pic>
        <p:nvPicPr>
          <p:cNvPr id="95" name="圖片 94" descr="demand"/>
          <p:cNvPicPr>
            <a:picLocks noChangeAspect="1"/>
          </p:cNvPicPr>
          <p:nvPr/>
        </p:nvPicPr>
        <p:blipFill>
          <a:blip r:embed="rId3"/>
          <a:srcRect l="57475" t="78923"/>
          <a:stretch>
            <a:fillRect/>
          </a:stretch>
        </p:blipFill>
        <p:spPr>
          <a:xfrm>
            <a:off x="7493658" y="16093265"/>
            <a:ext cx="5950728" cy="79762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4105339" y="22486509"/>
            <a:ext cx="6640644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charset="0"/>
                <a:sym typeface="+mn-ea"/>
              </a:rPr>
              <a:t>把各地面交的頻率上色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charset="0"/>
                <a:sym typeface="+mn-ea"/>
              </a:rPr>
              <a:t>。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charset="0"/>
                <a:sym typeface="+mn-ea"/>
              </a:rPr>
              <a:t>北北基、台中、台南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charset="0"/>
                <a:sym typeface="+mn-ea"/>
              </a:rPr>
              <a:t>、</a:t>
            </a:r>
            <a:r>
              <a:rPr lang="en-US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charset="0"/>
                <a:sym typeface="+mn-ea"/>
              </a:rPr>
              <a:t>高雄的面交數量遠遠勝過其他地區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432781" y="28717572"/>
            <a:ext cx="6227524" cy="8786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charset="0"/>
                <a:sym typeface="+mn-ea"/>
              </a:rPr>
              <a:t>在2015年，各地的</a:t>
            </a:r>
            <a:r>
              <a:rPr 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iPhone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 </a:t>
            </a:r>
            <a:r>
              <a:rPr 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+mn-ea"/>
              </a:rPr>
              <a:t>6s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charset="0"/>
                <a:sym typeface="+mn-ea"/>
              </a:rPr>
              <a:t>二手交易平均價格相差不大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charset="0"/>
                <a:sym typeface="+mn-ea"/>
              </a:rPr>
              <a:t>，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charset="0"/>
                <a:sym typeface="+mn-ea"/>
              </a:rPr>
              <a:t>落在28000到29000</a:t>
            </a:r>
            <a:endParaRPr lang="zh-TW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96375" y="17753412"/>
            <a:ext cx="6259140" cy="49197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7379" y="8350375"/>
            <a:ext cx="5620830" cy="347287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91821" y="8376000"/>
            <a:ext cx="5620829" cy="3472869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14432153" y="17753412"/>
            <a:ext cx="6143136" cy="36933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台灣各縣市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iPhone 6s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交易貼文數量圖</a:t>
            </a:r>
          </a:p>
        </p:txBody>
      </p:sp>
      <p:sp>
        <p:nvSpPr>
          <p:cNvPr id="47" name="矩形 46"/>
          <p:cNvSpPr/>
          <p:nvPr/>
        </p:nvSpPr>
        <p:spPr>
          <a:xfrm>
            <a:off x="14464954" y="24133752"/>
            <a:ext cx="6077534" cy="36830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2020</a:t>
            </a:r>
            <a:r>
              <a:rPr lang="zh-TW" altLang="en-US" dirty="0">
                <a:solidFill>
                  <a:schemeClr val="bg1"/>
                </a:solidFill>
              </a:rPr>
              <a:t>台灣各縣市</a:t>
            </a:r>
            <a:r>
              <a:rPr lang="en-US" altLang="zh-TW" dirty="0">
                <a:solidFill>
                  <a:schemeClr val="bg1"/>
                </a:solidFill>
              </a:rPr>
              <a:t>iPhone 6s</a:t>
            </a:r>
            <a:r>
              <a:rPr lang="zh-TW" altLang="en-US" dirty="0">
                <a:solidFill>
                  <a:schemeClr val="bg1"/>
                </a:solidFill>
              </a:rPr>
              <a:t>平均價格</a:t>
            </a:r>
          </a:p>
        </p:txBody>
      </p:sp>
      <p:pic>
        <p:nvPicPr>
          <p:cNvPr id="62" name="Picture 56" descr="Gold boundless ba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45" y="23507114"/>
            <a:ext cx="1377081" cy="111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559</Words>
  <Application>Microsoft Office PowerPoint</Application>
  <PresentationFormat>自訂</PresentationFormat>
  <Paragraphs>36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The Second Hand Market of iPhone in PTT Macshop Board iPhone的二手市場—以PTT Macshop版為例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user</cp:lastModifiedBy>
  <cp:revision>131</cp:revision>
  <dcterms:created xsi:type="dcterms:W3CDTF">2019-12-20T05:06:00Z</dcterms:created>
  <dcterms:modified xsi:type="dcterms:W3CDTF">2021-01-11T08:13:39Z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