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D5E5B-E8AC-4700-8CEF-BFB90D3DB5C7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69211-1E54-460E-8361-366C9DC0F6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464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7E80-B373-4457-8617-8418E4407C49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0C02-5DBC-4EE3-99C8-E2A3ABBD16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09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7E80-B373-4457-8617-8418E4407C49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0C02-5DBC-4EE3-99C8-E2A3ABBD16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30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7E80-B373-4457-8617-8418E4407C49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0C02-5DBC-4EE3-99C8-E2A3ABBD16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76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7E80-B373-4457-8617-8418E4407C49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0C02-5DBC-4EE3-99C8-E2A3ABBD16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6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7E80-B373-4457-8617-8418E4407C49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0C02-5DBC-4EE3-99C8-E2A3ABBD16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73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7E80-B373-4457-8617-8418E4407C49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0C02-5DBC-4EE3-99C8-E2A3ABBD16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48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7E80-B373-4457-8617-8418E4407C49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0C02-5DBC-4EE3-99C8-E2A3ABBD16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17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7E80-B373-4457-8617-8418E4407C49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0C02-5DBC-4EE3-99C8-E2A3ABBD16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64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7E80-B373-4457-8617-8418E4407C49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0C02-5DBC-4EE3-99C8-E2A3ABBD16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2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7E80-B373-4457-8617-8418E4407C49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0C02-5DBC-4EE3-99C8-E2A3ABBD16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41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7E80-B373-4457-8617-8418E4407C49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0C02-5DBC-4EE3-99C8-E2A3ABBD16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02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07E80-B373-4457-8617-8418E4407C49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40C02-5DBC-4EE3-99C8-E2A3ABBD16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989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2283157" y="341514"/>
            <a:ext cx="6036779" cy="5882542"/>
            <a:chOff x="2283157" y="341514"/>
            <a:chExt cx="6036779" cy="5882542"/>
          </a:xfrm>
        </p:grpSpPr>
        <p:sp>
          <p:nvSpPr>
            <p:cNvPr id="8" name="矩形 7"/>
            <p:cNvSpPr/>
            <p:nvPr/>
          </p:nvSpPr>
          <p:spPr>
            <a:xfrm>
              <a:off x="6428366" y="1206040"/>
              <a:ext cx="1147156" cy="58189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b="1" dirty="0"/>
                <a:t>GS</a:t>
              </a:r>
              <a:r>
                <a:rPr lang="zh-TW" altLang="en-US" sz="1000" b="1" dirty="0"/>
                <a:t>通知</a:t>
              </a:r>
              <a:r>
                <a:rPr lang="zh-TW" altLang="en-US" sz="1000" b="1" dirty="0" smtClean="0"/>
                <a:t>玩家</a:t>
              </a:r>
              <a:endParaRPr lang="en-US" altLang="zh-TW" sz="1000" b="1" dirty="0" smtClean="0"/>
            </a:p>
            <a:p>
              <a:pPr algn="ctr"/>
              <a:r>
                <a:rPr lang="zh-TW" altLang="en-US" sz="1000" b="1" dirty="0" smtClean="0"/>
                <a:t>骰</a:t>
              </a:r>
              <a:r>
                <a:rPr lang="zh-TW" altLang="en-US" sz="1000" b="1" dirty="0"/>
                <a:t>盅決定的</a:t>
              </a:r>
              <a:r>
                <a:rPr lang="zh-TW" altLang="en-US" sz="1000" b="1" dirty="0" smtClean="0"/>
                <a:t>結果</a:t>
              </a:r>
              <a:endParaRPr lang="en-US" altLang="zh-TW" sz="1000" b="1" dirty="0" smtClean="0"/>
            </a:p>
            <a:p>
              <a:pPr algn="ctr"/>
              <a:r>
                <a:rPr lang="en-US" altLang="zh-TW" sz="900" b="1" dirty="0" err="1" smtClean="0"/>
                <a:t>RollingToDealResult</a:t>
              </a:r>
              <a:endParaRPr lang="zh-TW" altLang="en-US" sz="900" b="1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4380808" y="1206040"/>
              <a:ext cx="1147156" cy="58189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b="1" dirty="0"/>
                <a:t>GS</a:t>
              </a:r>
              <a:r>
                <a:rPr lang="zh-TW" altLang="en-US" sz="1000" b="1" dirty="0"/>
                <a:t>通知</a:t>
              </a:r>
              <a:r>
                <a:rPr lang="zh-TW" altLang="en-US" sz="1000" b="1" dirty="0" smtClean="0"/>
                <a:t>玩家</a:t>
              </a:r>
              <a:endParaRPr lang="en-US" altLang="zh-TW" sz="1000" b="1" dirty="0" smtClean="0"/>
            </a:p>
            <a:p>
              <a:pPr algn="ctr"/>
              <a:r>
                <a:rPr lang="zh-TW" altLang="en-US" sz="1000" b="1" dirty="0" smtClean="0"/>
                <a:t>取得</a:t>
              </a:r>
              <a:r>
                <a:rPr lang="zh-TW" altLang="en-US" sz="1000" b="1" dirty="0"/>
                <a:t>牌桌</a:t>
              </a:r>
              <a:r>
                <a:rPr lang="zh-TW" altLang="en-US" sz="1000" b="1" dirty="0" smtClean="0"/>
                <a:t>資訊</a:t>
              </a:r>
              <a:endParaRPr lang="en-US" altLang="zh-TW" sz="1000" b="1" dirty="0" smtClean="0"/>
            </a:p>
            <a:p>
              <a:pPr algn="ctr"/>
              <a:r>
                <a:rPr lang="en-US" altLang="zh-TW" sz="1000" b="1" dirty="0" err="1" smtClean="0"/>
                <a:t>TableInfo</a:t>
              </a:r>
              <a:endParaRPr lang="zh-TW" altLang="en-US" sz="1000" b="1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4380808" y="2071255"/>
              <a:ext cx="1147156" cy="58189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b="1" dirty="0"/>
                <a:t>GS</a:t>
              </a:r>
              <a:r>
                <a:rPr lang="zh-TW" altLang="en-US" sz="1000" b="1" dirty="0"/>
                <a:t>通知</a:t>
              </a:r>
              <a:r>
                <a:rPr lang="zh-TW" altLang="en-US" sz="1000" b="1" dirty="0" smtClean="0"/>
                <a:t>玩家</a:t>
              </a:r>
              <a:endParaRPr lang="en-US" altLang="zh-TW" sz="1000" b="1" dirty="0" smtClean="0"/>
            </a:p>
            <a:p>
              <a:pPr algn="ctr"/>
              <a:r>
                <a:rPr lang="zh-TW" altLang="en-US" sz="1000" b="1" dirty="0" smtClean="0"/>
                <a:t>開始</a:t>
              </a:r>
              <a:r>
                <a:rPr lang="zh-TW" altLang="en-US" sz="1000" b="1" dirty="0"/>
                <a:t>搶</a:t>
              </a:r>
              <a:r>
                <a:rPr lang="zh-TW" altLang="en-US" sz="1000" b="1" dirty="0" smtClean="0"/>
                <a:t>莊</a:t>
              </a:r>
              <a:endParaRPr lang="en-US" altLang="zh-TW" sz="1000" b="1" dirty="0" smtClean="0"/>
            </a:p>
            <a:p>
              <a:pPr algn="ctr"/>
              <a:r>
                <a:rPr lang="en-US" altLang="zh-TW" sz="1000" b="1" dirty="0" err="1" smtClean="0"/>
                <a:t>StartBidding</a:t>
              </a:r>
              <a:endParaRPr lang="en-US" altLang="zh-TW" sz="1000" b="1" dirty="0" smtClean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380808" y="5530045"/>
              <a:ext cx="1147156" cy="58189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b="1" dirty="0"/>
                <a:t>GS</a:t>
              </a:r>
              <a:r>
                <a:rPr lang="zh-TW" altLang="en-US" sz="1000" b="1" dirty="0"/>
                <a:t>通知</a:t>
              </a:r>
              <a:r>
                <a:rPr lang="zh-TW" altLang="en-US" sz="1000" b="1" dirty="0" smtClean="0"/>
                <a:t>玩家</a:t>
              </a:r>
              <a:endParaRPr lang="en-US" altLang="zh-TW" sz="1000" b="1" dirty="0" smtClean="0"/>
            </a:p>
            <a:p>
              <a:pPr algn="ctr"/>
              <a:r>
                <a:rPr lang="zh-TW" altLang="en-US" sz="1000" b="1" dirty="0" smtClean="0"/>
                <a:t>有</a:t>
              </a:r>
              <a:r>
                <a:rPr lang="zh-TW" altLang="en-US" sz="1000" b="1" dirty="0"/>
                <a:t>玩家下</a:t>
              </a:r>
              <a:r>
                <a:rPr lang="zh-TW" altLang="en-US" sz="1000" b="1" dirty="0" smtClean="0"/>
                <a:t>注</a:t>
              </a:r>
              <a:endParaRPr lang="en-US" altLang="zh-TW" sz="1000" b="1" dirty="0" smtClean="0"/>
            </a:p>
            <a:p>
              <a:pPr algn="ctr"/>
              <a:r>
                <a:rPr lang="en-US" altLang="zh-TW" sz="1000" b="1" dirty="0" err="1" smtClean="0"/>
                <a:t>SomeoneBetting</a:t>
              </a:r>
              <a:endParaRPr lang="zh-TW" altLang="en-US" sz="1000" b="1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380808" y="2936470"/>
              <a:ext cx="1147156" cy="58189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b="1" dirty="0"/>
                <a:t>GS</a:t>
              </a:r>
              <a:r>
                <a:rPr lang="zh-TW" altLang="en-US" sz="1000" b="1" dirty="0"/>
                <a:t>通知有</a:t>
              </a:r>
              <a:r>
                <a:rPr lang="zh-TW" altLang="en-US" sz="1000" b="1" dirty="0" smtClean="0"/>
                <a:t>玩家</a:t>
              </a:r>
              <a:endParaRPr lang="en-US" altLang="zh-TW" sz="1000" b="1" dirty="0" smtClean="0"/>
            </a:p>
            <a:p>
              <a:pPr algn="ctr"/>
              <a:r>
                <a:rPr lang="zh-TW" altLang="en-US" sz="1000" b="1" dirty="0" smtClean="0"/>
                <a:t>發動</a:t>
              </a:r>
              <a:r>
                <a:rPr lang="zh-TW" altLang="en-US" sz="1000" b="1" dirty="0"/>
                <a:t>搶莊</a:t>
              </a:r>
              <a:r>
                <a:rPr lang="zh-TW" altLang="en-US" sz="1000" b="1" dirty="0" smtClean="0"/>
                <a:t>動作</a:t>
              </a:r>
              <a:endParaRPr lang="en-US" altLang="zh-TW" sz="1000" b="1" dirty="0" smtClean="0"/>
            </a:p>
            <a:p>
              <a:pPr algn="ctr"/>
              <a:r>
                <a:rPr lang="en-US" altLang="zh-TW" sz="1000" b="1" dirty="0" err="1" smtClean="0"/>
                <a:t>SomeoneBidding</a:t>
              </a:r>
              <a:endParaRPr lang="zh-TW" altLang="en-US" sz="1000" b="1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4380808" y="3800995"/>
              <a:ext cx="1147156" cy="58189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00" b="1" dirty="0"/>
                <a:t> </a:t>
              </a:r>
              <a:r>
                <a:rPr lang="en-US" altLang="zh-TW" sz="1000" b="1" dirty="0"/>
                <a:t>GS</a:t>
              </a:r>
              <a:r>
                <a:rPr lang="zh-TW" altLang="en-US" sz="1000" b="1" dirty="0"/>
                <a:t>通知</a:t>
              </a:r>
              <a:r>
                <a:rPr lang="zh-TW" altLang="en-US" sz="1000" b="1" dirty="0" smtClean="0"/>
                <a:t>玩家</a:t>
              </a:r>
              <a:endParaRPr lang="en-US" altLang="zh-TW" sz="1000" b="1" dirty="0" smtClean="0"/>
            </a:p>
            <a:p>
              <a:pPr algn="ctr"/>
              <a:r>
                <a:rPr lang="zh-TW" altLang="en-US" sz="1000" b="1" dirty="0" smtClean="0"/>
                <a:t>搶</a:t>
              </a:r>
              <a:r>
                <a:rPr lang="zh-TW" altLang="en-US" sz="1000" b="1" dirty="0"/>
                <a:t>莊</a:t>
              </a:r>
              <a:r>
                <a:rPr lang="zh-TW" altLang="en-US" sz="1000" b="1" dirty="0" smtClean="0"/>
                <a:t>結果</a:t>
              </a:r>
              <a:endParaRPr lang="en-US" altLang="zh-TW" sz="1000" b="1" dirty="0" smtClean="0"/>
            </a:p>
            <a:p>
              <a:pPr algn="ctr"/>
              <a:r>
                <a:rPr lang="en-US" altLang="zh-TW" sz="1000" b="1" dirty="0" err="1" smtClean="0"/>
                <a:t>BiddingResult</a:t>
              </a:r>
              <a:endParaRPr lang="zh-TW" altLang="en-US" sz="1000" b="1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2466109" y="2936469"/>
              <a:ext cx="1573878" cy="5818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b="1" dirty="0" smtClean="0"/>
                <a:t>Client</a:t>
              </a:r>
              <a:r>
                <a:rPr lang="zh-TW" altLang="en-US" sz="1000" b="1" dirty="0" smtClean="0"/>
                <a:t>向</a:t>
              </a:r>
              <a:r>
                <a:rPr lang="en-US" altLang="zh-TW" sz="1000" b="1" dirty="0"/>
                <a:t>GS</a:t>
              </a:r>
              <a:r>
                <a:rPr lang="zh-TW" altLang="en-US" sz="1000" b="1" dirty="0" smtClean="0"/>
                <a:t>發送</a:t>
              </a:r>
              <a:endParaRPr lang="en-US" altLang="zh-TW" sz="1000" b="1" dirty="0" smtClean="0"/>
            </a:p>
            <a:p>
              <a:pPr algn="ctr"/>
              <a:r>
                <a:rPr lang="zh-TW" altLang="en-US" sz="1000" b="1" dirty="0" smtClean="0"/>
                <a:t>搶</a:t>
              </a:r>
              <a:r>
                <a:rPr lang="zh-TW" altLang="en-US" sz="1000" b="1" dirty="0"/>
                <a:t>莊</a:t>
              </a:r>
              <a:r>
                <a:rPr lang="zh-TW" altLang="en-US" sz="1000" b="1" dirty="0" smtClean="0"/>
                <a:t>請求</a:t>
              </a:r>
              <a:endParaRPr lang="en-US" altLang="zh-TW" sz="1000" b="1" dirty="0" smtClean="0"/>
            </a:p>
            <a:p>
              <a:pPr algn="ctr"/>
              <a:r>
                <a:rPr lang="en-US" altLang="zh-TW" sz="900" b="1" dirty="0" smtClean="0"/>
                <a:t>MJEBG{</a:t>
              </a:r>
              <a:r>
                <a:rPr lang="en-US" altLang="zh-TW" sz="900" b="1" dirty="0" err="1" smtClean="0"/>
                <a:t>RoomIndex</a:t>
              </a:r>
              <a:r>
                <a:rPr lang="en-US" altLang="zh-TW" sz="900" b="1" dirty="0" smtClean="0"/>
                <a:t>}/</a:t>
              </a:r>
              <a:r>
                <a:rPr lang="en-US" altLang="zh-TW" sz="900" b="1" dirty="0" err="1" smtClean="0"/>
                <a:t>HD_Bid</a:t>
              </a:r>
              <a:endParaRPr lang="zh-TW" altLang="en-US" sz="900" b="1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4380808" y="4665520"/>
              <a:ext cx="1147156" cy="58189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b="1" dirty="0"/>
                <a:t>GS</a:t>
              </a:r>
              <a:r>
                <a:rPr lang="zh-TW" altLang="en-US" sz="1000" b="1" dirty="0"/>
                <a:t>通知</a:t>
              </a:r>
              <a:r>
                <a:rPr lang="zh-TW" altLang="en-US" sz="1000" b="1" dirty="0" smtClean="0"/>
                <a:t>玩家</a:t>
              </a:r>
              <a:endParaRPr lang="en-US" altLang="zh-TW" sz="1000" b="1" dirty="0" smtClean="0"/>
            </a:p>
            <a:p>
              <a:pPr algn="ctr"/>
              <a:r>
                <a:rPr lang="zh-TW" altLang="en-US" sz="900" b="1" dirty="0" smtClean="0"/>
                <a:t>開始</a:t>
              </a:r>
              <a:r>
                <a:rPr lang="zh-TW" altLang="en-US" sz="900" b="1" dirty="0"/>
                <a:t>進行下注</a:t>
              </a:r>
              <a:r>
                <a:rPr lang="zh-TW" altLang="en-US" sz="900" b="1" dirty="0" smtClean="0"/>
                <a:t>動作</a:t>
              </a:r>
              <a:endParaRPr lang="en-US" altLang="zh-TW" sz="900" b="1" dirty="0" smtClean="0"/>
            </a:p>
            <a:p>
              <a:pPr algn="ctr"/>
              <a:r>
                <a:rPr lang="en-US" altLang="zh-TW" sz="1000" b="1" dirty="0" err="1" smtClean="0"/>
                <a:t>StartBetting</a:t>
              </a:r>
              <a:endParaRPr lang="zh-TW" altLang="en-US" sz="1000" b="1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66109" y="5530045"/>
              <a:ext cx="1573878" cy="5818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00" b="1" dirty="0"/>
                <a:t> </a:t>
              </a:r>
              <a:r>
                <a:rPr lang="en-US" altLang="zh-TW" sz="1000" b="1" dirty="0" smtClean="0"/>
                <a:t>Client</a:t>
              </a:r>
              <a:r>
                <a:rPr lang="zh-TW" altLang="en-US" sz="1000" b="1" dirty="0" smtClean="0"/>
                <a:t>向</a:t>
              </a:r>
              <a:r>
                <a:rPr lang="en-US" altLang="zh-TW" sz="1000" b="1" dirty="0"/>
                <a:t>GS</a:t>
              </a:r>
              <a:r>
                <a:rPr lang="zh-TW" altLang="en-US" sz="1000" b="1" dirty="0" smtClean="0"/>
                <a:t>發送</a:t>
              </a:r>
              <a:endParaRPr lang="en-US" altLang="zh-TW" sz="1000" b="1" dirty="0" smtClean="0"/>
            </a:p>
            <a:p>
              <a:pPr algn="ctr"/>
              <a:r>
                <a:rPr lang="zh-TW" altLang="en-US" sz="1000" b="1" dirty="0" smtClean="0"/>
                <a:t>下</a:t>
              </a:r>
              <a:r>
                <a:rPr lang="zh-TW" altLang="en-US" sz="1000" b="1" dirty="0"/>
                <a:t>注請求</a:t>
              </a:r>
            </a:p>
            <a:p>
              <a:pPr algn="ctr"/>
              <a:r>
                <a:rPr lang="en-US" altLang="zh-TW" sz="900" b="1" dirty="0" smtClean="0"/>
                <a:t>MJEBG{</a:t>
              </a:r>
              <a:r>
                <a:rPr lang="en-US" altLang="zh-TW" sz="900" b="1" dirty="0" err="1" smtClean="0"/>
                <a:t>RoomIndex</a:t>
              </a:r>
              <a:r>
                <a:rPr lang="en-US" altLang="zh-TW" sz="900" b="1" dirty="0" smtClean="0"/>
                <a:t>}/</a:t>
              </a:r>
              <a:r>
                <a:rPr lang="en-US" altLang="zh-TW" sz="900" b="1" dirty="0" err="1" smtClean="0"/>
                <a:t>HD_Bet</a:t>
              </a:r>
              <a:endParaRPr lang="zh-TW" altLang="en-US" sz="900" b="1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6428366" y="2071254"/>
              <a:ext cx="1147156" cy="58189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b="1" dirty="0"/>
                <a:t>GS</a:t>
              </a:r>
              <a:r>
                <a:rPr lang="zh-TW" altLang="en-US" sz="1000" b="1" dirty="0"/>
                <a:t>通知</a:t>
              </a:r>
              <a:r>
                <a:rPr lang="zh-TW" altLang="en-US" sz="1000" b="1" dirty="0" smtClean="0"/>
                <a:t>玩家</a:t>
              </a:r>
              <a:endParaRPr lang="en-US" altLang="zh-TW" sz="1000" b="1" dirty="0" smtClean="0"/>
            </a:p>
            <a:p>
              <a:pPr algn="ctr"/>
              <a:r>
                <a:rPr lang="zh-TW" altLang="en-US" sz="1000" b="1" dirty="0" smtClean="0"/>
                <a:t>回合</a:t>
              </a:r>
              <a:r>
                <a:rPr lang="zh-TW" altLang="en-US" sz="1000" b="1" dirty="0"/>
                <a:t>動作</a:t>
              </a:r>
              <a:r>
                <a:rPr lang="zh-TW" altLang="en-US" sz="1000" b="1" dirty="0" smtClean="0"/>
                <a:t>結果</a:t>
              </a:r>
              <a:r>
                <a:rPr lang="en-US" altLang="zh-TW" sz="1000" b="1" dirty="0" err="1" smtClean="0"/>
                <a:t>RoundInfo</a:t>
              </a:r>
              <a:endParaRPr lang="zh-TW" altLang="en-US" sz="1000" b="1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6428365" y="3800994"/>
              <a:ext cx="1147156" cy="58189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b="1" dirty="0"/>
                <a:t>GS</a:t>
              </a:r>
              <a:r>
                <a:rPr lang="zh-TW" altLang="en-US" sz="1000" b="1" dirty="0"/>
                <a:t>通知</a:t>
              </a:r>
              <a:r>
                <a:rPr lang="zh-TW" altLang="en-US" sz="1000" b="1" dirty="0" smtClean="0"/>
                <a:t>玩家</a:t>
              </a:r>
              <a:endParaRPr lang="en-US" altLang="zh-TW" sz="1000" b="1" dirty="0" smtClean="0"/>
            </a:p>
            <a:p>
              <a:pPr algn="ctr"/>
              <a:r>
                <a:rPr lang="zh-TW" altLang="en-US" sz="1000" b="1" dirty="0" smtClean="0"/>
                <a:t>牌局結算</a:t>
              </a:r>
              <a:r>
                <a:rPr lang="en-US" altLang="zh-TW" sz="1000" b="1" dirty="0" err="1" smtClean="0"/>
                <a:t>OnSettlement</a:t>
              </a:r>
              <a:endParaRPr lang="zh-TW" altLang="en-US" sz="1000" b="1" dirty="0"/>
            </a:p>
          </p:txBody>
        </p:sp>
        <p:cxnSp>
          <p:nvCxnSpPr>
            <p:cNvPr id="30" name="直線單箭頭接點 29"/>
            <p:cNvCxnSpPr>
              <a:stCxn id="19" idx="2"/>
              <a:endCxn id="20" idx="0"/>
            </p:cNvCxnSpPr>
            <p:nvPr/>
          </p:nvCxnSpPr>
          <p:spPr>
            <a:xfrm>
              <a:off x="4954386" y="1787931"/>
              <a:ext cx="0" cy="2833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>
              <a:stCxn id="20" idx="2"/>
              <a:endCxn id="22" idx="0"/>
            </p:cNvCxnSpPr>
            <p:nvPr/>
          </p:nvCxnSpPr>
          <p:spPr>
            <a:xfrm>
              <a:off x="4954386" y="2653146"/>
              <a:ext cx="0" cy="2833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>
              <a:stCxn id="24" idx="3"/>
              <a:endCxn id="22" idx="1"/>
            </p:cNvCxnSpPr>
            <p:nvPr/>
          </p:nvCxnSpPr>
          <p:spPr>
            <a:xfrm>
              <a:off x="4039987" y="3227415"/>
              <a:ext cx="3408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22" idx="2"/>
              <a:endCxn id="23" idx="0"/>
            </p:cNvCxnSpPr>
            <p:nvPr/>
          </p:nvCxnSpPr>
          <p:spPr>
            <a:xfrm>
              <a:off x="4954386" y="3518361"/>
              <a:ext cx="0" cy="2826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23" idx="2"/>
              <a:endCxn id="25" idx="0"/>
            </p:cNvCxnSpPr>
            <p:nvPr/>
          </p:nvCxnSpPr>
          <p:spPr>
            <a:xfrm>
              <a:off x="4954386" y="4382886"/>
              <a:ext cx="0" cy="2826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25" idx="2"/>
              <a:endCxn id="21" idx="0"/>
            </p:cNvCxnSpPr>
            <p:nvPr/>
          </p:nvCxnSpPr>
          <p:spPr>
            <a:xfrm>
              <a:off x="4954386" y="5247411"/>
              <a:ext cx="0" cy="2826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26" idx="3"/>
              <a:endCxn id="21" idx="1"/>
            </p:cNvCxnSpPr>
            <p:nvPr/>
          </p:nvCxnSpPr>
          <p:spPr>
            <a:xfrm>
              <a:off x="4039987" y="5820991"/>
              <a:ext cx="3408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肘形接點 49"/>
            <p:cNvCxnSpPr>
              <a:stCxn id="21" idx="3"/>
              <a:endCxn id="8" idx="0"/>
            </p:cNvCxnSpPr>
            <p:nvPr/>
          </p:nvCxnSpPr>
          <p:spPr>
            <a:xfrm flipV="1">
              <a:off x="5527964" y="1206040"/>
              <a:ext cx="1473980" cy="4614951"/>
            </a:xfrm>
            <a:prstGeom prst="bentConnector4">
              <a:avLst>
                <a:gd name="adj1" fmla="val 30543"/>
                <a:gd name="adj2" fmla="val 1049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8" idx="2"/>
              <a:endCxn id="27" idx="0"/>
            </p:cNvCxnSpPr>
            <p:nvPr/>
          </p:nvCxnSpPr>
          <p:spPr>
            <a:xfrm>
              <a:off x="7001944" y="1787931"/>
              <a:ext cx="0" cy="283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流程圖: 決策 57"/>
            <p:cNvSpPr/>
            <p:nvPr/>
          </p:nvSpPr>
          <p:spPr>
            <a:xfrm>
              <a:off x="6300833" y="2930579"/>
              <a:ext cx="1402224" cy="577047"/>
            </a:xfrm>
            <a:prstGeom prst="flowChartDecisio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00" b="1" dirty="0" smtClean="0"/>
                <a:t>玩家錢不夠或已完成五回合</a:t>
              </a:r>
              <a:endParaRPr lang="zh-TW" altLang="en-US" sz="1000" b="1" dirty="0"/>
            </a:p>
          </p:txBody>
        </p:sp>
        <p:cxnSp>
          <p:nvCxnSpPr>
            <p:cNvPr id="60" name="直線單箭頭接點 59"/>
            <p:cNvCxnSpPr>
              <a:stCxn id="58" idx="2"/>
              <a:endCxn id="28" idx="0"/>
            </p:cNvCxnSpPr>
            <p:nvPr/>
          </p:nvCxnSpPr>
          <p:spPr>
            <a:xfrm flipH="1">
              <a:off x="7001943" y="3507626"/>
              <a:ext cx="2" cy="2933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單箭頭接點 64"/>
            <p:cNvCxnSpPr>
              <a:stCxn id="27" idx="2"/>
              <a:endCxn id="58" idx="0"/>
            </p:cNvCxnSpPr>
            <p:nvPr/>
          </p:nvCxnSpPr>
          <p:spPr>
            <a:xfrm>
              <a:off x="7001944" y="2653145"/>
              <a:ext cx="1" cy="277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肘形接點 68"/>
            <p:cNvCxnSpPr>
              <a:stCxn id="58" idx="1"/>
              <a:endCxn id="20" idx="3"/>
            </p:cNvCxnSpPr>
            <p:nvPr/>
          </p:nvCxnSpPr>
          <p:spPr>
            <a:xfrm rot="10800000">
              <a:off x="5527965" y="2362201"/>
              <a:ext cx="772869" cy="856902"/>
            </a:xfrm>
            <a:prstGeom prst="bentConnector3">
              <a:avLst>
                <a:gd name="adj1" fmla="val 159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字方塊 70"/>
            <p:cNvSpPr txBox="1"/>
            <p:nvPr/>
          </p:nvSpPr>
          <p:spPr>
            <a:xfrm>
              <a:off x="7001942" y="3498958"/>
              <a:ext cx="3895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yes</a:t>
              </a:r>
              <a:endParaRPr lang="zh-TW" altLang="en-US" sz="1200" dirty="0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6264954" y="2831416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no</a:t>
              </a:r>
              <a:endParaRPr lang="zh-TW" altLang="en-US" sz="1200" dirty="0"/>
            </a:p>
          </p:txBody>
        </p:sp>
        <p:cxnSp>
          <p:nvCxnSpPr>
            <p:cNvPr id="78" name="肘形接點 77"/>
            <p:cNvCxnSpPr>
              <a:stCxn id="20" idx="1"/>
              <a:endCxn id="24" idx="0"/>
            </p:cNvCxnSpPr>
            <p:nvPr/>
          </p:nvCxnSpPr>
          <p:spPr>
            <a:xfrm rot="10800000" flipV="1">
              <a:off x="3253048" y="2362201"/>
              <a:ext cx="1127760" cy="57426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肘形接點 79"/>
            <p:cNvCxnSpPr>
              <a:stCxn id="25" idx="1"/>
              <a:endCxn id="26" idx="0"/>
            </p:cNvCxnSpPr>
            <p:nvPr/>
          </p:nvCxnSpPr>
          <p:spPr>
            <a:xfrm rot="10800000" flipV="1">
              <a:off x="3253048" y="4956465"/>
              <a:ext cx="1127760" cy="5735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圓角矩形 80"/>
            <p:cNvSpPr/>
            <p:nvPr/>
          </p:nvSpPr>
          <p:spPr>
            <a:xfrm>
              <a:off x="4380809" y="341514"/>
              <a:ext cx="1147156" cy="54032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b="1" dirty="0" smtClean="0"/>
                <a:t>開始</a:t>
              </a:r>
              <a:endParaRPr lang="zh-TW" altLang="en-US" sz="1200" b="1" dirty="0"/>
            </a:p>
          </p:txBody>
        </p:sp>
        <p:sp>
          <p:nvSpPr>
            <p:cNvPr id="82" name="圓角矩形 81"/>
            <p:cNvSpPr/>
            <p:nvPr/>
          </p:nvSpPr>
          <p:spPr>
            <a:xfrm>
              <a:off x="6428364" y="5518246"/>
              <a:ext cx="1147156" cy="54032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b="1" dirty="0" smtClean="0"/>
                <a:t>結束</a:t>
              </a:r>
              <a:endParaRPr lang="zh-TW" altLang="en-US" sz="1200" b="1" dirty="0"/>
            </a:p>
          </p:txBody>
        </p:sp>
        <p:cxnSp>
          <p:nvCxnSpPr>
            <p:cNvPr id="84" name="直線單箭頭接點 83"/>
            <p:cNvCxnSpPr>
              <a:stCxn id="81" idx="2"/>
              <a:endCxn id="19" idx="0"/>
            </p:cNvCxnSpPr>
            <p:nvPr/>
          </p:nvCxnSpPr>
          <p:spPr>
            <a:xfrm flipH="1">
              <a:off x="4954386" y="881842"/>
              <a:ext cx="1" cy="3241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流程圖: 決策 86"/>
            <p:cNvSpPr/>
            <p:nvPr/>
          </p:nvSpPr>
          <p:spPr>
            <a:xfrm>
              <a:off x="6300830" y="4662042"/>
              <a:ext cx="1402224" cy="577047"/>
            </a:xfrm>
            <a:prstGeom prst="flowChartDecisio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00" b="1" dirty="0" smtClean="0"/>
                <a:t>再來一局</a:t>
              </a:r>
              <a:endParaRPr lang="zh-TW" altLang="en-US" sz="1000" b="1" dirty="0"/>
            </a:p>
          </p:txBody>
        </p:sp>
        <p:cxnSp>
          <p:nvCxnSpPr>
            <p:cNvPr id="89" name="直線單箭頭接點 88"/>
            <p:cNvCxnSpPr>
              <a:stCxn id="87" idx="2"/>
              <a:endCxn id="82" idx="0"/>
            </p:cNvCxnSpPr>
            <p:nvPr/>
          </p:nvCxnSpPr>
          <p:spPr>
            <a:xfrm>
              <a:off x="7001942" y="5239089"/>
              <a:ext cx="0" cy="279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字方塊 93"/>
            <p:cNvSpPr txBox="1"/>
            <p:nvPr/>
          </p:nvSpPr>
          <p:spPr>
            <a:xfrm>
              <a:off x="7018566" y="5203657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no</a:t>
              </a:r>
              <a:endParaRPr lang="zh-TW" altLang="en-US" sz="1200" dirty="0"/>
            </a:p>
          </p:txBody>
        </p:sp>
        <p:cxnSp>
          <p:nvCxnSpPr>
            <p:cNvPr id="103" name="直線單箭頭接點 102"/>
            <p:cNvCxnSpPr>
              <a:stCxn id="28" idx="2"/>
              <a:endCxn id="87" idx="0"/>
            </p:cNvCxnSpPr>
            <p:nvPr/>
          </p:nvCxnSpPr>
          <p:spPr>
            <a:xfrm flipH="1">
              <a:off x="7001942" y="4382885"/>
              <a:ext cx="1" cy="279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肘形接點 108"/>
            <p:cNvCxnSpPr>
              <a:stCxn id="87" idx="3"/>
            </p:cNvCxnSpPr>
            <p:nvPr/>
          </p:nvCxnSpPr>
          <p:spPr>
            <a:xfrm flipV="1">
              <a:off x="7703054" y="432262"/>
              <a:ext cx="227288" cy="451830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肘形接點 110"/>
            <p:cNvCxnSpPr>
              <a:endCxn id="19" idx="3"/>
            </p:cNvCxnSpPr>
            <p:nvPr/>
          </p:nvCxnSpPr>
          <p:spPr>
            <a:xfrm rot="10800000" flipV="1">
              <a:off x="5527964" y="431930"/>
              <a:ext cx="2402378" cy="1065055"/>
            </a:xfrm>
            <a:prstGeom prst="bentConnector3">
              <a:avLst>
                <a:gd name="adj1" fmla="val 8667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字方塊 112"/>
            <p:cNvSpPr txBox="1"/>
            <p:nvPr/>
          </p:nvSpPr>
          <p:spPr>
            <a:xfrm>
              <a:off x="7930342" y="4673898"/>
              <a:ext cx="3895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yes</a:t>
              </a:r>
              <a:endParaRPr lang="zh-TW" altLang="en-US" sz="1200" dirty="0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2439786" y="749185"/>
              <a:ext cx="196734" cy="1755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 b="1" dirty="0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2439786" y="1013728"/>
              <a:ext cx="196734" cy="1755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 b="1" dirty="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2439786" y="1277399"/>
              <a:ext cx="196734" cy="1755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 b="1" dirty="0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2439786" y="1541070"/>
              <a:ext cx="196734" cy="1755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 b="1" dirty="0"/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2672068" y="701631"/>
              <a:ext cx="8034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100" dirty="0" smtClean="0"/>
                <a:t>開始</a:t>
              </a:r>
              <a:r>
                <a:rPr lang="en-US" altLang="zh-TW" sz="1100" dirty="0" smtClean="0"/>
                <a:t>/</a:t>
              </a:r>
              <a:r>
                <a:rPr lang="zh-TW" altLang="en-US" sz="1100" dirty="0" smtClean="0"/>
                <a:t>結束</a:t>
              </a:r>
              <a:endParaRPr lang="zh-TW" altLang="en-US" sz="1100" dirty="0"/>
            </a:p>
          </p:txBody>
        </p:sp>
        <p:sp>
          <p:nvSpPr>
            <p:cNvPr id="123" name="文字方塊 122"/>
            <p:cNvSpPr txBox="1"/>
            <p:nvPr/>
          </p:nvSpPr>
          <p:spPr>
            <a:xfrm>
              <a:off x="2672068" y="963241"/>
              <a:ext cx="8467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 smtClean="0"/>
                <a:t>GS</a:t>
              </a:r>
              <a:r>
                <a:rPr lang="zh-TW" altLang="en-US" sz="1100" dirty="0" smtClean="0"/>
                <a:t> </a:t>
              </a:r>
              <a:r>
                <a:rPr lang="en-US" altLang="zh-TW" sz="1100" dirty="0" smtClean="0"/>
                <a:t>-&gt; Client</a:t>
              </a:r>
              <a:endParaRPr lang="zh-TW" altLang="en-US" sz="1100" dirty="0"/>
            </a:p>
          </p:txBody>
        </p:sp>
        <p:sp>
          <p:nvSpPr>
            <p:cNvPr id="124" name="文字方塊 123"/>
            <p:cNvSpPr txBox="1"/>
            <p:nvPr/>
          </p:nvSpPr>
          <p:spPr>
            <a:xfrm>
              <a:off x="2672068" y="1239362"/>
              <a:ext cx="8467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 smtClean="0"/>
                <a:t>Client</a:t>
              </a:r>
              <a:r>
                <a:rPr lang="zh-TW" altLang="en-US" sz="1100" dirty="0" smtClean="0"/>
                <a:t> </a:t>
              </a:r>
              <a:r>
                <a:rPr lang="en-US" altLang="zh-TW" sz="1100" dirty="0" smtClean="0"/>
                <a:t>-&gt; GS</a:t>
              </a:r>
              <a:endParaRPr lang="zh-TW" altLang="en-US" sz="1100" dirty="0"/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2672068" y="1519916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100" dirty="0" smtClean="0"/>
                <a:t>判</a:t>
              </a:r>
              <a:r>
                <a:rPr lang="zh-TW" altLang="en-US" sz="1100" dirty="0"/>
                <a:t>斷</a:t>
              </a:r>
            </a:p>
          </p:txBody>
        </p:sp>
        <p:sp>
          <p:nvSpPr>
            <p:cNvPr id="3" name="圓角矩形 2"/>
            <p:cNvSpPr/>
            <p:nvPr/>
          </p:nvSpPr>
          <p:spPr>
            <a:xfrm>
              <a:off x="2327565" y="1961804"/>
              <a:ext cx="3408218" cy="1662545"/>
            </a:xfrm>
            <a:prstGeom prst="roundRect">
              <a:avLst/>
            </a:pr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圓角矩形 50"/>
            <p:cNvSpPr/>
            <p:nvPr/>
          </p:nvSpPr>
          <p:spPr>
            <a:xfrm>
              <a:off x="2283157" y="4561511"/>
              <a:ext cx="3408218" cy="1662545"/>
            </a:xfrm>
            <a:prstGeom prst="roundRect">
              <a:avLst/>
            </a:pr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417071" y="1965672"/>
              <a:ext cx="18742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>
                  <a:solidFill>
                    <a:srgbClr val="9CDCF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QueueState</a:t>
              </a:r>
              <a:r>
                <a:rPr lang="en-US" altLang="zh-TW" sz="1400" dirty="0">
                  <a:solidFill>
                    <a:srgbClr val="D4D4D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 = </a:t>
              </a:r>
              <a:r>
                <a:rPr lang="en-US" altLang="zh-TW" sz="1400" dirty="0">
                  <a:solidFill>
                    <a:srgbClr val="569CD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true</a:t>
              </a:r>
              <a:endParaRPr lang="en-US" altLang="zh-TW" sz="14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437857" y="4605100"/>
              <a:ext cx="18742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>
                  <a:solidFill>
                    <a:srgbClr val="9CDCF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QueueState</a:t>
              </a:r>
              <a:r>
                <a:rPr lang="en-US" altLang="zh-TW" sz="1400" dirty="0">
                  <a:solidFill>
                    <a:srgbClr val="D4D4D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 = </a:t>
              </a:r>
              <a:r>
                <a:rPr lang="en-US" altLang="zh-TW" sz="1400" dirty="0">
                  <a:solidFill>
                    <a:srgbClr val="569CD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true</a:t>
              </a:r>
              <a:endParaRPr lang="en-US" altLang="zh-TW" sz="14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421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4757" y="4656504"/>
            <a:ext cx="1147156" cy="5818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/>
              <a:t>GS</a:t>
            </a:r>
            <a:r>
              <a:rPr lang="zh-TW" altLang="en-US" sz="1000" b="1" dirty="0"/>
              <a:t>通知</a:t>
            </a:r>
            <a:r>
              <a:rPr lang="zh-TW" altLang="en-US" sz="1000" b="1" dirty="0" smtClean="0"/>
              <a:t>玩家</a:t>
            </a:r>
            <a:endParaRPr lang="en-US" altLang="zh-TW" sz="1000" b="1" dirty="0" smtClean="0"/>
          </a:p>
          <a:p>
            <a:pPr algn="ctr"/>
            <a:r>
              <a:rPr lang="zh-TW" altLang="en-US" sz="1000" b="1" dirty="0" smtClean="0"/>
              <a:t>骰</a:t>
            </a:r>
            <a:r>
              <a:rPr lang="zh-TW" altLang="en-US" sz="1000" b="1" dirty="0"/>
              <a:t>盅決定的</a:t>
            </a:r>
            <a:r>
              <a:rPr lang="zh-TW" altLang="en-US" sz="1000" b="1" dirty="0" smtClean="0"/>
              <a:t>結果</a:t>
            </a:r>
            <a:endParaRPr lang="en-US" altLang="zh-TW" sz="1000" b="1" dirty="0" smtClean="0"/>
          </a:p>
          <a:p>
            <a:pPr algn="ctr"/>
            <a:r>
              <a:rPr lang="en-US" altLang="zh-TW" sz="900" b="1" dirty="0" err="1" smtClean="0"/>
              <a:t>RollingToDealResult</a:t>
            </a:r>
            <a:endParaRPr lang="zh-TW" altLang="en-US" sz="900" b="1" dirty="0"/>
          </a:p>
        </p:txBody>
      </p:sp>
      <p:sp>
        <p:nvSpPr>
          <p:cNvPr id="5" name="矩形 4"/>
          <p:cNvSpPr/>
          <p:nvPr/>
        </p:nvSpPr>
        <p:spPr>
          <a:xfrm>
            <a:off x="4804757" y="167640"/>
            <a:ext cx="1147156" cy="5818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/>
              <a:t>GS</a:t>
            </a:r>
            <a:r>
              <a:rPr lang="zh-TW" altLang="en-US" sz="1000" b="1" dirty="0"/>
              <a:t>通知</a:t>
            </a:r>
            <a:r>
              <a:rPr lang="zh-TW" altLang="en-US" sz="1000" b="1" dirty="0" smtClean="0"/>
              <a:t>玩家</a:t>
            </a:r>
            <a:endParaRPr lang="en-US" altLang="zh-TW" sz="1000" b="1" dirty="0" smtClean="0"/>
          </a:p>
          <a:p>
            <a:pPr algn="ctr"/>
            <a:r>
              <a:rPr lang="zh-TW" altLang="en-US" sz="1000" b="1" dirty="0" smtClean="0"/>
              <a:t>取得</a:t>
            </a:r>
            <a:r>
              <a:rPr lang="zh-TW" altLang="en-US" sz="1000" b="1" dirty="0"/>
              <a:t>牌桌</a:t>
            </a:r>
            <a:r>
              <a:rPr lang="zh-TW" altLang="en-US" sz="1000" b="1" dirty="0" smtClean="0"/>
              <a:t>資訊</a:t>
            </a:r>
            <a:endParaRPr lang="en-US" altLang="zh-TW" sz="1000" b="1" dirty="0" smtClean="0"/>
          </a:p>
          <a:p>
            <a:pPr algn="ctr"/>
            <a:r>
              <a:rPr lang="en-US" altLang="zh-TW" sz="1000" b="1" dirty="0" err="1" smtClean="0"/>
              <a:t>TableInfo</a:t>
            </a:r>
            <a:endParaRPr lang="zh-TW" altLang="en-US" sz="1000" b="1" dirty="0"/>
          </a:p>
        </p:txBody>
      </p:sp>
      <p:sp>
        <p:nvSpPr>
          <p:cNvPr id="6" name="矩形 5"/>
          <p:cNvSpPr/>
          <p:nvPr/>
        </p:nvSpPr>
        <p:spPr>
          <a:xfrm>
            <a:off x="4804757" y="915784"/>
            <a:ext cx="1147156" cy="5818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/>
              <a:t>GS</a:t>
            </a:r>
            <a:r>
              <a:rPr lang="zh-TW" altLang="en-US" sz="1000" b="1" dirty="0"/>
              <a:t>通知</a:t>
            </a:r>
            <a:r>
              <a:rPr lang="zh-TW" altLang="en-US" sz="1000" b="1" dirty="0" smtClean="0"/>
              <a:t>玩家</a:t>
            </a:r>
            <a:endParaRPr lang="en-US" altLang="zh-TW" sz="1000" b="1" dirty="0" smtClean="0"/>
          </a:p>
          <a:p>
            <a:pPr algn="ctr"/>
            <a:r>
              <a:rPr lang="zh-TW" altLang="en-US" sz="1000" b="1" dirty="0" smtClean="0"/>
              <a:t>開始</a:t>
            </a:r>
            <a:r>
              <a:rPr lang="zh-TW" altLang="en-US" sz="1000" b="1" dirty="0"/>
              <a:t>搶</a:t>
            </a:r>
            <a:r>
              <a:rPr lang="zh-TW" altLang="en-US" sz="1000" b="1" dirty="0" smtClean="0"/>
              <a:t>莊</a:t>
            </a:r>
            <a:endParaRPr lang="en-US" altLang="zh-TW" sz="1000" b="1" dirty="0" smtClean="0"/>
          </a:p>
          <a:p>
            <a:pPr algn="ctr"/>
            <a:r>
              <a:rPr lang="en-US" altLang="zh-TW" sz="1000" b="1" dirty="0" err="1" smtClean="0"/>
              <a:t>StartBidding</a:t>
            </a:r>
            <a:endParaRPr lang="en-US" altLang="zh-TW" sz="1000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4804757" y="3908360"/>
            <a:ext cx="1147156" cy="5818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/>
              <a:t>GS</a:t>
            </a:r>
            <a:r>
              <a:rPr lang="zh-TW" altLang="en-US" sz="1000" b="1" dirty="0"/>
              <a:t>通知</a:t>
            </a:r>
            <a:r>
              <a:rPr lang="zh-TW" altLang="en-US" sz="1000" b="1" dirty="0" smtClean="0"/>
              <a:t>玩家</a:t>
            </a:r>
            <a:endParaRPr lang="en-US" altLang="zh-TW" sz="1000" b="1" dirty="0" smtClean="0"/>
          </a:p>
          <a:p>
            <a:pPr algn="ctr"/>
            <a:r>
              <a:rPr lang="zh-TW" altLang="en-US" sz="1000" b="1" dirty="0" smtClean="0"/>
              <a:t>有</a:t>
            </a:r>
            <a:r>
              <a:rPr lang="zh-TW" altLang="en-US" sz="1000" b="1" dirty="0"/>
              <a:t>玩家下</a:t>
            </a:r>
            <a:r>
              <a:rPr lang="zh-TW" altLang="en-US" sz="1000" b="1" dirty="0" smtClean="0"/>
              <a:t>注</a:t>
            </a:r>
            <a:endParaRPr lang="en-US" altLang="zh-TW" sz="1000" b="1" dirty="0" smtClean="0"/>
          </a:p>
          <a:p>
            <a:pPr algn="ctr"/>
            <a:r>
              <a:rPr lang="en-US" altLang="zh-TW" sz="1000" b="1" dirty="0" err="1" smtClean="0"/>
              <a:t>SomeoneBetting</a:t>
            </a:r>
            <a:endParaRPr lang="zh-TW" altLang="en-US" sz="1000" b="1" dirty="0"/>
          </a:p>
        </p:txBody>
      </p:sp>
      <p:sp>
        <p:nvSpPr>
          <p:cNvPr id="8" name="矩形 7"/>
          <p:cNvSpPr/>
          <p:nvPr/>
        </p:nvSpPr>
        <p:spPr>
          <a:xfrm>
            <a:off x="4804757" y="1663928"/>
            <a:ext cx="1147156" cy="5818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/>
              <a:t>GS</a:t>
            </a:r>
            <a:r>
              <a:rPr lang="zh-TW" altLang="en-US" sz="1000" b="1" dirty="0"/>
              <a:t>通知有</a:t>
            </a:r>
            <a:r>
              <a:rPr lang="zh-TW" altLang="en-US" sz="1000" b="1" dirty="0" smtClean="0"/>
              <a:t>玩家</a:t>
            </a:r>
            <a:endParaRPr lang="en-US" altLang="zh-TW" sz="1000" b="1" dirty="0" smtClean="0"/>
          </a:p>
          <a:p>
            <a:pPr algn="ctr"/>
            <a:r>
              <a:rPr lang="zh-TW" altLang="en-US" sz="1000" b="1" dirty="0" smtClean="0"/>
              <a:t>發動</a:t>
            </a:r>
            <a:r>
              <a:rPr lang="zh-TW" altLang="en-US" sz="1000" b="1" dirty="0"/>
              <a:t>搶莊</a:t>
            </a:r>
            <a:r>
              <a:rPr lang="zh-TW" altLang="en-US" sz="1000" b="1" dirty="0" smtClean="0"/>
              <a:t>動作</a:t>
            </a:r>
            <a:endParaRPr lang="en-US" altLang="zh-TW" sz="1000" b="1" dirty="0" smtClean="0"/>
          </a:p>
          <a:p>
            <a:pPr algn="ctr"/>
            <a:r>
              <a:rPr lang="en-US" altLang="zh-TW" sz="1000" b="1" dirty="0" err="1" smtClean="0"/>
              <a:t>SomeoneBidding</a:t>
            </a:r>
            <a:endParaRPr lang="zh-TW" altLang="en-US" sz="1000" b="1" dirty="0"/>
          </a:p>
        </p:txBody>
      </p:sp>
      <p:sp>
        <p:nvSpPr>
          <p:cNvPr id="9" name="矩形 8"/>
          <p:cNvSpPr/>
          <p:nvPr/>
        </p:nvSpPr>
        <p:spPr>
          <a:xfrm>
            <a:off x="4804757" y="2412072"/>
            <a:ext cx="1147156" cy="5818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b="1" dirty="0"/>
              <a:t> </a:t>
            </a:r>
            <a:r>
              <a:rPr lang="en-US" altLang="zh-TW" sz="1000" b="1" dirty="0"/>
              <a:t>GS</a:t>
            </a:r>
            <a:r>
              <a:rPr lang="zh-TW" altLang="en-US" sz="1000" b="1" dirty="0"/>
              <a:t>通知</a:t>
            </a:r>
            <a:r>
              <a:rPr lang="zh-TW" altLang="en-US" sz="1000" b="1" dirty="0" smtClean="0"/>
              <a:t>玩家</a:t>
            </a:r>
            <a:endParaRPr lang="en-US" altLang="zh-TW" sz="1000" b="1" dirty="0" smtClean="0"/>
          </a:p>
          <a:p>
            <a:pPr algn="ctr"/>
            <a:r>
              <a:rPr lang="zh-TW" altLang="en-US" sz="1000" b="1" dirty="0" smtClean="0"/>
              <a:t>搶</a:t>
            </a:r>
            <a:r>
              <a:rPr lang="zh-TW" altLang="en-US" sz="1000" b="1" dirty="0"/>
              <a:t>莊</a:t>
            </a:r>
            <a:r>
              <a:rPr lang="zh-TW" altLang="en-US" sz="1000" b="1" dirty="0" smtClean="0"/>
              <a:t>結果</a:t>
            </a:r>
            <a:endParaRPr lang="en-US" altLang="zh-TW" sz="1000" b="1" dirty="0" smtClean="0"/>
          </a:p>
          <a:p>
            <a:pPr algn="ctr"/>
            <a:r>
              <a:rPr lang="en-US" altLang="zh-TW" sz="1000" b="1" dirty="0" err="1" smtClean="0"/>
              <a:t>BiddingResult</a:t>
            </a:r>
            <a:endParaRPr lang="zh-TW" altLang="en-US" sz="1000" b="1" dirty="0"/>
          </a:p>
        </p:txBody>
      </p:sp>
      <p:sp>
        <p:nvSpPr>
          <p:cNvPr id="10" name="矩形 9"/>
          <p:cNvSpPr/>
          <p:nvPr/>
        </p:nvSpPr>
        <p:spPr>
          <a:xfrm>
            <a:off x="4804757" y="3160216"/>
            <a:ext cx="1147156" cy="5818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/>
              <a:t>GS</a:t>
            </a:r>
            <a:r>
              <a:rPr lang="zh-TW" altLang="en-US" sz="1000" b="1" dirty="0"/>
              <a:t>通知</a:t>
            </a:r>
            <a:r>
              <a:rPr lang="zh-TW" altLang="en-US" sz="1000" b="1" dirty="0" smtClean="0"/>
              <a:t>玩家</a:t>
            </a:r>
            <a:endParaRPr lang="en-US" altLang="zh-TW" sz="1000" b="1" dirty="0" smtClean="0"/>
          </a:p>
          <a:p>
            <a:pPr algn="ctr"/>
            <a:r>
              <a:rPr lang="zh-TW" altLang="en-US" sz="900" b="1" dirty="0" smtClean="0"/>
              <a:t>開始</a:t>
            </a:r>
            <a:r>
              <a:rPr lang="zh-TW" altLang="en-US" sz="900" b="1" dirty="0"/>
              <a:t>進行下注</a:t>
            </a:r>
            <a:r>
              <a:rPr lang="zh-TW" altLang="en-US" sz="900" b="1" dirty="0" smtClean="0"/>
              <a:t>動作</a:t>
            </a:r>
            <a:endParaRPr lang="en-US" altLang="zh-TW" sz="900" b="1" dirty="0" smtClean="0"/>
          </a:p>
          <a:p>
            <a:pPr algn="ctr"/>
            <a:r>
              <a:rPr lang="en-US" altLang="zh-TW" sz="1000" b="1" dirty="0" err="1" smtClean="0"/>
              <a:t>StartBetting</a:t>
            </a:r>
            <a:endParaRPr lang="zh-TW" altLang="en-US" sz="1000" b="1" dirty="0"/>
          </a:p>
        </p:txBody>
      </p:sp>
      <p:sp>
        <p:nvSpPr>
          <p:cNvPr id="11" name="矩形 10"/>
          <p:cNvSpPr/>
          <p:nvPr/>
        </p:nvSpPr>
        <p:spPr>
          <a:xfrm>
            <a:off x="4807383" y="5404648"/>
            <a:ext cx="1147156" cy="5818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/>
              <a:t>GS</a:t>
            </a:r>
            <a:r>
              <a:rPr lang="zh-TW" altLang="en-US" sz="1000" b="1" dirty="0"/>
              <a:t>通知</a:t>
            </a:r>
            <a:r>
              <a:rPr lang="zh-TW" altLang="en-US" sz="1000" b="1" dirty="0" smtClean="0"/>
              <a:t>玩家</a:t>
            </a:r>
            <a:endParaRPr lang="en-US" altLang="zh-TW" sz="1000" b="1" dirty="0" smtClean="0"/>
          </a:p>
          <a:p>
            <a:pPr algn="ctr"/>
            <a:r>
              <a:rPr lang="zh-TW" altLang="en-US" sz="1000" b="1" dirty="0" smtClean="0"/>
              <a:t>回合</a:t>
            </a:r>
            <a:r>
              <a:rPr lang="zh-TW" altLang="en-US" sz="1000" b="1" dirty="0"/>
              <a:t>動作</a:t>
            </a:r>
            <a:r>
              <a:rPr lang="zh-TW" altLang="en-US" sz="1000" b="1" dirty="0" smtClean="0"/>
              <a:t>結果</a:t>
            </a:r>
            <a:r>
              <a:rPr lang="en-US" altLang="zh-TW" sz="1000" b="1" dirty="0" err="1" smtClean="0"/>
              <a:t>RoundInfo</a:t>
            </a:r>
            <a:endParaRPr lang="zh-TW" altLang="en-US" sz="1000" b="1" dirty="0"/>
          </a:p>
        </p:txBody>
      </p:sp>
      <p:sp>
        <p:nvSpPr>
          <p:cNvPr id="12" name="矩形 11"/>
          <p:cNvSpPr/>
          <p:nvPr/>
        </p:nvSpPr>
        <p:spPr>
          <a:xfrm>
            <a:off x="4804757" y="6152792"/>
            <a:ext cx="1147156" cy="5818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/>
              <a:t>GS</a:t>
            </a:r>
            <a:r>
              <a:rPr lang="zh-TW" altLang="en-US" sz="1000" b="1" dirty="0"/>
              <a:t>通知</a:t>
            </a:r>
            <a:r>
              <a:rPr lang="zh-TW" altLang="en-US" sz="1000" b="1" dirty="0" smtClean="0"/>
              <a:t>玩家</a:t>
            </a:r>
            <a:endParaRPr lang="en-US" altLang="zh-TW" sz="1000" b="1" dirty="0" smtClean="0"/>
          </a:p>
          <a:p>
            <a:pPr algn="ctr"/>
            <a:r>
              <a:rPr lang="zh-TW" altLang="en-US" sz="1000" b="1" dirty="0" smtClean="0"/>
              <a:t>牌局結算</a:t>
            </a:r>
            <a:r>
              <a:rPr lang="en-US" altLang="zh-TW" sz="1000" b="1" dirty="0" err="1" smtClean="0"/>
              <a:t>OnSettlement</a:t>
            </a:r>
            <a:endParaRPr lang="zh-TW" altLang="en-US" sz="1000" b="1" dirty="0"/>
          </a:p>
        </p:txBody>
      </p:sp>
      <p:cxnSp>
        <p:nvCxnSpPr>
          <p:cNvPr id="14" name="直線單箭頭接點 13"/>
          <p:cNvCxnSpPr>
            <a:stCxn id="5" idx="2"/>
            <a:endCxn id="6" idx="0"/>
          </p:cNvCxnSpPr>
          <p:nvPr/>
        </p:nvCxnSpPr>
        <p:spPr>
          <a:xfrm>
            <a:off x="5378335" y="749531"/>
            <a:ext cx="0" cy="16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6" idx="2"/>
            <a:endCxn id="8" idx="0"/>
          </p:cNvCxnSpPr>
          <p:nvPr/>
        </p:nvCxnSpPr>
        <p:spPr>
          <a:xfrm>
            <a:off x="5378335" y="1497675"/>
            <a:ext cx="0" cy="16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8" idx="2"/>
            <a:endCxn id="9" idx="0"/>
          </p:cNvCxnSpPr>
          <p:nvPr/>
        </p:nvCxnSpPr>
        <p:spPr>
          <a:xfrm>
            <a:off x="5378335" y="2245819"/>
            <a:ext cx="0" cy="16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9" idx="2"/>
            <a:endCxn id="10" idx="0"/>
          </p:cNvCxnSpPr>
          <p:nvPr/>
        </p:nvCxnSpPr>
        <p:spPr>
          <a:xfrm>
            <a:off x="5378335" y="2993963"/>
            <a:ext cx="0" cy="16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0" idx="2"/>
            <a:endCxn id="7" idx="0"/>
          </p:cNvCxnSpPr>
          <p:nvPr/>
        </p:nvCxnSpPr>
        <p:spPr>
          <a:xfrm>
            <a:off x="5378335" y="3742107"/>
            <a:ext cx="0" cy="16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7" idx="2"/>
            <a:endCxn id="4" idx="0"/>
          </p:cNvCxnSpPr>
          <p:nvPr/>
        </p:nvCxnSpPr>
        <p:spPr>
          <a:xfrm>
            <a:off x="5378335" y="4490251"/>
            <a:ext cx="0" cy="16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4" idx="2"/>
            <a:endCxn id="11" idx="0"/>
          </p:cNvCxnSpPr>
          <p:nvPr/>
        </p:nvCxnSpPr>
        <p:spPr>
          <a:xfrm>
            <a:off x="5378335" y="5238395"/>
            <a:ext cx="2626" cy="16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11" idx="2"/>
            <a:endCxn id="12" idx="0"/>
          </p:cNvCxnSpPr>
          <p:nvPr/>
        </p:nvCxnSpPr>
        <p:spPr>
          <a:xfrm flipH="1">
            <a:off x="5378335" y="5986539"/>
            <a:ext cx="2626" cy="16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接點 33"/>
          <p:cNvCxnSpPr>
            <a:stCxn id="11" idx="3"/>
            <a:endCxn id="6" idx="3"/>
          </p:cNvCxnSpPr>
          <p:nvPr/>
        </p:nvCxnSpPr>
        <p:spPr>
          <a:xfrm flipH="1" flipV="1">
            <a:off x="5951913" y="1206730"/>
            <a:ext cx="2626" cy="4488864"/>
          </a:xfrm>
          <a:prstGeom prst="bentConnector3">
            <a:avLst>
              <a:gd name="adj1" fmla="val -175687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360816" y="633844"/>
            <a:ext cx="2157152" cy="397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TableInfo</a:t>
            </a:r>
            <a:r>
              <a:rPr lang="zh-TW" altLang="en-US" sz="11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結束後等待</a:t>
            </a:r>
            <a:r>
              <a:rPr lang="en-US" altLang="zh-TW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1s</a:t>
            </a:r>
            <a:endParaRPr lang="zh-TW" altLang="en-US" sz="11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360815" y="2878276"/>
            <a:ext cx="2157152" cy="397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BiddingResult</a:t>
            </a:r>
            <a:r>
              <a:rPr lang="zh-TW" altLang="en-US" sz="11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結束後等待</a:t>
            </a:r>
            <a:r>
              <a:rPr lang="en-US" altLang="zh-TW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4s</a:t>
            </a:r>
            <a:endParaRPr lang="zh-TW" altLang="en-US" sz="11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360816" y="5122708"/>
            <a:ext cx="2157150" cy="397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RollingToDealResult</a:t>
            </a:r>
            <a:r>
              <a:rPr lang="zh-TW" altLang="en-US" sz="11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結束</a:t>
            </a:r>
            <a:r>
              <a:rPr lang="zh-TW" altLang="en-US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後</a:t>
            </a:r>
            <a:r>
              <a:rPr lang="zh-TW" altLang="en-US" sz="11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等待</a:t>
            </a:r>
            <a:r>
              <a:rPr lang="en-US" altLang="zh-TW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8s</a:t>
            </a:r>
            <a:endParaRPr lang="zh-TW" altLang="en-US" sz="11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251468" y="2878276"/>
            <a:ext cx="1842656" cy="397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RoundInfo</a:t>
            </a:r>
            <a:r>
              <a:rPr lang="zh-TW" altLang="en-US" sz="11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結束</a:t>
            </a:r>
            <a:r>
              <a:rPr lang="zh-TW" altLang="en-US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後</a:t>
            </a:r>
            <a:r>
              <a:rPr lang="zh-TW" altLang="en-US" sz="11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等待</a:t>
            </a:r>
            <a:r>
              <a:rPr lang="en-US" altLang="zh-TW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11s</a:t>
            </a:r>
            <a:endParaRPr lang="zh-TW" altLang="en-US" sz="11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3" name="直線單箭頭接點 42"/>
          <p:cNvCxnSpPr>
            <a:stCxn id="36" idx="3"/>
          </p:cNvCxnSpPr>
          <p:nvPr/>
        </p:nvCxnSpPr>
        <p:spPr>
          <a:xfrm>
            <a:off x="4517968" y="832657"/>
            <a:ext cx="8603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4517965" y="3075705"/>
            <a:ext cx="86036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V="1">
            <a:off x="4517965" y="5325675"/>
            <a:ext cx="86036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6391100" y="3072933"/>
            <a:ext cx="86036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761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2265</TotalTime>
  <Words>185</Words>
  <Application>Microsoft Office PowerPoint</Application>
  <PresentationFormat>寬螢幕</PresentationFormat>
  <Paragraphs>74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WIN10</dc:creator>
  <cp:lastModifiedBy>WIN10</cp:lastModifiedBy>
  <cp:revision>27</cp:revision>
  <dcterms:created xsi:type="dcterms:W3CDTF">2019-09-04T01:55:36Z</dcterms:created>
  <dcterms:modified xsi:type="dcterms:W3CDTF">2019-11-01T03:36:47Z</dcterms:modified>
</cp:coreProperties>
</file>