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6"/>
  </p:notesMasterIdLst>
  <p:handoutMasterIdLst>
    <p:handoutMasterId r:id="rId47"/>
  </p:handoutMasterIdLst>
  <p:sldIdLst>
    <p:sldId id="256" r:id="rId8"/>
    <p:sldId id="310" r:id="rId9"/>
    <p:sldId id="496" r:id="rId10"/>
    <p:sldId id="500" r:id="rId11"/>
    <p:sldId id="509" r:id="rId12"/>
    <p:sldId id="510" r:id="rId13"/>
    <p:sldId id="511" r:id="rId14"/>
    <p:sldId id="512" r:id="rId15"/>
    <p:sldId id="498" r:id="rId16"/>
    <p:sldId id="513" r:id="rId17"/>
    <p:sldId id="499" r:id="rId18"/>
    <p:sldId id="501" r:id="rId19"/>
    <p:sldId id="504" r:id="rId20"/>
    <p:sldId id="503" r:id="rId21"/>
    <p:sldId id="505" r:id="rId22"/>
    <p:sldId id="507" r:id="rId23"/>
    <p:sldId id="506" r:id="rId24"/>
    <p:sldId id="508"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444" r:id="rId43"/>
    <p:sldId id="495" r:id="rId44"/>
    <p:sldId id="531" r:id="rId45"/>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Beginninga Data Analysis Projet" id="{71CCF53C-3206-A94A-ADFB-6DB41784FF23}">
          <p14:sldIdLst>
            <p14:sldId id="500"/>
            <p14:sldId id="509"/>
            <p14:sldId id="510"/>
            <p14:sldId id="511"/>
            <p14:sldId id="512"/>
          </p14:sldIdLst>
        </p14:section>
        <p14:section name="Questions to ask about Data" id="{3D013DCB-5E07-E649-8932-4711A0E05226}">
          <p14:sldIdLst>
            <p14:sldId id="498"/>
            <p14:sldId id="513"/>
            <p14:sldId id="499"/>
            <p14:sldId id="501"/>
            <p14:sldId id="504"/>
            <p14:sldId id="503"/>
            <p14:sldId id="505"/>
            <p14:sldId id="507"/>
            <p14:sldId id="506"/>
            <p14:sldId id="508"/>
            <p14:sldId id="514"/>
            <p14:sldId id="515"/>
            <p14:sldId id="516"/>
            <p14:sldId id="517"/>
            <p14:sldId id="518"/>
            <p14:sldId id="519"/>
            <p14:sldId id="520"/>
            <p14:sldId id="521"/>
          </p14:sldIdLst>
        </p14:section>
        <p14:section name="Exploratory Discovery" id="{BA663F00-2D21-9743-B94A-89846D8987E0}">
          <p14:sldIdLst>
            <p14:sldId id="522"/>
            <p14:sldId id="523"/>
            <p14:sldId id="524"/>
            <p14:sldId id="525"/>
            <p14:sldId id="526"/>
            <p14:sldId id="527"/>
            <p14:sldId id="528"/>
            <p14:sldId id="529"/>
            <p14:sldId id="530"/>
          </p14:sldIdLst>
        </p14:section>
        <p14:section name="Summary" id="{5F32AEFE-A1A0-8A48-A42C-FF84CADA5A4C}">
          <p14:sldIdLst>
            <p14:sldId id="444"/>
          </p14:sldIdLst>
        </p14:section>
        <p14:section name="Exercise" id="{EB7AAB06-D5D7-D642-AE71-9E1D4F6358B7}">
          <p14:sldIdLst>
            <p14:sldId id="495"/>
            <p14:sldId id="5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4" autoAdjust="0"/>
    <p:restoredTop sz="84362" autoAdjust="0"/>
  </p:normalViewPr>
  <p:slideViewPr>
    <p:cSldViewPr snapToGrid="0" snapToObjects="1">
      <p:cViewPr>
        <p:scale>
          <a:sx n="100" d="100"/>
          <a:sy n="100" d="100"/>
        </p:scale>
        <p:origin x="1856" y="2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12/28/23</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12/28/23</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65688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2258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08813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95089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292995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273308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26283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65721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37</a:t>
            </a:fld>
            <a:endParaRPr lang="en-US" dirty="0"/>
          </a:p>
        </p:txBody>
      </p:sp>
    </p:spTree>
    <p:extLst>
      <p:ext uri="{BB962C8B-B14F-4D97-AF65-F5344CB8AC3E}">
        <p14:creationId xmlns:p14="http://schemas.microsoft.com/office/powerpoint/2010/main" val="1821577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38</a:t>
            </a:fld>
            <a:endParaRPr lang="en-US" dirty="0"/>
          </a:p>
        </p:txBody>
      </p:sp>
    </p:spTree>
    <p:extLst>
      <p:ext uri="{BB962C8B-B14F-4D97-AF65-F5344CB8AC3E}">
        <p14:creationId xmlns:p14="http://schemas.microsoft.com/office/powerpoint/2010/main" val="385128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406141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84689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32655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09365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08098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30210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29122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54684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Questioning Data</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DL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The source is where the raw data comes from and by thoroughly understanding the source, you can identify potential biases, strengths, and shortcomings of the data.</a:t>
            </a:r>
          </a:p>
          <a:p>
            <a:pPr lvl="1"/>
            <a:r>
              <a:rPr lang="en-US" b="0" i="0" dirty="0">
                <a:solidFill>
                  <a:srgbClr val="1C1917"/>
                </a:solidFill>
                <a:effectLst/>
                <a:latin typeface="-apple-system"/>
              </a:rPr>
              <a:t>First, you need to determine where the data came from. For example, was it:</a:t>
            </a:r>
          </a:p>
          <a:p>
            <a:pPr marL="457200" lvl="1" indent="0">
              <a:buNone/>
            </a:pPr>
            <a:endParaRPr lang="en-US" b="0" i="0" dirty="0">
              <a:solidFill>
                <a:srgbClr val="1C1917"/>
              </a:solidFill>
              <a:effectLst/>
              <a:latin typeface="-apple-system"/>
            </a:endParaRPr>
          </a:p>
          <a:p>
            <a:pPr lvl="2"/>
            <a:r>
              <a:rPr lang="en-US" b="0" i="0" dirty="0">
                <a:solidFill>
                  <a:srgbClr val="1C1917"/>
                </a:solidFill>
                <a:effectLst/>
                <a:latin typeface="-apple-system"/>
              </a:rPr>
              <a:t>From an experiment or academic research study?</a:t>
            </a:r>
          </a:p>
          <a:p>
            <a:pPr lvl="3"/>
            <a:r>
              <a:rPr lang="en-US" b="0" i="0" dirty="0">
                <a:solidFill>
                  <a:srgbClr val="1C1917"/>
                </a:solidFill>
                <a:effectLst/>
                <a:latin typeface="-apple-system"/>
              </a:rPr>
              <a:t> If so, review the methodology and parameters of the experiment.</a:t>
            </a:r>
          </a:p>
          <a:p>
            <a:pPr lvl="3"/>
            <a:r>
              <a:rPr lang="en-US" b="0" i="0" dirty="0">
                <a:solidFill>
                  <a:srgbClr val="1C1917"/>
                </a:solidFill>
                <a:effectLst/>
                <a:latin typeface="-apple-system"/>
              </a:rPr>
              <a:t>Understand the controls, sample size, properly identifying output variables, confirmation of hypotheses, and the potential for things like reproducibility or randomness issues. </a:t>
            </a:r>
          </a:p>
          <a:p>
            <a:pPr lvl="3"/>
            <a:endParaRPr lang="en-US" b="0" i="0" dirty="0">
              <a:solidFill>
                <a:srgbClr val="1C1917"/>
              </a:solidFill>
              <a:effectLst/>
              <a:latin typeface="-apple-system"/>
            </a:endParaRPr>
          </a:p>
          <a:p>
            <a:pPr lvl="2"/>
            <a:r>
              <a:rPr lang="en-US" b="0" i="0" dirty="0">
                <a:solidFill>
                  <a:srgbClr val="1C1917"/>
                </a:solidFill>
                <a:effectLst/>
                <a:latin typeface="-apple-system"/>
              </a:rPr>
              <a:t>From a database? </a:t>
            </a:r>
          </a:p>
          <a:p>
            <a:pPr lvl="3"/>
            <a:r>
              <a:rPr lang="en-US" b="0" i="0" dirty="0">
                <a:solidFill>
                  <a:srgbClr val="1C1917"/>
                </a:solidFill>
                <a:effectLst/>
                <a:latin typeface="-apple-system"/>
              </a:rPr>
              <a:t>If so, look into measuring procedures, updating intervals for data entry, and any incentives for participating institutions to over or under-report metrics.</a:t>
            </a:r>
          </a:p>
          <a:p>
            <a:pPr lvl="3"/>
            <a:r>
              <a:rPr lang="en-US" b="0" i="0" dirty="0">
                <a:solidFill>
                  <a:srgbClr val="1C1917"/>
                </a:solidFill>
                <a:effectLst/>
                <a:latin typeface="-apple-system"/>
              </a:rPr>
              <a:t>Review what this data was originally intended to track. </a:t>
            </a:r>
          </a:p>
        </p:txBody>
      </p:sp>
    </p:spTree>
    <p:extLst>
      <p:ext uri="{BB962C8B-B14F-4D97-AF65-F5344CB8AC3E}">
        <p14:creationId xmlns:p14="http://schemas.microsoft.com/office/powerpoint/2010/main" val="342410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2"/>
            <a:r>
              <a:rPr lang="en-US" b="0" i="0" dirty="0">
                <a:solidFill>
                  <a:srgbClr val="1C1917"/>
                </a:solidFill>
                <a:effectLst/>
                <a:latin typeface="-apple-system"/>
              </a:rPr>
              <a:t>From an industry trade association report? </a:t>
            </a:r>
          </a:p>
          <a:p>
            <a:pPr lvl="3"/>
            <a:r>
              <a:rPr lang="en-US" b="0" i="0" dirty="0">
                <a:solidFill>
                  <a:srgbClr val="1C1917"/>
                </a:solidFill>
                <a:effectLst/>
                <a:latin typeface="-apple-system"/>
              </a:rPr>
              <a:t>If so, recognize there is unlikely to be criticism of the underlying industry. </a:t>
            </a:r>
          </a:p>
          <a:p>
            <a:pPr lvl="3"/>
            <a:r>
              <a:rPr lang="en-US" b="0" i="0" dirty="0">
                <a:solidFill>
                  <a:srgbClr val="1C1917"/>
                </a:solidFill>
                <a:effectLst/>
                <a:latin typeface="-apple-system"/>
              </a:rPr>
              <a:t>Are findings presented objectively or through a promotional lens? </a:t>
            </a:r>
          </a:p>
          <a:p>
            <a:pPr marL="1371600" lvl="3" indent="0">
              <a:buNone/>
            </a:pPr>
            <a:endParaRPr lang="en-US" b="0" i="0" dirty="0">
              <a:solidFill>
                <a:srgbClr val="1C1917"/>
              </a:solidFill>
              <a:effectLst/>
              <a:latin typeface="-apple-system"/>
            </a:endParaRPr>
          </a:p>
          <a:p>
            <a:pPr lvl="2"/>
            <a:r>
              <a:rPr lang="en-US" b="0" i="0" dirty="0">
                <a:solidFill>
                  <a:srgbClr val="1C1917"/>
                </a:solidFill>
                <a:effectLst/>
                <a:latin typeface="-apple-system"/>
              </a:rPr>
              <a:t>From a survey?</a:t>
            </a:r>
          </a:p>
          <a:p>
            <a:pPr lvl="3"/>
            <a:r>
              <a:rPr lang="en-US" b="0" i="0" dirty="0">
                <a:solidFill>
                  <a:srgbClr val="1C1917"/>
                </a:solidFill>
                <a:effectLst/>
                <a:latin typeface="-apple-system"/>
              </a:rPr>
              <a:t>If so, review survey design and analysis considerations closely. </a:t>
            </a:r>
          </a:p>
          <a:p>
            <a:pPr lvl="3"/>
            <a:r>
              <a:rPr lang="en-US" b="0" i="0" dirty="0">
                <a:solidFill>
                  <a:srgbClr val="1C1917"/>
                </a:solidFill>
                <a:effectLst/>
                <a:latin typeface="-apple-system"/>
              </a:rPr>
              <a:t>Was the sample size and diversity large enough and carefully balanced? </a:t>
            </a:r>
          </a:p>
          <a:p>
            <a:pPr lvl="3"/>
            <a:r>
              <a:rPr lang="en-US" b="0" i="0" dirty="0">
                <a:solidFill>
                  <a:srgbClr val="1C1917"/>
                </a:solidFill>
                <a:effectLst/>
                <a:latin typeface="-apple-system"/>
              </a:rPr>
              <a:t>Were questions worded to reduce inherent bias?</a:t>
            </a:r>
          </a:p>
          <a:p>
            <a:pPr lvl="3"/>
            <a:endParaRPr lang="en-US" dirty="0">
              <a:solidFill>
                <a:srgbClr val="1C1917"/>
              </a:solidFill>
              <a:latin typeface="-apple-system"/>
            </a:endParaRPr>
          </a:p>
          <a:p>
            <a:pPr lvl="3"/>
            <a:endParaRPr lang="en-US" b="0" i="0" dirty="0">
              <a:solidFill>
                <a:srgbClr val="1C1917"/>
              </a:solidFill>
              <a:effectLst/>
              <a:latin typeface="-apple-system"/>
            </a:endParaRPr>
          </a:p>
          <a:p>
            <a:pPr lvl="1"/>
            <a:r>
              <a:rPr lang="en-US" b="0" i="0" dirty="0">
                <a:solidFill>
                  <a:srgbClr val="1C1917"/>
                </a:solidFill>
                <a:effectLst/>
                <a:latin typeface="-apple-system"/>
              </a:rPr>
              <a:t>Reviewing previous versions of the same data set can also help identify anomalies or corrections. </a:t>
            </a:r>
          </a:p>
          <a:p>
            <a:pPr lvl="1"/>
            <a:r>
              <a:rPr lang="en-US" b="0" i="0" dirty="0">
                <a:solidFill>
                  <a:srgbClr val="1C1917"/>
                </a:solidFill>
                <a:effectLst/>
                <a:latin typeface="-apple-system"/>
              </a:rPr>
              <a:t>By understanding the origins, incentives, and prior issues related to a data set, you can highlight where additional scrutiny is required during analysis and as conclusions are framed for decision-makers.</a:t>
            </a:r>
          </a:p>
        </p:txBody>
      </p:sp>
    </p:spTree>
    <p:extLst>
      <p:ext uri="{BB962C8B-B14F-4D97-AF65-F5344CB8AC3E}">
        <p14:creationId xmlns:p14="http://schemas.microsoft.com/office/powerpoint/2010/main" val="170583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Timeliness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Understanding when data was collected is essential because often data has a shelf-life for relevance. </a:t>
            </a:r>
          </a:p>
          <a:p>
            <a:pPr lvl="1"/>
            <a:r>
              <a:rPr lang="en-US" b="0" i="0" dirty="0">
                <a:solidFill>
                  <a:srgbClr val="1C1917"/>
                </a:solidFill>
                <a:effectLst/>
                <a:latin typeface="-apple-system"/>
              </a:rPr>
              <a:t>Timeliness addresses whether the info accurately depicts the current or reasonably recent state of what is being analyzed. </a:t>
            </a:r>
          </a:p>
          <a:p>
            <a:pPr lvl="1"/>
            <a:endParaRPr lang="en-US" b="0" i="0" dirty="0">
              <a:solidFill>
                <a:srgbClr val="1C1917"/>
              </a:solidFill>
              <a:effectLst/>
              <a:latin typeface="-apple-system"/>
            </a:endParaRPr>
          </a:p>
          <a:p>
            <a:r>
              <a:rPr lang="en-US" b="0" i="0" dirty="0">
                <a:solidFill>
                  <a:srgbClr val="1C1917"/>
                </a:solidFill>
                <a:effectLst/>
                <a:latin typeface="-apple-system"/>
              </a:rPr>
              <a:t>There are a few key aspects to inspect:</a:t>
            </a:r>
          </a:p>
          <a:p>
            <a:endParaRPr lang="en-US" b="0" i="0" dirty="0">
              <a:solidFill>
                <a:srgbClr val="1C1917"/>
              </a:solidFill>
              <a:effectLst/>
              <a:latin typeface="-apple-system"/>
            </a:endParaRPr>
          </a:p>
          <a:p>
            <a:pPr lvl="1"/>
            <a:r>
              <a:rPr lang="en-US" b="1" i="0" dirty="0">
                <a:solidFill>
                  <a:srgbClr val="1C1917"/>
                </a:solidFill>
                <a:effectLst/>
                <a:latin typeface="-apple-system"/>
              </a:rPr>
              <a:t>Recency: </a:t>
            </a:r>
            <a:r>
              <a:rPr lang="en-US" b="0" i="0" dirty="0">
                <a:solidFill>
                  <a:srgbClr val="1C1917"/>
                </a:solidFill>
                <a:effectLst/>
                <a:latin typeface="-apple-system"/>
              </a:rPr>
              <a:t>Confirm when raw data was collected or the date of the most recent entries. </a:t>
            </a:r>
          </a:p>
          <a:p>
            <a:pPr lvl="2"/>
            <a:r>
              <a:rPr lang="en-US" b="0" i="0" dirty="0">
                <a:solidFill>
                  <a:srgbClr val="1C1917"/>
                </a:solidFill>
                <a:effectLst/>
                <a:latin typeface="-apple-system"/>
              </a:rPr>
              <a:t>Data on fast changing phenomena like technology adoption, consumer sentiment, employment rates, </a:t>
            </a:r>
            <a:r>
              <a:rPr lang="en-US" b="0" i="0" dirty="0" err="1">
                <a:solidFill>
                  <a:srgbClr val="1C1917"/>
                </a:solidFill>
                <a:effectLst/>
                <a:latin typeface="-apple-system"/>
              </a:rPr>
              <a:t>etc</a:t>
            </a:r>
            <a:r>
              <a:rPr lang="en-US" b="0" i="0" dirty="0">
                <a:solidFill>
                  <a:srgbClr val="1C1917"/>
                </a:solidFill>
                <a:effectLst/>
                <a:latin typeface="-apple-system"/>
              </a:rPr>
              <a:t> can shift quickly. </a:t>
            </a:r>
          </a:p>
          <a:p>
            <a:pPr lvl="2"/>
            <a:r>
              <a:rPr lang="en-US" b="0" i="0" dirty="0">
                <a:solidFill>
                  <a:srgbClr val="1C1917"/>
                </a:solidFill>
                <a:effectLst/>
                <a:latin typeface="-apple-system"/>
              </a:rPr>
              <a:t>Using data captured more than 1-2 years ago increases the risk of drawing outdated or invalid conclusions. Always check the data age.</a:t>
            </a:r>
          </a:p>
        </p:txBody>
      </p:sp>
    </p:spTree>
    <p:extLst>
      <p:ext uri="{BB962C8B-B14F-4D97-AF65-F5344CB8AC3E}">
        <p14:creationId xmlns:p14="http://schemas.microsoft.com/office/powerpoint/2010/main" val="3178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Timeliness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1"/>
            <a:r>
              <a:rPr lang="en-US" b="1" i="0" dirty="0">
                <a:solidFill>
                  <a:srgbClr val="1C1917"/>
                </a:solidFill>
                <a:effectLst/>
                <a:latin typeface="-apple-system"/>
              </a:rPr>
              <a:t>Sufficiency:</a:t>
            </a:r>
            <a:r>
              <a:rPr lang="en-US" b="0" i="0" dirty="0">
                <a:solidFill>
                  <a:srgbClr val="1C1917"/>
                </a:solidFill>
                <a:effectLst/>
                <a:latin typeface="-apple-system"/>
              </a:rPr>
              <a:t> Is there enough up-to-date data captured frequently enough to detect meaningful patterns for the analysis goals? </a:t>
            </a:r>
          </a:p>
          <a:p>
            <a:pPr lvl="2"/>
            <a:r>
              <a:rPr lang="en-US" b="0" i="0" dirty="0">
                <a:solidFill>
                  <a:srgbClr val="1C1917"/>
                </a:solidFill>
                <a:effectLst/>
                <a:latin typeface="-apple-system"/>
              </a:rPr>
              <a:t>High frequency time series data often best illuminates trends. </a:t>
            </a:r>
          </a:p>
          <a:p>
            <a:pPr lvl="2"/>
            <a:r>
              <a:rPr lang="en-US" b="0" i="0" dirty="0">
                <a:solidFill>
                  <a:srgbClr val="1C1917"/>
                </a:solidFill>
                <a:effectLst/>
                <a:latin typeface="-apple-system"/>
              </a:rPr>
              <a:t>But understand seasonal cycles too - some phenomena play out over quarters, years, even decades. Match data frequency to the cycle being analyzed.</a:t>
            </a:r>
          </a:p>
          <a:p>
            <a:pPr lvl="1"/>
            <a:endParaRPr lang="en-US" b="0" i="0" dirty="0">
              <a:solidFill>
                <a:srgbClr val="1C1917"/>
              </a:solidFill>
              <a:effectLst/>
              <a:latin typeface="-apple-system"/>
            </a:endParaRPr>
          </a:p>
          <a:p>
            <a:pPr lvl="1"/>
            <a:r>
              <a:rPr lang="en-US" b="1" i="0" dirty="0">
                <a:solidFill>
                  <a:srgbClr val="1C1917"/>
                </a:solidFill>
                <a:effectLst/>
                <a:latin typeface="-apple-system"/>
              </a:rPr>
              <a:t>Anchoring:</a:t>
            </a:r>
            <a:r>
              <a:rPr lang="en-US" b="0" i="0" dirty="0">
                <a:solidFill>
                  <a:srgbClr val="1C1917"/>
                </a:solidFill>
                <a:effectLst/>
                <a:latin typeface="-apple-system"/>
              </a:rPr>
              <a:t> Just because a data set includes some recent data, does not mean it should be trusted fully. </a:t>
            </a:r>
          </a:p>
          <a:p>
            <a:pPr lvl="2"/>
            <a:r>
              <a:rPr lang="en-US" b="0" i="0" dirty="0">
                <a:solidFill>
                  <a:srgbClr val="1C1917"/>
                </a:solidFill>
                <a:effectLst/>
                <a:latin typeface="-apple-system"/>
              </a:rPr>
              <a:t>If based mainly on old data, then supplemented only with tiny samples of newer data periodically, it results in outdated anchoring. </a:t>
            </a:r>
          </a:p>
          <a:p>
            <a:pPr lvl="2"/>
            <a:r>
              <a:rPr lang="en-US" b="0" i="0" dirty="0">
                <a:solidFill>
                  <a:srgbClr val="1C1917"/>
                </a:solidFill>
                <a:effectLst/>
                <a:latin typeface="-apple-system"/>
              </a:rPr>
              <a:t>Weigh sampling relevance year-over-year before assuming timeliness.</a:t>
            </a:r>
          </a:p>
        </p:txBody>
      </p:sp>
    </p:spTree>
    <p:extLst>
      <p:ext uri="{BB962C8B-B14F-4D97-AF65-F5344CB8AC3E}">
        <p14:creationId xmlns:p14="http://schemas.microsoft.com/office/powerpoint/2010/main" val="132269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Timeliness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Evaluating timeliness also means comparing to other available data benchmark sources and identifying suspiciously dated or infrequent data capture cycles that could undermine reliability. </a:t>
            </a:r>
          </a:p>
          <a:p>
            <a:endParaRPr lang="en-US" b="0" i="0" dirty="0">
              <a:solidFill>
                <a:srgbClr val="1C1917"/>
              </a:solidFill>
              <a:effectLst/>
              <a:latin typeface="-apple-system"/>
            </a:endParaRPr>
          </a:p>
          <a:p>
            <a:pPr lvl="1"/>
            <a:r>
              <a:rPr lang="en-US" b="0" i="0" dirty="0">
                <a:solidFill>
                  <a:srgbClr val="1C1917"/>
                </a:solidFill>
                <a:effectLst/>
                <a:latin typeface="-apple-system"/>
              </a:rPr>
              <a:t>Confirming that the timing, frequency, and volume of up-to-date data is sufficient to support the analysis goals is the key to determining true timeliness and relevance. Insufficiently timely data often links to ineffective actions.</a:t>
            </a:r>
          </a:p>
        </p:txBody>
      </p:sp>
    </p:spTree>
    <p:extLst>
      <p:ext uri="{BB962C8B-B14F-4D97-AF65-F5344CB8AC3E}">
        <p14:creationId xmlns:p14="http://schemas.microsoft.com/office/powerpoint/2010/main" val="387005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The key question actionability aims to answer is - can this data be directly applied to inform meaningful decisions and drive real-world outcomes? </a:t>
            </a:r>
          </a:p>
          <a:p>
            <a:endParaRPr lang="en-US" b="0" i="0" dirty="0">
              <a:solidFill>
                <a:srgbClr val="1C1917"/>
              </a:solidFill>
              <a:effectLst/>
              <a:latin typeface="-apple-system"/>
            </a:endParaRPr>
          </a:p>
          <a:p>
            <a:pPr lvl="1"/>
            <a:r>
              <a:rPr lang="en-US" b="0" i="0" dirty="0">
                <a:solidFill>
                  <a:srgbClr val="1C1917"/>
                </a:solidFill>
                <a:effectLst/>
                <a:latin typeface="-apple-system"/>
              </a:rPr>
              <a:t>The most powerful data sets clearly indicate specific actions that should be taken or provide clear support when choosing between alternative actions. </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4772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There are two primary lenses to evaluate actionability:</a:t>
            </a:r>
          </a:p>
          <a:p>
            <a:pPr lvl="1"/>
            <a:r>
              <a:rPr lang="en-US" b="1" i="0" dirty="0">
                <a:solidFill>
                  <a:srgbClr val="1C1917"/>
                </a:solidFill>
                <a:effectLst/>
                <a:latin typeface="-apple-system"/>
              </a:rPr>
              <a:t>Clarity of Actions:</a:t>
            </a:r>
          </a:p>
          <a:p>
            <a:pPr lvl="2"/>
            <a:r>
              <a:rPr lang="en-US" b="0" i="0" dirty="0">
                <a:solidFill>
                  <a:srgbClr val="1C1917"/>
                </a:solidFill>
                <a:effectLst/>
                <a:latin typeface="-apple-system"/>
              </a:rPr>
              <a:t>Does analysis provide clear strategic, tactical or operational guidance?</a:t>
            </a:r>
          </a:p>
          <a:p>
            <a:pPr lvl="3"/>
            <a:r>
              <a:rPr lang="en-US" b="0" i="0" dirty="0">
                <a:solidFill>
                  <a:srgbClr val="1C1917"/>
                </a:solidFill>
                <a:effectLst/>
                <a:latin typeface="-apple-system"/>
              </a:rPr>
              <a:t>Can decisions and next steps be made unambiguously based on the data?</a:t>
            </a:r>
          </a:p>
          <a:p>
            <a:pPr lvl="2"/>
            <a:r>
              <a:rPr lang="en-US" b="0" i="0" dirty="0">
                <a:solidFill>
                  <a:srgbClr val="1C1917"/>
                </a:solidFill>
                <a:effectLst/>
                <a:latin typeface="-apple-system"/>
              </a:rPr>
              <a:t>Are there clear thresholds or targets indicated that can be acted upon? </a:t>
            </a:r>
          </a:p>
          <a:p>
            <a:pPr lvl="3"/>
            <a:r>
              <a:rPr lang="en-US" b="0" i="0" dirty="0">
                <a:solidFill>
                  <a:srgbClr val="1C1917"/>
                </a:solidFill>
                <a:effectLst/>
                <a:latin typeface="-apple-system"/>
              </a:rPr>
              <a:t>Or conversely, warnings that warrant intervening?</a:t>
            </a:r>
          </a:p>
          <a:p>
            <a:pPr lvl="2"/>
            <a:r>
              <a:rPr lang="en-US" b="0" i="0" dirty="0">
                <a:solidFill>
                  <a:srgbClr val="1C1917"/>
                </a:solidFill>
                <a:effectLst/>
                <a:latin typeface="-apple-system"/>
              </a:rPr>
              <a:t>Does the data sufficiently reduce uncertainty and provide enough accurately estimated risk levels to support taking action?</a:t>
            </a:r>
          </a:p>
          <a:p>
            <a:pPr lvl="2"/>
            <a:endParaRPr lang="en-US" b="0" i="0" dirty="0">
              <a:solidFill>
                <a:srgbClr val="1C1917"/>
              </a:solidFill>
              <a:effectLst/>
              <a:latin typeface="-apple-system"/>
            </a:endParaRPr>
          </a:p>
          <a:p>
            <a:pPr lvl="1"/>
            <a:r>
              <a:rPr lang="en-US" b="1" i="0" dirty="0">
                <a:solidFill>
                  <a:srgbClr val="1C1917"/>
                </a:solidFill>
                <a:effectLst/>
                <a:latin typeface="-apple-system"/>
              </a:rPr>
              <a:t>Gaps Limiting Actionability:</a:t>
            </a:r>
          </a:p>
          <a:p>
            <a:pPr lvl="2"/>
            <a:r>
              <a:rPr lang="en-US" b="0" i="0" dirty="0">
                <a:solidFill>
                  <a:srgbClr val="1C1917"/>
                </a:solidFill>
                <a:effectLst/>
                <a:latin typeface="-apple-system"/>
              </a:rPr>
              <a:t>Is additional context needed before conclusions can be made? </a:t>
            </a:r>
          </a:p>
          <a:p>
            <a:pPr lvl="2"/>
            <a:r>
              <a:rPr lang="en-US" b="0" i="0" dirty="0">
                <a:solidFill>
                  <a:srgbClr val="1C1917"/>
                </a:solidFill>
                <a:effectLst/>
                <a:latin typeface="-apple-system"/>
              </a:rPr>
              <a:t>Are there unanswered questions left or additional data required?</a:t>
            </a:r>
          </a:p>
          <a:p>
            <a:pPr lvl="2"/>
            <a:r>
              <a:rPr lang="en-US" b="0" i="0" dirty="0">
                <a:solidFill>
                  <a:srgbClr val="1C1917"/>
                </a:solidFill>
                <a:effectLst/>
                <a:latin typeface="-apple-system"/>
              </a:rPr>
              <a:t>Does the analysis point to any constraints that might block actually implementing actions implied?</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05912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Essentially - evaluate how clearly and directly data can be turned into actions without gaps. </a:t>
            </a:r>
          </a:p>
          <a:p>
            <a:endParaRPr lang="en-US" b="0" i="0" dirty="0">
              <a:solidFill>
                <a:srgbClr val="1C1917"/>
              </a:solidFill>
              <a:effectLst/>
              <a:latin typeface="-apple-system"/>
            </a:endParaRPr>
          </a:p>
          <a:p>
            <a:pPr lvl="1"/>
            <a:r>
              <a:rPr lang="en-US" b="0" i="0" dirty="0">
                <a:solidFill>
                  <a:srgbClr val="1C1917"/>
                </a:solidFill>
                <a:effectLst/>
                <a:latin typeface="-apple-system"/>
              </a:rPr>
              <a:t>The most powerful data analysis doesn't just reveal patterns - it serves as a catalyst for real change. </a:t>
            </a:r>
          </a:p>
          <a:p>
            <a:pPr lvl="1"/>
            <a:r>
              <a:rPr lang="en-US" b="0" i="0" dirty="0">
                <a:solidFill>
                  <a:srgbClr val="1C1917"/>
                </a:solidFill>
                <a:effectLst/>
                <a:latin typeface="-apple-system"/>
              </a:rPr>
              <a:t>Evaluating precisely how actionable insights are provides guidance on just how much can be reliably inferred and executed from a data set.</a:t>
            </a:r>
          </a:p>
          <a:p>
            <a:pPr lvl="1"/>
            <a:r>
              <a:rPr lang="en-US" b="0" i="0" dirty="0">
                <a:solidFill>
                  <a:srgbClr val="1C1917"/>
                </a:solidFill>
                <a:effectLst/>
                <a:latin typeface="-apple-system"/>
              </a:rPr>
              <a:t>Lack of clarity into actions either indicates more data needed or acknowledgment of limitations.</a:t>
            </a:r>
          </a:p>
        </p:txBody>
      </p:sp>
    </p:spTree>
    <p:extLst>
      <p:ext uri="{BB962C8B-B14F-4D97-AF65-F5344CB8AC3E}">
        <p14:creationId xmlns:p14="http://schemas.microsoft.com/office/powerpoint/2010/main" val="168883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Evaluating the filters applied to data is critical for ensuring transparency and awareness of how the dataset may have been intentionally or unintentionally shaped. </a:t>
            </a:r>
          </a:p>
          <a:p>
            <a:pPr algn="l"/>
            <a:endParaRPr lang="en-US" b="0" i="0" dirty="0">
              <a:solidFill>
                <a:srgbClr val="1C1917"/>
              </a:solidFill>
              <a:effectLst/>
              <a:latin typeface="-apple-system"/>
            </a:endParaRPr>
          </a:p>
          <a:p>
            <a:r>
              <a:rPr lang="en-US" b="0" i="0" dirty="0">
                <a:solidFill>
                  <a:srgbClr val="1C1917"/>
                </a:solidFill>
                <a:effectLst/>
                <a:latin typeface="-apple-system"/>
              </a:rPr>
              <a:t>Key aspects regarding filters:</a:t>
            </a:r>
          </a:p>
          <a:p>
            <a:pPr lvl="1"/>
            <a:r>
              <a:rPr lang="en-US" b="0" i="0" dirty="0">
                <a:solidFill>
                  <a:srgbClr val="1C1917"/>
                </a:solidFill>
                <a:effectLst/>
                <a:latin typeface="-apple-system"/>
              </a:rPr>
              <a:t>Exclusions - Were certain time periods, geographies, populations, or other groups excluded? Are there selection biases based on what was omitted?</a:t>
            </a:r>
          </a:p>
          <a:p>
            <a:pPr lvl="1"/>
            <a:endParaRPr lang="en-US" b="0" i="0" dirty="0">
              <a:solidFill>
                <a:srgbClr val="1C1917"/>
              </a:solidFill>
              <a:effectLst/>
              <a:latin typeface="-apple-system"/>
            </a:endParaRPr>
          </a:p>
          <a:p>
            <a:pPr lvl="1"/>
            <a:r>
              <a:rPr lang="en-US" b="0" i="0" dirty="0">
                <a:solidFill>
                  <a:srgbClr val="1C1917"/>
                </a:solidFill>
                <a:effectLst/>
                <a:latin typeface="-apple-system"/>
              </a:rPr>
              <a:t>Sampling - If sampling was applied, were proper randomization and stratification techniques used? Is sample representative?</a:t>
            </a:r>
          </a:p>
          <a:p>
            <a:pPr lvl="1"/>
            <a:endParaRPr lang="en-US" b="0" i="0" dirty="0">
              <a:solidFill>
                <a:srgbClr val="1C1917"/>
              </a:solidFill>
              <a:effectLst/>
              <a:latin typeface="-apple-system"/>
            </a:endParaRPr>
          </a:p>
          <a:p>
            <a:pPr lvl="1"/>
            <a:r>
              <a:rPr lang="en-US" b="0" i="0" dirty="0" err="1">
                <a:solidFill>
                  <a:srgbClr val="1C1917"/>
                </a:solidFill>
                <a:effectLst/>
                <a:latin typeface="-apple-system"/>
              </a:rPr>
              <a:t>Smoothings</a:t>
            </a:r>
            <a:r>
              <a:rPr lang="en-US" b="0" i="0" dirty="0">
                <a:solidFill>
                  <a:srgbClr val="1C1917"/>
                </a:solidFill>
                <a:effectLst/>
                <a:latin typeface="-apple-system"/>
              </a:rPr>
              <a:t> - Were anomalies smoothed or removed to denoise data? How does this impact interpretability?</a:t>
            </a: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101117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1"/>
            <a:r>
              <a:rPr lang="en-US" b="0" i="0" dirty="0">
                <a:solidFill>
                  <a:srgbClr val="1C1917"/>
                </a:solidFill>
                <a:effectLst/>
                <a:latin typeface="-apple-system"/>
              </a:rPr>
              <a:t>Field Inclusions - Was data limited to certain pre-determined fields or variables versus readily available?</a:t>
            </a:r>
          </a:p>
          <a:p>
            <a:pPr lvl="1"/>
            <a:endParaRPr lang="en-US" b="0" i="0" dirty="0">
              <a:solidFill>
                <a:srgbClr val="1C1917"/>
              </a:solidFill>
              <a:effectLst/>
              <a:latin typeface="-apple-system"/>
            </a:endParaRPr>
          </a:p>
          <a:p>
            <a:pPr lvl="1"/>
            <a:r>
              <a:rPr lang="en-US" b="0" i="0" dirty="0">
                <a:solidFill>
                  <a:srgbClr val="1C1917"/>
                </a:solidFill>
                <a:effectLst/>
                <a:latin typeface="-apple-system"/>
              </a:rPr>
              <a:t>Segmenting - Were parts segmented for standalone analysis that may lose wider context?</a:t>
            </a:r>
          </a:p>
          <a:p>
            <a:pPr lvl="1"/>
            <a:endParaRPr lang="en-US" b="0" i="0" dirty="0">
              <a:solidFill>
                <a:srgbClr val="1C1917"/>
              </a:solidFill>
              <a:effectLst/>
              <a:latin typeface="-apple-system"/>
            </a:endParaRPr>
          </a:p>
          <a:p>
            <a:pPr lvl="1"/>
            <a:r>
              <a:rPr lang="en-US" b="0" i="0" dirty="0">
                <a:solidFill>
                  <a:srgbClr val="1C1917"/>
                </a:solidFill>
                <a:effectLst/>
                <a:latin typeface="-apple-system"/>
              </a:rPr>
              <a:t>Normalization - Were any normalized scales, indexes, per-capita metrics used that may reframe understanding?</a:t>
            </a: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84312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2"/>
            <a:endParaRPr lang="en-US" b="0" i="0" dirty="0">
              <a:solidFill>
                <a:srgbClr val="24292F"/>
              </a:solidFill>
              <a:effectLst/>
              <a:latin typeface="-apple-system"/>
            </a:endParaRPr>
          </a:p>
          <a:p>
            <a:pPr lvl="1"/>
            <a:r>
              <a:rPr lang="en-US" b="0" i="0" dirty="0">
                <a:solidFill>
                  <a:srgbClr val="1C1917"/>
                </a:solidFill>
                <a:effectLst/>
                <a:latin typeface="-apple-system"/>
              </a:rPr>
              <a:t>Asking probing questions about data sources, collection methods, biases</a:t>
            </a:r>
          </a:p>
          <a:p>
            <a:pPr lvl="1"/>
            <a:r>
              <a:rPr lang="en-US" b="0" i="0" dirty="0">
                <a:solidFill>
                  <a:srgbClr val="1C1917"/>
                </a:solidFill>
                <a:effectLst/>
                <a:latin typeface="-apple-system"/>
              </a:rPr>
              <a:t>Identifying outliers and anomalies that may require further investigation</a:t>
            </a:r>
          </a:p>
          <a:p>
            <a:pPr lvl="1"/>
            <a:r>
              <a:rPr lang="en-US" b="0" i="0" dirty="0">
                <a:solidFill>
                  <a:srgbClr val="1C1917"/>
                </a:solidFill>
                <a:effectLst/>
                <a:latin typeface="-apple-system"/>
              </a:rPr>
              <a:t>Techniques for working with large data sets</a:t>
            </a:r>
          </a:p>
          <a:p>
            <a:pPr lvl="1"/>
            <a:r>
              <a:rPr lang="en-US" b="0" i="0" dirty="0">
                <a:solidFill>
                  <a:srgbClr val="1C1917"/>
                </a:solidFill>
                <a:effectLst/>
                <a:latin typeface="-apple-system"/>
              </a:rPr>
              <a:t>Differentiating correlation from causation</a:t>
            </a:r>
          </a:p>
          <a:p>
            <a:pPr lvl="1"/>
            <a:r>
              <a:rPr lang="en-US" b="0" i="0" dirty="0">
                <a:solidFill>
                  <a:srgbClr val="1C1917"/>
                </a:solidFill>
                <a:effectLst/>
                <a:latin typeface="-apple-system"/>
              </a:rPr>
              <a:t>Criteria for proving causal relationships between variables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Evaluating filtering helps determine if all required data is present for full analysis and ensures whatever exclusions were consciously applied are made transparent. </a:t>
            </a:r>
          </a:p>
          <a:p>
            <a:pPr lvl="1"/>
            <a:endParaRPr lang="en-US" b="0" i="0" dirty="0">
              <a:solidFill>
                <a:srgbClr val="1C1917"/>
              </a:solidFill>
              <a:effectLst/>
              <a:latin typeface="-apple-system"/>
            </a:endParaRPr>
          </a:p>
          <a:p>
            <a:pPr lvl="1"/>
            <a:r>
              <a:rPr lang="en-US" b="0" i="0" dirty="0">
                <a:solidFill>
                  <a:srgbClr val="1C1917"/>
                </a:solidFill>
                <a:effectLst/>
                <a:latin typeface="-apple-system"/>
              </a:rPr>
              <a:t>Reconstructing filtering steps allows for reprocessing data differently if initial areas for investigation prove fruitless.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Full transparency on the sequence of included, excluded and transformed data powerfully informs analysis and guards against confirmation biases creeping in</a:t>
            </a:r>
          </a:p>
        </p:txBody>
      </p:sp>
    </p:spTree>
    <p:extLst>
      <p:ext uri="{BB962C8B-B14F-4D97-AF65-F5344CB8AC3E}">
        <p14:creationId xmlns:p14="http://schemas.microsoft.com/office/powerpoint/2010/main" val="46793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Outliers &amp; Missing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Outliers refer to data points that fall statistically outside the norm of the overall distribution. </a:t>
            </a:r>
          </a:p>
          <a:p>
            <a:endParaRPr lang="en-US" b="0" i="0" dirty="0">
              <a:solidFill>
                <a:srgbClr val="1C1917"/>
              </a:solidFill>
              <a:effectLst/>
              <a:latin typeface="-apple-system"/>
            </a:endParaRPr>
          </a:p>
          <a:p>
            <a:r>
              <a:rPr lang="en-US" b="0" i="0" dirty="0">
                <a:solidFill>
                  <a:srgbClr val="1C1917"/>
                </a:solidFill>
                <a:effectLst/>
                <a:latin typeface="-apple-system"/>
              </a:rPr>
              <a:t>Key aspects when identifying outliers:</a:t>
            </a:r>
          </a:p>
          <a:p>
            <a:pPr lvl="1"/>
            <a:r>
              <a:rPr lang="en-US" b="0" i="0" dirty="0">
                <a:solidFill>
                  <a:srgbClr val="1C1917"/>
                </a:solidFill>
                <a:effectLst/>
                <a:latin typeface="-apple-system"/>
              </a:rPr>
              <a:t>Determine expected distribution and whether points significantly exceed such thresholds based on metrics like standard deviation, quartiles, etc.</a:t>
            </a:r>
          </a:p>
          <a:p>
            <a:pPr lvl="1"/>
            <a:endParaRPr lang="en-US" b="0" i="0" dirty="0">
              <a:solidFill>
                <a:srgbClr val="1C1917"/>
              </a:solidFill>
              <a:effectLst/>
              <a:latin typeface="-apple-system"/>
            </a:endParaRPr>
          </a:p>
          <a:p>
            <a:pPr lvl="1"/>
            <a:r>
              <a:rPr lang="en-US" b="0" i="0" dirty="0">
                <a:solidFill>
                  <a:srgbClr val="1C1917"/>
                </a:solidFill>
                <a:effectLst/>
                <a:latin typeface="-apple-system"/>
              </a:rPr>
              <a:t>Assess different classifications of outliers - are they harmless extreme values, anomalies that reveal errors, or outliers exposing fraudulent activity?</a:t>
            </a:r>
          </a:p>
          <a:p>
            <a:pPr lvl="1"/>
            <a:endParaRPr lang="en-US" b="0" i="0" dirty="0">
              <a:solidFill>
                <a:srgbClr val="1C1917"/>
              </a:solidFill>
              <a:effectLst/>
              <a:latin typeface="-apple-system"/>
            </a:endParaRPr>
          </a:p>
          <a:p>
            <a:pPr lvl="1"/>
            <a:r>
              <a:rPr lang="en-US" b="0" i="0" dirty="0">
                <a:solidFill>
                  <a:srgbClr val="1C1917"/>
                </a:solidFill>
                <a:effectLst/>
                <a:latin typeface="-apple-system"/>
              </a:rPr>
              <a:t>Consider treatment - should benign outliers remain, be capped, or fully removed before analysis?</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427523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Outliers &amp; Missing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Missing data refers to gaps where expected data values are not present. When evaluating coverage gaps:</a:t>
            </a:r>
          </a:p>
          <a:p>
            <a:endParaRPr lang="en-US" b="0" i="0" dirty="0">
              <a:solidFill>
                <a:srgbClr val="1C1917"/>
              </a:solidFill>
              <a:effectLst/>
              <a:latin typeface="-apple-system"/>
            </a:endParaRPr>
          </a:p>
          <a:p>
            <a:pPr lvl="1"/>
            <a:r>
              <a:rPr lang="en-US" b="0" i="0" dirty="0">
                <a:solidFill>
                  <a:srgbClr val="1C1917"/>
                </a:solidFill>
                <a:effectLst/>
                <a:latin typeface="-apple-system"/>
              </a:rPr>
              <a:t>Profile frequency and causes - is data randomly missing or related to reporting issues?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Estimate impact - does missingness relate to overall quality concerns or introduce minimal bias?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Account for in analysis - where gaps can't be filled, adjust analytic approach for robustness to missingness or weight filled estimates less.</a:t>
            </a:r>
          </a:p>
        </p:txBody>
      </p:sp>
    </p:spTree>
    <p:extLst>
      <p:ext uri="{BB962C8B-B14F-4D97-AF65-F5344CB8AC3E}">
        <p14:creationId xmlns:p14="http://schemas.microsoft.com/office/powerpoint/2010/main" val="299831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Outliers &amp; Missing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Both outliers and missing data point to potential weaknesses in data collection, sample coverage, or processes.</a:t>
            </a:r>
          </a:p>
          <a:p>
            <a:pPr lvl="1"/>
            <a:r>
              <a:rPr lang="en-US" b="0" i="0" dirty="0">
                <a:solidFill>
                  <a:srgbClr val="1C1917"/>
                </a:solidFill>
                <a:effectLst/>
                <a:latin typeface="-apple-system"/>
              </a:rPr>
              <a:t> But they may also illuminate valuable deviations from normal circumstances worth understanding through deeper analysis.</a:t>
            </a:r>
          </a:p>
          <a:p>
            <a:pPr lvl="1"/>
            <a:endParaRPr lang="en-US" b="0" i="0" dirty="0">
              <a:solidFill>
                <a:srgbClr val="1C1917"/>
              </a:solidFill>
              <a:effectLst/>
              <a:latin typeface="-apple-system"/>
            </a:endParaRPr>
          </a:p>
          <a:p>
            <a:r>
              <a:rPr lang="en-US" b="0" i="0" dirty="0">
                <a:solidFill>
                  <a:srgbClr val="1C1917"/>
                </a:solidFill>
                <a:effectLst/>
                <a:latin typeface="-apple-system"/>
              </a:rPr>
              <a:t>Evaluating where, why, and to what extent data is missing or falls outside expected distributions allows for fully transparent handling based on appropriateness for goals. </a:t>
            </a:r>
          </a:p>
          <a:p>
            <a:pPr lvl="1"/>
            <a:r>
              <a:rPr lang="en-US" b="0" i="0" dirty="0">
                <a:solidFill>
                  <a:srgbClr val="1C1917"/>
                </a:solidFill>
                <a:effectLst/>
                <a:latin typeface="-apple-system"/>
              </a:rPr>
              <a:t>This enables tackling whether such anomalies can be meaningfully addressed or need acknowledgment during analysis. </a:t>
            </a:r>
          </a:p>
          <a:p>
            <a:pPr lvl="1"/>
            <a:r>
              <a:rPr lang="en-US" b="0" i="0" dirty="0">
                <a:solidFill>
                  <a:srgbClr val="1C1917"/>
                </a:solidFill>
                <a:effectLst/>
                <a:latin typeface="-apple-system"/>
              </a:rPr>
              <a:t>The end result are insights and findings that reliably represent the full, complex picture rather than a conveniently filtered subset.</a:t>
            </a:r>
          </a:p>
        </p:txBody>
      </p:sp>
    </p:spTree>
    <p:extLst>
      <p:ext uri="{BB962C8B-B14F-4D97-AF65-F5344CB8AC3E}">
        <p14:creationId xmlns:p14="http://schemas.microsoft.com/office/powerpoint/2010/main" val="372920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Understanding how quantitative metrics are distributed into ranges for analysis as well as how qualitative phenomena are categorized is essential for properly digesting and contextualizing analysis.</a:t>
            </a:r>
          </a:p>
          <a:p>
            <a:endParaRPr lang="en-US" b="0" i="0" dirty="0">
              <a:solidFill>
                <a:srgbClr val="1C1917"/>
              </a:solidFill>
              <a:effectLst/>
              <a:latin typeface="-apple-system"/>
            </a:endParaRPr>
          </a:p>
          <a:p>
            <a:r>
              <a:rPr lang="en-US" b="0" i="0" dirty="0">
                <a:solidFill>
                  <a:srgbClr val="1C1917"/>
                </a:solidFill>
                <a:effectLst/>
                <a:latin typeface="-apple-system"/>
              </a:rPr>
              <a:t>For quantitative data, inspect aspects like:</a:t>
            </a:r>
          </a:p>
          <a:p>
            <a:pPr lvl="1"/>
            <a:r>
              <a:rPr lang="en-US" b="0" i="0" dirty="0">
                <a:solidFill>
                  <a:srgbClr val="1C1917"/>
                </a:solidFill>
                <a:effectLst/>
                <a:latin typeface="-apple-system"/>
              </a:rPr>
              <a:t>Units and formats - are appropriate units used (e.g. $, ratios)? Is precision relevant?</a:t>
            </a:r>
          </a:p>
          <a:p>
            <a:pPr lvl="1"/>
            <a:r>
              <a:rPr lang="en-US" b="0" i="0" dirty="0">
                <a:solidFill>
                  <a:srgbClr val="1C1917"/>
                </a:solidFill>
                <a:effectLst/>
                <a:latin typeface="-apple-system"/>
              </a:rPr>
              <a:t>Scale sensitivity - do small changes mistakenly seem more meaningful due to scale effects?</a:t>
            </a:r>
          </a:p>
          <a:p>
            <a:pPr lvl="1"/>
            <a:r>
              <a:rPr lang="en-US" b="0" i="0" dirty="0">
                <a:solidFill>
                  <a:srgbClr val="1C1917"/>
                </a:solidFill>
                <a:effectLst/>
                <a:latin typeface="-apple-system"/>
              </a:rPr>
              <a:t>Range widths - are value bands wide enough to truly differentiate groups?</a:t>
            </a:r>
          </a:p>
          <a:p>
            <a:pPr lvl="1"/>
            <a:r>
              <a:rPr lang="en-US" b="0" i="0" dirty="0">
                <a:solidFill>
                  <a:srgbClr val="1C1917"/>
                </a:solidFill>
                <a:effectLst/>
                <a:latin typeface="-apple-system"/>
              </a:rPr>
              <a:t>Range overlaps - are transition zones clear to prevent double counting?</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16573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For categorized data, evaluate elements including:</a:t>
            </a:r>
          </a:p>
          <a:p>
            <a:pPr lvl="1"/>
            <a:r>
              <a:rPr lang="en-US" b="0" i="0" dirty="0">
                <a:solidFill>
                  <a:srgbClr val="1C1917"/>
                </a:solidFill>
                <a:effectLst/>
                <a:latin typeface="-apple-system"/>
              </a:rPr>
              <a:t>Mutual exclusivity - is each observation assigned to only one group?</a:t>
            </a:r>
          </a:p>
          <a:p>
            <a:pPr lvl="1"/>
            <a:r>
              <a:rPr lang="en-US" b="0" i="0" dirty="0">
                <a:solidFill>
                  <a:srgbClr val="1C1917"/>
                </a:solidFill>
                <a:effectLst/>
                <a:latin typeface="-apple-system"/>
              </a:rPr>
              <a:t>Collective exhaustiveness - do categories cover all possibilities?</a:t>
            </a:r>
          </a:p>
          <a:p>
            <a:pPr lvl="1"/>
            <a:r>
              <a:rPr lang="en-US" b="0" i="0" dirty="0">
                <a:solidFill>
                  <a:srgbClr val="1C1917"/>
                </a:solidFill>
                <a:effectLst/>
                <a:latin typeface="-apple-system"/>
              </a:rPr>
              <a:t>Boundary rationale - what objective rules used to divide groups?</a:t>
            </a:r>
          </a:p>
          <a:p>
            <a:pPr lvl="1"/>
            <a:r>
              <a:rPr lang="en-US" b="0" i="0" dirty="0">
                <a:solidFill>
                  <a:srgbClr val="1C1917"/>
                </a:solidFill>
                <a:effectLst/>
                <a:latin typeface="-apple-system"/>
              </a:rPr>
              <a:t>Balance - are uneven category sizes misleading about differences?</a:t>
            </a:r>
          </a:p>
          <a:p>
            <a:pPr lvl="1"/>
            <a:r>
              <a:rPr lang="en-US" b="0" i="0" dirty="0">
                <a:solidFill>
                  <a:srgbClr val="1C1917"/>
                </a:solidFill>
                <a:effectLst/>
                <a:latin typeface="-apple-system"/>
              </a:rPr>
              <a:t>Cultural bias - could exclusions or combine choices introduce bias?</a:t>
            </a:r>
          </a:p>
        </p:txBody>
      </p:sp>
    </p:spTree>
    <p:extLst>
      <p:ext uri="{BB962C8B-B14F-4D97-AF65-F5344CB8AC3E}">
        <p14:creationId xmlns:p14="http://schemas.microsoft.com/office/powerpoint/2010/main" val="412457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Getting ranges and categories wrong means even accurate data can seem to tell flawed stories during analysis. </a:t>
            </a:r>
          </a:p>
          <a:p>
            <a:pPr lvl="1"/>
            <a:r>
              <a:rPr lang="en-US" b="0" i="0" dirty="0">
                <a:solidFill>
                  <a:srgbClr val="1C1917"/>
                </a:solidFill>
                <a:effectLst/>
                <a:latin typeface="-apple-system"/>
              </a:rPr>
              <a:t>By evaluating segmentation approaches, blindness spots can be illuminated where data could have supported different conclusions with alternative groupings.</a:t>
            </a:r>
          </a:p>
          <a:p>
            <a:endParaRPr lang="en-US" b="0" i="0" dirty="0">
              <a:solidFill>
                <a:srgbClr val="1C1917"/>
              </a:solidFill>
              <a:effectLst/>
              <a:latin typeface="-apple-system"/>
            </a:endParaRPr>
          </a:p>
          <a:p>
            <a:r>
              <a:rPr lang="en-US" b="0" i="0" dirty="0">
                <a:solidFill>
                  <a:srgbClr val="1C1917"/>
                </a:solidFill>
                <a:effectLst/>
                <a:latin typeface="-apple-system"/>
              </a:rPr>
              <a:t>Validating that scales, bands and categories make inherent sense and allow the diversity of the true underlying phenomena to emerge allows the data to guide analysis vs channeling analysis towards confirmation bias. </a:t>
            </a:r>
          </a:p>
          <a:p>
            <a:pPr lvl="1"/>
            <a:r>
              <a:rPr lang="en-US" b="0" i="0" dirty="0">
                <a:solidFill>
                  <a:srgbClr val="1C1917"/>
                </a:solidFill>
                <a:effectLst/>
                <a:latin typeface="-apple-system"/>
              </a:rPr>
              <a:t>This helps reveal the fullest explanatory and predictive power hidden within the data.</a:t>
            </a:r>
          </a:p>
        </p:txBody>
      </p:sp>
    </p:spTree>
    <p:extLst>
      <p:ext uri="{BB962C8B-B14F-4D97-AF65-F5344CB8AC3E}">
        <p14:creationId xmlns:p14="http://schemas.microsoft.com/office/powerpoint/2010/main" val="66344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Thoroughly vetting the strengths and limitations of an underlying dataset creates a foundation to then carefully evaluate correlation discoveries that may emerge. </a:t>
            </a:r>
          </a:p>
          <a:p>
            <a:pPr lvl="1"/>
            <a:r>
              <a:rPr lang="en-US" b="0" i="0" dirty="0">
                <a:solidFill>
                  <a:srgbClr val="1C1917"/>
                </a:solidFill>
                <a:effectLst/>
                <a:latin typeface="-apple-system"/>
              </a:rPr>
              <a:t>As previously discussed, it is essential we fully understand details of data timeliness, completeness, accuracy, relevance to analysis goals, and any exclusions or filters applied over the raw data.</a:t>
            </a:r>
          </a:p>
          <a:p>
            <a:pPr lvl="1"/>
            <a:endParaRPr lang="en-US" dirty="0">
              <a:solidFill>
                <a:srgbClr val="1C1917"/>
              </a:solidFill>
              <a:latin typeface="-apple-system"/>
            </a:endParaRPr>
          </a:p>
          <a:p>
            <a:r>
              <a:rPr lang="en-US" b="0" i="0" dirty="0">
                <a:solidFill>
                  <a:srgbClr val="1C1917"/>
                </a:solidFill>
                <a:effectLst/>
                <a:latin typeface="-apple-system"/>
              </a:rPr>
              <a:t>Once suitable data exists for the analysis target, the next phase shifts to exploratory discovery of correlations.</a:t>
            </a:r>
          </a:p>
          <a:p>
            <a:pPr lvl="1"/>
            <a:r>
              <a:rPr lang="en-US" b="0" i="0" dirty="0">
                <a:solidFill>
                  <a:srgbClr val="1C1917"/>
                </a:solidFill>
                <a:effectLst/>
                <a:latin typeface="-apple-system"/>
              </a:rPr>
              <a:t>Correlation analysis can reveal intriguing associations between phenomenon which beg deeper investigation even when the causal mechanisms remain unclear. </a:t>
            </a:r>
          </a:p>
          <a:p>
            <a:pPr lvl="1"/>
            <a:r>
              <a:rPr lang="en-US" b="0" i="0" dirty="0">
                <a:solidFill>
                  <a:srgbClr val="1C1917"/>
                </a:solidFill>
                <a:effectLst/>
                <a:latin typeface="-apple-system"/>
              </a:rPr>
              <a:t>But similar rigor applied to questioning data must also frame correlation findings appropriately.</a:t>
            </a:r>
            <a:endParaRPr lang="en-US" i="0" dirty="0">
              <a:solidFill>
                <a:srgbClr val="1C1917"/>
              </a:solidFill>
              <a:effectLst/>
              <a:latin typeface="-apple-system"/>
            </a:endParaRPr>
          </a:p>
        </p:txBody>
      </p:sp>
    </p:spTree>
    <p:extLst>
      <p:ext uri="{BB962C8B-B14F-4D97-AF65-F5344CB8AC3E}">
        <p14:creationId xmlns:p14="http://schemas.microsoft.com/office/powerpoint/2010/main" val="207145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Correlation refers to the statistical relationship between two variables.</a:t>
            </a:r>
          </a:p>
          <a:p>
            <a:pPr lvl="1"/>
            <a:r>
              <a:rPr lang="en-US" b="0" i="0" dirty="0">
                <a:solidFill>
                  <a:srgbClr val="1C1917"/>
                </a:solidFill>
                <a:effectLst/>
                <a:latin typeface="-apple-system"/>
              </a:rPr>
              <a:t>it can be positive, negative, or lack correlation. </a:t>
            </a:r>
          </a:p>
          <a:p>
            <a:pPr lvl="1"/>
            <a:r>
              <a:rPr lang="en-US" b="0" i="0" dirty="0">
                <a:solidFill>
                  <a:srgbClr val="1C1917"/>
                </a:solidFill>
                <a:effectLst/>
                <a:latin typeface="-apple-system"/>
              </a:rPr>
              <a:t>Correlation is about association, not necessarily causation. </a:t>
            </a:r>
          </a:p>
          <a:p>
            <a:pPr lvl="2"/>
            <a:r>
              <a:rPr lang="en-US" b="0" i="0" dirty="0">
                <a:solidFill>
                  <a:srgbClr val="1C1917"/>
                </a:solidFill>
                <a:effectLst/>
                <a:latin typeface="-apple-system"/>
              </a:rPr>
              <a:t>Just because two variables are correlated does not definitively mean changes in one cause changes in the other.</a:t>
            </a:r>
          </a:p>
        </p:txBody>
      </p:sp>
      <p:pic>
        <p:nvPicPr>
          <p:cNvPr id="11266" name="Picture 2" descr="Correlation: Meaning, Types, Examples &amp; Coefficient">
            <a:extLst>
              <a:ext uri="{FF2B5EF4-FFF2-40B4-BE49-F238E27FC236}">
                <a16:creationId xmlns:a16="http://schemas.microsoft.com/office/drawing/2014/main" id="{39294791-6F78-AC3B-958C-ADD12B2DD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3835400"/>
            <a:ext cx="40132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8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When identifying correlations during analysis, key questions that should be asked relating to the underlying data include:</a:t>
            </a:r>
          </a:p>
          <a:p>
            <a:endParaRPr lang="en-US" b="0" i="0" dirty="0">
              <a:solidFill>
                <a:srgbClr val="1C1917"/>
              </a:solidFill>
              <a:effectLst/>
              <a:latin typeface="-apple-system"/>
            </a:endParaRPr>
          </a:p>
          <a:p>
            <a:pPr lvl="1"/>
            <a:r>
              <a:rPr lang="en-US" b="0" i="0" dirty="0">
                <a:solidFill>
                  <a:srgbClr val="1C1917"/>
                </a:solidFill>
                <a:effectLst/>
                <a:latin typeface="-apple-system"/>
              </a:rPr>
              <a:t>Is there enough timely and relevant data sampled to reliably identify correlations? </a:t>
            </a:r>
          </a:p>
          <a:p>
            <a:pPr lvl="2"/>
            <a:r>
              <a:rPr lang="en-US" b="0" i="0" dirty="0">
                <a:solidFill>
                  <a:srgbClr val="1C1917"/>
                </a:solidFill>
                <a:effectLst/>
                <a:latin typeface="-apple-system"/>
              </a:rPr>
              <a:t>Correlations can emerge or disappear as more data added.</a:t>
            </a:r>
          </a:p>
          <a:p>
            <a:pPr lvl="2"/>
            <a:endParaRPr lang="en-US" b="0" i="0" dirty="0">
              <a:solidFill>
                <a:srgbClr val="1C1917"/>
              </a:solidFill>
              <a:effectLst/>
              <a:latin typeface="-apple-system"/>
            </a:endParaRPr>
          </a:p>
          <a:p>
            <a:pPr lvl="1"/>
            <a:r>
              <a:rPr lang="en-US" b="0" i="0" dirty="0">
                <a:solidFill>
                  <a:srgbClr val="1C1917"/>
                </a:solidFill>
                <a:effectLst/>
                <a:latin typeface="-apple-system"/>
              </a:rPr>
              <a:t>Could a third confounding variable be driving observed correlation between the two variables? </a:t>
            </a:r>
          </a:p>
          <a:p>
            <a:pPr lvl="2"/>
            <a:endParaRPr lang="en-US" b="0" i="0" dirty="0">
              <a:solidFill>
                <a:srgbClr val="1C1917"/>
              </a:solidFill>
              <a:effectLst/>
              <a:latin typeface="-apple-system"/>
            </a:endParaRPr>
          </a:p>
          <a:p>
            <a:pPr lvl="1"/>
            <a:r>
              <a:rPr lang="en-US" b="0" i="0" dirty="0">
                <a:solidFill>
                  <a:srgbClr val="1C1917"/>
                </a:solidFill>
                <a:effectLst/>
                <a:latin typeface="-apple-system"/>
              </a:rPr>
              <a:t>Does scale, normalization or categorization of data skew identification of correlation strength inaccurately?</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714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Mastering these areas will help build good instincts for:</a:t>
            </a:r>
          </a:p>
          <a:p>
            <a:pPr lvl="1"/>
            <a:r>
              <a:rPr lang="en-US" dirty="0">
                <a:solidFill>
                  <a:srgbClr val="1C1917"/>
                </a:solidFill>
                <a:latin typeface="-apple-system"/>
              </a:rPr>
              <a:t>	</a:t>
            </a:r>
            <a:r>
              <a:rPr lang="en-US" b="0" i="0" dirty="0">
                <a:solidFill>
                  <a:srgbClr val="1C1917"/>
                </a:solidFill>
                <a:effectLst/>
                <a:latin typeface="-apple-system"/>
              </a:rPr>
              <a:t>questioning data</a:t>
            </a:r>
          </a:p>
          <a:p>
            <a:pPr lvl="1"/>
            <a:r>
              <a:rPr lang="en-US" dirty="0">
                <a:solidFill>
                  <a:srgbClr val="1C1917"/>
                </a:solidFill>
                <a:latin typeface="-apple-system"/>
              </a:rPr>
              <a:t>	</a:t>
            </a:r>
            <a:r>
              <a:rPr lang="en-US" b="0" i="0" dirty="0">
                <a:solidFill>
                  <a:srgbClr val="1C1917"/>
                </a:solidFill>
                <a:effectLst/>
                <a:latin typeface="-apple-system"/>
              </a:rPr>
              <a:t>drawing out insights</a:t>
            </a:r>
          </a:p>
          <a:p>
            <a:pPr lvl="1"/>
            <a:r>
              <a:rPr lang="en-US" dirty="0">
                <a:solidFill>
                  <a:srgbClr val="1C1917"/>
                </a:solidFill>
                <a:latin typeface="-apple-system"/>
              </a:rPr>
              <a:t>	</a:t>
            </a:r>
            <a:r>
              <a:rPr lang="en-US" b="0" i="0" dirty="0">
                <a:solidFill>
                  <a:srgbClr val="1C1917"/>
                </a:solidFill>
                <a:effectLst/>
                <a:latin typeface="-apple-system"/>
              </a:rPr>
              <a:t>using information judiciously</a:t>
            </a:r>
          </a:p>
          <a:p>
            <a:pPr marL="457200" lvl="1" indent="0">
              <a:buNone/>
            </a:pPr>
            <a:endParaRPr lang="en-US" b="0" i="0" dirty="0">
              <a:solidFill>
                <a:srgbClr val="1C1917"/>
              </a:solidFill>
              <a:effectLst/>
              <a:latin typeface="-apple-system"/>
            </a:endParaRPr>
          </a:p>
          <a:p>
            <a:r>
              <a:rPr lang="en-US" b="0" i="0" dirty="0">
                <a:solidFill>
                  <a:srgbClr val="1C1917"/>
                </a:solidFill>
                <a:effectLst/>
                <a:latin typeface="-apple-system"/>
              </a:rPr>
              <a:t> It aims to foster curiosity and give you tools to determine whether conclusions being drawn from data are valid and evidence-based</a:t>
            </a:r>
          </a:p>
        </p:txBody>
      </p:sp>
    </p:spTree>
    <p:extLst>
      <p:ext uri="{BB962C8B-B14F-4D97-AF65-F5344CB8AC3E}">
        <p14:creationId xmlns:p14="http://schemas.microsoft.com/office/powerpoint/2010/main" val="301926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Evaluating how strongly and reliably data can support claims around correlation relationships is critical. </a:t>
            </a:r>
          </a:p>
          <a:p>
            <a:pPr lvl="1"/>
            <a:r>
              <a:rPr lang="en-US" b="0" i="0" dirty="0">
                <a:solidFill>
                  <a:srgbClr val="1C1917"/>
                </a:solidFill>
                <a:effectLst/>
                <a:latin typeface="-apple-system"/>
              </a:rPr>
              <a:t>Effective analysis report correlation with transparency - highlighting relevant strengths as well as clearly articulating assumptions and information still needed to strengthen understanding. </a:t>
            </a:r>
          </a:p>
          <a:p>
            <a:pPr lvl="1"/>
            <a:endParaRPr lang="en-US" b="0" i="0" dirty="0">
              <a:solidFill>
                <a:srgbClr val="1C1917"/>
              </a:solidFill>
              <a:effectLst/>
              <a:latin typeface="-apple-system"/>
            </a:endParaRPr>
          </a:p>
          <a:p>
            <a:r>
              <a:rPr lang="en-US" b="0" i="0" dirty="0">
                <a:solidFill>
                  <a:srgbClr val="1C1917"/>
                </a:solidFill>
                <a:effectLst/>
                <a:latin typeface="-apple-system"/>
              </a:rPr>
              <a:t>Insights should drive further questioning, rather than prematurely claim fully comprehensive explanations. </a:t>
            </a:r>
          </a:p>
          <a:p>
            <a:pPr lvl="1"/>
            <a:r>
              <a:rPr lang="en-US" b="0" i="0" dirty="0">
                <a:solidFill>
                  <a:srgbClr val="1C1917"/>
                </a:solidFill>
                <a:effectLst/>
                <a:latin typeface="-apple-system"/>
              </a:rPr>
              <a:t>Vetting data rigorously enables moving closer to causation claims without overstating implications.</a:t>
            </a:r>
          </a:p>
        </p:txBody>
      </p:sp>
    </p:spTree>
    <p:extLst>
      <p:ext uri="{BB962C8B-B14F-4D97-AF65-F5344CB8AC3E}">
        <p14:creationId xmlns:p14="http://schemas.microsoft.com/office/powerpoint/2010/main" val="222352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As a reminder, correlation refers to situations where two variables show a statistical relationship, with changes in one variable associated with predictable changes in the other.</a:t>
            </a:r>
          </a:p>
          <a:p>
            <a:pPr lvl="1"/>
            <a:r>
              <a:rPr lang="en-US" b="0" i="0" dirty="0">
                <a:solidFill>
                  <a:srgbClr val="1C1917"/>
                </a:solidFill>
                <a:effectLst/>
                <a:latin typeface="-apple-system"/>
              </a:rPr>
              <a:t>However, just because variables are correlated does not definitively mean one causes the other.</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dirty="0">
                <a:solidFill>
                  <a:srgbClr val="1C1917"/>
                </a:solidFill>
                <a:latin typeface="-apple-system"/>
              </a:rPr>
              <a:t>R</a:t>
            </a:r>
            <a:r>
              <a:rPr lang="en-US" b="0" i="0" dirty="0">
                <a:solidFill>
                  <a:srgbClr val="1C1917"/>
                </a:solidFill>
                <a:effectLst/>
                <a:latin typeface="-apple-system"/>
              </a:rPr>
              <a:t>esearch may reveal that rates of ice cream consumption are highly correlated with frequent beach attendance. </a:t>
            </a:r>
          </a:p>
          <a:p>
            <a:pPr lvl="2"/>
            <a:r>
              <a:rPr lang="en-US" b="0" i="0" dirty="0">
                <a:solidFill>
                  <a:srgbClr val="1C1917"/>
                </a:solidFill>
                <a:effectLst/>
                <a:latin typeface="-apple-system"/>
              </a:rPr>
              <a:t>But consuming ice cream does not cause people to go to the beach, nor does going to the beach causally lead people to eat more ice cream. </a:t>
            </a:r>
          </a:p>
          <a:p>
            <a:pPr lvl="2"/>
            <a:r>
              <a:rPr lang="en-US" b="0" i="0" dirty="0">
                <a:solidFill>
                  <a:srgbClr val="1C1917"/>
                </a:solidFill>
                <a:effectLst/>
                <a:latin typeface="-apple-system"/>
              </a:rPr>
              <a:t>The correlation between those variables likely stems from hot sunny summer weather driving both behaviors. This illustrates the risk of confusing correlation with causation.</a:t>
            </a:r>
          </a:p>
        </p:txBody>
      </p:sp>
    </p:spTree>
    <p:extLst>
      <p:ext uri="{BB962C8B-B14F-4D97-AF65-F5344CB8AC3E}">
        <p14:creationId xmlns:p14="http://schemas.microsoft.com/office/powerpoint/2010/main" val="3308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Validating true causation requires rigorously confirming additional elements beyond correlation to understand the mechanisms linking variables. </a:t>
            </a:r>
          </a:p>
          <a:p>
            <a:pPr lvl="1"/>
            <a:r>
              <a:rPr lang="en-US" b="0" i="0" dirty="0">
                <a:solidFill>
                  <a:srgbClr val="1C1917"/>
                </a:solidFill>
                <a:effectLst/>
                <a:latin typeface="-apple-system"/>
              </a:rPr>
              <a:t>This includes: testing time-ordering of changes, ruling out alternate explanatory variables, finding repeated correlations under different conditions, etc.</a:t>
            </a:r>
          </a:p>
          <a:p>
            <a:pPr lvl="1"/>
            <a:endParaRPr lang="en-US" b="0" i="0" dirty="0">
              <a:solidFill>
                <a:srgbClr val="1C1917"/>
              </a:solidFill>
              <a:effectLst/>
              <a:latin typeface="-apple-system"/>
            </a:endParaRPr>
          </a:p>
          <a:p>
            <a:r>
              <a:rPr lang="en-US" b="0" i="0" dirty="0">
                <a:solidFill>
                  <a:srgbClr val="1C1917"/>
                </a:solidFill>
                <a:effectLst/>
                <a:latin typeface="-apple-system"/>
              </a:rPr>
              <a:t>Therefore when analyzing data, after questioning quality and discovering correlations, it remains essential to transparently articulate what still needs to be investigated further to make any definitive causation claim. </a:t>
            </a:r>
          </a:p>
          <a:p>
            <a:pPr lvl="1"/>
            <a:r>
              <a:rPr lang="en-US" b="0" i="0" dirty="0">
                <a:solidFill>
                  <a:srgbClr val="1C1917"/>
                </a:solidFill>
                <a:effectLst/>
                <a:latin typeface="-apple-system"/>
              </a:rPr>
              <a:t>Discovering correlations creates opportunities to unlock deeper insight but only through continued probing of the relationships.</a:t>
            </a:r>
          </a:p>
        </p:txBody>
      </p:sp>
    </p:spTree>
    <p:extLst>
      <p:ext uri="{BB962C8B-B14F-4D97-AF65-F5344CB8AC3E}">
        <p14:creationId xmlns:p14="http://schemas.microsoft.com/office/powerpoint/2010/main" val="3234835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As stated, causation means variable A directly influences variable B - changes in A actually cause changes in B to occur.</a:t>
            </a:r>
          </a:p>
          <a:p>
            <a:pPr lvl="1"/>
            <a:r>
              <a:rPr lang="en-US" b="0" i="0" dirty="0">
                <a:solidFill>
                  <a:srgbClr val="1C1917"/>
                </a:solidFill>
                <a:effectLst/>
                <a:latin typeface="-apple-system"/>
              </a:rPr>
              <a:t>Correlation shows variables moving in relationship but not the mechanisms linking them. </a:t>
            </a:r>
          </a:p>
          <a:p>
            <a:pPr lvl="1"/>
            <a:endParaRPr lang="en-US" dirty="0">
              <a:solidFill>
                <a:srgbClr val="1C1917"/>
              </a:solidFill>
              <a:latin typeface="-apple-system"/>
            </a:endParaRPr>
          </a:p>
          <a:p>
            <a:r>
              <a:rPr lang="en-US" b="0" i="0" dirty="0">
                <a:solidFill>
                  <a:srgbClr val="1C1917"/>
                </a:solidFill>
                <a:effectLst/>
                <a:latin typeface="-apple-system"/>
              </a:rPr>
              <a:t>By combining correlation insights with controlled, persistent experiments that evaluate impact sizing, analysis can overtime experimentally demonstrate causative implications.</a:t>
            </a:r>
          </a:p>
          <a:p>
            <a:pPr lvl="1"/>
            <a:r>
              <a:rPr lang="en-US" b="0" i="0" dirty="0">
                <a:solidFill>
                  <a:srgbClr val="1C1917"/>
                </a:solidFill>
                <a:effectLst/>
                <a:latin typeface="-apple-system"/>
              </a:rPr>
              <a:t>correlation discoveries still hold significant value for future investigation even if causality remains unproven.</a:t>
            </a:r>
          </a:p>
        </p:txBody>
      </p:sp>
    </p:spTree>
    <p:extLst>
      <p:ext uri="{BB962C8B-B14F-4D97-AF65-F5344CB8AC3E}">
        <p14:creationId xmlns:p14="http://schemas.microsoft.com/office/powerpoint/2010/main" val="1593749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Proving causation requires meeting more stringent criteria such as:</a:t>
            </a:r>
          </a:p>
          <a:p>
            <a:pPr lvl="1"/>
            <a:r>
              <a:rPr lang="en-US" b="1" i="0" dirty="0">
                <a:solidFill>
                  <a:srgbClr val="1C1917"/>
                </a:solidFill>
                <a:effectLst/>
                <a:latin typeface="-apple-system"/>
              </a:rPr>
              <a:t>Strength</a:t>
            </a:r>
            <a:r>
              <a:rPr lang="en-US" b="0" i="0" dirty="0">
                <a:solidFill>
                  <a:srgbClr val="1C1917"/>
                </a:solidFill>
                <a:effectLst/>
                <a:latin typeface="-apple-system"/>
              </a:rPr>
              <a:t> - the size of effects seen when variable A is changed must have sizable explanatory impact on subsequent shifts in variable B above coincidence levels. Strength of correlations is insufficient. The causal impacts must demonstrate strong effects.</a:t>
            </a:r>
          </a:p>
          <a:p>
            <a:pPr lvl="1"/>
            <a:endParaRPr lang="en-US" b="0" i="0" dirty="0">
              <a:solidFill>
                <a:srgbClr val="1C1917"/>
              </a:solidFill>
              <a:effectLst/>
              <a:latin typeface="-apple-system"/>
            </a:endParaRPr>
          </a:p>
          <a:p>
            <a:pPr lvl="1"/>
            <a:r>
              <a:rPr lang="en-US" b="1" i="0" dirty="0">
                <a:solidFill>
                  <a:srgbClr val="1C1917"/>
                </a:solidFill>
                <a:effectLst/>
                <a:latin typeface="-apple-system"/>
              </a:rPr>
              <a:t>Consistency Over Time </a:t>
            </a:r>
            <a:r>
              <a:rPr lang="en-US" b="0" i="0" dirty="0">
                <a:solidFill>
                  <a:srgbClr val="1C1917"/>
                </a:solidFill>
                <a:effectLst/>
                <a:latin typeface="-apple-system"/>
              </a:rPr>
              <a:t>- causal relationships should manifest across extended, repeated trials. Temporary or intermittent correlations may stem from confounding factors. True causation remains persistent.</a:t>
            </a:r>
          </a:p>
          <a:p>
            <a:pPr lvl="1"/>
            <a:endParaRPr lang="en-US" b="0" i="0" dirty="0">
              <a:solidFill>
                <a:srgbClr val="1C1917"/>
              </a:solidFill>
              <a:effectLst/>
              <a:latin typeface="-apple-system"/>
            </a:endParaRPr>
          </a:p>
          <a:p>
            <a:pPr lvl="1"/>
            <a:r>
              <a:rPr lang="en-US" b="1" i="0" dirty="0">
                <a:solidFill>
                  <a:srgbClr val="1C1917"/>
                </a:solidFill>
                <a:effectLst/>
                <a:latin typeface="-apple-system"/>
              </a:rPr>
              <a:t>Controlled Experiments </a:t>
            </a:r>
            <a:r>
              <a:rPr lang="en-US" b="0" i="0" dirty="0">
                <a:solidFill>
                  <a:srgbClr val="1C1917"/>
                </a:solidFill>
                <a:effectLst/>
                <a:latin typeface="-apple-system"/>
              </a:rPr>
              <a:t>- rigorously controlling experiments through inclusion of control groups, placebo samples, randomized trials and emphasis on limiting single explanatory variables allows directly testing causal hypotheses related to variable changes.</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56260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The way forward when data reveals correlation is hypothesizing potential causation while systematically testing with further analysis - thus transforming speculation into fact.</a:t>
            </a:r>
          </a:p>
          <a:p>
            <a:pPr lvl="1"/>
            <a:r>
              <a:rPr lang="en-US" b="0" i="0" dirty="0">
                <a:solidFill>
                  <a:srgbClr val="1C1917"/>
                </a:solidFill>
                <a:effectLst/>
                <a:latin typeface="-apple-system"/>
              </a:rPr>
              <a:t>But confirmation of causation requires going beyond solely the original dataset correlations.</a:t>
            </a:r>
          </a:p>
        </p:txBody>
      </p:sp>
      <p:pic>
        <p:nvPicPr>
          <p:cNvPr id="12290" name="Picture 2" descr="Correlation: Meaning, Types, Examples &amp; Coefficient">
            <a:extLst>
              <a:ext uri="{FF2B5EF4-FFF2-40B4-BE49-F238E27FC236}">
                <a16:creationId xmlns:a16="http://schemas.microsoft.com/office/drawing/2014/main" id="{3C43B1E4-65B4-451B-53EE-0620F4CF9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850" y="3067285"/>
            <a:ext cx="3302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4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Key Points</a:t>
            </a:r>
          </a:p>
          <a:p>
            <a:pPr lvl="2">
              <a:buFont typeface="+mj-lt"/>
              <a:buAutoNum type="arabicPeriod"/>
            </a:pPr>
            <a:r>
              <a:rPr lang="en-US" b="0" i="0" dirty="0">
                <a:solidFill>
                  <a:srgbClr val="1C1917"/>
                </a:solidFill>
                <a:effectLst/>
                <a:latin typeface="-apple-system"/>
              </a:rPr>
              <a:t>Question the data source, format, filters - understand any weaknesses or bias upfront in the data inputs.</a:t>
            </a:r>
          </a:p>
          <a:p>
            <a:pPr lvl="2">
              <a:buFont typeface="+mj-lt"/>
              <a:buAutoNum type="arabicPeriod"/>
            </a:pPr>
            <a:r>
              <a:rPr lang="en-US" b="0" i="0" dirty="0">
                <a:solidFill>
                  <a:srgbClr val="1C1917"/>
                </a:solidFill>
                <a:effectLst/>
                <a:latin typeface="-apple-system"/>
              </a:rPr>
              <a:t>Recognize the difference between correlation and causation - just because two variables are correlated does not definitively mean one causes changes in the other.</a:t>
            </a:r>
          </a:p>
          <a:p>
            <a:pPr lvl="2">
              <a:buFont typeface="+mj-lt"/>
              <a:buAutoNum type="arabicPeriod"/>
            </a:pPr>
            <a:r>
              <a:rPr lang="en-US" b="0" i="0" dirty="0">
                <a:solidFill>
                  <a:srgbClr val="1C1917"/>
                </a:solidFill>
                <a:effectLst/>
                <a:latin typeface="-apple-system"/>
              </a:rPr>
              <a:t>Prove causation through controlled experiments - designing rigorous experiments that test hypotheses related to potential causal relationships between variables is required to demonstrate or disprove causation over time.</a:t>
            </a:r>
          </a:p>
          <a:p>
            <a:pPr lvl="2">
              <a:buFont typeface="+mj-lt"/>
              <a:buAutoNum type="arabicPeriod"/>
            </a:pPr>
            <a:endParaRPr lang="en-US" b="0" i="0" dirty="0">
              <a:solidFill>
                <a:srgbClr val="1C1917"/>
              </a:solidFill>
              <a:effectLst/>
              <a:latin typeface="-apple-system"/>
            </a:endParaRPr>
          </a:p>
          <a:p>
            <a:pPr lvl="1"/>
            <a:r>
              <a:rPr lang="en-US" b="0" i="0" dirty="0">
                <a:solidFill>
                  <a:srgbClr val="1C1917"/>
                </a:solidFill>
                <a:effectLst/>
                <a:latin typeface="-apple-system"/>
              </a:rPr>
              <a:t>In essence, conduct thorough due diligence on the quality of data inputs first. Then carefully call out relationships identified as correlational rather than causational. Finally, prove proposed causation through repeated validated experiments rather than assumption. </a:t>
            </a:r>
          </a:p>
        </p:txBody>
      </p:sp>
    </p:spTree>
    <p:extLst>
      <p:ext uri="{BB962C8B-B14F-4D97-AF65-F5344CB8AC3E}">
        <p14:creationId xmlns:p14="http://schemas.microsoft.com/office/powerpoint/2010/main" val="964847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Questioning Data Quality:</a:t>
            </a:r>
          </a:p>
          <a:p>
            <a:pPr lvl="1"/>
            <a:r>
              <a:rPr lang="en-US" b="0" i="0" dirty="0">
                <a:solidFill>
                  <a:srgbClr val="1C1917"/>
                </a:solidFill>
                <a:effectLst/>
                <a:latin typeface="-apple-system"/>
              </a:rPr>
              <a:t>Provide sample datasets with embedded issues related to accuracy, completeness, biases, outdated information etc. Have students perform data quality assessments to identify limitations, create transparency on weaknesses, and articulate impacts on reliability.</a:t>
            </a:r>
          </a:p>
          <a:p>
            <a:r>
              <a:rPr lang="en-US" b="0" i="0" dirty="0">
                <a:solidFill>
                  <a:srgbClr val="1C1917"/>
                </a:solidFill>
                <a:effectLst/>
                <a:latin typeface="-apple-system"/>
              </a:rPr>
              <a:t>Correlation vs Causation:</a:t>
            </a:r>
          </a:p>
          <a:p>
            <a:pPr lvl="1"/>
            <a:r>
              <a:rPr lang="en-US" b="0" i="0" dirty="0">
                <a:solidFill>
                  <a:srgbClr val="1C1917"/>
                </a:solidFill>
                <a:effectLst/>
                <a:latin typeface="-apple-system"/>
              </a:rPr>
              <a:t>Give pairs of correlated variables (e.g. student grades and hours studied; fitness tracker steps and weight loss). Have students attempt to propose speculative “causal” explanations, then share other potential correlation-only explanations. Emphasizes critical thinking around assumptions.</a:t>
            </a: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88725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Proving Causation:</a:t>
            </a:r>
          </a:p>
          <a:p>
            <a:pPr lvl="1"/>
            <a:r>
              <a:rPr lang="en-US" b="0" i="0" dirty="0">
                <a:solidFill>
                  <a:srgbClr val="1C1917"/>
                </a:solidFill>
                <a:effectLst/>
                <a:latin typeface="-apple-system"/>
              </a:rPr>
              <a:t>Provide hypothetical correlated phenomena (</a:t>
            </a:r>
            <a:r>
              <a:rPr lang="en-US" b="0" i="0" dirty="0" err="1">
                <a:solidFill>
                  <a:srgbClr val="1C1917"/>
                </a:solidFill>
                <a:effectLst/>
                <a:latin typeface="-apple-system"/>
              </a:rPr>
              <a:t>e.g</a:t>
            </a:r>
            <a:r>
              <a:rPr lang="en-US" b="0" i="0" dirty="0">
                <a:solidFill>
                  <a:srgbClr val="1C1917"/>
                </a:solidFill>
                <a:effectLst/>
                <a:latin typeface="-apple-system"/>
              </a:rPr>
              <a:t> video game time and aggression; diet choices and disease levels). Ask students to design controlled experiment approaches to evaluate potential causal mechanisms linking the sample variables so correlation could become validated causation.</a:t>
            </a:r>
          </a:p>
          <a:p>
            <a:pPr lvl="1"/>
            <a:endParaRPr lang="en-US" b="0" i="0" dirty="0">
              <a:solidFill>
                <a:srgbClr val="1C1917"/>
              </a:solidFill>
              <a:effectLst/>
              <a:latin typeface="-apple-system"/>
            </a:endParaRPr>
          </a:p>
          <a:p>
            <a:r>
              <a:rPr lang="en-US" b="0" i="0" dirty="0">
                <a:solidFill>
                  <a:srgbClr val="1C1917"/>
                </a:solidFill>
                <a:effectLst/>
                <a:latin typeface="-apple-system"/>
              </a:rPr>
              <a:t>In small groups: Present real-world phenomena with debates around causation claims. </a:t>
            </a:r>
          </a:p>
          <a:p>
            <a:pPr lvl="1"/>
            <a:r>
              <a:rPr lang="en-US" b="0" i="0" dirty="0">
                <a:solidFill>
                  <a:srgbClr val="1C1917"/>
                </a:solidFill>
                <a:effectLst/>
                <a:latin typeface="-apple-system"/>
              </a:rPr>
              <a:t>Some examples: social media’s impact on mental health, playing violent video games and crime rates, lockdown mandates, climate change impacts.</a:t>
            </a:r>
          </a:p>
          <a:p>
            <a:pPr lvl="1"/>
            <a:r>
              <a:rPr lang="en-US" b="0" i="0" dirty="0">
                <a:solidFill>
                  <a:srgbClr val="1C1917"/>
                </a:solidFill>
                <a:effectLst/>
                <a:latin typeface="-apple-system"/>
              </a:rPr>
              <a:t>Have teams create arguments defending or critiquing the levels of evidence provided around causation based on elements discussed. Exercise emphasizes nuanced evaluation of causation vs simple claims.</a:t>
            </a: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41325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Analysis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When beginning any data analysis project, it is critical to start by thoroughly evaluating:</a:t>
            </a:r>
          </a:p>
          <a:p>
            <a:pPr lvl="1"/>
            <a:r>
              <a:rPr lang="en-US" b="0" i="0" dirty="0">
                <a:solidFill>
                  <a:srgbClr val="1C1917"/>
                </a:solidFill>
                <a:effectLst/>
                <a:latin typeface="-apple-system"/>
              </a:rPr>
              <a:t>Quality</a:t>
            </a:r>
          </a:p>
          <a:p>
            <a:pPr lvl="1"/>
            <a:r>
              <a:rPr lang="en-US" b="0" i="0" dirty="0">
                <a:solidFill>
                  <a:srgbClr val="1C1917"/>
                </a:solidFill>
                <a:effectLst/>
                <a:latin typeface="-apple-system"/>
              </a:rPr>
              <a:t>Accuracy</a:t>
            </a:r>
            <a:endParaRPr lang="en-US" dirty="0">
              <a:solidFill>
                <a:srgbClr val="1C1917"/>
              </a:solidFill>
              <a:latin typeface="-apple-system"/>
            </a:endParaRPr>
          </a:p>
          <a:p>
            <a:pPr lvl="1"/>
            <a:r>
              <a:rPr lang="en-US" b="0" i="0" dirty="0">
                <a:solidFill>
                  <a:srgbClr val="1C1917"/>
                </a:solidFill>
                <a:effectLst/>
                <a:latin typeface="-apple-system"/>
              </a:rPr>
              <a:t>Relevance of the data set</a:t>
            </a:r>
          </a:p>
          <a:p>
            <a:pPr marL="457200" lvl="1" indent="0">
              <a:buNone/>
            </a:pPr>
            <a:endParaRPr lang="en-US" b="0" i="0" dirty="0">
              <a:solidFill>
                <a:srgbClr val="1C1917"/>
              </a:solidFill>
              <a:effectLst/>
              <a:latin typeface="-apple-system"/>
            </a:endParaRPr>
          </a:p>
          <a:p>
            <a:r>
              <a:rPr lang="en-US" b="0" i="0" dirty="0">
                <a:solidFill>
                  <a:srgbClr val="1C1917"/>
                </a:solidFill>
                <a:effectLst/>
                <a:latin typeface="-apple-system"/>
              </a:rPr>
              <a:t>Before drawing conclusions, making projections, or supporting decision-making, one must deeply understand the strengths and limitations of the data. </a:t>
            </a:r>
          </a:p>
          <a:p>
            <a:pPr lvl="1"/>
            <a:r>
              <a:rPr lang="en-US" b="0" i="0" dirty="0">
                <a:solidFill>
                  <a:srgbClr val="1C1917"/>
                </a:solidFill>
                <a:effectLst/>
                <a:latin typeface="-apple-system"/>
              </a:rPr>
              <a:t>This due diligence is easy to rush or overlook when anxious for insights, but no analysis can be stronger than the input data itself.</a:t>
            </a:r>
          </a:p>
        </p:txBody>
      </p:sp>
    </p:spTree>
    <p:extLst>
      <p:ext uri="{BB962C8B-B14F-4D97-AF65-F5344CB8AC3E}">
        <p14:creationId xmlns:p14="http://schemas.microsoft.com/office/powerpoint/2010/main" val="207511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Quality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1C1917"/>
                </a:solidFill>
                <a:effectLst/>
                <a:latin typeface="-apple-system"/>
              </a:rPr>
              <a:t>Data Quality </a:t>
            </a:r>
            <a:r>
              <a:rPr lang="en-US" b="0" i="0" dirty="0">
                <a:solidFill>
                  <a:srgbClr val="1C1917"/>
                </a:solidFill>
                <a:effectLst/>
                <a:latin typeface="-apple-system"/>
              </a:rPr>
              <a:t>refers to the processes and controls in place when data is collected, validated, formatted, and entered/recorded. </a:t>
            </a:r>
          </a:p>
          <a:p>
            <a:pPr lvl="1"/>
            <a:r>
              <a:rPr lang="en-US" b="0" i="0" dirty="0">
                <a:solidFill>
                  <a:srgbClr val="1C1917"/>
                </a:solidFill>
                <a:effectLst/>
                <a:latin typeface="-apple-system"/>
              </a:rPr>
              <a:t>Higher quality data has enough context and metadata so anomalies can be explained rather than misleading. </a:t>
            </a:r>
          </a:p>
          <a:p>
            <a:pPr lvl="1"/>
            <a:r>
              <a:rPr lang="en-US" b="0" i="0" dirty="0">
                <a:solidFill>
                  <a:srgbClr val="1C1917"/>
                </a:solidFill>
                <a:effectLst/>
                <a:latin typeface="-apple-system"/>
              </a:rPr>
              <a:t>Attributes to evaluate include:</a:t>
            </a:r>
          </a:p>
          <a:p>
            <a:pPr lvl="2"/>
            <a:r>
              <a:rPr lang="en-US" b="0" i="0" dirty="0">
                <a:solidFill>
                  <a:srgbClr val="1C1917"/>
                </a:solidFill>
                <a:effectLst/>
                <a:latin typeface="-apple-system"/>
              </a:rPr>
              <a:t>Consistency - Are values uniformly entered over time? Are formats and approaches standardized?</a:t>
            </a:r>
          </a:p>
          <a:p>
            <a:pPr lvl="2"/>
            <a:r>
              <a:rPr lang="en-US" b="0" i="0" dirty="0">
                <a:solidFill>
                  <a:srgbClr val="1C1917"/>
                </a:solidFill>
                <a:effectLst/>
                <a:latin typeface="-apple-system"/>
              </a:rPr>
              <a:t>Completeness - Is all collected data making it into the set or are there gaps? Enough background provided?</a:t>
            </a:r>
          </a:p>
          <a:p>
            <a:pPr lvl="2"/>
            <a:r>
              <a:rPr lang="en-US" b="0" i="0" dirty="0">
                <a:solidFill>
                  <a:srgbClr val="1C1917"/>
                </a:solidFill>
                <a:effectLst/>
                <a:latin typeface="-apple-system"/>
              </a:rPr>
              <a:t>Accuracy - Does data represent the intended actual values versus estimates or proxies? How are values confirmed?</a:t>
            </a:r>
          </a:p>
          <a:p>
            <a:pPr lvl="2"/>
            <a:r>
              <a:rPr lang="en-US" b="0" i="0" dirty="0">
                <a:solidFill>
                  <a:srgbClr val="1C1917"/>
                </a:solidFill>
                <a:effectLst/>
                <a:latin typeface="-apple-system"/>
              </a:rPr>
              <a:t>Dependability - Would same inputs always yield same outputs? Are technology/processes documenting data reliable?</a:t>
            </a:r>
          </a:p>
        </p:txBody>
      </p:sp>
    </p:spTree>
    <p:extLst>
      <p:ext uri="{BB962C8B-B14F-4D97-AF65-F5344CB8AC3E}">
        <p14:creationId xmlns:p14="http://schemas.microsoft.com/office/powerpoint/2010/main" val="85287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Accuracy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1C1917"/>
                </a:solidFill>
                <a:effectLst/>
                <a:latin typeface="-apple-system"/>
              </a:rPr>
              <a:t>Data Accuracy </a:t>
            </a:r>
            <a:r>
              <a:rPr lang="en-US" b="0" i="0" dirty="0">
                <a:solidFill>
                  <a:srgbClr val="1C1917"/>
                </a:solidFill>
                <a:effectLst/>
                <a:latin typeface="-apple-system"/>
              </a:rPr>
              <a:t>means how close recorded data matches real-world values for what is being measured. </a:t>
            </a:r>
          </a:p>
          <a:p>
            <a:pPr lvl="1"/>
            <a:r>
              <a:rPr lang="en-US" b="0" i="0" dirty="0">
                <a:solidFill>
                  <a:srgbClr val="1C1917"/>
                </a:solidFill>
                <a:effectLst/>
                <a:latin typeface="-apple-system"/>
              </a:rPr>
              <a:t>Some key elements include:</a:t>
            </a:r>
          </a:p>
          <a:p>
            <a:pPr lvl="1"/>
            <a:endParaRPr lang="en-US" b="0" i="0" dirty="0">
              <a:solidFill>
                <a:srgbClr val="1C1917"/>
              </a:solidFill>
              <a:effectLst/>
              <a:latin typeface="-apple-system"/>
            </a:endParaRPr>
          </a:p>
          <a:p>
            <a:pPr lvl="2"/>
            <a:r>
              <a:rPr lang="en-US" b="0" i="0" dirty="0">
                <a:solidFill>
                  <a:srgbClr val="1C1917"/>
                </a:solidFill>
                <a:effectLst/>
                <a:latin typeface="-apple-system"/>
              </a:rPr>
              <a:t>Free of bias - Is there any systematic over/under-estimation based on collection approaches?</a:t>
            </a:r>
          </a:p>
          <a:p>
            <a:pPr lvl="2"/>
            <a:endParaRPr lang="en-US" b="0" i="0" dirty="0">
              <a:solidFill>
                <a:srgbClr val="1C1917"/>
              </a:solidFill>
              <a:effectLst/>
              <a:latin typeface="-apple-system"/>
            </a:endParaRPr>
          </a:p>
          <a:p>
            <a:pPr lvl="2"/>
            <a:r>
              <a:rPr lang="en-US" b="0" i="0" dirty="0">
                <a:solidFill>
                  <a:srgbClr val="1C1917"/>
                </a:solidFill>
                <a:effectLst/>
                <a:latin typeface="-apple-system"/>
              </a:rPr>
              <a:t>Statistical confidence - How confident are we values reflect population not just sample?</a:t>
            </a:r>
          </a:p>
          <a:p>
            <a:pPr lvl="2"/>
            <a:endParaRPr lang="en-US" b="0" i="0" dirty="0">
              <a:solidFill>
                <a:srgbClr val="1C1917"/>
              </a:solidFill>
              <a:effectLst/>
              <a:latin typeface="-apple-system"/>
            </a:endParaRPr>
          </a:p>
          <a:p>
            <a:pPr lvl="2"/>
            <a:r>
              <a:rPr lang="en-US" b="0" i="0" dirty="0">
                <a:solidFill>
                  <a:srgbClr val="1C1917"/>
                </a:solidFill>
                <a:effectLst/>
                <a:latin typeface="-apple-system"/>
              </a:rPr>
              <a:t>Precision versus estimates - Does data capture precise measurements or coarse clusters/approximations?</a:t>
            </a:r>
          </a:p>
          <a:p>
            <a:pPr lvl="2"/>
            <a:endParaRPr lang="en-US" b="0" i="0" dirty="0">
              <a:solidFill>
                <a:srgbClr val="1C1917"/>
              </a:solidFill>
              <a:effectLst/>
              <a:latin typeface="-apple-system"/>
            </a:endParaRPr>
          </a:p>
          <a:p>
            <a:pPr lvl="2"/>
            <a:r>
              <a:rPr lang="en-US" b="0" i="0" dirty="0">
                <a:solidFill>
                  <a:srgbClr val="1C1917"/>
                </a:solidFill>
                <a:effectLst/>
                <a:latin typeface="-apple-system"/>
              </a:rPr>
              <a:t>Updates to incorrect data - Are processes in place to improve accuracy over time if wrong?</a:t>
            </a:r>
          </a:p>
        </p:txBody>
      </p:sp>
    </p:spTree>
    <p:extLst>
      <p:ext uri="{BB962C8B-B14F-4D97-AF65-F5344CB8AC3E}">
        <p14:creationId xmlns:p14="http://schemas.microsoft.com/office/powerpoint/2010/main" val="27773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Relevancy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1C1917"/>
                </a:solidFill>
                <a:effectLst/>
                <a:latin typeface="-apple-system"/>
              </a:rPr>
              <a:t>Relevance</a:t>
            </a:r>
            <a:r>
              <a:rPr lang="en-US" b="0" i="0" dirty="0">
                <a:solidFill>
                  <a:srgbClr val="1C1917"/>
                </a:solidFill>
                <a:effectLst/>
                <a:latin typeface="-apple-system"/>
              </a:rPr>
              <a:t> means data that is applicable and statistically connected to desired analysis outcomes. </a:t>
            </a:r>
          </a:p>
          <a:p>
            <a:pPr lvl="1"/>
            <a:r>
              <a:rPr lang="en-US" b="0" i="0" dirty="0">
                <a:solidFill>
                  <a:srgbClr val="1C1917"/>
                </a:solidFill>
                <a:effectLst/>
                <a:latin typeface="-apple-system"/>
              </a:rPr>
              <a:t>Considerations for relevance:</a:t>
            </a:r>
          </a:p>
          <a:p>
            <a:pPr lvl="1"/>
            <a:endParaRPr lang="en-US" b="0" i="0" dirty="0">
              <a:solidFill>
                <a:srgbClr val="1C1917"/>
              </a:solidFill>
              <a:effectLst/>
              <a:latin typeface="-apple-system"/>
            </a:endParaRPr>
          </a:p>
          <a:p>
            <a:pPr lvl="2"/>
            <a:r>
              <a:rPr lang="en-US" b="0" i="0" dirty="0">
                <a:solidFill>
                  <a:srgbClr val="1C1917"/>
                </a:solidFill>
                <a:effectLst/>
                <a:latin typeface="-apple-system"/>
              </a:rPr>
              <a:t>Aligns to analysis goals - Do the metrics clearly map to answering intended questions?</a:t>
            </a:r>
          </a:p>
          <a:p>
            <a:pPr lvl="2"/>
            <a:endParaRPr lang="en-US" b="0" i="0" dirty="0">
              <a:solidFill>
                <a:srgbClr val="1C1917"/>
              </a:solidFill>
              <a:effectLst/>
              <a:latin typeface="-apple-system"/>
            </a:endParaRPr>
          </a:p>
          <a:p>
            <a:pPr lvl="2"/>
            <a:r>
              <a:rPr lang="en-US" b="0" i="0" dirty="0">
                <a:solidFill>
                  <a:srgbClr val="1C1917"/>
                </a:solidFill>
                <a:effectLst/>
                <a:latin typeface="-apple-system"/>
              </a:rPr>
              <a:t>Appropriate level of granularity - Is detail and segmentation appropriate? Too coarse or granular?</a:t>
            </a:r>
          </a:p>
          <a:p>
            <a:pPr lvl="2"/>
            <a:endParaRPr lang="en-US" b="0" i="0" dirty="0">
              <a:solidFill>
                <a:srgbClr val="1C1917"/>
              </a:solidFill>
              <a:effectLst/>
              <a:latin typeface="-apple-system"/>
            </a:endParaRPr>
          </a:p>
          <a:p>
            <a:pPr lvl="2"/>
            <a:r>
              <a:rPr lang="en-US" b="0" i="0" dirty="0">
                <a:solidFill>
                  <a:srgbClr val="1C1917"/>
                </a:solidFill>
                <a:effectLst/>
                <a:latin typeface="-apple-system"/>
              </a:rPr>
              <a:t>Direct or proxy relationship - Is desired output directly observable or inferred/approximated?</a:t>
            </a:r>
          </a:p>
          <a:p>
            <a:pPr lvl="2"/>
            <a:endParaRPr lang="en-US" b="0" i="0" dirty="0">
              <a:solidFill>
                <a:srgbClr val="1C1917"/>
              </a:solidFill>
              <a:effectLst/>
              <a:latin typeface="-apple-system"/>
            </a:endParaRPr>
          </a:p>
          <a:p>
            <a:pPr lvl="2"/>
            <a:r>
              <a:rPr lang="en-US" b="0" i="0" dirty="0">
                <a:solidFill>
                  <a:srgbClr val="1C1917"/>
                </a:solidFill>
                <a:effectLst/>
                <a:latin typeface="-apple-system"/>
              </a:rPr>
              <a:t>Contextualized properly - Is the significance and context of data is meaningful and not misleading?</a:t>
            </a:r>
          </a:p>
        </p:txBody>
      </p:sp>
    </p:spTree>
    <p:extLst>
      <p:ext uri="{BB962C8B-B14F-4D97-AF65-F5344CB8AC3E}">
        <p14:creationId xmlns:p14="http://schemas.microsoft.com/office/powerpoint/2010/main" val="414679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Evaluating relevance, accuracy, and quality helps determine whether a dataset can serve as a trustworthy, robust foundation for driving analysis. </a:t>
            </a:r>
          </a:p>
          <a:p>
            <a:endParaRPr lang="en-US" b="0" i="0" dirty="0">
              <a:solidFill>
                <a:srgbClr val="1C1917"/>
              </a:solidFill>
              <a:effectLst/>
              <a:latin typeface="-apple-system"/>
            </a:endParaRPr>
          </a:p>
          <a:p>
            <a:r>
              <a:rPr lang="en-US" b="0" i="0" dirty="0">
                <a:solidFill>
                  <a:srgbClr val="1C1917"/>
                </a:solidFill>
                <a:effectLst/>
                <a:latin typeface="-apple-system"/>
              </a:rPr>
              <a:t>Documenting limitations also guides whether additional data is required before conclusions can reasonably be made.</a:t>
            </a:r>
          </a:p>
        </p:txBody>
      </p:sp>
    </p:spTree>
    <p:extLst>
      <p:ext uri="{BB962C8B-B14F-4D97-AF65-F5344CB8AC3E}">
        <p14:creationId xmlns:p14="http://schemas.microsoft.com/office/powerpoint/2010/main" val="353693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Questioning the Data 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Questions to ask about data:</a:t>
            </a:r>
          </a:p>
          <a:p>
            <a:endParaRPr lang="en-US" b="0" i="0" dirty="0">
              <a:solidFill>
                <a:srgbClr val="1C1917"/>
              </a:solidFill>
              <a:effectLst/>
              <a:latin typeface="-apple-system"/>
            </a:endParaRPr>
          </a:p>
          <a:p>
            <a:pPr lvl="1"/>
            <a:r>
              <a:rPr lang="en-US" b="0" i="0" dirty="0">
                <a:solidFill>
                  <a:srgbClr val="1C1917"/>
                </a:solidFill>
                <a:effectLst/>
                <a:latin typeface="-apple-system"/>
              </a:rPr>
              <a:t>Source</a:t>
            </a:r>
          </a:p>
          <a:p>
            <a:pPr lvl="1"/>
            <a:r>
              <a:rPr lang="en-US" b="0" i="0" dirty="0">
                <a:solidFill>
                  <a:srgbClr val="1C1917"/>
                </a:solidFill>
                <a:effectLst/>
                <a:latin typeface="-apple-system"/>
              </a:rPr>
              <a:t>Timeliness</a:t>
            </a:r>
          </a:p>
          <a:p>
            <a:pPr lvl="1"/>
            <a:r>
              <a:rPr lang="en-US" b="0" i="0" dirty="0">
                <a:solidFill>
                  <a:srgbClr val="1C1917"/>
                </a:solidFill>
                <a:effectLst/>
                <a:latin typeface="-apple-system"/>
              </a:rPr>
              <a:t>Actionability</a:t>
            </a:r>
          </a:p>
          <a:p>
            <a:pPr lvl="1"/>
            <a:r>
              <a:rPr lang="en-US" b="0" i="0" dirty="0">
                <a:solidFill>
                  <a:srgbClr val="1C1917"/>
                </a:solidFill>
                <a:effectLst/>
                <a:latin typeface="-apple-system"/>
              </a:rPr>
              <a:t>Filters applied</a:t>
            </a:r>
          </a:p>
          <a:p>
            <a:pPr lvl="1"/>
            <a:r>
              <a:rPr lang="en-US" b="0" i="0" dirty="0">
                <a:solidFill>
                  <a:srgbClr val="1C1917"/>
                </a:solidFill>
                <a:effectLst/>
                <a:latin typeface="-apple-system"/>
              </a:rPr>
              <a:t>Presence of outliers/missing data</a:t>
            </a:r>
          </a:p>
          <a:p>
            <a:pPr lvl="1"/>
            <a:r>
              <a:rPr lang="en-US" b="0" i="0" dirty="0">
                <a:solidFill>
                  <a:srgbClr val="1C1917"/>
                </a:solidFill>
                <a:effectLst/>
                <a:latin typeface="-apple-system"/>
              </a:rPr>
              <a:t>Scales, ranges, categories</a:t>
            </a:r>
          </a:p>
        </p:txBody>
      </p:sp>
    </p:spTree>
    <p:extLst>
      <p:ext uri="{BB962C8B-B14F-4D97-AF65-F5344CB8AC3E}">
        <p14:creationId xmlns:p14="http://schemas.microsoft.com/office/powerpoint/2010/main" val="1606010094"/>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20318</TotalTime>
  <Words>3135</Words>
  <Application>Microsoft Macintosh PowerPoint</Application>
  <PresentationFormat>On-screen Show (4:3)</PresentationFormat>
  <Paragraphs>298</Paragraphs>
  <Slides>38</Slides>
  <Notes>19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38</vt:i4>
      </vt:variant>
    </vt:vector>
  </HeadingPairs>
  <TitlesOfParts>
    <vt:vector size="45" baseType="lpstr">
      <vt:lpstr>-apple-system</vt:lpstr>
      <vt:lpstr>Arial</vt:lpstr>
      <vt:lpstr>Calibri</vt:lpstr>
      <vt:lpstr>Title Slide 02</vt:lpstr>
      <vt:lpstr>Title Slide 03</vt:lpstr>
      <vt:lpstr>Information Slide 01</vt:lpstr>
      <vt:lpstr>Information Slide 02</vt:lpstr>
      <vt:lpstr>Questioning Data</vt:lpstr>
      <vt:lpstr>Learning Objectives</vt:lpstr>
      <vt:lpstr>Learning Objectives</vt:lpstr>
      <vt:lpstr>Data Analysis</vt:lpstr>
      <vt:lpstr>Data Quality</vt:lpstr>
      <vt:lpstr>Data Accuracy</vt:lpstr>
      <vt:lpstr>Data Relevancy</vt:lpstr>
      <vt:lpstr>Summary</vt:lpstr>
      <vt:lpstr>Questioning the Data Source</vt:lpstr>
      <vt:lpstr>Source</vt:lpstr>
      <vt:lpstr>Source</vt:lpstr>
      <vt:lpstr>Timeliness</vt:lpstr>
      <vt:lpstr>Timeliness</vt:lpstr>
      <vt:lpstr>Timeliness</vt:lpstr>
      <vt:lpstr>Actionability</vt:lpstr>
      <vt:lpstr>Actionability</vt:lpstr>
      <vt:lpstr>Actionability</vt:lpstr>
      <vt:lpstr>Filtering</vt:lpstr>
      <vt:lpstr>Filtering</vt:lpstr>
      <vt:lpstr>Filtering</vt:lpstr>
      <vt:lpstr>Outliers &amp; Missing Data</vt:lpstr>
      <vt:lpstr>Outliers &amp; Missing Data</vt:lpstr>
      <vt:lpstr>Outliers &amp; Missing Data</vt:lpstr>
      <vt:lpstr>Scales, Ranges, and Categories</vt:lpstr>
      <vt:lpstr>Scales, Ranges, and Categories</vt:lpstr>
      <vt:lpstr>Scales, Ranges, and Categories</vt:lpstr>
      <vt:lpstr>Correlation</vt:lpstr>
      <vt:lpstr>Correlation</vt:lpstr>
      <vt:lpstr>Correlation</vt:lpstr>
      <vt:lpstr>Correlation</vt:lpstr>
      <vt:lpstr>Differentiate between Correlation and Causation</vt:lpstr>
      <vt:lpstr>Differentiate between Correlation and Causation</vt:lpstr>
      <vt:lpstr>Proving Causation</vt:lpstr>
      <vt:lpstr>Proving Causation</vt:lpstr>
      <vt:lpstr>Proving Causation</vt:lpstr>
      <vt:lpstr>Summary</vt:lpstr>
      <vt:lpstr>Exercises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313</cp:revision>
  <cp:lastPrinted>2018-09-19T19:48:01Z</cp:lastPrinted>
  <dcterms:created xsi:type="dcterms:W3CDTF">2010-04-12T23:12:02Z</dcterms:created>
  <dcterms:modified xsi:type="dcterms:W3CDTF">2024-01-02T20:15:08Z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