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64" r:id="rId4"/>
    <p:sldMasterId id="2147493466" r:id="rId5"/>
    <p:sldMasterId id="2147493460" r:id="rId6"/>
    <p:sldMasterId id="2147493470" r:id="rId7"/>
  </p:sldMasterIdLst>
  <p:notesMasterIdLst>
    <p:notesMasterId r:id="rId54"/>
  </p:notesMasterIdLst>
  <p:handoutMasterIdLst>
    <p:handoutMasterId r:id="rId55"/>
  </p:handoutMasterIdLst>
  <p:sldIdLst>
    <p:sldId id="256" r:id="rId8"/>
    <p:sldId id="310" r:id="rId9"/>
    <p:sldId id="496" r:id="rId10"/>
    <p:sldId id="564" r:id="rId11"/>
    <p:sldId id="566" r:id="rId12"/>
    <p:sldId id="565" r:id="rId13"/>
    <p:sldId id="567" r:id="rId14"/>
    <p:sldId id="568" r:id="rId15"/>
    <p:sldId id="569" r:id="rId16"/>
    <p:sldId id="572" r:id="rId17"/>
    <p:sldId id="573" r:id="rId18"/>
    <p:sldId id="574" r:id="rId19"/>
    <p:sldId id="575" r:id="rId20"/>
    <p:sldId id="577" r:id="rId21"/>
    <p:sldId id="576" r:id="rId22"/>
    <p:sldId id="578" r:id="rId23"/>
    <p:sldId id="570" r:id="rId24"/>
    <p:sldId id="580" r:id="rId25"/>
    <p:sldId id="581" r:id="rId26"/>
    <p:sldId id="582" r:id="rId27"/>
    <p:sldId id="585" r:id="rId28"/>
    <p:sldId id="586" r:id="rId29"/>
    <p:sldId id="588" r:id="rId30"/>
    <p:sldId id="587" r:id="rId31"/>
    <p:sldId id="590" r:id="rId32"/>
    <p:sldId id="589" r:id="rId33"/>
    <p:sldId id="592" r:id="rId34"/>
    <p:sldId id="591" r:id="rId35"/>
    <p:sldId id="593" r:id="rId36"/>
    <p:sldId id="594" r:id="rId37"/>
    <p:sldId id="596" r:id="rId38"/>
    <p:sldId id="595" r:id="rId39"/>
    <p:sldId id="598" r:id="rId40"/>
    <p:sldId id="597" r:id="rId41"/>
    <p:sldId id="599" r:id="rId42"/>
    <p:sldId id="600" r:id="rId43"/>
    <p:sldId id="602" r:id="rId44"/>
    <p:sldId id="601" r:id="rId45"/>
    <p:sldId id="603" r:id="rId46"/>
    <p:sldId id="604" r:id="rId47"/>
    <p:sldId id="605" r:id="rId48"/>
    <p:sldId id="607" r:id="rId49"/>
    <p:sldId id="606" r:id="rId50"/>
    <p:sldId id="444" r:id="rId51"/>
    <p:sldId id="608" r:id="rId52"/>
    <p:sldId id="584" r:id="rId53"/>
  </p:sldIdLst>
  <p:sldSz cx="9144000" cy="6858000" type="screen4x3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6F36656-9BB5-C647-A40D-E6EEBB9DF022}">
          <p14:sldIdLst>
            <p14:sldId id="256"/>
            <p14:sldId id="310"/>
            <p14:sldId id="496"/>
          </p14:sldIdLst>
        </p14:section>
        <p14:section name="Excel Interface" id="{B7093006-84C5-2343-90AC-28E9357F6840}">
          <p14:sldIdLst>
            <p14:sldId id="564"/>
            <p14:sldId id="566"/>
            <p14:sldId id="565"/>
            <p14:sldId id="567"/>
            <p14:sldId id="568"/>
            <p14:sldId id="569"/>
            <p14:sldId id="572"/>
            <p14:sldId id="573"/>
            <p14:sldId id="574"/>
            <p14:sldId id="575"/>
            <p14:sldId id="577"/>
            <p14:sldId id="576"/>
            <p14:sldId id="578"/>
          </p14:sldIdLst>
        </p14:section>
        <p14:section name="Entering and Editing Data" id="{164FC162-199A-574E-A03E-C8F1115BBBF5}">
          <p14:sldIdLst>
            <p14:sldId id="570"/>
            <p14:sldId id="580"/>
            <p14:sldId id="581"/>
            <p14:sldId id="582"/>
            <p14:sldId id="585"/>
            <p14:sldId id="586"/>
          </p14:sldIdLst>
        </p14:section>
        <p14:section name="Excel Keyboard Shortcuts" id="{D9DA55E3-7F7A-B04E-B683-900FAB71F62D}">
          <p14:sldIdLst>
            <p14:sldId id="588"/>
            <p14:sldId id="587"/>
          </p14:sldIdLst>
        </p14:section>
        <p14:section name="Basic Formuals and Functions" id="{0F1DAA3B-F237-F042-AF5B-EE47F5CC923B}">
          <p14:sldIdLst>
            <p14:sldId id="590"/>
            <p14:sldId id="589"/>
            <p14:sldId id="592"/>
            <p14:sldId id="591"/>
          </p14:sldIdLst>
        </p14:section>
        <p14:section name="Order of Operations" id="{7295DE9B-2E60-014F-9B99-E2A4CCA9FA97}">
          <p14:sldIdLst>
            <p14:sldId id="593"/>
            <p14:sldId id="594"/>
          </p14:sldIdLst>
        </p14:section>
        <p14:section name="Relative and Absolute Cell Reference" id="{63A05CDF-C4E5-1946-9867-10E36D76E851}">
          <p14:sldIdLst>
            <p14:sldId id="596"/>
            <p14:sldId id="595"/>
            <p14:sldId id="598"/>
            <p14:sldId id="597"/>
            <p14:sldId id="599"/>
          </p14:sldIdLst>
        </p14:section>
        <p14:section name="Sorting and Filtering Data" id="{CDEA00C6-5E50-DB47-A7F1-619C8BABE4FB}">
          <p14:sldIdLst>
            <p14:sldId id="600"/>
            <p14:sldId id="602"/>
            <p14:sldId id="601"/>
            <p14:sldId id="603"/>
            <p14:sldId id="604"/>
            <p14:sldId id="605"/>
          </p14:sldIdLst>
        </p14:section>
        <p14:section name="Freezing Panes" id="{9FB7CB9B-D31F-7D4A-91DD-545B8CA8BECA}">
          <p14:sldIdLst>
            <p14:sldId id="607"/>
            <p14:sldId id="606"/>
          </p14:sldIdLst>
        </p14:section>
        <p14:section name="Summary" id="{5F32AEFE-A1A0-8A48-A42C-FF84CADA5A4C}">
          <p14:sldIdLst>
            <p14:sldId id="444"/>
          </p14:sldIdLst>
        </p14:section>
        <p14:section name="Exercise" id="{EB7AAB06-D5D7-D642-AE71-9E1D4F6358B7}">
          <p14:sldIdLst>
            <p14:sldId id="608"/>
            <p14:sldId id="5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B Fischbach" initials="TBF" lastIdx="1" clrIdx="0">
    <p:extLst>
      <p:ext uri="{19B8F6BF-5375-455C-9EA6-DF929625EA0E}">
        <p15:presenceInfo xmlns:p15="http://schemas.microsoft.com/office/powerpoint/2012/main" userId="S::Thomas_B_Fischbach@Progressive.com::9b100181-ba77-43d8-8d5d-d32fd393812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4036"/>
    <a:srgbClr val="F5857E"/>
    <a:srgbClr val="00556F"/>
    <a:srgbClr val="4A7EBB"/>
    <a:srgbClr val="F7CE3C"/>
    <a:srgbClr val="D3CCBD"/>
    <a:srgbClr val="3F80CD"/>
    <a:srgbClr val="949A90"/>
    <a:srgbClr val="98DAD9"/>
    <a:srgbClr val="F582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263" autoAdjust="0"/>
    <p:restoredTop sz="96296" autoAdjust="0"/>
  </p:normalViewPr>
  <p:slideViewPr>
    <p:cSldViewPr snapToGrid="0" snapToObjects="1">
      <p:cViewPr>
        <p:scale>
          <a:sx n="100" d="100"/>
          <a:sy n="100" d="100"/>
        </p:scale>
        <p:origin x="-280" y="6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-37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commentAuthors" Target="commentAuthors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theme" Target="theme/theme1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presProps" Target="presProp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CD0F6E1-8E43-44BB-AD10-2D118302B8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8FFBC-F1EF-49C4-B2DA-DFD741760FD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A4128A1-2553-4925-80BE-11C9C0688C53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B2341-728B-4800-8976-E62E7E046A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81DBA-615F-46FB-B05F-A92766D5D1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868E51-713C-4D54-B1DE-277270EA25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58705B-88C0-42CA-81F7-0E875CE61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15126-4888-4932-B6C3-7B02C0C759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3FBF92F-34BB-4974-879D-422CCDC29AB9}" type="datetimeFigureOut">
              <a:rPr lang="en-US"/>
              <a:pPr>
                <a:defRPr/>
              </a:pPr>
              <a:t>12/28/23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413FD02-48A4-4DA7-89E7-2FC09C0696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8FFBB92-9C3B-4112-BD83-4F999ECDD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66B235-252E-401B-AB21-D8A166EA28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0EAA52-B793-40A2-A43E-3444591079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B7D74D-C969-4920-A7A6-E44C909EE3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976F7B8F-3F81-492C-A80E-CAF72B928D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397E328E-CCBA-4478-9B04-890335BD2D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F0A16267-A242-433D-8871-F958D211A51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B45B74-0753-40C3-80A2-E3A7219AAD86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83559"/>
            <a:ext cx="77724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15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978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703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2019" y="2883559"/>
            <a:ext cx="6400800" cy="399850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rgbClr val="00556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2019" y="3293037"/>
            <a:ext cx="6400800" cy="33410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00556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61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5775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1965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0"/>
          </p:nvPr>
        </p:nvSpPr>
        <p:spPr>
          <a:xfrm>
            <a:off x="3067538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4224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13230" y="1121509"/>
            <a:ext cx="2473569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half" idx="11"/>
          </p:nvPr>
        </p:nvSpPr>
        <p:spPr>
          <a:xfrm>
            <a:off x="455245" y="1121509"/>
            <a:ext cx="5619262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34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3888" y="2553420"/>
            <a:ext cx="7886700" cy="681487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23888" y="3295502"/>
            <a:ext cx="7886700" cy="560507"/>
          </a:xfrm>
        </p:spPr>
        <p:txBody>
          <a:bodyPr/>
          <a:lstStyle>
            <a:lvl1pPr marL="0" indent="0">
              <a:buNone/>
              <a:defRPr sz="1800">
                <a:solidFill>
                  <a:srgbClr val="0FA7B5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6112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3462"/>
            <a:ext cx="8229600" cy="5002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48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plit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2831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1509"/>
            <a:ext cx="4038600" cy="497449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4498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5.jpeg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jpeg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 descr="KDS_Cover_2A-04.jpg">
            <a:extLst>
              <a:ext uri="{FF2B5EF4-FFF2-40B4-BE49-F238E27FC236}">
                <a16:creationId xmlns:a16="http://schemas.microsoft.com/office/drawing/2014/main" id="{4FE1C379-7611-400C-A5EE-DC13D9408A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 descr="KDS_Cover_3A-05.jpg">
            <a:extLst>
              <a:ext uri="{FF2B5EF4-FFF2-40B4-BE49-F238E27FC236}">
                <a16:creationId xmlns:a16="http://schemas.microsoft.com/office/drawing/2014/main" id="{F3F5536A-FCE9-493E-BC13-7230A61934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3" r:id="rId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3" descr="KDS_Header_Bar_1A_2A.jpg">
            <a:extLst>
              <a:ext uri="{FF2B5EF4-FFF2-40B4-BE49-F238E27FC236}">
                <a16:creationId xmlns:a16="http://schemas.microsoft.com/office/drawing/2014/main" id="{A964DDFA-2636-4F00-8405-3CF01364D30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3" y="703263"/>
            <a:ext cx="8394700" cy="3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4" descr="KDS_Footer_A.jpg">
            <a:extLst>
              <a:ext uri="{FF2B5EF4-FFF2-40B4-BE49-F238E27FC236}">
                <a16:creationId xmlns:a16="http://schemas.microsoft.com/office/drawing/2014/main" id="{3A755CB4-4D40-4259-96E5-0369359688D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4" r:id="rId1"/>
    <p:sldLayoutId id="2147493475" r:id="rId2"/>
    <p:sldLayoutId id="2147493476" r:id="rId3"/>
    <p:sldLayoutId id="2147493477" r:id="rId4"/>
    <p:sldLayoutId id="2147493478" r:id="rId5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KDS_Footer_A.jpg">
            <a:extLst>
              <a:ext uri="{FF2B5EF4-FFF2-40B4-BE49-F238E27FC236}">
                <a16:creationId xmlns:a16="http://schemas.microsoft.com/office/drawing/2014/main" id="{3E12171D-6930-4CED-8334-C751C3ECCA0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788" y="6410325"/>
            <a:ext cx="3224212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1" descr="KDS_Header_Bar_3A.jpg">
            <a:extLst>
              <a:ext uri="{FF2B5EF4-FFF2-40B4-BE49-F238E27FC236}">
                <a16:creationId xmlns:a16="http://schemas.microsoft.com/office/drawing/2014/main" id="{4E29AE8B-65E5-4206-A6DC-5F73410E08F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3479" r:id="rId1"/>
    <p:sldLayoutId id="2147493480" r:id="rId2"/>
    <p:sldLayoutId id="2147493481" r:id="rId3"/>
    <p:sldLayoutId id="2147493482" r:id="rId4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2400" kern="1200">
          <a:solidFill>
            <a:srgbClr val="00556F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MS PGothic" panose="020B0600070205080204" pitchFamily="34" charset="-128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400">
          <a:solidFill>
            <a:srgbClr val="00556F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556F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rgbClr val="00556F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D0DDDAD-F6CD-4950-850F-8232ADB246A1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778897" y="2883557"/>
            <a:ext cx="6400800" cy="110265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en-US" sz="2800" dirty="0"/>
              <a:t>Excel Basics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C84A2C5-5A88-76DF-C328-2A3CC7343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8897" y="4199060"/>
            <a:ext cx="6400800" cy="334106"/>
          </a:xfrm>
        </p:spPr>
        <p:txBody>
          <a:bodyPr/>
          <a:lstStyle/>
          <a:p>
            <a:pPr algn="ctr"/>
            <a:r>
              <a:rPr lang="en-US" dirty="0"/>
              <a:t>Excel Day 1 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Step-by-step exercise for testing out basic Excel cell functionalities: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 a new Excel workbook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A1, type your name (e.g. John)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B1, type a number (e.g. 27)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Change the font color of your name to something other than black. Highlight cell A1 and click the red, blue or green font color on the Home tab.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Resize the height of A1 and B1 to fit content better. Hover over the bottom border of cell A1 or B1 and drag it taller.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Merge A1 and B1 into one cell by highlighting A1:B1 and clicking Merge Cells on the Alignment tab. "John 27" should display in one bigger cell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609196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Cell references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Naming convention uses column letter &amp; row number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letter comes first to identify vertical position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Followed by row number to specify horizontal position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Ex. Cell A1, B2, AA345, etc.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labels A to Z then AA to AZ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labeled A to Z left to right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After column Z comes AA, then AB and so 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extend to XFD (16,384 columns)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numbered 1 to over 1 million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start at 1 at the top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numbered down to 1,048,576 rows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Enough rows for even largest data sets</a:t>
            </a:r>
          </a:p>
        </p:txBody>
      </p:sp>
    </p:spTree>
    <p:extLst>
      <p:ext uri="{BB962C8B-B14F-4D97-AF65-F5344CB8AC3E}">
        <p14:creationId xmlns:p14="http://schemas.microsoft.com/office/powerpoint/2010/main" val="3989718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Allows formulas to connect data across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References enable linking cells in calculations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Don't need to repeat raw data in formulas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build functions using references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Ex. =SUM(A1:A5) totals those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vs absolute references</a:t>
            </a:r>
          </a:p>
        </p:txBody>
      </p:sp>
      <p:pic>
        <p:nvPicPr>
          <p:cNvPr id="51206" name="Picture 6" descr="Cell References in Excel (In Easy Steps)">
            <a:extLst>
              <a:ext uri="{FF2B5EF4-FFF2-40B4-BE49-F238E27FC236}">
                <a16:creationId xmlns:a16="http://schemas.microsoft.com/office/drawing/2014/main" id="{5D1E64C7-1A0C-BADC-14BE-A9CF562C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836" y="3726412"/>
            <a:ext cx="51308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475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Ribbons vs Classic Menus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Tabbed toolbar interface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Tabs organize commands into groups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File, Home, Insert, Page Layout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 collapsible to regain space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Related features grouped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Tools for styling text on Home tab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Tables commands on Insert tab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Adaptive to show contextual tools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Changes based on content selected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Shows table tools when table clicked</a:t>
            </a:r>
          </a:p>
        </p:txBody>
      </p:sp>
    </p:spTree>
    <p:extLst>
      <p:ext uri="{BB962C8B-B14F-4D97-AF65-F5344CB8AC3E}">
        <p14:creationId xmlns:p14="http://schemas.microsoft.com/office/powerpoint/2010/main" val="509440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Ribbons vs Classic Menus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</a:t>
            </a:r>
          </a:p>
        </p:txBody>
      </p:sp>
      <p:pic>
        <p:nvPicPr>
          <p:cNvPr id="54274" name="Picture 2" descr="Excel ribbon: quick guide for beginners">
            <a:extLst>
              <a:ext uri="{FF2B5EF4-FFF2-40B4-BE49-F238E27FC236}">
                <a16:creationId xmlns:a16="http://schemas.microsoft.com/office/drawing/2014/main" id="{39BFF0F3-926F-585B-A779-210D28204A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508250"/>
            <a:ext cx="4419600" cy="184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534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Classic Menus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Dropdown menus across top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File, Edit, View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classic top menu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Contains all features in dropdowns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Access less used tools easily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More compact view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Takes up less static space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Fits more worksheet content when open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be distracting switching between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Less frequently used now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Ribbons more common in current versions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Menu option still available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Familiar for long-time users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3939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Classic Menus</a:t>
            </a:r>
          </a:p>
        </p:txBody>
      </p:sp>
      <p:pic>
        <p:nvPicPr>
          <p:cNvPr id="55298" name="Picture 2" descr="Display classic menu in Excel 2007 or later versions">
            <a:extLst>
              <a:ext uri="{FF2B5EF4-FFF2-40B4-BE49-F238E27FC236}">
                <a16:creationId xmlns:a16="http://schemas.microsoft.com/office/drawing/2014/main" id="{6D489F2B-2150-ADBA-A27C-914C1DDA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28" y="2094461"/>
            <a:ext cx="3444671" cy="3832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731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Types of Data in Excel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Text - letters, words, sentences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Numbers - numeric values like counts or measurements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Formulas - equations that perform calculations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Functions - predefined formulas like SUM(),AVERAGE()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Dates/Times - calendar dates or time values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Hyperlinks - links to web pages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Images - jpegs, gifs and other graphic files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25377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Types of Data in Excel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58370" name="Picture 2" descr="Setting Cell Type in Excel 2010">
            <a:extLst>
              <a:ext uri="{FF2B5EF4-FFF2-40B4-BE49-F238E27FC236}">
                <a16:creationId xmlns:a16="http://schemas.microsoft.com/office/drawing/2014/main" id="{1F4B2E8E-A4BD-E651-7B9C-1AE048F89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79" y="2196318"/>
            <a:ext cx="5588000" cy="343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897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Entering Data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Typing directly into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on cell and start typing content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text, numbers, formulas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Values displayed inside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Finish by pressing enter or clicking new cell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Copying and pasting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 data from one cell/range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Paste into another cell/range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Retains formatting by default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Paste Special to only paste certain attributes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5200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0" indent="0" algn="l">
              <a:buNone/>
            </a:pP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By the end of this lesson, you will be able to:</a:t>
            </a:r>
          </a:p>
          <a:p>
            <a:pPr lvl="2"/>
            <a:endParaRPr lang="en-US" b="0" i="0" dirty="0">
              <a:solidFill>
                <a:srgbClr val="24292F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Identify and describe key components of the Excel interface, including workbooks, worksheets, ribbons, and cell references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different types of data into Excel worksheets, including text, numbers, formulas, and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Edit cell contents and perform copying/pasting within Excel worksheets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Apply basic formatting to cells and cell content like fonts, colors, borders, and alignment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Construct basic Excel formulas using common operators and cell references</a:t>
            </a:r>
          </a:p>
        </p:txBody>
      </p:sp>
    </p:spTree>
    <p:extLst>
      <p:ext uri="{BB962C8B-B14F-4D97-AF65-F5344CB8AC3E}">
        <p14:creationId xmlns:p14="http://schemas.microsoft.com/office/powerpoint/2010/main" val="15516961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Drag and drop cells to move content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and drag a cell to new location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Cut the cell vs copy if desired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Easy way to reorganize data points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Importing from external sources (more on this later)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 from data sources like CSV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Refreshable link to outside databases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Pull updated information easily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1813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Editing Cells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Directly editing content in formula bar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View and edit the cell content in formula bar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Change text, numbers, formulas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See formula inputs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Press enter to commit changes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Double click to edit cell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Enables editing cell contents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Quick access cell editing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judiciously to prevent accidental edits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Copy, cut and paste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Classic copying and pasting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Ctrl+C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Ctrl+X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Ctrl+V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shortcuts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Paste options for format vs values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1462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Entering and Editing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Undo and redo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Undo icon reverses recent actions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Fix mistakes on the fly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Redo icon can reverse undo actions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and replace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Find specific text or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Replace across selection or entire sheet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updating many cells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Drag and drop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cell edge and drag to new location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Cut vs copy on drag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Rearrange cells quickly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71078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Excel Keyboard Shortcuts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Navigation Shortcuts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Arrow keys - Move one cell up, down, left right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Arrow - Jump to edge of current data region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Page Up/Down - Move one screen up or down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Home/End - Move to beginning/end of row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Home/End - Move to beginning/end of worksheet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Selection Shortcuts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Shift + Arrow keys - Select cells from current to desired cell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Spacebar - Select entire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Shift + Spacebar - Select entire row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A - Select all cells in worksheet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F8 - Select next object</a:t>
            </a:r>
          </a:p>
        </p:txBody>
      </p:sp>
    </p:spTree>
    <p:extLst>
      <p:ext uri="{BB962C8B-B14F-4D97-AF65-F5344CB8AC3E}">
        <p14:creationId xmlns:p14="http://schemas.microsoft.com/office/powerpoint/2010/main" val="34658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Excel Keyboard Shortcuts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Most Commonly Used Shortcuts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C/Ctrl + V - Copy/Paste selection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Z - Undo recent action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F - Open Find dialog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P - Print worksheet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S - Save workbook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B/I/U - Bold/Italics/Underline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Ctrl + 1/2/3 - Format as Number/Currency/Date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Alt + = - AutoSum formula</a:t>
            </a:r>
          </a:p>
        </p:txBody>
      </p:sp>
    </p:spTree>
    <p:extLst>
      <p:ext uri="{BB962C8B-B14F-4D97-AF65-F5344CB8AC3E}">
        <p14:creationId xmlns:p14="http://schemas.microsoft.com/office/powerpoint/2010/main" val="1387168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Basic Formulas and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Formulas and Functions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SUM, AVERAGE, COUNT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SUM - Totals range of cells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=SUM(A1:A10) sums 10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AVERAGE - Mean average of cells =AVERAGE(B1:B10) averages 10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COUNT - Counts numeric cells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=COUNT(C1:C10) counts 10 cells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Reference Operators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Link cell data with: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Range: A1:A10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Union: A1,B2,C3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Intersection: A1:B2 C1:D2</a:t>
            </a:r>
          </a:p>
        </p:txBody>
      </p:sp>
    </p:spTree>
    <p:extLst>
      <p:ext uri="{BB962C8B-B14F-4D97-AF65-F5344CB8AC3E}">
        <p14:creationId xmlns:p14="http://schemas.microsoft.com/office/powerpoint/2010/main" val="69527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Basic Formulas and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and Absolute References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- Adjusts when copied (A1 = B1)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Absolute - Locked with $ symbol ($A$1)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Functions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Predefined formulas</a:t>
            </a:r>
            <a:b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</a:b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=IF(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LogicalTest,ValueIfTrue,ValueIfFalse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Nested functions: =IF(AND(A1&gt;1,B1&lt;100),SUM(A1:B1),0)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Let's look at more examples: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=(A1*3+B1)/C1 demonstrates order of operations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=SUM(Sheet2!A1:A10) references another sheet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658038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Basic Formulas and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Prepare Sample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 a new worksheet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A1 type "Sales"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A2 type 100, in B2 type 200, in C2 type 150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A3 type "Costs"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A4 type 50, in B4 type 150, in C4 type 75</a:t>
            </a: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Basic Formulas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cell D2 and use the SUM formula: =SUM(A2:C2)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sums all the sales figures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cell D4 and use AVERAGE: =AVERAGE(A4:C4)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 average all cost cells</a:t>
            </a:r>
          </a:p>
        </p:txBody>
      </p:sp>
    </p:spTree>
    <p:extLst>
      <p:ext uri="{BB962C8B-B14F-4D97-AF65-F5344CB8AC3E}">
        <p14:creationId xmlns:p14="http://schemas.microsoft.com/office/powerpoint/2010/main" val="2859861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Basic Formulas and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+mj-lt"/>
              <a:buAutoNum type="arabicPeriod" startAt="3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and Absolute References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 the sum formula from D2 to D4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Notice cell references change relative to new location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in cell E2 and type a sum formula using absolute references: =SUM($A$2:$C$2)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 this down to E4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References remain fixed to original cells</a:t>
            </a:r>
          </a:p>
          <a:p>
            <a:pPr marL="85725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 startAt="4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More Data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Extend sales data down to row 10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Update sum formula to include all new cells: =SUM(A2:C10)</a:t>
            </a:r>
          </a:p>
        </p:txBody>
      </p:sp>
    </p:spTree>
    <p:extLst>
      <p:ext uri="{BB962C8B-B14F-4D97-AF65-F5344CB8AC3E}">
        <p14:creationId xmlns:p14="http://schemas.microsoft.com/office/powerpoint/2010/main" val="2282486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 of Operations in Formulas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order of operations determines the sequence in which calculations are performed in formula with multiple operators. Excel follows the same PEMDAS order as general mathematics: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 - Parentheses and Nested Functions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Calculations inside parentheses and nested functions are performed first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Innermost parentheses solved initially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Ex: =((A1+A2)+(B1-B2)) resolves inner brackets first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 - Exponents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Any exponential calculations are done next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Ex: =A1^2+B1 calculates the exponent before addition</a:t>
            </a:r>
          </a:p>
        </p:txBody>
      </p:sp>
    </p:spTree>
    <p:extLst>
      <p:ext uri="{BB962C8B-B14F-4D97-AF65-F5344CB8AC3E}">
        <p14:creationId xmlns:p14="http://schemas.microsoft.com/office/powerpoint/2010/main" val="4273193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Being skilled with excel enables analysts to: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turn raw data into meaningful insights to make smarter decisions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Collaborate &amp; communicate more effectively at work</a:t>
            </a: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O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rganize, analyze and report on data more efficiently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Excel is a versatile skill that makes you better with numbers, organization, analysis and visualization - helping you be more efficient, insightful and communicate better</a:t>
            </a:r>
            <a:endParaRPr lang="en-US" dirty="0">
              <a:solidFill>
                <a:srgbClr val="1C1917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192636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Order of Operations in Formulas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MD - Multiplication and Division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Any multiplication and division is then performed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Solved left to right as they appear in formula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Ex: =A1*B1/C1 does multiplication then division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AS - Addition and Subtraction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Finally addition and subtraction completes formula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Also solves left to right based on appearance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Ex: A1+B1-C1 adds then subtracts terms</a:t>
            </a:r>
          </a:p>
          <a:p>
            <a:pPr lvl="2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Some examples: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=B1*B2+B3^2 - * first, ^ second, + last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=(A1+A2)</a:t>
            </a:r>
            <a:r>
              <a:rPr lang="en-US" b="0" i="1" dirty="0">
                <a:solidFill>
                  <a:srgbClr val="1C1917"/>
                </a:solidFill>
                <a:effectLst/>
                <a:latin typeface="-apple-system"/>
              </a:rPr>
              <a:t>A3 - () first, * second</a:t>
            </a:r>
          </a:p>
          <a:p>
            <a:pPr lvl="1"/>
            <a:r>
              <a:rPr lang="en-US" b="0" i="1" dirty="0">
                <a:solidFill>
                  <a:srgbClr val="1C1917"/>
                </a:solidFill>
                <a:effectLst/>
                <a:latin typeface="-apple-system"/>
              </a:rPr>
              <a:t>=B1/B2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B3-B4+B5 - / first, * second, - third, + last</a:t>
            </a:r>
          </a:p>
        </p:txBody>
      </p:sp>
    </p:spTree>
    <p:extLst>
      <p:ext uri="{BB962C8B-B14F-4D97-AF65-F5344CB8AC3E}">
        <p14:creationId xmlns:p14="http://schemas.microsoft.com/office/powerpoint/2010/main" val="2586864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Relative and Absolute Cell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 Cell References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Adjust cells referenced when copied to new location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Denoted by just the cell reference, ex A1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When copied across rows or columns, the relative position changes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for repeating similar calculations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Absolute Cell References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Locks reference to an exact cell address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Denoted with $ signs before row and/or column, ex $A$1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When copied, the cell address does not adjust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Useful when need to always point to the same cell range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6978104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Relative and Absolute Cell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Usage Examples: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Relative: =A1+B1 When copied across columns changes to =B1+C1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Absolute: =$A$1+$B$1 When copied across columns stays as =$A$1+$B$1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Mixed: =$A1+B$1 Row adjusts but column stays fixed when copied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 Tips: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absolute references to source data that should not change.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relative references for repeating formulas where adjacency is important.</a:t>
            </a:r>
          </a:p>
        </p:txBody>
      </p:sp>
    </p:spTree>
    <p:extLst>
      <p:ext uri="{BB962C8B-B14F-4D97-AF65-F5344CB8AC3E}">
        <p14:creationId xmlns:p14="http://schemas.microsoft.com/office/powerpoint/2010/main" val="2195363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Relative and Absolute Cell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Exercise</a:t>
            </a:r>
          </a:p>
          <a:p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 a new Excel worksheet</a:t>
            </a:r>
          </a:p>
          <a:p>
            <a:pPr lvl="1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A1, type the text "Sales" and in cell B1 type "Costs”</a:t>
            </a:r>
          </a:p>
          <a:p>
            <a:pPr lvl="2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A2, enter the value 100 (representing sales of $100)</a:t>
            </a:r>
          </a:p>
          <a:p>
            <a:pPr lvl="2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cell B2, enter the formula =A2*0.3 (To calculate 30% of sales for costs)</a:t>
            </a:r>
          </a:p>
          <a:p>
            <a:pPr lvl="2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 cost in B2 should now show $30</a:t>
            </a:r>
          </a:p>
          <a:p>
            <a:pPr marL="914400" lvl="2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74074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Relative and Absolute Cell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321" y="1225062"/>
            <a:ext cx="8229600" cy="5002701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6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 the formula from B2 into cell B3 using the fill handle (B3 shows $30 still because it is relative)</a:t>
            </a:r>
          </a:p>
          <a:p>
            <a:pPr marL="914400" lvl="1" indent="-457200">
              <a:buFont typeface="+mj-lt"/>
              <a:buAutoNum type="arabicPeriod" startAt="6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65538" name="Picture 2" descr="How to Use Excel Fill Handle to Make Your Data Entry Easier?">
            <a:extLst>
              <a:ext uri="{FF2B5EF4-FFF2-40B4-BE49-F238E27FC236}">
                <a16:creationId xmlns:a16="http://schemas.microsoft.com/office/drawing/2014/main" id="{FFF992EC-0176-C42C-4ACB-17E4E26F76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71" y="2444750"/>
            <a:ext cx="4140200" cy="196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3221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Relative and Absolute Cell References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6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 startAt="7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A3 type the value 500 to represent $500 sales</a:t>
            </a:r>
          </a:p>
          <a:p>
            <a:pPr marL="914400" lvl="1" indent="-457200">
              <a:buFont typeface="+mj-lt"/>
              <a:buAutoNum type="arabicPeriod" startAt="7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B3 updates to show 0.3*500 = $150 in costs</a:t>
            </a: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 startAt="8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But now we always want to reference A2 no matter where we copy:</a:t>
            </a:r>
          </a:p>
          <a:p>
            <a:pPr marL="914400" lvl="1" indent="-457200">
              <a:buFont typeface="+mj-lt"/>
              <a:buAutoNum type="arabicPeriod" startAt="8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formula =$A$2*0.3 in cell C2</a:t>
            </a:r>
          </a:p>
          <a:p>
            <a:pPr marL="1314450" lvl="2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Copy C2 down to C3</a:t>
            </a:r>
          </a:p>
          <a:p>
            <a:pPr marL="1314450" lvl="2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C3 holds formula =$A$2*0.3 referencing A2 absolutely</a:t>
            </a:r>
          </a:p>
        </p:txBody>
      </p:sp>
    </p:spTree>
    <p:extLst>
      <p:ext uri="{BB962C8B-B14F-4D97-AF65-F5344CB8AC3E}">
        <p14:creationId xmlns:p14="http://schemas.microsoft.com/office/powerpoint/2010/main" val="27041473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Rearranges data based on selected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A to Z or smallest to largest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data range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 to Data tab &gt; Sort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Choose sort column &amp; order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by additional columns as needed</a:t>
            </a:r>
          </a:p>
        </p:txBody>
      </p:sp>
    </p:spTree>
    <p:extLst>
      <p:ext uri="{BB962C8B-B14F-4D97-AF65-F5344CB8AC3E}">
        <p14:creationId xmlns:p14="http://schemas.microsoft.com/office/powerpoint/2010/main" val="24131246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Sorting</a:t>
            </a:r>
          </a:p>
        </p:txBody>
      </p:sp>
      <p:pic>
        <p:nvPicPr>
          <p:cNvPr id="67586" name="Picture 2" descr="Sorting Data in Microsoft Excel 2016 | Using the Sort Dialog Box | InformIT">
            <a:extLst>
              <a:ext uri="{FF2B5EF4-FFF2-40B4-BE49-F238E27FC236}">
                <a16:creationId xmlns:a16="http://schemas.microsoft.com/office/drawing/2014/main" id="{78B27498-4B4E-B86F-3551-C961142FB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638411"/>
            <a:ext cx="5061154" cy="45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192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View subset of data meeting criteria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hidden instead of rearranged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Steps: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data range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filter icon on column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Uncheck boxes to hide those values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Advanced filters for more logic</a:t>
            </a:r>
          </a:p>
        </p:txBody>
      </p:sp>
    </p:spTree>
    <p:extLst>
      <p:ext uri="{BB962C8B-B14F-4D97-AF65-F5344CB8AC3E}">
        <p14:creationId xmlns:p14="http://schemas.microsoft.com/office/powerpoint/2010/main" val="41449846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Filtering</a:t>
            </a:r>
          </a:p>
        </p:txBody>
      </p:sp>
      <p:pic>
        <p:nvPicPr>
          <p:cNvPr id="68612" name="Picture 4" descr="How to Add, Use and Remove Filter in Excel - GeeksforGeeks">
            <a:extLst>
              <a:ext uri="{FF2B5EF4-FFF2-40B4-BE49-F238E27FC236}">
                <a16:creationId xmlns:a16="http://schemas.microsoft.com/office/drawing/2014/main" id="{BC48D117-EEB4-1E57-607D-408CCCAC6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372" y="2494166"/>
            <a:ext cx="2859728" cy="2502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614" name="Picture 6" descr="How to Use AutoFilter in MS Excel: A Step-by-Step Guide">
            <a:extLst>
              <a:ext uri="{FF2B5EF4-FFF2-40B4-BE49-F238E27FC236}">
                <a16:creationId xmlns:a16="http://schemas.microsoft.com/office/drawing/2014/main" id="{334C71B1-2064-A23E-18EB-31C8E137E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579" y="2529470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20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Workbooks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Files that store your Excel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Workbook files have .xlsx extension (newer) or .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xls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(older)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One workbook can contain multiple sheets or tabbed sections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Contain one or more worksheets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Worksheets store a table of data, calculations, visualizations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sheet labeled with tabs along bottom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add/delete/rename sheets as needed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Workbook tabs shown at the bottom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Allow switching between different sheets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Display sheet names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Color coded for easier identification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click tab to add, delete, rename sheets</a:t>
            </a:r>
          </a:p>
        </p:txBody>
      </p:sp>
    </p:spTree>
    <p:extLst>
      <p:ext uri="{BB962C8B-B14F-4D97-AF65-F5344CB8AC3E}">
        <p14:creationId xmlns:p14="http://schemas.microsoft.com/office/powerpoint/2010/main" val="42692842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Exercise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Prepare sample data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Names in column A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Test Scores in column B</a:t>
            </a:r>
          </a:p>
          <a:p>
            <a:pPr marL="1257300" lvl="2" indent="-3429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the Data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on any cell in the table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 to Data &gt; Sort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Sort By, choose the Test Scores column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Smallest to Largest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Add Level</a:t>
            </a:r>
          </a:p>
          <a:p>
            <a:pPr marL="1314450" lvl="2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Then sort by Names A to Z</a:t>
            </a:r>
          </a:p>
          <a:p>
            <a:pPr marL="1314450" lvl="2" indent="-457200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will sort all scores with the lowest grades first and alphabetize names with the same score.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7572003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Sorting and Filtering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914400" lvl="1" indent="-457200">
              <a:buFont typeface="+mj-lt"/>
              <a:buAutoNum type="arabicPeriod" startAt="4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the Data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the filter icon at the top of the Test Score column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Uncheck boxes for 80 and 90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will hide all rows with test scores of 80 or 90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OK to filter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now only view rows for grades 70 and below or grades higher than 90.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Clear Filters/Sorts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Choose Clear under Data tab to remove filters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unhides any hidden rows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icon undoes column sorting</a:t>
            </a:r>
          </a:p>
        </p:txBody>
      </p:sp>
    </p:spTree>
    <p:extLst>
      <p:ext uri="{BB962C8B-B14F-4D97-AF65-F5344CB8AC3E}">
        <p14:creationId xmlns:p14="http://schemas.microsoft.com/office/powerpoint/2010/main" val="2462778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Freezing Panes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Freezing panes locks certain rows or columns on a worksheet to remain visible while scrolling through other parts of the sheet. 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helps when analyzing data tables that span multiple rows and columns.</a:t>
            </a: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How to Freeze Panes: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the cell below the rows and to the right of columns you want frozen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 to View tab &gt; Freeze Panes &gt; Freeze Top Row/Freeze First Column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You can also freeze both rows and columns in place by selecting a central cell and choosing Freeze Panes.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This will keep the frozen areas static, while allowing the cells below and to the right to scroll.</a:t>
            </a:r>
          </a:p>
        </p:txBody>
      </p:sp>
    </p:spTree>
    <p:extLst>
      <p:ext uri="{BB962C8B-B14F-4D97-AF65-F5344CB8AC3E}">
        <p14:creationId xmlns:p14="http://schemas.microsoft.com/office/powerpoint/2010/main" val="1254061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Freezing Panes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Use Cases: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Keep column headers in place when scrolling vertically through a data table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Keep row labels fixed when looking across many horizontal fields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Freeze a top left table/matrix while scrolling larger data regions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Best Practices: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Keep the frozen areas to a minimum size necessary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Put most variable data beneath and to the right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Avoid freezing a lot of empty cells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Unfreeze panes when no longer needed</a:t>
            </a:r>
          </a:p>
        </p:txBody>
      </p:sp>
    </p:spTree>
    <p:extLst>
      <p:ext uri="{BB962C8B-B14F-4D97-AF65-F5344CB8AC3E}">
        <p14:creationId xmlns:p14="http://schemas.microsoft.com/office/powerpoint/2010/main" val="1856131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Key Points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Excel helps organize, analyze and report on data to support smarter decisions through features like sort, filter, formulas with cell references.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Learning keyboard shortcuts and the order of operations in formulas saves time and helps avoid common errors. Freezing panes also enables easier data analysis.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 little bit of formatting setting borders, colors, text attributes goes a long way in improving interpretability and communication value. But don't let formatting distract from the accuracy of the analysis.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Whether you are a complete beginner or an experienced Excel power user, there is always more to learn. Using Excel daily, googling guides as needed, taking classes and increasing fluency will boost productivity.</a:t>
            </a:r>
          </a:p>
        </p:txBody>
      </p:sp>
    </p:spTree>
    <p:extLst>
      <p:ext uri="{BB962C8B-B14F-4D97-AF65-F5344CB8AC3E}">
        <p14:creationId xmlns:p14="http://schemas.microsoft.com/office/powerpoint/2010/main" val="9648476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Importing from SQL Database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 Excel Data tab, choose New Query&gt; From Database &gt; From SQL Server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MSS-P1-BISS-01 in the server box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Enter AdventureWorks2012 in the database box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Click ok and use your credentials</a:t>
            </a:r>
          </a:p>
          <a:p>
            <a:pPr lvl="2"/>
            <a:endParaRPr lang="en-US" dirty="0">
              <a:solidFill>
                <a:srgbClr val="1C1917"/>
              </a:solidFill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Click Advanced Options</a:t>
            </a:r>
          </a:p>
          <a:p>
            <a:pPr lvl="2"/>
            <a:r>
              <a:rPr lang="en-US" dirty="0">
                <a:solidFill>
                  <a:srgbClr val="1C1917"/>
                </a:solidFill>
                <a:latin typeface="-apple-system"/>
              </a:rPr>
              <a:t>Enter SQL Statement:</a:t>
            </a: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SELECT Name, Color, Size,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ListPrice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FROM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Production.Product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3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WHERE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ProductSubcategoryID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 IN  (1, 2, 3)</a:t>
            </a:r>
          </a:p>
          <a:p>
            <a:pPr lvl="3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dirty="0">
                <a:solidFill>
                  <a:srgbClr val="1C1917"/>
                </a:solidFill>
                <a:latin typeface="-apple-system"/>
              </a:rPr>
              <a:t>Click Load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469070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SQL Exercise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algn="l">
              <a:buFont typeface="+mj-lt"/>
              <a:buAutoNum type="arabicPeriod" startAt="2"/>
            </a:pP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Analyze and Format the Table</a:t>
            </a:r>
          </a:p>
          <a:p>
            <a:pPr algn="l">
              <a:buFont typeface="+mj-lt"/>
              <a:buAutoNum type="arabicPeriod" startAt="2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Sort the table by Size ascending then by Name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a Total Price column with a SUM formula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Filter to only show sizes between 35 and 40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Freeze top row and first column</a:t>
            </a:r>
          </a:p>
          <a:p>
            <a:pPr marL="914400" lvl="1" indent="-457200">
              <a:buFont typeface="+mj-lt"/>
              <a:buAutoNum type="arabicPeriod"/>
            </a:pP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0786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Creating new workbooks &amp; worksheets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Blank workbook opens by default when launching Excel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 to File &gt; New to create new blank workbook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sheets via Insert &gt; Insert Sheet command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Customize name, placement when adding sheet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Opening, saving closing workbooks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Recent files listed on Start screen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Go to File tab to Open existing files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Save frequently via Save button or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Ctrl+S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Save As to save a copy with new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Close button or Alt+F4 to close workbook</a:t>
            </a:r>
          </a:p>
        </p:txBody>
      </p:sp>
    </p:spTree>
    <p:extLst>
      <p:ext uri="{BB962C8B-B14F-4D97-AF65-F5344CB8AC3E}">
        <p14:creationId xmlns:p14="http://schemas.microsoft.com/office/powerpoint/2010/main" val="233424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Worksheets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Pages within a workbook to organize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Store and organize table data on separate pages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Add separate sheets for different datasets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Color code sheets or name them descriptively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Grids of rows and columns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Columns labeled A to Z then AA, AB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Rows numbered 1 to over 1 million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Cells form at intersection of rows &amp; columns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Grid layout enables table formats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Tabbed interface to switch between sheets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Tabs shown at bottom allow switching</a:t>
            </a:r>
          </a:p>
          <a:p>
            <a:pPr lvl="2"/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Control+PageUp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/Page Down also switches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click tab for add/delete/rename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241539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Inserting 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Insert &gt; Insert Sheet command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Set name, placement of new sheet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Deleting 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Right click sheet tab &gt; Delete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Caution - deletes sheet contents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Renaming sheets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Double click sheet tab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Edit to descriptive name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Helps identify sheet content at a glance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7790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Cells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Intersections of rows and columns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Rectangular boxes formed by gridlines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Horizontal rows and vertical columns intersect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Each cell has a unique cell reference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Identified by cell references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Column letter + row number (A1, B2, </a:t>
            </a:r>
            <a:r>
              <a:rPr lang="en-US" b="0" i="0" dirty="0" err="1">
                <a:solidFill>
                  <a:srgbClr val="1C1917"/>
                </a:solidFill>
                <a:effectLst/>
                <a:latin typeface="-apple-system"/>
              </a:rPr>
              <a:t>etc</a:t>
            </a:r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)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Top left cell is A1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References used to locate cells for input or analysis</a:t>
            </a:r>
          </a:p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Contain data - text, numbers, formulas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Cells hold content such as text, numbers, dates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Can input data directly or reference other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Formulas perform calculations using cell data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Visualizations can also be placed inside cells</a:t>
            </a:r>
          </a:p>
        </p:txBody>
      </p:sp>
    </p:spTree>
    <p:extLst>
      <p:ext uri="{BB962C8B-B14F-4D97-AF65-F5344CB8AC3E}">
        <p14:creationId xmlns:p14="http://schemas.microsoft.com/office/powerpoint/2010/main" val="70461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2">
            <a:extLst>
              <a:ext uri="{FF2B5EF4-FFF2-40B4-BE49-F238E27FC236}">
                <a16:creationId xmlns:a16="http://schemas.microsoft.com/office/drawing/2014/main" id="{090EFA5F-2C72-42AB-A069-51AFDC27C766}"/>
              </a:ext>
            </a:extLst>
          </p:cNvPr>
          <p:cNvSpPr txBox="1">
            <a:spLocks/>
          </p:cNvSpPr>
          <p:nvPr/>
        </p:nvSpPr>
        <p:spPr>
          <a:xfrm>
            <a:off x="778079" y="4099775"/>
            <a:ext cx="6400800" cy="1237021"/>
          </a:xfrm>
        </p:spPr>
        <p:txBody>
          <a:bodyPr/>
          <a:lstStyle>
            <a:lvl1pPr marL="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rgbClr val="0FA7B5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3429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6858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10287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1371600" indent="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17145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lvl="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278418-EB2A-8766-EC92-613B2ACBA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119939"/>
            <a:ext cx="8229600" cy="428312"/>
          </a:xfrm>
        </p:spPr>
        <p:txBody>
          <a:bodyPr/>
          <a:lstStyle/>
          <a:p>
            <a:r>
              <a:rPr lang="en-US" dirty="0"/>
              <a:t>Introduction to the Excel Interface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03113D-3FA7-10C8-CFF6-CF0FA3CF2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225062"/>
            <a:ext cx="8229600" cy="5002701"/>
          </a:xfrm>
        </p:spPr>
        <p:txBody>
          <a:bodyPr/>
          <a:lstStyle/>
          <a:p>
            <a:pPr lvl="1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Cell content remains inside cells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Content moves when cells shifted but retained within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Adjust row heights/column widths to fit content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Merge cells to combine into larger cell space</a:t>
            </a:r>
          </a:p>
          <a:p>
            <a:pPr lvl="2"/>
            <a:r>
              <a:rPr lang="en-US" b="0" i="0" dirty="0">
                <a:solidFill>
                  <a:srgbClr val="1C1917"/>
                </a:solidFill>
                <a:effectLst/>
                <a:latin typeface="-apple-system"/>
              </a:rPr>
              <a:t>Wrap text to display over multiple lines</a:t>
            </a: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  <a:p>
            <a:pPr lvl="1"/>
            <a:endParaRPr lang="en-US" b="0" i="0" dirty="0">
              <a:solidFill>
                <a:srgbClr val="1C1917"/>
              </a:solidFill>
              <a:effectLst/>
              <a:latin typeface="-apple-system"/>
            </a:endParaRPr>
          </a:p>
        </p:txBody>
      </p:sp>
      <p:pic>
        <p:nvPicPr>
          <p:cNvPr id="46082" name="Picture 2" descr="Excel 2013: Cell Basics">
            <a:extLst>
              <a:ext uri="{FF2B5EF4-FFF2-40B4-BE49-F238E27FC236}">
                <a16:creationId xmlns:a16="http://schemas.microsoft.com/office/drawing/2014/main" id="{18BFE0C9-F6CF-BC52-6545-CABC0CA6B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29" y="3149600"/>
            <a:ext cx="2832100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761122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itle Slide 0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formation Slide 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formation Slide 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17D047DAB2764FBE8B85865ADF125C" ma:contentTypeVersion="0" ma:contentTypeDescription="Create a new document." ma:contentTypeScope="" ma:versionID="3154522c01a2510568c44eaa3f86772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30F82F-BEB8-4CE5-BAAE-EC5C7B644B7C}">
  <ds:schemaRefs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59784AE-7718-4684-9BBC-9AAC52D5A5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49E43F2-009D-4FD5-9629-B1B9A3DF71D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31669</TotalTime>
  <Words>3151</Words>
  <Application>Microsoft Macintosh PowerPoint</Application>
  <PresentationFormat>On-screen Show (4:3)</PresentationFormat>
  <Paragraphs>459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-apple-system</vt:lpstr>
      <vt:lpstr>Arial</vt:lpstr>
      <vt:lpstr>Calibri</vt:lpstr>
      <vt:lpstr>Title Slide 02</vt:lpstr>
      <vt:lpstr>Title Slide 03</vt:lpstr>
      <vt:lpstr>Information Slide 01</vt:lpstr>
      <vt:lpstr>Information Slide 02</vt:lpstr>
      <vt:lpstr>Excel Basics</vt:lpstr>
      <vt:lpstr>Learning Objectives</vt:lpstr>
      <vt:lpstr>Learning Objectives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Introduction to the Excel Interface</vt:lpstr>
      <vt:lpstr>Entering and Editing Data</vt:lpstr>
      <vt:lpstr>Entering and Editing Data</vt:lpstr>
      <vt:lpstr>Entering and Editing Data</vt:lpstr>
      <vt:lpstr>Entering and Editing Data</vt:lpstr>
      <vt:lpstr>Entering and Editing Data</vt:lpstr>
      <vt:lpstr>Entering and Editing Data</vt:lpstr>
      <vt:lpstr>Excel Keyboard Shortcuts</vt:lpstr>
      <vt:lpstr>Excel Keyboard Shortcuts</vt:lpstr>
      <vt:lpstr>Basic Formulas and Functions</vt:lpstr>
      <vt:lpstr>Basic Formulas and Functions</vt:lpstr>
      <vt:lpstr>Basic Formulas and Functions</vt:lpstr>
      <vt:lpstr>Basic Formulas and Functions</vt:lpstr>
      <vt:lpstr>Order of Operations in Formulas</vt:lpstr>
      <vt:lpstr>Order of Operations in Formulas</vt:lpstr>
      <vt:lpstr>Relative and Absolute Cell References</vt:lpstr>
      <vt:lpstr>Relative and Absolute Cell References</vt:lpstr>
      <vt:lpstr>Relative and Absolute Cell References</vt:lpstr>
      <vt:lpstr>Relative and Absolute Cell References</vt:lpstr>
      <vt:lpstr>Relative and Absolute Cell References</vt:lpstr>
      <vt:lpstr>Sorting and Filtering Data</vt:lpstr>
      <vt:lpstr>Sorting and Filtering Data</vt:lpstr>
      <vt:lpstr>Sorting and Filtering Data</vt:lpstr>
      <vt:lpstr>Sorting and Filtering Data</vt:lpstr>
      <vt:lpstr>Sorting and Filtering Data</vt:lpstr>
      <vt:lpstr>Sorting and Filtering Data</vt:lpstr>
      <vt:lpstr>Freezing Panes</vt:lpstr>
      <vt:lpstr>Freezing Panes</vt:lpstr>
      <vt:lpstr>Summary</vt:lpstr>
      <vt:lpstr>SQL Exercise</vt:lpstr>
      <vt:lpstr>SQL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Aleksandar Jovanovich</cp:lastModifiedBy>
  <cp:revision>338</cp:revision>
  <cp:lastPrinted>2018-09-19T19:48:01Z</cp:lastPrinted>
  <dcterms:created xsi:type="dcterms:W3CDTF">2010-04-12T23:12:02Z</dcterms:created>
  <dcterms:modified xsi:type="dcterms:W3CDTF">2024-01-10T17:26:08Z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