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40"/>
  </p:notesMasterIdLst>
  <p:handoutMasterIdLst>
    <p:handoutMasterId r:id="rId41"/>
  </p:handoutMasterIdLst>
  <p:sldIdLst>
    <p:sldId id="256" r:id="rId8"/>
    <p:sldId id="310" r:id="rId9"/>
    <p:sldId id="496" r:id="rId10"/>
    <p:sldId id="415" r:id="rId11"/>
    <p:sldId id="532" r:id="rId12"/>
    <p:sldId id="538" r:id="rId13"/>
    <p:sldId id="533" r:id="rId14"/>
    <p:sldId id="535" r:id="rId15"/>
    <p:sldId id="534" r:id="rId16"/>
    <p:sldId id="539" r:id="rId17"/>
    <p:sldId id="566" r:id="rId18"/>
    <p:sldId id="540" r:id="rId19"/>
    <p:sldId id="542" r:id="rId20"/>
    <p:sldId id="543" r:id="rId21"/>
    <p:sldId id="564" r:id="rId22"/>
    <p:sldId id="544" r:id="rId23"/>
    <p:sldId id="565" r:id="rId24"/>
    <p:sldId id="567" r:id="rId25"/>
    <p:sldId id="546" r:id="rId26"/>
    <p:sldId id="547" r:id="rId27"/>
    <p:sldId id="548" r:id="rId28"/>
    <p:sldId id="549" r:id="rId29"/>
    <p:sldId id="551" r:id="rId30"/>
    <p:sldId id="550" r:id="rId31"/>
    <p:sldId id="561" r:id="rId32"/>
    <p:sldId id="568" r:id="rId33"/>
    <p:sldId id="558" r:id="rId34"/>
    <p:sldId id="559" r:id="rId35"/>
    <p:sldId id="560" r:id="rId36"/>
    <p:sldId id="569" r:id="rId37"/>
    <p:sldId id="444" r:id="rId38"/>
    <p:sldId id="562" r:id="rId39"/>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 id="496"/>
          </p14:sldIdLst>
        </p14:section>
        <p14:section name="Introduction to Databases" id="{7E86001E-5A3A-DD4C-8BB7-E285D45EBD80}">
          <p14:sldIdLst>
            <p14:sldId id="415"/>
            <p14:sldId id="532"/>
            <p14:sldId id="538"/>
            <p14:sldId id="533"/>
            <p14:sldId id="535"/>
            <p14:sldId id="534"/>
            <p14:sldId id="539"/>
          </p14:sldIdLst>
        </p14:section>
        <p14:section name="Relational Databases" id="{993CD70D-EAC5-A440-866A-571BCDE90CCD}">
          <p14:sldIdLst>
            <p14:sldId id="566"/>
            <p14:sldId id="540"/>
            <p14:sldId id="542"/>
            <p14:sldId id="543"/>
            <p14:sldId id="564"/>
            <p14:sldId id="544"/>
            <p14:sldId id="565"/>
          </p14:sldIdLst>
        </p14:section>
        <p14:section name="Database Table Structure" id="{740A7AAA-47B5-CF49-9C89-B4F210D90951}">
          <p14:sldIdLst>
            <p14:sldId id="567"/>
            <p14:sldId id="546"/>
            <p14:sldId id="547"/>
            <p14:sldId id="548"/>
            <p14:sldId id="549"/>
            <p14:sldId id="551"/>
            <p14:sldId id="550"/>
            <p14:sldId id="561"/>
          </p14:sldIdLst>
        </p14:section>
        <p14:section name="Database Query" id="{FDE0DB0C-0B41-4E4B-9569-A0F6A64F23AA}">
          <p14:sldIdLst>
            <p14:sldId id="568"/>
            <p14:sldId id="558"/>
            <p14:sldId id="559"/>
            <p14:sldId id="560"/>
          </p14:sldIdLst>
        </p14:section>
        <p14:section name="Summary" id="{5F32AEFE-A1A0-8A48-A42C-FF84CADA5A4C}">
          <p14:sldIdLst>
            <p14:sldId id="569"/>
            <p14:sldId id="444"/>
            <p14:sldId id="5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019" autoAdjust="0"/>
    <p:restoredTop sz="84403" autoAdjust="0"/>
  </p:normalViewPr>
  <p:slideViewPr>
    <p:cSldViewPr snapToGrid="0" snapToObjects="1">
      <p:cViewPr varScale="1">
        <p:scale>
          <a:sx n="133" d="100"/>
          <a:sy n="133" d="100"/>
        </p:scale>
        <p:origin x="1088" y="200"/>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slide" Target="slides/slide32.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commentAuthors" Target="commentAuthor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presProps" Target="presProps.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tableStyles" Target="tableStyles.xml"/><Relationship Id="rId20" Type="http://schemas.openxmlformats.org/officeDocument/2006/relationships/slide" Target="slides/slide13.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3/24/25</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3/24/25</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structured data storage in database tables.</a:t>
            </a:r>
          </a:p>
          <a:p>
            <a:pPr algn="l">
              <a:buFont typeface="Arial" panose="020B0604020202020204" pitchFamily="34" charset="0"/>
              <a:buChar char="•"/>
            </a:pPr>
            <a:r>
              <a:rPr lang="en-US" b="0" i="0" dirty="0">
                <a:solidFill>
                  <a:srgbClr val="374151"/>
                </a:solidFill>
                <a:effectLst/>
                <a:latin typeface="Söhne"/>
              </a:rPr>
              <a:t>Explain that this data structure is organized and tabular, with data stored in tables, similar to spreadsheet formats.</a:t>
            </a:r>
          </a:p>
          <a:p>
            <a:pPr algn="l">
              <a:buFont typeface="Arial" panose="020B0604020202020204" pitchFamily="34" charset="0"/>
              <a:buChar char="•"/>
            </a:pPr>
            <a:r>
              <a:rPr lang="en-US" b="0" i="0" dirty="0">
                <a:solidFill>
                  <a:srgbClr val="374151"/>
                </a:solidFill>
                <a:effectLst/>
                <a:latin typeface="Söhne"/>
              </a:rPr>
              <a:t>Mention that the use of two-dimensional tables with cell-based layouts makes it easy to visualize and work with the data.</a:t>
            </a:r>
          </a:p>
          <a:p>
            <a:pPr algn="l">
              <a:buFont typeface="Arial" panose="020B0604020202020204" pitchFamily="34" charset="0"/>
              <a:buChar char="•"/>
            </a:pPr>
            <a:r>
              <a:rPr lang="en-US" b="0" i="0" dirty="0">
                <a:solidFill>
                  <a:srgbClr val="374151"/>
                </a:solidFill>
                <a:effectLst/>
                <a:latin typeface="Söhne"/>
              </a:rPr>
              <a:t>Transition to the concept of data representation, highlighting that each row in the table represents a unique record, such as a customer or product, and columns define specific attributes or fields for those records.</a:t>
            </a:r>
          </a:p>
          <a:p>
            <a:pPr algn="l">
              <a:buFont typeface="Arial" panose="020B0604020202020204" pitchFamily="34" charset="0"/>
              <a:buChar char="•"/>
            </a:pPr>
            <a:r>
              <a:rPr lang="en-US" b="0" i="0" dirty="0">
                <a:solidFill>
                  <a:srgbClr val="374151"/>
                </a:solidFill>
                <a:effectLst/>
                <a:latin typeface="Söhne"/>
              </a:rPr>
              <a:t>Provide an example to illustrate this, like a "Customer" table with rows representing individual customers and columns representing attributes like "Name," "Address," and "Phone Number."</a:t>
            </a:r>
          </a:p>
          <a:p>
            <a:pPr algn="l">
              <a:buFont typeface="Arial" panose="020B0604020202020204" pitchFamily="34" charset="0"/>
              <a:buChar char="•"/>
            </a:pPr>
            <a:r>
              <a:rPr lang="en-US" b="0" i="0" dirty="0">
                <a:solidFill>
                  <a:srgbClr val="374151"/>
                </a:solidFill>
                <a:effectLst/>
                <a:latin typeface="Söhne"/>
              </a:rPr>
              <a:t>Conclude by emphasizing how this structured approach simplifies data storage and retrieval in database systems, enhancing efficiency and organization.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7862579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structured data organization in relational databases.</a:t>
            </a:r>
          </a:p>
          <a:p>
            <a:pPr algn="l">
              <a:buFont typeface="Arial" panose="020B0604020202020204" pitchFamily="34" charset="0"/>
              <a:buChar char="•"/>
            </a:pPr>
            <a:r>
              <a:rPr lang="en-US" b="0" i="0" dirty="0">
                <a:solidFill>
                  <a:srgbClr val="374151"/>
                </a:solidFill>
                <a:effectLst/>
                <a:latin typeface="Söhne"/>
              </a:rPr>
              <a:t>Explain that tables play a central role in organizing data, breaking it down into fields (columns) that define attributes and records (rows) representing individual data entries.</a:t>
            </a:r>
          </a:p>
          <a:p>
            <a:pPr algn="l">
              <a:buFont typeface="Arial" panose="020B0604020202020204" pitchFamily="34" charset="0"/>
              <a:buChar char="•"/>
            </a:pPr>
            <a:r>
              <a:rPr lang="en-US" b="0" i="0" dirty="0">
                <a:solidFill>
                  <a:srgbClr val="374151"/>
                </a:solidFill>
                <a:effectLst/>
                <a:latin typeface="Söhne"/>
              </a:rPr>
              <a:t>Give practical examples to illustrate the concept, such as a "Customer" table with "Name" and "Age" columns.</a:t>
            </a:r>
          </a:p>
          <a:p>
            <a:pPr algn="l">
              <a:buFont typeface="Arial" panose="020B0604020202020204" pitchFamily="34" charset="0"/>
              <a:buChar char="•"/>
            </a:pPr>
            <a:r>
              <a:rPr lang="en-US" b="0" i="0" dirty="0">
                <a:solidFill>
                  <a:srgbClr val="374151"/>
                </a:solidFill>
                <a:effectLst/>
                <a:latin typeface="Söhne"/>
              </a:rPr>
              <a:t>Transition to the concept of structured relationships, emphasizing that tables are interconnected, allowing data to be linked across different tables.</a:t>
            </a:r>
          </a:p>
          <a:p>
            <a:pPr algn="l">
              <a:buFont typeface="Arial" panose="020B0604020202020204" pitchFamily="34" charset="0"/>
              <a:buChar char="•"/>
            </a:pPr>
            <a:r>
              <a:rPr lang="en-US" b="0" i="0" dirty="0">
                <a:solidFill>
                  <a:srgbClr val="374151"/>
                </a:solidFill>
                <a:effectLst/>
                <a:latin typeface="Söhne"/>
              </a:rPr>
              <a:t>Mention that these structured relationships are essential for maintaining data integrity and enabling complex data queries and reporting.</a:t>
            </a:r>
          </a:p>
          <a:p>
            <a:pPr algn="l">
              <a:buFont typeface="Arial" panose="020B0604020202020204" pitchFamily="34" charset="0"/>
              <a:buChar char="•"/>
            </a:pPr>
            <a:r>
              <a:rPr lang="en-US" b="0" i="0" dirty="0">
                <a:solidFill>
                  <a:srgbClr val="374151"/>
                </a:solidFill>
                <a:effectLst/>
                <a:latin typeface="Söhne"/>
              </a:rPr>
              <a:t>Conclude by stressing how this organized approach enhances data management and retrieval in relational databases.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14129863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enforcing data integrity with key constraints.</a:t>
            </a:r>
          </a:p>
          <a:p>
            <a:pPr algn="l">
              <a:buFont typeface="Arial" panose="020B0604020202020204" pitchFamily="34" charset="0"/>
              <a:buChar char="•"/>
            </a:pPr>
            <a:r>
              <a:rPr lang="en-US" b="0" i="0" dirty="0">
                <a:solidFill>
                  <a:srgbClr val="374151"/>
                </a:solidFill>
                <a:effectLst/>
                <a:latin typeface="Söhne"/>
              </a:rPr>
              <a:t>Explain that key constraints define relationships between tables and play a vital role in maintaining data accuracy and consistency.</a:t>
            </a:r>
          </a:p>
          <a:p>
            <a:pPr algn="l">
              <a:buFont typeface="Arial" panose="020B0604020202020204" pitchFamily="34" charset="0"/>
              <a:buChar char="•"/>
            </a:pPr>
            <a:r>
              <a:rPr lang="en-US" b="0" i="0" dirty="0">
                <a:solidFill>
                  <a:srgbClr val="374151"/>
                </a:solidFill>
                <a:effectLst/>
                <a:latin typeface="Söhne"/>
              </a:rPr>
              <a:t>Dive into primary keys, emphasizing that they uniquely identify records within a table, eliminating any chance of duplication.</a:t>
            </a:r>
          </a:p>
          <a:p>
            <a:pPr algn="l">
              <a:buFont typeface="Arial" panose="020B0604020202020204" pitchFamily="34" charset="0"/>
              <a:buChar char="•"/>
            </a:pPr>
            <a:r>
              <a:rPr lang="en-US" b="0" i="0" dirty="0">
                <a:solidFill>
                  <a:srgbClr val="374151"/>
                </a:solidFill>
                <a:effectLst/>
                <a:latin typeface="Söhne"/>
              </a:rPr>
              <a:t>Discuss foreign keys, highlighting their role in linking records across different tables, enabling relationships between related data.</a:t>
            </a:r>
          </a:p>
          <a:p>
            <a:pPr algn="l">
              <a:buFont typeface="Arial" panose="020B0604020202020204" pitchFamily="34" charset="0"/>
              <a:buChar char="•"/>
            </a:pPr>
            <a:r>
              <a:rPr lang="en-US" b="0" i="0" dirty="0">
                <a:solidFill>
                  <a:srgbClr val="374151"/>
                </a:solidFill>
                <a:effectLst/>
                <a:latin typeface="Söhne"/>
              </a:rPr>
              <a:t>Emphasize that these constraints are crucial for maintaining the integrity of the database, ensuring data accuracy, and facilitating efficient data retrieval through well-defined relationships.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40919715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18</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Emphasize that structured data in tables provides a clear and organized way to store information.</a:t>
            </a:r>
          </a:p>
          <a:p>
            <a:pPr algn="l">
              <a:buFont typeface="Arial" panose="020B0604020202020204" pitchFamily="34" charset="0"/>
              <a:buChar char="•"/>
            </a:pPr>
            <a:r>
              <a:rPr lang="en-US" b="0" i="0" dirty="0">
                <a:solidFill>
                  <a:srgbClr val="374151"/>
                </a:solidFill>
                <a:effectLst/>
                <a:latin typeface="Söhne"/>
              </a:rPr>
              <a:t>Explain that data types help maintain data integrity by restricting the types of values that can be stored in each column.</a:t>
            </a:r>
          </a:p>
          <a:p>
            <a:pPr algn="l">
              <a:buFont typeface="Arial" panose="020B0604020202020204" pitchFamily="34" charset="0"/>
              <a:buChar char="•"/>
            </a:pPr>
            <a:r>
              <a:rPr lang="en-US" b="0" i="0" dirty="0">
                <a:solidFill>
                  <a:srgbClr val="374151"/>
                </a:solidFill>
                <a:effectLst/>
                <a:latin typeface="Söhne"/>
              </a:rPr>
              <a:t>Use examples to illustrate how data types work in practice, such as ensuring only numeric data in a "Price" column.</a:t>
            </a:r>
          </a:p>
          <a:p>
            <a:pPr algn="l">
              <a:buFont typeface="Arial" panose="020B0604020202020204" pitchFamily="34" charset="0"/>
              <a:buChar char="•"/>
            </a:pPr>
            <a:r>
              <a:rPr lang="en-US" b="0" i="0" dirty="0">
                <a:solidFill>
                  <a:srgbClr val="374151"/>
                </a:solidFill>
                <a:effectLst/>
                <a:latin typeface="Söhne"/>
              </a:rPr>
              <a:t>Mention that data types are essential for data validation and consistency in the database.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264041978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understanding data types in databases.</a:t>
            </a:r>
          </a:p>
          <a:p>
            <a:pPr algn="l">
              <a:buFont typeface="Arial" panose="020B0604020202020204" pitchFamily="34" charset="0"/>
              <a:buChar char="•"/>
            </a:pPr>
            <a:r>
              <a:rPr lang="en-US" b="0" i="0" dirty="0">
                <a:solidFill>
                  <a:srgbClr val="374151"/>
                </a:solidFill>
                <a:effectLst/>
                <a:latin typeface="Söhne"/>
              </a:rPr>
              <a:t>Explain that data types are essential as they determine the type of data that can be stored in a particular column.</a:t>
            </a:r>
          </a:p>
          <a:p>
            <a:pPr algn="l">
              <a:buFont typeface="Arial" panose="020B0604020202020204" pitchFamily="34" charset="0"/>
              <a:buChar char="•"/>
            </a:pPr>
            <a:r>
              <a:rPr lang="en-US" b="0" i="0" dirty="0">
                <a:solidFill>
                  <a:srgbClr val="374151"/>
                </a:solidFill>
                <a:effectLst/>
                <a:latin typeface="Söhne"/>
              </a:rPr>
              <a:t>Provide examples of common data types to illustrate their diversity and application:</a:t>
            </a:r>
          </a:p>
          <a:p>
            <a:pPr marL="742950" lvl="1" indent="-285750" algn="l">
              <a:buFont typeface="Arial" panose="020B0604020202020204" pitchFamily="34" charset="0"/>
              <a:buChar char="•"/>
            </a:pPr>
            <a:r>
              <a:rPr lang="en-US" b="1" i="0" dirty="0">
                <a:solidFill>
                  <a:srgbClr val="374151"/>
                </a:solidFill>
                <a:effectLst/>
                <a:latin typeface="Söhne"/>
              </a:rPr>
              <a:t>TEXT</a:t>
            </a:r>
            <a:r>
              <a:rPr lang="en-US" b="0" i="0" dirty="0">
                <a:solidFill>
                  <a:srgbClr val="374151"/>
                </a:solidFill>
                <a:effectLst/>
                <a:latin typeface="Söhne"/>
              </a:rPr>
              <a:t>: Mention that it allows a wide range of characters, including letters, numbers, and special characters.</a:t>
            </a:r>
          </a:p>
          <a:p>
            <a:pPr marL="742950" lvl="1" indent="-285750" algn="l">
              <a:buFont typeface="Arial" panose="020B0604020202020204" pitchFamily="34" charset="0"/>
              <a:buChar char="•"/>
            </a:pPr>
            <a:r>
              <a:rPr lang="en-US" b="1" i="0" dirty="0">
                <a:solidFill>
                  <a:srgbClr val="374151"/>
                </a:solidFill>
                <a:effectLst/>
                <a:latin typeface="Söhne"/>
              </a:rPr>
              <a:t>NUMBER or INTEGER</a:t>
            </a:r>
            <a:r>
              <a:rPr lang="en-US" b="0" i="0" dirty="0">
                <a:solidFill>
                  <a:srgbClr val="374151"/>
                </a:solidFill>
                <a:effectLst/>
                <a:latin typeface="Söhne"/>
              </a:rPr>
              <a:t>: Emphasize that these data types are for numerical values.</a:t>
            </a:r>
          </a:p>
          <a:p>
            <a:pPr marL="742950" lvl="1" indent="-285750" algn="l">
              <a:buFont typeface="Arial" panose="020B0604020202020204" pitchFamily="34" charset="0"/>
              <a:buChar char="•"/>
            </a:pPr>
            <a:r>
              <a:rPr lang="en-US" b="1" i="0" dirty="0">
                <a:solidFill>
                  <a:srgbClr val="374151"/>
                </a:solidFill>
                <a:effectLst/>
                <a:latin typeface="Söhne"/>
              </a:rPr>
              <a:t>DATE</a:t>
            </a:r>
            <a:r>
              <a:rPr lang="en-US" b="0" i="0" dirty="0">
                <a:solidFill>
                  <a:srgbClr val="374151"/>
                </a:solidFill>
                <a:effectLst/>
                <a:latin typeface="Söhne"/>
              </a:rPr>
              <a:t>: Explain that it ensures date values are properly formatted and consistent.</a:t>
            </a:r>
          </a:p>
          <a:p>
            <a:pPr algn="l">
              <a:buFont typeface="Arial" panose="020B0604020202020204" pitchFamily="34" charset="0"/>
              <a:buChar char="•"/>
            </a:pPr>
            <a:r>
              <a:rPr lang="en-US" b="0" i="0" dirty="0">
                <a:solidFill>
                  <a:srgbClr val="374151"/>
                </a:solidFill>
                <a:effectLst/>
                <a:latin typeface="Söhne"/>
              </a:rPr>
              <a:t>Discuss the importance of data type enforcement for maintaining data consistency. For instance, when designating an AGE column to accept only integers, it ensures that the values are numbers, reinforcing data integrity.</a:t>
            </a:r>
          </a:p>
          <a:p>
            <a:pPr algn="l">
              <a:buFont typeface="Arial" panose="020B0604020202020204" pitchFamily="34" charset="0"/>
              <a:buChar char="•"/>
            </a:pPr>
            <a:r>
              <a:rPr lang="en-US" b="0" i="0" dirty="0">
                <a:solidFill>
                  <a:srgbClr val="374151"/>
                </a:solidFill>
                <a:effectLst/>
                <a:latin typeface="Söhne"/>
              </a:rPr>
              <a:t>Conclude by stressing that understanding and using appropriate data types are crucial for effective database design and data management.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855394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17263746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input requirements and data types for storing user data.</a:t>
            </a:r>
          </a:p>
          <a:p>
            <a:pPr algn="l">
              <a:buFont typeface="Arial" panose="020B0604020202020204" pitchFamily="34" charset="0"/>
              <a:buChar char="•"/>
            </a:pPr>
            <a:r>
              <a:rPr lang="en-US" b="0" i="0" dirty="0">
                <a:solidFill>
                  <a:srgbClr val="374151"/>
                </a:solidFill>
                <a:effectLst/>
                <a:latin typeface="Söhne"/>
              </a:rPr>
              <a:t>Explain the input requirements for each of the fields:</a:t>
            </a:r>
          </a:p>
          <a:p>
            <a:pPr marL="742950" lvl="1" indent="-285750" algn="l">
              <a:buFont typeface="Arial" panose="020B0604020202020204" pitchFamily="34" charset="0"/>
              <a:buChar char="•"/>
            </a:pPr>
            <a:r>
              <a:rPr lang="en-US" b="0" i="0" dirty="0">
                <a:solidFill>
                  <a:srgbClr val="374151"/>
                </a:solidFill>
                <a:effectLst/>
                <a:latin typeface="Söhne"/>
              </a:rPr>
              <a:t>First Name and Last Name should contain alphabets only.</a:t>
            </a:r>
          </a:p>
          <a:p>
            <a:pPr marL="742950" lvl="1" indent="-285750" algn="l">
              <a:buFont typeface="Arial" panose="020B0604020202020204" pitchFamily="34" charset="0"/>
              <a:buChar char="•"/>
            </a:pPr>
            <a:r>
              <a:rPr lang="en-US" b="0" i="0" dirty="0">
                <a:solidFill>
                  <a:srgbClr val="374151"/>
                </a:solidFill>
                <a:effectLst/>
                <a:latin typeface="Söhne"/>
              </a:rPr>
              <a:t>Username can include letters, numbers, and periods.</a:t>
            </a:r>
          </a:p>
          <a:p>
            <a:pPr marL="742950" lvl="1" indent="-285750" algn="l">
              <a:buFont typeface="Arial" panose="020B0604020202020204" pitchFamily="34" charset="0"/>
              <a:buChar char="•"/>
            </a:pPr>
            <a:r>
              <a:rPr lang="en-US" b="0" i="0" dirty="0">
                <a:solidFill>
                  <a:srgbClr val="374151"/>
                </a:solidFill>
                <a:effectLst/>
                <a:latin typeface="Söhne"/>
              </a:rPr>
              <a:t>Password can consist of alphabets, numbers, and special characters.</a:t>
            </a:r>
          </a:p>
          <a:p>
            <a:pPr algn="l">
              <a:buFont typeface="Arial" panose="020B0604020202020204" pitchFamily="34" charset="0"/>
              <a:buChar char="•"/>
            </a:pPr>
            <a:r>
              <a:rPr lang="en-US" b="0" i="0" dirty="0">
                <a:solidFill>
                  <a:srgbClr val="374151"/>
                </a:solidFill>
                <a:effectLst/>
                <a:latin typeface="Söhne"/>
              </a:rPr>
              <a:t>Emphasize the importance of adhering to these input requirements to ensure data integrity and consistency.</a:t>
            </a:r>
          </a:p>
          <a:p>
            <a:pPr algn="l">
              <a:buFont typeface="Arial" panose="020B0604020202020204" pitchFamily="34" charset="0"/>
              <a:buChar char="•"/>
            </a:pPr>
            <a:r>
              <a:rPr lang="en-US" b="0" i="0" dirty="0">
                <a:solidFill>
                  <a:srgbClr val="374151"/>
                </a:solidFill>
                <a:effectLst/>
                <a:latin typeface="Söhne"/>
              </a:rPr>
              <a:t>Discuss that user data is typically stored in a Database Server, highlighting its role as a central data repository.</a:t>
            </a:r>
          </a:p>
          <a:p>
            <a:pPr algn="l">
              <a:buFont typeface="Arial" panose="020B0604020202020204" pitchFamily="34" charset="0"/>
              <a:buChar char="•"/>
            </a:pPr>
            <a:r>
              <a:rPr lang="en-US" b="0" i="0" dirty="0">
                <a:solidFill>
                  <a:srgbClr val="374151"/>
                </a:solidFill>
                <a:effectLst/>
                <a:latin typeface="Söhne"/>
              </a:rPr>
              <a:t>Mention that in the database, various data types can be employed to accommodate different data requirements, such as using the TEXT data type for names, VARCHAR for usernames, and possibly encrypted data types for passwords.</a:t>
            </a:r>
          </a:p>
          <a:p>
            <a:pPr algn="l">
              <a:buFont typeface="Arial" panose="020B0604020202020204" pitchFamily="34" charset="0"/>
              <a:buChar char="•"/>
            </a:pPr>
            <a:r>
              <a:rPr lang="en-US" b="0" i="0" dirty="0">
                <a:solidFill>
                  <a:srgbClr val="374151"/>
                </a:solidFill>
                <a:effectLst/>
                <a:latin typeface="Söhne"/>
              </a:rPr>
              <a:t>Conclude by stressing the significance of selecting appropriate data types to match the specific needs of each data field, ensuring accurate and secure data storage.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29632125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259712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2062201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000000"/>
                </a:solidFill>
                <a:effectLst/>
                <a:latin typeface="Söhne"/>
              </a:rPr>
              <a:t>[Speaker Notes]</a:t>
            </a:r>
          </a:p>
          <a:p>
            <a:pPr algn="l">
              <a:buFont typeface="Arial" panose="020B0604020202020204" pitchFamily="34" charset="0"/>
              <a:buChar char="•"/>
            </a:pPr>
            <a:r>
              <a:rPr lang="en-US" b="0" i="0" dirty="0">
                <a:solidFill>
                  <a:srgbClr val="000000"/>
                </a:solidFill>
                <a:effectLst/>
                <a:latin typeface="Söhne"/>
              </a:rPr>
              <a:t>Begin by introducing the slide's main topic: the lesson objectives.</a:t>
            </a:r>
          </a:p>
          <a:p>
            <a:pPr algn="l">
              <a:buFont typeface="Arial" panose="020B0604020202020204" pitchFamily="34" charset="0"/>
              <a:buChar char="•"/>
            </a:pPr>
            <a:r>
              <a:rPr lang="en-US" b="0" i="0" dirty="0">
                <a:solidFill>
                  <a:srgbClr val="000000"/>
                </a:solidFill>
                <a:effectLst/>
                <a:latin typeface="Söhne"/>
              </a:rPr>
              <a:t>Highlight that by the end of the lesson, learners will have a solid understanding of various foundational concepts related to databases.</a:t>
            </a:r>
          </a:p>
          <a:p>
            <a:pPr algn="l">
              <a:buFont typeface="Arial" panose="020B0604020202020204" pitchFamily="34" charset="0"/>
              <a:buChar char="•"/>
            </a:pPr>
            <a:r>
              <a:rPr lang="en-US" b="0" i="0" dirty="0">
                <a:solidFill>
                  <a:srgbClr val="000000"/>
                </a:solidFill>
                <a:effectLst/>
                <a:latin typeface="Söhne"/>
              </a:rPr>
              <a:t>Provide brief explanations for each objective, emphasizing what learners will achieve:</a:t>
            </a:r>
          </a:p>
          <a:p>
            <a:pPr marL="742950" lvl="1" indent="-285750" algn="l">
              <a:buFont typeface="Arial" panose="020B0604020202020204" pitchFamily="34" charset="0"/>
              <a:buChar char="•"/>
            </a:pPr>
            <a:r>
              <a:rPr lang="en-US" b="0" i="0" dirty="0">
                <a:solidFill>
                  <a:srgbClr val="000000"/>
                </a:solidFill>
                <a:effectLst/>
                <a:latin typeface="Söhne"/>
              </a:rPr>
              <a:t>Understanding what a database is and its purpose in data storage.</a:t>
            </a:r>
          </a:p>
          <a:p>
            <a:pPr marL="742950" lvl="1" indent="-285750" algn="l">
              <a:buFont typeface="Arial" panose="020B0604020202020204" pitchFamily="34" charset="0"/>
              <a:buChar char="•"/>
            </a:pPr>
            <a:r>
              <a:rPr lang="en-US" b="0" i="0" dirty="0">
                <a:solidFill>
                  <a:srgbClr val="000000"/>
                </a:solidFill>
                <a:effectLst/>
                <a:latin typeface="Söhne"/>
              </a:rPr>
              <a:t>Recognizing the components of a relational database table.</a:t>
            </a:r>
          </a:p>
          <a:p>
            <a:pPr marL="742950" lvl="1" indent="-285750" algn="l">
              <a:buFont typeface="Arial" panose="020B0604020202020204" pitchFamily="34" charset="0"/>
              <a:buChar char="•"/>
            </a:pPr>
            <a:r>
              <a:rPr lang="en-US" b="0" i="0" dirty="0">
                <a:solidFill>
                  <a:srgbClr val="000000"/>
                </a:solidFill>
                <a:effectLst/>
                <a:latin typeface="Söhne"/>
              </a:rPr>
              <a:t>Becoming familiar with core database terminology such as rows, columns, tables, and relationships.</a:t>
            </a:r>
          </a:p>
          <a:p>
            <a:pPr marL="742950" lvl="1" indent="-285750" algn="l">
              <a:buFont typeface="Arial" panose="020B0604020202020204" pitchFamily="34" charset="0"/>
              <a:buChar char="•"/>
            </a:pPr>
            <a:r>
              <a:rPr lang="en-US" b="0" i="0" dirty="0">
                <a:solidFill>
                  <a:srgbClr val="000000"/>
                </a:solidFill>
                <a:effectLst/>
                <a:latin typeface="Söhne"/>
              </a:rPr>
              <a:t>Grasping the concept of data types and their significance in database design and management.</a:t>
            </a:r>
          </a:p>
          <a:p>
            <a:pPr algn="l">
              <a:buFont typeface="Arial" panose="020B0604020202020204" pitchFamily="34" charset="0"/>
              <a:buChar char="•"/>
            </a:pPr>
            <a:r>
              <a:rPr lang="en-US" b="0" i="0" dirty="0">
                <a:solidFill>
                  <a:srgbClr val="000000"/>
                </a:solidFill>
                <a:effectLst/>
                <a:latin typeface="Söhne"/>
              </a:rPr>
              <a:t>Conclude by encouraging learners to actively engage with the lesson to achieve these objectives successfully.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5108692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25</a:t>
            </a:fld>
            <a:endParaRPr lang="en-US" dirty="0"/>
          </a:p>
        </p:txBody>
      </p:sp>
    </p:spTree>
    <p:extLst>
      <p:ext uri="{BB962C8B-B14F-4D97-AF65-F5344CB8AC3E}">
        <p14:creationId xmlns:p14="http://schemas.microsoft.com/office/powerpoint/2010/main" val="81298882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26</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29</a:t>
            </a:fld>
            <a:endParaRPr lang="en-US" dirty="0"/>
          </a:p>
        </p:txBody>
      </p:sp>
    </p:spTree>
    <p:extLst>
      <p:ext uri="{BB962C8B-B14F-4D97-AF65-F5344CB8AC3E}">
        <p14:creationId xmlns:p14="http://schemas.microsoft.com/office/powerpoint/2010/main" val="3033781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30</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significance of database skills for analysts in the context of analytics.</a:t>
            </a:r>
          </a:p>
          <a:p>
            <a:pPr algn="l">
              <a:buFont typeface="Arial" panose="020B0604020202020204" pitchFamily="34" charset="0"/>
              <a:buChar char="•"/>
            </a:pPr>
            <a:r>
              <a:rPr lang="en-US" b="0" i="0" dirty="0">
                <a:solidFill>
                  <a:srgbClr val="374151"/>
                </a:solidFill>
                <a:effectLst/>
                <a:latin typeface="Söhne"/>
              </a:rPr>
              <a:t>Explain that having strong database skills empowers analysts to perform critical tasks.</a:t>
            </a:r>
          </a:p>
          <a:p>
            <a:pPr algn="l">
              <a:buFont typeface="Arial" panose="020B0604020202020204" pitchFamily="34" charset="0"/>
              <a:buChar char="•"/>
            </a:pPr>
            <a:r>
              <a:rPr lang="en-US" b="0" i="0" dirty="0">
                <a:solidFill>
                  <a:srgbClr val="374151"/>
                </a:solidFill>
                <a:effectLst/>
                <a:latin typeface="Söhne"/>
              </a:rPr>
              <a:t>Elaborate on these tasks:</a:t>
            </a:r>
          </a:p>
          <a:p>
            <a:pPr marL="742950" lvl="1" indent="-285750" algn="l">
              <a:buFont typeface="Arial" panose="020B0604020202020204" pitchFamily="34" charset="0"/>
              <a:buChar char="•"/>
            </a:pPr>
            <a:r>
              <a:rPr lang="en-US" b="0" i="0" dirty="0">
                <a:solidFill>
                  <a:srgbClr val="374151"/>
                </a:solidFill>
                <a:effectLst/>
                <a:latin typeface="Söhne"/>
              </a:rPr>
              <a:t>Retrieving, combining, and preparing data for analytical projects, which ultimately helps in drawing out valuable insights.</a:t>
            </a:r>
          </a:p>
          <a:p>
            <a:pPr marL="742950" lvl="1" indent="-285750" algn="l">
              <a:buFont typeface="Arial" panose="020B0604020202020204" pitchFamily="34" charset="0"/>
              <a:buChar char="•"/>
            </a:pPr>
            <a:r>
              <a:rPr lang="en-US" b="0" i="0" dirty="0">
                <a:solidFill>
                  <a:srgbClr val="374151"/>
                </a:solidFill>
                <a:effectLst/>
                <a:latin typeface="Söhne"/>
              </a:rPr>
              <a:t>Identifying connections between datasets, enriching the analysis with contextual information.</a:t>
            </a:r>
          </a:p>
          <a:p>
            <a:pPr marL="742950" lvl="1" indent="-285750" algn="l">
              <a:buFont typeface="Arial" panose="020B0604020202020204" pitchFamily="34" charset="0"/>
              <a:buChar char="•"/>
            </a:pPr>
            <a:r>
              <a:rPr lang="en-US" b="0" i="0" dirty="0">
                <a:solidFill>
                  <a:srgbClr val="374151"/>
                </a:solidFill>
                <a:effectLst/>
                <a:latin typeface="Söhne"/>
              </a:rPr>
              <a:t>Facilitating self-service analytics, where analysts can independently explore and analyze data.</a:t>
            </a:r>
          </a:p>
          <a:p>
            <a:pPr algn="l">
              <a:buFont typeface="Arial" panose="020B0604020202020204" pitchFamily="34" charset="0"/>
              <a:buChar char="•"/>
            </a:pPr>
            <a:r>
              <a:rPr lang="en-US" b="0" i="0" dirty="0">
                <a:solidFill>
                  <a:srgbClr val="374151"/>
                </a:solidFill>
                <a:effectLst/>
                <a:latin typeface="Söhne"/>
              </a:rPr>
              <a:t>Emphasize that database familiarity provides analysts with the flexibility and precision required to gather, investigate, and prepare data effectively.</a:t>
            </a:r>
          </a:p>
          <a:p>
            <a:pPr algn="l">
              <a:buFont typeface="Arial" panose="020B0604020202020204" pitchFamily="34" charset="0"/>
              <a:buChar char="•"/>
            </a:pPr>
            <a:r>
              <a:rPr lang="en-US" b="0" i="0" dirty="0">
                <a:solidFill>
                  <a:srgbClr val="374151"/>
                </a:solidFill>
                <a:effectLst/>
                <a:latin typeface="Söhne"/>
              </a:rPr>
              <a:t>Conclude by underlining how these skills are fundamental for analysts to deliver data-driven insights and make informed decisions.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2584712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4</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an introduction to databases.</a:t>
            </a:r>
          </a:p>
          <a:p>
            <a:pPr algn="l">
              <a:buFont typeface="Arial" panose="020B0604020202020204" pitchFamily="34" charset="0"/>
              <a:buChar char="•"/>
            </a:pPr>
            <a:r>
              <a:rPr lang="en-US" b="0" i="0" dirty="0">
                <a:solidFill>
                  <a:srgbClr val="374151"/>
                </a:solidFill>
                <a:effectLst/>
                <a:latin typeface="Söhne"/>
              </a:rPr>
              <a:t>Explain that a database is essentially a structured and electronic repository of data.</a:t>
            </a:r>
          </a:p>
          <a:p>
            <a:pPr algn="l">
              <a:buFont typeface="Arial" panose="020B0604020202020204" pitchFamily="34" charset="0"/>
              <a:buChar char="•"/>
            </a:pPr>
            <a:r>
              <a:rPr lang="en-US" b="0" i="0" dirty="0">
                <a:solidFill>
                  <a:srgbClr val="374151"/>
                </a:solidFill>
                <a:effectLst/>
                <a:latin typeface="Söhne"/>
              </a:rPr>
              <a:t>Emphasize that databases offer several benefits, such as the ability to store, update, retrieve, and manage vast amounts of information efficiently.</a:t>
            </a:r>
          </a:p>
          <a:p>
            <a:pPr algn="l">
              <a:buFont typeface="Arial" panose="020B0604020202020204" pitchFamily="34" charset="0"/>
              <a:buChar char="•"/>
            </a:pPr>
            <a:r>
              <a:rPr lang="en-US" b="0" i="0" dirty="0">
                <a:solidFill>
                  <a:srgbClr val="374151"/>
                </a:solidFill>
                <a:effectLst/>
                <a:latin typeface="Söhne"/>
              </a:rPr>
              <a:t>Mention that data is organized within databases, making it easier for users to work with and extract meaningful insights.</a:t>
            </a:r>
          </a:p>
          <a:p>
            <a:pPr algn="l">
              <a:buFont typeface="Arial" panose="020B0604020202020204" pitchFamily="34" charset="0"/>
              <a:buChar char="•"/>
            </a:pPr>
            <a:r>
              <a:rPr lang="en-US" b="0" i="0" dirty="0">
                <a:solidFill>
                  <a:srgbClr val="374151"/>
                </a:solidFill>
                <a:effectLst/>
                <a:latin typeface="Söhne"/>
              </a:rPr>
              <a:t>Conclude by highlighting the importance of databases in various applications, from business operations to scientific research, where structured and accessible data is crucial for decision-making and analysis.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1458822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fundamental components of databases - tables, records, and fields.</a:t>
            </a:r>
          </a:p>
          <a:p>
            <a:pPr algn="l">
              <a:buFont typeface="Arial" panose="020B0604020202020204" pitchFamily="34" charset="0"/>
              <a:buChar char="•"/>
            </a:pPr>
            <a:r>
              <a:rPr lang="en-US" b="0" i="0" dirty="0">
                <a:solidFill>
                  <a:srgbClr val="374151"/>
                </a:solidFill>
                <a:effectLst/>
                <a:latin typeface="Söhne"/>
              </a:rPr>
              <a:t>Explain that tables are the containers that organize data, with rows and columns.</a:t>
            </a:r>
          </a:p>
          <a:p>
            <a:pPr algn="l">
              <a:buFont typeface="Arial" panose="020B0604020202020204" pitchFamily="34" charset="0"/>
              <a:buChar char="•"/>
            </a:pPr>
            <a:r>
              <a:rPr lang="en-US" b="0" i="0" dirty="0">
                <a:solidFill>
                  <a:srgbClr val="374151"/>
                </a:solidFill>
                <a:effectLst/>
                <a:latin typeface="Söhne"/>
              </a:rPr>
              <a:t>Provide a practical example with a "Customers" table to illustrate how columns (fields) like "Name," "Address," and "Phone Number" store information about individual customers (records).</a:t>
            </a:r>
          </a:p>
          <a:p>
            <a:pPr algn="l">
              <a:buFont typeface="Arial" panose="020B0604020202020204" pitchFamily="34" charset="0"/>
              <a:buChar char="•"/>
            </a:pPr>
            <a:r>
              <a:rPr lang="en-US" b="0" i="0" dirty="0">
                <a:solidFill>
                  <a:srgbClr val="374151"/>
                </a:solidFill>
                <a:effectLst/>
                <a:latin typeface="Söhne"/>
              </a:rPr>
              <a:t>Transition to the concept of records, emphasizing that they represent individual entries in a table, essentially the rows.</a:t>
            </a:r>
          </a:p>
          <a:p>
            <a:pPr algn="l">
              <a:buFont typeface="Arial" panose="020B0604020202020204" pitchFamily="34" charset="0"/>
              <a:buChar char="•"/>
            </a:pPr>
            <a:r>
              <a:rPr lang="en-US" b="0" i="0" dirty="0">
                <a:solidFill>
                  <a:srgbClr val="374151"/>
                </a:solidFill>
                <a:effectLst/>
                <a:latin typeface="Söhne"/>
              </a:rPr>
              <a:t>Highlight that records collect related data across the various fields, providing a complete set of information for a single entity, such as a customer or a product.</a:t>
            </a:r>
          </a:p>
          <a:p>
            <a:pPr algn="l">
              <a:buFont typeface="Arial" panose="020B0604020202020204" pitchFamily="34" charset="0"/>
              <a:buChar char="•"/>
            </a:pPr>
            <a:r>
              <a:rPr lang="en-US" b="0" i="0" dirty="0">
                <a:solidFill>
                  <a:srgbClr val="374151"/>
                </a:solidFill>
                <a:effectLst/>
                <a:latin typeface="Söhne"/>
              </a:rPr>
              <a:t>Discuss fields as the columns within tables, pointing out that each field represents a specific attribute or characteristic of the larger data entry.</a:t>
            </a:r>
          </a:p>
          <a:p>
            <a:pPr algn="l">
              <a:buFont typeface="Arial" panose="020B0604020202020204" pitchFamily="34" charset="0"/>
              <a:buChar char="•"/>
            </a:pPr>
            <a:r>
              <a:rPr lang="en-US" b="0" i="0" dirty="0">
                <a:solidFill>
                  <a:srgbClr val="374151"/>
                </a:solidFill>
                <a:effectLst/>
                <a:latin typeface="Söhne"/>
              </a:rPr>
              <a:t>Conclude by emphasizing that understanding tables, records, and fields is essential for effective data organization and retrieval in database systems.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6323154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significance of database queries.</a:t>
            </a:r>
          </a:p>
          <a:p>
            <a:pPr algn="l">
              <a:buFont typeface="Arial" panose="020B0604020202020204" pitchFamily="34" charset="0"/>
              <a:buChar char="•"/>
            </a:pPr>
            <a:r>
              <a:rPr lang="en-US" b="0" i="0" dirty="0">
                <a:solidFill>
                  <a:srgbClr val="374151"/>
                </a:solidFill>
                <a:effectLst/>
                <a:latin typeface="Söhne"/>
              </a:rPr>
              <a:t>Explain that a database query is essentially a request for specific data from within a database.</a:t>
            </a:r>
          </a:p>
          <a:p>
            <a:pPr algn="l">
              <a:buFont typeface="Arial" panose="020B0604020202020204" pitchFamily="34" charset="0"/>
              <a:buChar char="•"/>
            </a:pPr>
            <a:r>
              <a:rPr lang="en-US" b="0" i="0" dirty="0">
                <a:solidFill>
                  <a:srgbClr val="374151"/>
                </a:solidFill>
                <a:effectLst/>
                <a:latin typeface="Söhne"/>
              </a:rPr>
              <a:t>Emphasize that queries empower users to perform powerful analysis and filtering of data, enabling them to retrieve the exact information they need from a large dataset.</a:t>
            </a:r>
          </a:p>
          <a:p>
            <a:pPr algn="l">
              <a:buFont typeface="Arial" panose="020B0604020202020204" pitchFamily="34" charset="0"/>
              <a:buChar char="•"/>
            </a:pPr>
            <a:r>
              <a:rPr lang="en-US" b="0" i="0" dirty="0">
                <a:solidFill>
                  <a:srgbClr val="374151"/>
                </a:solidFill>
                <a:effectLst/>
                <a:latin typeface="Söhne"/>
              </a:rPr>
              <a:t>Provide real-world examples to illustrate the importance of queries, such as finding all customers who made a purchase in the last month or identifying the highest-selling products.</a:t>
            </a:r>
          </a:p>
          <a:p>
            <a:pPr algn="l">
              <a:buFont typeface="Arial" panose="020B0604020202020204" pitchFamily="34" charset="0"/>
              <a:buChar char="•"/>
            </a:pPr>
            <a:r>
              <a:rPr lang="en-US" b="0" i="0" dirty="0">
                <a:solidFill>
                  <a:srgbClr val="374151"/>
                </a:solidFill>
                <a:effectLst/>
                <a:latin typeface="Söhne"/>
              </a:rPr>
              <a:t>Conclude by highlighting how the ability to query a database efficiently is a critical aspect of leveraging data for informed decision-making and insights.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2121967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18D27-2E32-6C7E-412C-6671F010903A}"/>
            </a:ext>
          </a:extLst>
        </p:cNvPr>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0B6D56F9-1972-828F-91ED-A98074B616D0}"/>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79B21D08-E9E6-9037-5556-4A3FBF282E13}"/>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9126667B-8E3D-6A8A-83F6-4B59846ABDC8}"/>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11</a:t>
            </a:fld>
            <a:endParaRPr lang="en-US" altLang="en-US" dirty="0"/>
          </a:p>
        </p:txBody>
      </p:sp>
    </p:spTree>
    <p:extLst>
      <p:ext uri="{BB962C8B-B14F-4D97-AF65-F5344CB8AC3E}">
        <p14:creationId xmlns:p14="http://schemas.microsoft.com/office/powerpoint/2010/main" val="28708971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Begin by introducing the slide's main topic: the benefits of relational databases.</a:t>
            </a:r>
          </a:p>
          <a:p>
            <a:pPr algn="l">
              <a:buFont typeface="Arial" panose="020B0604020202020204" pitchFamily="34" charset="0"/>
              <a:buChar char="•"/>
            </a:pPr>
            <a:r>
              <a:rPr lang="en-US" b="0" i="0" dirty="0">
                <a:solidFill>
                  <a:srgbClr val="374151"/>
                </a:solidFill>
                <a:effectLst/>
                <a:latin typeface="Söhne"/>
              </a:rPr>
              <a:t>Explain that relational databases provide a structured framework for managing data, with tables that are easy to work with using SQL.</a:t>
            </a:r>
          </a:p>
          <a:p>
            <a:pPr algn="l">
              <a:buFont typeface="Arial" panose="020B0604020202020204" pitchFamily="34" charset="0"/>
              <a:buChar char="•"/>
            </a:pPr>
            <a:r>
              <a:rPr lang="en-US" b="0" i="0" dirty="0">
                <a:solidFill>
                  <a:srgbClr val="374151"/>
                </a:solidFill>
                <a:effectLst/>
                <a:latin typeface="Söhne"/>
              </a:rPr>
              <a:t>Transition to the advantages of using relational databases.</a:t>
            </a:r>
          </a:p>
          <a:p>
            <a:pPr algn="l">
              <a:buFont typeface="Arial" panose="020B0604020202020204" pitchFamily="34" charset="0"/>
              <a:buChar char="•"/>
            </a:pPr>
            <a:r>
              <a:rPr lang="en-US" b="0" i="0" dirty="0">
                <a:solidFill>
                  <a:srgbClr val="374151"/>
                </a:solidFill>
                <a:effectLst/>
                <a:latin typeface="Söhne"/>
              </a:rPr>
              <a:t>Elaborate on flexibility, emphasizing how it allows for the seamless addition of new data elements and structures without disrupting existing data.</a:t>
            </a:r>
          </a:p>
          <a:p>
            <a:pPr algn="l">
              <a:buFont typeface="Arial" panose="020B0604020202020204" pitchFamily="34" charset="0"/>
              <a:buChar char="•"/>
            </a:pPr>
            <a:r>
              <a:rPr lang="en-US" b="0" i="0" dirty="0">
                <a:solidFill>
                  <a:srgbClr val="374151"/>
                </a:solidFill>
                <a:effectLst/>
                <a:latin typeface="Söhne"/>
              </a:rPr>
              <a:t>Discuss simplicity, highlighting how the structured format simplifies data organization, making it easier to manage and query.</a:t>
            </a:r>
          </a:p>
          <a:p>
            <a:pPr algn="l">
              <a:buFont typeface="Arial" panose="020B0604020202020204" pitchFamily="34" charset="0"/>
              <a:buChar char="•"/>
            </a:pPr>
            <a:r>
              <a:rPr lang="en-US" b="0" i="0" dirty="0">
                <a:solidFill>
                  <a:srgbClr val="374151"/>
                </a:solidFill>
                <a:effectLst/>
                <a:latin typeface="Söhne"/>
              </a:rPr>
              <a:t>Lastly, emphasize the performance benefits, explaining how relational databases enable efficient data retrieval and processing, making them a powerful tool for data-driven applications.</a:t>
            </a:r>
          </a:p>
          <a:p>
            <a:pPr algn="l">
              <a:buFont typeface="Arial" panose="020B0604020202020204" pitchFamily="34" charset="0"/>
              <a:buChar char="•"/>
            </a:pPr>
            <a:r>
              <a:rPr lang="en-US" b="0" i="0" dirty="0">
                <a:solidFill>
                  <a:srgbClr val="374151"/>
                </a:solidFill>
                <a:effectLst/>
                <a:latin typeface="Söhne"/>
              </a:rPr>
              <a:t>Conclude by reinforcing the idea that relational databases offer a robust and versatile solution for managing and utilizing structured data.</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884127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2979782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jpeg"/><Relationship Id="rId3" Type="http://schemas.openxmlformats.org/officeDocument/2006/relationships/slideLayout" Target="../slideLayouts/slideLayout10.xml"/><Relationship Id="rId7" Type="http://schemas.openxmlformats.org/officeDocument/2006/relationships/image" Target="../media/image4.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heme" Target="../theme/theme4.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 id="2147493483"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tableauserver/t/PersonalLines/views/FindTheData/Home?%3Aembed=y&amp;%3AshowShareOptions=true&amp;%3Adisplay_count=no&amp;%3AshowVizHome=no#1"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7"/>
            <a:ext cx="6400800" cy="110265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 Bases and Data Types</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778897" y="4199060"/>
            <a:ext cx="6400800" cy="334106"/>
          </a:xfrm>
        </p:spPr>
        <p:txBody>
          <a:bodyPr/>
          <a:lstStyle/>
          <a:p>
            <a:pPr algn="ctr"/>
            <a:r>
              <a:rPr lang="en-US" dirty="0"/>
              <a:t>DL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Databases At Progressive: </a:t>
            </a:r>
            <a:r>
              <a:rPr lang="en-US" b="0" i="0" dirty="0" err="1">
                <a:solidFill>
                  <a:srgbClr val="1C1917"/>
                </a:solidFill>
                <a:effectLst/>
                <a:latin typeface="-apple-system"/>
              </a:rPr>
              <a:t>Findthedata</a:t>
            </a:r>
            <a:r>
              <a:rPr lang="en-US" b="0" i="0" dirty="0">
                <a:solidFill>
                  <a:srgbClr val="1C1917"/>
                </a:solidFill>
                <a:effectLst/>
                <a:latin typeface="-apple-system"/>
              </a:rPr>
              <a:t>/</a:t>
            </a:r>
          </a:p>
          <a:p>
            <a:endParaRPr lang="en-US" dirty="0">
              <a:solidFill>
                <a:srgbClr val="1C1917"/>
              </a:solidFill>
              <a:latin typeface="-apple-system"/>
            </a:endParaRPr>
          </a:p>
          <a:p>
            <a:pPr marL="0" indent="0">
              <a:buNone/>
            </a:pPr>
            <a:r>
              <a:rPr lang="en-US" b="0" i="0" dirty="0">
                <a:solidFill>
                  <a:srgbClr val="1C1917"/>
                </a:solidFill>
                <a:effectLst/>
                <a:latin typeface="-apple-system"/>
                <a:hlinkClick r:id="rId2"/>
              </a:rPr>
              <a:t>https://tableauserver/t/PersonalLines/views/FindTheData/Home?%3Aembed=y&amp;%3AshowShareOptions=true&amp;%3Adisplay_count=no&amp;%3AshowVizHome=no#1</a:t>
            </a:r>
            <a:endParaRPr lang="en-US" b="0" i="0" dirty="0">
              <a:solidFill>
                <a:srgbClr val="1C1917"/>
              </a:solidFill>
              <a:effectLst/>
              <a:latin typeface="-apple-system"/>
            </a:endParaRPr>
          </a:p>
          <a:p>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pic>
        <p:nvPicPr>
          <p:cNvPr id="2" name="Picture 1">
            <a:extLst>
              <a:ext uri="{FF2B5EF4-FFF2-40B4-BE49-F238E27FC236}">
                <a16:creationId xmlns:a16="http://schemas.microsoft.com/office/drawing/2014/main" id="{055B9DE0-1F2D-DA55-9E95-4D7A90E23FB4}"/>
              </a:ext>
            </a:extLst>
          </p:cNvPr>
          <p:cNvPicPr>
            <a:picLocks noChangeAspect="1"/>
          </p:cNvPicPr>
          <p:nvPr/>
        </p:nvPicPr>
        <p:blipFill>
          <a:blip r:embed="rId3"/>
          <a:stretch>
            <a:fillRect/>
          </a:stretch>
        </p:blipFill>
        <p:spPr>
          <a:xfrm>
            <a:off x="2536825" y="3715286"/>
            <a:ext cx="3956050" cy="2512477"/>
          </a:xfrm>
          <a:prstGeom prst="rect">
            <a:avLst/>
          </a:prstGeom>
        </p:spPr>
      </p:pic>
    </p:spTree>
    <p:extLst>
      <p:ext uri="{BB962C8B-B14F-4D97-AF65-F5344CB8AC3E}">
        <p14:creationId xmlns:p14="http://schemas.microsoft.com/office/powerpoint/2010/main" val="759699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Rational Databases</a:t>
            </a:r>
          </a:p>
        </p:txBody>
      </p:sp>
    </p:spTree>
    <p:extLst>
      <p:ext uri="{BB962C8B-B14F-4D97-AF65-F5344CB8AC3E}">
        <p14:creationId xmlns:p14="http://schemas.microsoft.com/office/powerpoint/2010/main" val="1095189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Relational Databases</a:t>
            </a:r>
            <a:r>
              <a:rPr lang="en-US" b="0" i="0" dirty="0">
                <a:solidFill>
                  <a:srgbClr val="374151"/>
                </a:solidFill>
                <a:effectLst/>
                <a:latin typeface="Söhne"/>
              </a:rPr>
              <a:t>: Organize structured data into tables for easy management, access, manipulation, and SQL-based linking.</a:t>
            </a:r>
          </a:p>
          <a:p>
            <a:endParaRPr lang="en-US" b="0" i="0" dirty="0">
              <a:solidFill>
                <a:srgbClr val="374151"/>
              </a:solidFill>
              <a:effectLst/>
              <a:latin typeface="Söhne"/>
            </a:endParaRPr>
          </a:p>
          <a:p>
            <a:r>
              <a:rPr lang="en-US" b="1" i="0" dirty="0">
                <a:solidFill>
                  <a:srgbClr val="374151"/>
                </a:solidFill>
                <a:effectLst/>
                <a:latin typeface="Söhne"/>
              </a:rPr>
              <a:t>Advantages</a:t>
            </a:r>
            <a:r>
              <a:rPr lang="en-US" b="0" i="0" dirty="0">
                <a:solidFill>
                  <a:srgbClr val="374151"/>
                </a:solidFill>
                <a:effectLst/>
                <a:latin typeface="Söhne"/>
              </a:rPr>
              <a:t>:</a:t>
            </a:r>
          </a:p>
          <a:p>
            <a:pPr lvl="1"/>
            <a:r>
              <a:rPr lang="en-US" b="1" i="0" dirty="0">
                <a:solidFill>
                  <a:srgbClr val="374151"/>
                </a:solidFill>
                <a:effectLst/>
                <a:latin typeface="Söhne"/>
              </a:rPr>
              <a:t>Flexibility</a:t>
            </a:r>
            <a:r>
              <a:rPr lang="en-US" b="0" i="0" dirty="0">
                <a:solidFill>
                  <a:srgbClr val="374151"/>
                </a:solidFill>
                <a:effectLst/>
                <a:latin typeface="Söhne"/>
              </a:rPr>
              <a:t>: Easily add new data categories, fields, and tables without altering existing structures.</a:t>
            </a:r>
          </a:p>
          <a:p>
            <a:pPr lvl="1"/>
            <a:r>
              <a:rPr lang="en-US" b="1" i="0" dirty="0">
                <a:solidFill>
                  <a:srgbClr val="374151"/>
                </a:solidFill>
                <a:effectLst/>
                <a:latin typeface="Söhne"/>
              </a:rPr>
              <a:t>Simplicity</a:t>
            </a:r>
            <a:r>
              <a:rPr lang="en-US" b="0" i="0" dirty="0">
                <a:solidFill>
                  <a:srgbClr val="374151"/>
                </a:solidFill>
                <a:effectLst/>
                <a:latin typeface="Söhne"/>
              </a:rPr>
              <a:t>: Streamlined data organization for improved efficiency.</a:t>
            </a:r>
          </a:p>
          <a:p>
            <a:pPr lvl="1"/>
            <a:r>
              <a:rPr lang="en-US" b="1" i="0" dirty="0">
                <a:solidFill>
                  <a:srgbClr val="374151"/>
                </a:solidFill>
                <a:effectLst/>
                <a:latin typeface="Söhne"/>
              </a:rPr>
              <a:t>Performance</a:t>
            </a:r>
            <a:r>
              <a:rPr lang="en-US" b="0" i="0" dirty="0">
                <a:solidFill>
                  <a:srgbClr val="374151"/>
                </a:solidFill>
                <a:effectLst/>
                <a:latin typeface="Söhne"/>
              </a:rPr>
              <a:t>: Efficient data retrieval and processing.</a:t>
            </a: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321512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 Structure</a:t>
            </a:r>
            <a:r>
              <a:rPr lang="en-US" b="0" i="0" dirty="0">
                <a:solidFill>
                  <a:srgbClr val="374151"/>
                </a:solidFill>
                <a:effectLst/>
                <a:latin typeface="Söhne"/>
              </a:rPr>
              <a:t>:</a:t>
            </a:r>
          </a:p>
          <a:p>
            <a:pPr lvl="1"/>
            <a:r>
              <a:rPr lang="en-US" b="0" i="0" dirty="0">
                <a:solidFill>
                  <a:srgbClr val="374151"/>
                </a:solidFill>
                <a:effectLst/>
                <a:latin typeface="Söhne"/>
              </a:rPr>
              <a:t>Structured, tabular data storage.</a:t>
            </a:r>
          </a:p>
          <a:p>
            <a:pPr lvl="1"/>
            <a:r>
              <a:rPr lang="en-US" b="0" i="0" dirty="0">
                <a:solidFill>
                  <a:srgbClr val="374151"/>
                </a:solidFill>
                <a:effectLst/>
                <a:latin typeface="Söhne"/>
              </a:rPr>
              <a:t>Utilizes two-dimensional database tables.</a:t>
            </a:r>
          </a:p>
          <a:p>
            <a:pPr lvl="1"/>
            <a:r>
              <a:rPr lang="en-US" b="0" i="0" dirty="0">
                <a:solidFill>
                  <a:srgbClr val="374151"/>
                </a:solidFill>
                <a:effectLst/>
                <a:latin typeface="Söhne"/>
              </a:rPr>
              <a:t>Tables mimic spreadsheets with cell-based layouts.</a:t>
            </a:r>
          </a:p>
          <a:p>
            <a:r>
              <a:rPr lang="en-US" b="1" i="0" dirty="0">
                <a:solidFill>
                  <a:srgbClr val="374151"/>
                </a:solidFill>
                <a:effectLst/>
                <a:latin typeface="Söhne"/>
              </a:rPr>
              <a:t>Data Representation</a:t>
            </a:r>
            <a:r>
              <a:rPr lang="en-US" b="0" i="0" dirty="0">
                <a:solidFill>
                  <a:srgbClr val="374151"/>
                </a:solidFill>
                <a:effectLst/>
                <a:latin typeface="Söhne"/>
              </a:rPr>
              <a:t>:</a:t>
            </a:r>
          </a:p>
          <a:p>
            <a:pPr lvl="1"/>
            <a:r>
              <a:rPr lang="en-US" b="0" i="0" dirty="0">
                <a:solidFill>
                  <a:srgbClr val="374151"/>
                </a:solidFill>
                <a:effectLst/>
                <a:latin typeface="Söhne"/>
              </a:rPr>
              <a:t>Each </a:t>
            </a:r>
            <a:r>
              <a:rPr lang="en-US" b="1" i="0" dirty="0">
                <a:solidFill>
                  <a:srgbClr val="374151"/>
                </a:solidFill>
                <a:effectLst/>
                <a:latin typeface="Söhne"/>
              </a:rPr>
              <a:t>row</a:t>
            </a:r>
            <a:r>
              <a:rPr lang="en-US" b="0" i="0" dirty="0">
                <a:solidFill>
                  <a:srgbClr val="374151"/>
                </a:solidFill>
                <a:effectLst/>
                <a:latin typeface="Söhne"/>
              </a:rPr>
              <a:t> represents a unique record.</a:t>
            </a:r>
          </a:p>
          <a:p>
            <a:pPr lvl="1"/>
            <a:r>
              <a:rPr lang="en-US" b="1" i="0" dirty="0">
                <a:solidFill>
                  <a:srgbClr val="374151"/>
                </a:solidFill>
                <a:effectLst/>
                <a:latin typeface="Söhne"/>
              </a:rPr>
              <a:t>Columns</a:t>
            </a:r>
            <a:r>
              <a:rPr lang="en-US" b="0" i="0" dirty="0">
                <a:solidFill>
                  <a:srgbClr val="374151"/>
                </a:solidFill>
                <a:effectLst/>
                <a:latin typeface="Söhne"/>
              </a:rPr>
              <a:t> define various fields or attributes for record types.</a:t>
            </a:r>
          </a:p>
          <a:p>
            <a:pPr marL="914400" lvl="2" indent="0">
              <a:buNone/>
            </a:pPr>
            <a:endParaRPr lang="en-US" b="0" i="0" dirty="0">
              <a:solidFill>
                <a:srgbClr val="1C1917"/>
              </a:solidFill>
              <a:effectLst/>
              <a:latin typeface="-apple-system"/>
            </a:endParaRPr>
          </a:p>
        </p:txBody>
      </p:sp>
      <p:pic>
        <p:nvPicPr>
          <p:cNvPr id="23554" name="Picture 2" descr="SQL Introduction">
            <a:extLst>
              <a:ext uri="{FF2B5EF4-FFF2-40B4-BE49-F238E27FC236}">
                <a16:creationId xmlns:a16="http://schemas.microsoft.com/office/drawing/2014/main" id="{BA285C6A-B100-B90E-8B88-7ED45EEDD1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5121" y="4099775"/>
            <a:ext cx="3302000" cy="246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396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 Organization</a:t>
            </a:r>
            <a:r>
              <a:rPr lang="en-US" b="0" i="0" dirty="0">
                <a:solidFill>
                  <a:srgbClr val="374151"/>
                </a:solidFill>
                <a:effectLst/>
                <a:latin typeface="Söhne"/>
              </a:rPr>
              <a:t>:</a:t>
            </a:r>
          </a:p>
          <a:p>
            <a:pPr lvl="1"/>
            <a:r>
              <a:rPr lang="en-US" b="0" i="0" dirty="0">
                <a:solidFill>
                  <a:srgbClr val="374151"/>
                </a:solidFill>
                <a:effectLst/>
                <a:latin typeface="Söhne"/>
              </a:rPr>
              <a:t>Tables organize data into fields and records.</a:t>
            </a:r>
          </a:p>
          <a:p>
            <a:pPr lvl="1"/>
            <a:r>
              <a:rPr lang="en-US" b="0" i="0" dirty="0">
                <a:solidFill>
                  <a:srgbClr val="374151"/>
                </a:solidFill>
                <a:effectLst/>
                <a:latin typeface="Söhne"/>
              </a:rPr>
              <a:t>Fields (columns) contain attributes (e.g., name, age) of a record.</a:t>
            </a:r>
          </a:p>
          <a:p>
            <a:pPr lvl="1"/>
            <a:r>
              <a:rPr lang="en-US" b="0" i="0" dirty="0">
                <a:solidFill>
                  <a:srgbClr val="374151"/>
                </a:solidFill>
                <a:effectLst/>
                <a:latin typeface="Söhne"/>
              </a:rPr>
              <a:t>Records (rows) represent individual data entries (e.g., customer, product).</a:t>
            </a:r>
          </a:p>
          <a:p>
            <a:pPr lvl="1"/>
            <a:endParaRPr lang="en-US" b="0" i="0" dirty="0">
              <a:solidFill>
                <a:srgbClr val="374151"/>
              </a:solidFill>
              <a:effectLst/>
              <a:latin typeface="Söhne"/>
            </a:endParaRPr>
          </a:p>
          <a:p>
            <a:r>
              <a:rPr lang="en-US" b="1" i="0" dirty="0">
                <a:solidFill>
                  <a:srgbClr val="374151"/>
                </a:solidFill>
                <a:effectLst/>
                <a:latin typeface="Söhne"/>
              </a:rPr>
              <a:t>Structured Relationships</a:t>
            </a:r>
            <a:r>
              <a:rPr lang="en-US" b="0" i="0" dirty="0">
                <a:solidFill>
                  <a:srgbClr val="374151"/>
                </a:solidFill>
                <a:effectLst/>
                <a:latin typeface="Söhne"/>
              </a:rPr>
              <a:t>:</a:t>
            </a:r>
          </a:p>
          <a:p>
            <a:pPr lvl="1"/>
            <a:r>
              <a:rPr lang="en-US" b="0" i="0" dirty="0">
                <a:solidFill>
                  <a:srgbClr val="374151"/>
                </a:solidFill>
                <a:effectLst/>
                <a:latin typeface="Söhne"/>
              </a:rPr>
              <a:t>Tables are interconnected.</a:t>
            </a:r>
          </a:p>
          <a:p>
            <a:pPr lvl="1"/>
            <a:r>
              <a:rPr lang="en-US" b="0" i="0" dirty="0">
                <a:solidFill>
                  <a:srgbClr val="374151"/>
                </a:solidFill>
                <a:effectLst/>
                <a:latin typeface="Söhne"/>
              </a:rPr>
              <a:t>Structured relationships connect records across tables.</a:t>
            </a:r>
          </a:p>
          <a:p>
            <a:pPr marL="914400" lvl="2"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1318817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F4EE03-3C4C-F045-0581-A482C55E7D3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BEBB49B-C2B8-D9B1-104F-6348CAF766C0}"/>
              </a:ext>
            </a:extLst>
          </p:cNvPr>
          <p:cNvSpPr>
            <a:spLocks noGrp="1"/>
          </p:cNvSpPr>
          <p:nvPr>
            <p:ph type="title"/>
          </p:nvPr>
        </p:nvSpPr>
        <p:spPr>
          <a:xfrm>
            <a:off x="457200" y="274638"/>
            <a:ext cx="8229600" cy="428312"/>
          </a:xfrm>
        </p:spPr>
        <p:txBody>
          <a:bodyPr>
            <a:normAutofit/>
          </a:bodyPr>
          <a:lstStyle/>
          <a:p>
            <a:pPr>
              <a:lnSpc>
                <a:spcPct val="90000"/>
              </a:lnSpc>
            </a:pPr>
            <a:r>
              <a:rPr lang="en-US" dirty="0"/>
              <a:t>Relational Databases</a:t>
            </a:r>
            <a:endParaRPr lang="en-US"/>
          </a:p>
        </p:txBody>
      </p:sp>
      <p:pic>
        <p:nvPicPr>
          <p:cNvPr id="2" name="Picture 4" descr="The structure of relationships between different types of tables.... |  Download Scientific Diagram">
            <a:extLst>
              <a:ext uri="{FF2B5EF4-FFF2-40B4-BE49-F238E27FC236}">
                <a16:creationId xmlns:a16="http://schemas.microsoft.com/office/drawing/2014/main" id="{8A2C7B36-8E2F-335F-6406-463CC522BF68}"/>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343236" y="1521204"/>
            <a:ext cx="5471902" cy="3958838"/>
          </a:xfrm>
          <a:prstGeom prst="rect">
            <a:avLst/>
          </a:prstGeom>
          <a:solidFill>
            <a:srgbClr val="FFFFFF"/>
          </a:solidFill>
        </p:spPr>
      </p:pic>
      <p:sp>
        <p:nvSpPr>
          <p:cNvPr id="8" name="Subtitle 2">
            <a:extLst>
              <a:ext uri="{FF2B5EF4-FFF2-40B4-BE49-F238E27FC236}">
                <a16:creationId xmlns:a16="http://schemas.microsoft.com/office/drawing/2014/main" id="{9FC42BD1-3D2D-65A5-29BD-DD29DD29B40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Tree>
    <p:extLst>
      <p:ext uri="{BB962C8B-B14F-4D97-AF65-F5344CB8AC3E}">
        <p14:creationId xmlns:p14="http://schemas.microsoft.com/office/powerpoint/2010/main" val="617821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Key Constraints</a:t>
            </a:r>
            <a:r>
              <a:rPr lang="en-US" b="0" i="0" dirty="0">
                <a:solidFill>
                  <a:srgbClr val="374151"/>
                </a:solidFill>
                <a:effectLst/>
                <a:latin typeface="Söhne"/>
              </a:rPr>
              <a:t>:</a:t>
            </a:r>
          </a:p>
          <a:p>
            <a:pPr lvl="1"/>
            <a:r>
              <a:rPr lang="en-US" b="0" i="0" dirty="0">
                <a:solidFill>
                  <a:srgbClr val="374151"/>
                </a:solidFill>
                <a:effectLst/>
                <a:latin typeface="Söhne"/>
              </a:rPr>
              <a:t>Define essential table relationships.</a:t>
            </a:r>
          </a:p>
          <a:p>
            <a:pPr lvl="1"/>
            <a:r>
              <a:rPr lang="en-US" b="0" i="0" dirty="0">
                <a:solidFill>
                  <a:srgbClr val="374151"/>
                </a:solidFill>
                <a:effectLst/>
                <a:latin typeface="Söhne"/>
              </a:rPr>
              <a:t>Ensure data accuracy and consistency.</a:t>
            </a:r>
          </a:p>
          <a:p>
            <a:r>
              <a:rPr lang="en-US" b="1" i="0" dirty="0">
                <a:solidFill>
                  <a:srgbClr val="374151"/>
                </a:solidFill>
                <a:effectLst/>
                <a:latin typeface="Söhne"/>
              </a:rPr>
              <a:t>Primary Key</a:t>
            </a:r>
            <a:r>
              <a:rPr lang="en-US" b="0" i="0" dirty="0">
                <a:solidFill>
                  <a:srgbClr val="374151"/>
                </a:solidFill>
                <a:effectLst/>
                <a:latin typeface="Söhne"/>
              </a:rPr>
              <a:t>:</a:t>
            </a:r>
          </a:p>
          <a:p>
            <a:pPr lvl="1"/>
            <a:r>
              <a:rPr lang="en-US" b="0" i="0" dirty="0">
                <a:solidFill>
                  <a:srgbClr val="374151"/>
                </a:solidFill>
                <a:effectLst/>
                <a:latin typeface="Söhne"/>
              </a:rPr>
              <a:t>Uniquely identifies each record in a table.</a:t>
            </a:r>
          </a:p>
          <a:p>
            <a:pPr lvl="1"/>
            <a:r>
              <a:rPr lang="en-US" b="0" i="0" dirty="0">
                <a:solidFill>
                  <a:srgbClr val="374151"/>
                </a:solidFill>
                <a:effectLst/>
                <a:latin typeface="Söhne"/>
              </a:rPr>
              <a:t>Guarantees record uniqueness within the table.</a:t>
            </a:r>
          </a:p>
          <a:p>
            <a:r>
              <a:rPr lang="en-US" b="1" i="0" dirty="0">
                <a:solidFill>
                  <a:srgbClr val="374151"/>
                </a:solidFill>
                <a:effectLst/>
                <a:latin typeface="Söhne"/>
              </a:rPr>
              <a:t>Foreign Keys</a:t>
            </a:r>
            <a:r>
              <a:rPr lang="en-US" b="0" i="0" dirty="0">
                <a:solidFill>
                  <a:srgbClr val="374151"/>
                </a:solidFill>
                <a:effectLst/>
                <a:latin typeface="Söhne"/>
              </a:rPr>
              <a:t>:</a:t>
            </a:r>
          </a:p>
          <a:p>
            <a:pPr lvl="1"/>
            <a:r>
              <a:rPr lang="en-US" b="0" i="0" dirty="0">
                <a:solidFill>
                  <a:srgbClr val="374151"/>
                </a:solidFill>
                <a:effectLst/>
                <a:latin typeface="Söhne"/>
              </a:rPr>
              <a:t>Establish links between records in different tables.</a:t>
            </a:r>
          </a:p>
          <a:p>
            <a:pPr lvl="1"/>
            <a:r>
              <a:rPr lang="en-US" b="0" i="0" dirty="0">
                <a:solidFill>
                  <a:srgbClr val="374151"/>
                </a:solidFill>
                <a:effectLst/>
                <a:latin typeface="Söhne"/>
              </a:rPr>
              <a:t>Create relationships between related data.</a:t>
            </a:r>
          </a:p>
          <a:p>
            <a:pPr lvl="2"/>
            <a:endParaRPr lang="en-US" b="0" i="0" dirty="0">
              <a:solidFill>
                <a:srgbClr val="1C1917"/>
              </a:solidFill>
              <a:effectLst/>
              <a:latin typeface="-apple-system"/>
            </a:endParaRPr>
          </a:p>
          <a:p>
            <a:pPr lvl="2"/>
            <a:endParaRPr lang="en-US" dirty="0">
              <a:solidFill>
                <a:srgbClr val="1C1917"/>
              </a:solidFill>
              <a:latin typeface="-apple-system"/>
            </a:endParaRPr>
          </a:p>
          <a:p>
            <a:pPr lvl="2"/>
            <a:endParaRPr lang="en-US" b="0" i="0" dirty="0">
              <a:solidFill>
                <a:srgbClr val="1C1917"/>
              </a:solidFill>
              <a:effectLst/>
              <a:latin typeface="-apple-system"/>
            </a:endParaRPr>
          </a:p>
        </p:txBody>
      </p:sp>
    </p:spTree>
    <p:extLst>
      <p:ext uri="{BB962C8B-B14F-4D97-AF65-F5344CB8AC3E}">
        <p14:creationId xmlns:p14="http://schemas.microsoft.com/office/powerpoint/2010/main" val="211870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E3145B-5A13-735B-D254-60E24DCA8491}"/>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B0E697B9-3F56-7DDE-6FF2-72B94FC8E489}"/>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1998D39-17C1-0230-0461-5821CECDBD88}"/>
              </a:ext>
            </a:extLst>
          </p:cNvPr>
          <p:cNvSpPr>
            <a:spLocks noGrp="1"/>
          </p:cNvSpPr>
          <p:nvPr>
            <p:ph type="title"/>
          </p:nvPr>
        </p:nvSpPr>
        <p:spPr>
          <a:xfrm>
            <a:off x="400050" y="119939"/>
            <a:ext cx="8229600" cy="428312"/>
          </a:xfrm>
        </p:spPr>
        <p:txBody>
          <a:bodyPr/>
          <a:lstStyle/>
          <a:p>
            <a:r>
              <a:rPr lang="en-US" dirty="0"/>
              <a:t>Relational Databases</a:t>
            </a:r>
          </a:p>
        </p:txBody>
      </p:sp>
      <p:sp>
        <p:nvSpPr>
          <p:cNvPr id="7" name="Content Placeholder 6">
            <a:extLst>
              <a:ext uri="{FF2B5EF4-FFF2-40B4-BE49-F238E27FC236}">
                <a16:creationId xmlns:a16="http://schemas.microsoft.com/office/drawing/2014/main" id="{EF0B956C-6699-5766-F638-B51660BA64A6}"/>
              </a:ext>
            </a:extLst>
          </p:cNvPr>
          <p:cNvSpPr>
            <a:spLocks noGrp="1"/>
          </p:cNvSpPr>
          <p:nvPr>
            <p:ph idx="1"/>
          </p:nvPr>
        </p:nvSpPr>
        <p:spPr>
          <a:xfrm>
            <a:off x="400050" y="1225062"/>
            <a:ext cx="8229600" cy="5002701"/>
          </a:xfrm>
        </p:spPr>
        <p:txBody>
          <a:bodyPr/>
          <a:lstStyle/>
          <a:p>
            <a:endParaRPr lang="en-US" dirty="0">
              <a:solidFill>
                <a:srgbClr val="1C1917"/>
              </a:solidFill>
              <a:latin typeface="-apple-system"/>
            </a:endParaRPr>
          </a:p>
          <a:p>
            <a:pPr lvl="2"/>
            <a:endParaRPr lang="en-US" b="0" i="0" dirty="0">
              <a:solidFill>
                <a:srgbClr val="1C1917"/>
              </a:solidFill>
              <a:effectLst/>
              <a:latin typeface="-apple-system"/>
            </a:endParaRPr>
          </a:p>
        </p:txBody>
      </p:sp>
      <p:pic>
        <p:nvPicPr>
          <p:cNvPr id="25602" name="Picture 2" descr="SQL — Primary key Vs Foreign Key. As we know that relationship between… |  by Ryan Arjun | Medium">
            <a:extLst>
              <a:ext uri="{FF2B5EF4-FFF2-40B4-BE49-F238E27FC236}">
                <a16:creationId xmlns:a16="http://schemas.microsoft.com/office/drawing/2014/main" id="{BC3CC502-5728-E320-E9F5-48C72849CE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 y="1671674"/>
            <a:ext cx="7999393" cy="28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56045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Table Structures</a:t>
            </a:r>
          </a:p>
        </p:txBody>
      </p:sp>
    </p:spTree>
    <p:extLst>
      <p:ext uri="{BB962C8B-B14F-4D97-AF65-F5344CB8AC3E}">
        <p14:creationId xmlns:p14="http://schemas.microsoft.com/office/powerpoint/2010/main" val="15353189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Structured Format</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Database tables offer an organized, tabular structure.</a:t>
            </a:r>
          </a:p>
          <a:p>
            <a:pPr marL="742950" lvl="1" indent="-285750" algn="l">
              <a:buFont typeface="Arial" panose="020B0604020202020204" pitchFamily="34" charset="0"/>
              <a:buChar char="•"/>
            </a:pPr>
            <a:r>
              <a:rPr lang="en-US" b="0" i="0" dirty="0">
                <a:solidFill>
                  <a:srgbClr val="374151"/>
                </a:solidFill>
                <a:effectLst/>
                <a:latin typeface="Söhne"/>
              </a:rPr>
              <a:t>Ensures efficient and consistent data storage.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Types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Crucial aspect of table structure.</a:t>
            </a:r>
          </a:p>
          <a:p>
            <a:pPr marL="742950" lvl="1" indent="-285750" algn="l">
              <a:buFont typeface="Arial" panose="020B0604020202020204" pitchFamily="34" charset="0"/>
              <a:buChar char="•"/>
            </a:pPr>
            <a:r>
              <a:rPr lang="en-US" b="0" i="0" dirty="0">
                <a:solidFill>
                  <a:srgbClr val="374151"/>
                </a:solidFill>
                <a:effectLst/>
                <a:latin typeface="Söhne"/>
              </a:rPr>
              <a:t>Define allowable data for each column.</a:t>
            </a:r>
          </a:p>
          <a:p>
            <a:pPr marL="742950" lvl="1" indent="-285750" algn="l">
              <a:buFont typeface="Arial" panose="020B0604020202020204" pitchFamily="34" charset="0"/>
              <a:buChar char="•"/>
            </a:pPr>
            <a:r>
              <a:rPr lang="en-US" b="0" i="0" dirty="0">
                <a:solidFill>
                  <a:srgbClr val="374151"/>
                </a:solidFill>
                <a:effectLst/>
                <a:latin typeface="Söhne"/>
              </a:rPr>
              <a:t>Constraints ensure data adheres to predefined formats.</a:t>
            </a:r>
          </a:p>
        </p:txBody>
      </p:sp>
    </p:spTree>
    <p:extLst>
      <p:ext uri="{BB962C8B-B14F-4D97-AF65-F5344CB8AC3E}">
        <p14:creationId xmlns:p14="http://schemas.microsoft.com/office/powerpoint/2010/main" val="798203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lvl="2"/>
            <a:endParaRPr lang="en-US" b="0" i="0" dirty="0">
              <a:solidFill>
                <a:srgbClr val="24292F"/>
              </a:solidFill>
              <a:effectLst/>
              <a:latin typeface="-apple-system"/>
            </a:endParaRPr>
          </a:p>
          <a:p>
            <a:pPr lvl="1"/>
            <a:r>
              <a:rPr lang="en-US" b="1" i="0" dirty="0">
                <a:solidFill>
                  <a:srgbClr val="374151"/>
                </a:solidFill>
                <a:effectLst/>
                <a:latin typeface="Söhne"/>
              </a:rPr>
              <a:t>Define the concept of a database and how it is used to store data</a:t>
            </a:r>
            <a:r>
              <a:rPr lang="en-US" b="0" i="0" dirty="0">
                <a:solidFill>
                  <a:srgbClr val="374151"/>
                </a:solidFill>
                <a:effectLst/>
                <a:latin typeface="Söhne"/>
              </a:rPr>
              <a:t>:</a:t>
            </a:r>
          </a:p>
          <a:p>
            <a:pPr lvl="2"/>
            <a:r>
              <a:rPr lang="en-US" b="0" i="0" dirty="0">
                <a:solidFill>
                  <a:srgbClr val="374151"/>
                </a:solidFill>
                <a:effectLst/>
                <a:latin typeface="Söhne"/>
              </a:rPr>
              <a:t>Understand the fundamental concept of a database as an organized data storage system.</a:t>
            </a:r>
          </a:p>
          <a:p>
            <a:pPr lvl="1"/>
            <a:r>
              <a:rPr lang="en-US" b="1" i="0" dirty="0">
                <a:solidFill>
                  <a:srgbClr val="374151"/>
                </a:solidFill>
                <a:effectLst/>
                <a:latin typeface="Söhne"/>
              </a:rPr>
              <a:t>Identify the core components of a relational database table</a:t>
            </a:r>
            <a:r>
              <a:rPr lang="en-US" b="0" i="0" dirty="0">
                <a:solidFill>
                  <a:srgbClr val="374151"/>
                </a:solidFill>
                <a:effectLst/>
                <a:latin typeface="Söhne"/>
              </a:rPr>
              <a:t>:</a:t>
            </a:r>
          </a:p>
          <a:p>
            <a:pPr lvl="2"/>
            <a:r>
              <a:rPr lang="en-US" b="0" i="0" dirty="0">
                <a:solidFill>
                  <a:srgbClr val="374151"/>
                </a:solidFill>
                <a:effectLst/>
                <a:latin typeface="Söhne"/>
              </a:rPr>
              <a:t>Recognize the key elements that make up a relational database table.</a:t>
            </a:r>
          </a:p>
          <a:p>
            <a:pPr lvl="1"/>
            <a:r>
              <a:rPr lang="en-US" b="1" i="0" dirty="0">
                <a:solidFill>
                  <a:srgbClr val="374151"/>
                </a:solidFill>
                <a:effectLst/>
                <a:latin typeface="Söhne"/>
              </a:rPr>
              <a:t>Explain basic database terminology like rows, columns, tables, and relationships</a:t>
            </a:r>
            <a:r>
              <a:rPr lang="en-US" b="0" i="0" dirty="0">
                <a:solidFill>
                  <a:srgbClr val="374151"/>
                </a:solidFill>
                <a:effectLst/>
                <a:latin typeface="Söhne"/>
              </a:rPr>
              <a:t>:</a:t>
            </a:r>
          </a:p>
          <a:p>
            <a:pPr lvl="2"/>
            <a:r>
              <a:rPr lang="en-US" b="0" i="0" dirty="0">
                <a:solidFill>
                  <a:srgbClr val="374151"/>
                </a:solidFill>
                <a:effectLst/>
                <a:latin typeface="Söhne"/>
              </a:rPr>
              <a:t>Familiarize yourself with essential database terminology, including rows, columns, tables, and relationships.</a:t>
            </a:r>
          </a:p>
          <a:p>
            <a:pPr lvl="1"/>
            <a:r>
              <a:rPr lang="en-US" b="1" i="0" dirty="0">
                <a:solidFill>
                  <a:srgbClr val="374151"/>
                </a:solidFill>
                <a:effectLst/>
                <a:latin typeface="Söhne"/>
              </a:rPr>
              <a:t>Define data types</a:t>
            </a:r>
            <a:r>
              <a:rPr lang="en-US" b="0" i="0" dirty="0">
                <a:solidFill>
                  <a:srgbClr val="374151"/>
                </a:solidFill>
                <a:effectLst/>
                <a:latin typeface="Söhne"/>
              </a:rPr>
              <a:t>:</a:t>
            </a:r>
          </a:p>
          <a:p>
            <a:pPr lvl="2"/>
            <a:r>
              <a:rPr lang="en-US" b="0" i="0" dirty="0">
                <a:solidFill>
                  <a:srgbClr val="374151"/>
                </a:solidFill>
                <a:effectLst/>
                <a:latin typeface="Söhne"/>
              </a:rPr>
              <a:t>Understand the concept of data types and their role in defining the kind of data that can be stored in a database.</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Data Types Overview</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 types define the kind of data that can be stored in a database.</a:t>
            </a:r>
          </a:p>
          <a:p>
            <a:pPr marL="742950" lvl="1" indent="-285750" algn="l">
              <a:buFont typeface="Arial" panose="020B0604020202020204" pitchFamily="34" charset="0"/>
              <a:buChar char="•"/>
            </a:pPr>
            <a:r>
              <a:rPr lang="en-US" b="0" i="0" dirty="0">
                <a:solidFill>
                  <a:srgbClr val="374151"/>
                </a:solidFill>
                <a:effectLst/>
                <a:latin typeface="Söhne"/>
              </a:rPr>
              <a:t>Examples of common data types:</a:t>
            </a:r>
          </a:p>
          <a:p>
            <a:pPr marL="1143000" lvl="2" indent="-228600" algn="l">
              <a:buFont typeface="Arial" panose="020B0604020202020204" pitchFamily="34" charset="0"/>
              <a:buChar char="•"/>
            </a:pPr>
            <a:r>
              <a:rPr lang="en-US" b="1" i="0" dirty="0">
                <a:solidFill>
                  <a:srgbClr val="374151"/>
                </a:solidFill>
                <a:effectLst/>
                <a:latin typeface="Söhne"/>
              </a:rPr>
              <a:t>TEXT</a:t>
            </a:r>
            <a:r>
              <a:rPr lang="en-US" b="0" i="0" dirty="0">
                <a:solidFill>
                  <a:srgbClr val="374151"/>
                </a:solidFill>
                <a:effectLst/>
                <a:latin typeface="Söhne"/>
              </a:rPr>
              <a:t>: Allows letters, numbers, and special characters.</a:t>
            </a:r>
          </a:p>
          <a:p>
            <a:pPr marL="1143000" lvl="2" indent="-228600" algn="l">
              <a:buFont typeface="Arial" panose="020B0604020202020204" pitchFamily="34" charset="0"/>
              <a:buChar char="•"/>
            </a:pPr>
            <a:r>
              <a:rPr lang="en-US" b="1" i="0" dirty="0">
                <a:solidFill>
                  <a:srgbClr val="374151"/>
                </a:solidFill>
                <a:effectLst/>
                <a:latin typeface="Söhne"/>
              </a:rPr>
              <a:t>NUMBER or INTEGER</a:t>
            </a:r>
            <a:r>
              <a:rPr lang="en-US" b="0" i="0" dirty="0">
                <a:solidFill>
                  <a:srgbClr val="374151"/>
                </a:solidFill>
                <a:effectLst/>
                <a:latin typeface="Söhne"/>
              </a:rPr>
              <a:t>: Requires numerical values.</a:t>
            </a:r>
          </a:p>
          <a:p>
            <a:pPr marL="1143000" lvl="2" indent="-228600" algn="l">
              <a:buFont typeface="Arial" panose="020B0604020202020204" pitchFamily="34" charset="0"/>
              <a:buChar char="•"/>
            </a:pPr>
            <a:r>
              <a:rPr lang="en-US" b="1" i="0" dirty="0">
                <a:solidFill>
                  <a:srgbClr val="374151"/>
                </a:solidFill>
                <a:effectLst/>
                <a:latin typeface="Söhne"/>
              </a:rPr>
              <a:t>DATE</a:t>
            </a:r>
            <a:r>
              <a:rPr lang="en-US" b="0" i="0" dirty="0">
                <a:solidFill>
                  <a:srgbClr val="374151"/>
                </a:solidFill>
                <a:effectLst/>
                <a:latin typeface="Söhne"/>
              </a:rPr>
              <a:t>: Ensures properly formatted date values.</a:t>
            </a:r>
          </a:p>
          <a:p>
            <a:pPr marL="1143000" lvl="2" indent="-22860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Type Enforcement</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Designating an AGE column to accept only integers enforces data consistency.</a:t>
            </a:r>
          </a:p>
          <a:p>
            <a:pPr marL="742950" lvl="1" indent="-285750" algn="l">
              <a:buFont typeface="Arial" panose="020B0604020202020204" pitchFamily="34" charset="0"/>
              <a:buChar char="•"/>
            </a:pPr>
            <a:r>
              <a:rPr lang="en-US" b="0" i="0" dirty="0">
                <a:solidFill>
                  <a:srgbClr val="374151"/>
                </a:solidFill>
                <a:effectLst/>
                <a:latin typeface="Söhne"/>
              </a:rPr>
              <a:t>Each data type serves a specific purpose in database design and integrity.</a:t>
            </a:r>
          </a:p>
        </p:txBody>
      </p:sp>
    </p:spTree>
    <p:extLst>
      <p:ext uri="{BB962C8B-B14F-4D97-AF65-F5344CB8AC3E}">
        <p14:creationId xmlns:p14="http://schemas.microsoft.com/office/powerpoint/2010/main" val="27082041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52525"/>
                </a:solidFill>
                <a:effectLst/>
                <a:latin typeface="Segoe UI" panose="020B0502040204020203" pitchFamily="34" charset="0"/>
              </a:rPr>
              <a:t>To understand SQL Server data types, let’s look at the following page to create a new Google account (for reference purpose only):</a:t>
            </a: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pic>
        <p:nvPicPr>
          <p:cNvPr id="26628" name="Picture 4" descr="Google sign up page">
            <a:extLst>
              <a:ext uri="{FF2B5EF4-FFF2-40B4-BE49-F238E27FC236}">
                <a16:creationId xmlns:a16="http://schemas.microsoft.com/office/drawing/2014/main" id="{AB85AFBE-5BF4-C422-2D52-E6AEA2186D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610" y="2631225"/>
            <a:ext cx="4854779" cy="3500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35154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Input Requirements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First Name and Last Name: Alphabets only.</a:t>
            </a:r>
          </a:p>
          <a:p>
            <a:pPr marL="742950" lvl="1" indent="-285750" algn="l">
              <a:buFont typeface="Arial" panose="020B0604020202020204" pitchFamily="34" charset="0"/>
              <a:buChar char="•"/>
            </a:pPr>
            <a:r>
              <a:rPr lang="en-US" b="0" i="0" dirty="0">
                <a:solidFill>
                  <a:srgbClr val="374151"/>
                </a:solidFill>
                <a:effectLst/>
                <a:latin typeface="Söhne"/>
              </a:rPr>
              <a:t>Username: Letters, numbers, and periods.</a:t>
            </a:r>
          </a:p>
          <a:p>
            <a:pPr marL="742950" lvl="1" indent="-285750" algn="l">
              <a:buFont typeface="Arial" panose="020B0604020202020204" pitchFamily="34" charset="0"/>
              <a:buChar char="•"/>
            </a:pPr>
            <a:r>
              <a:rPr lang="en-US" b="0" i="0" dirty="0">
                <a:solidFill>
                  <a:srgbClr val="374151"/>
                </a:solidFill>
                <a:effectLst/>
                <a:latin typeface="Söhne"/>
              </a:rPr>
              <a:t>Password: Alphabets, numbers, and special characters.</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Data Storage</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Store user data in a Database Server.</a:t>
            </a:r>
          </a:p>
          <a:p>
            <a:pPr marL="742950" lvl="1" indent="-285750" algn="l">
              <a:buFont typeface="Arial" panose="020B0604020202020204" pitchFamily="34" charset="0"/>
              <a:buChar char="•"/>
            </a:pPr>
            <a:r>
              <a:rPr lang="en-US" b="0" i="0" dirty="0">
                <a:solidFill>
                  <a:srgbClr val="374151"/>
                </a:solidFill>
                <a:effectLst/>
                <a:latin typeface="Söhne"/>
              </a:rPr>
              <a:t>Utilize various data types to match specific requirements.</a:t>
            </a:r>
          </a:p>
          <a:p>
            <a:endParaRPr lang="en-US" b="0" i="0" dirty="0">
              <a:solidFill>
                <a:srgbClr val="1C1917"/>
              </a:solidFill>
              <a:effectLst/>
              <a:latin typeface="-apple-system"/>
            </a:endParaRPr>
          </a:p>
        </p:txBody>
      </p:sp>
    </p:spTree>
    <p:extLst>
      <p:ext uri="{BB962C8B-B14F-4D97-AF65-F5344CB8AC3E}">
        <p14:creationId xmlns:p14="http://schemas.microsoft.com/office/powerpoint/2010/main" val="23586640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fontAlgn="base"/>
            <a:r>
              <a:rPr lang="en-US" b="0" i="0" dirty="0">
                <a:solidFill>
                  <a:srgbClr val="252525"/>
                </a:solidFill>
                <a:effectLst/>
                <a:latin typeface="Segoe UI" panose="020B0502040204020203" pitchFamily="34" charset="0"/>
              </a:rPr>
              <a:t>Categories of Databases Data Types</a:t>
            </a:r>
          </a:p>
          <a:p>
            <a:pPr algn="l" fontAlgn="base"/>
            <a:endParaRPr lang="en-US" b="0" i="0" dirty="0">
              <a:solidFill>
                <a:srgbClr val="252525"/>
              </a:solidFill>
              <a:effectLst/>
              <a:latin typeface="Segoe UI" panose="020B0502040204020203" pitchFamily="34" charset="0"/>
            </a:endParaRP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pic>
        <p:nvPicPr>
          <p:cNvPr id="29698" name="Picture 2" descr="Categories of SQL Server Data Types">
            <a:extLst>
              <a:ext uri="{FF2B5EF4-FFF2-40B4-BE49-F238E27FC236}">
                <a16:creationId xmlns:a16="http://schemas.microsoft.com/office/drawing/2014/main" id="{CF24C2DC-4A9D-4706-BB43-19FA5532A6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193980"/>
            <a:ext cx="7686351" cy="2733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84183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Exact Numeric</a:t>
            </a:r>
            <a:r>
              <a:rPr lang="en-US" b="0" i="0" dirty="0">
                <a:solidFill>
                  <a:srgbClr val="374151"/>
                </a:solidFill>
                <a:effectLst/>
                <a:latin typeface="Söhne"/>
              </a:rPr>
              <a:t>:</a:t>
            </a:r>
          </a:p>
          <a:p>
            <a:pPr lvl="1"/>
            <a:r>
              <a:rPr lang="en-US" b="0" i="0" dirty="0">
                <a:solidFill>
                  <a:srgbClr val="374151"/>
                </a:solidFill>
                <a:effectLst/>
                <a:latin typeface="Söhne"/>
              </a:rPr>
              <a:t>Used for precise numeric values without rounding errors.</a:t>
            </a:r>
          </a:p>
          <a:p>
            <a:r>
              <a:rPr lang="en-US" b="1" i="0" dirty="0">
                <a:solidFill>
                  <a:srgbClr val="374151"/>
                </a:solidFill>
                <a:effectLst/>
                <a:latin typeface="Söhne"/>
              </a:rPr>
              <a:t>Approximate Numeric</a:t>
            </a:r>
            <a:r>
              <a:rPr lang="en-US" b="0" i="0" dirty="0">
                <a:solidFill>
                  <a:srgbClr val="374151"/>
                </a:solidFill>
                <a:effectLst/>
                <a:latin typeface="Söhne"/>
              </a:rPr>
              <a:t>:</a:t>
            </a:r>
          </a:p>
          <a:p>
            <a:pPr lvl="1"/>
            <a:r>
              <a:rPr lang="en-US" b="0" i="0" dirty="0">
                <a:solidFill>
                  <a:srgbClr val="374151"/>
                </a:solidFill>
                <a:effectLst/>
                <a:latin typeface="Söhne"/>
              </a:rPr>
              <a:t>Suitable for numeric values where precision is not critical.</a:t>
            </a:r>
          </a:p>
          <a:p>
            <a:r>
              <a:rPr lang="en-US" b="1" i="0" dirty="0">
                <a:solidFill>
                  <a:srgbClr val="374151"/>
                </a:solidFill>
                <a:effectLst/>
                <a:latin typeface="Söhne"/>
              </a:rPr>
              <a:t>Date and Time</a:t>
            </a:r>
            <a:r>
              <a:rPr lang="en-US" b="0" i="0" dirty="0">
                <a:solidFill>
                  <a:srgbClr val="374151"/>
                </a:solidFill>
                <a:effectLst/>
                <a:latin typeface="Söhne"/>
              </a:rPr>
              <a:t>:</a:t>
            </a:r>
          </a:p>
          <a:p>
            <a:pPr lvl="1"/>
            <a:r>
              <a:rPr lang="en-US" b="0" i="0" dirty="0">
                <a:solidFill>
                  <a:srgbClr val="374151"/>
                </a:solidFill>
                <a:effectLst/>
                <a:latin typeface="Söhne"/>
              </a:rPr>
              <a:t>Designed for storing date and time information.</a:t>
            </a:r>
          </a:p>
          <a:p>
            <a:r>
              <a:rPr lang="en-US" b="1" i="0" dirty="0">
                <a:solidFill>
                  <a:srgbClr val="374151"/>
                </a:solidFill>
                <a:effectLst/>
                <a:latin typeface="Söhne"/>
              </a:rPr>
              <a:t>Character Strings</a:t>
            </a:r>
            <a:r>
              <a:rPr lang="en-US" b="0" i="0" dirty="0">
                <a:solidFill>
                  <a:srgbClr val="374151"/>
                </a:solidFill>
                <a:effectLst/>
                <a:latin typeface="Söhne"/>
              </a:rPr>
              <a:t>:</a:t>
            </a:r>
          </a:p>
          <a:p>
            <a:pPr lvl="1"/>
            <a:r>
              <a:rPr lang="en-US" b="0" i="0" dirty="0">
                <a:solidFill>
                  <a:srgbClr val="374151"/>
                </a:solidFill>
                <a:effectLst/>
                <a:latin typeface="Söhne"/>
              </a:rPr>
              <a:t>Used for storing text data, with varying lengths.</a:t>
            </a:r>
          </a:p>
          <a:p>
            <a:r>
              <a:rPr lang="en-US" b="1" i="0" dirty="0">
                <a:solidFill>
                  <a:srgbClr val="374151"/>
                </a:solidFill>
                <a:effectLst/>
                <a:latin typeface="Söhne"/>
              </a:rPr>
              <a:t>Unicode Character Strings</a:t>
            </a:r>
            <a:r>
              <a:rPr lang="en-US" b="0" i="0" dirty="0">
                <a:solidFill>
                  <a:srgbClr val="374151"/>
                </a:solidFill>
                <a:effectLst/>
                <a:latin typeface="Söhne"/>
              </a:rPr>
              <a:t>:</a:t>
            </a:r>
          </a:p>
          <a:p>
            <a:pPr lvl="1"/>
            <a:r>
              <a:rPr lang="en-US" b="0" i="0" dirty="0">
                <a:solidFill>
                  <a:srgbClr val="374151"/>
                </a:solidFill>
                <a:effectLst/>
                <a:latin typeface="Söhne"/>
              </a:rPr>
              <a:t>Ideal for storing multilingual or special character text.</a:t>
            </a:r>
          </a:p>
          <a:p>
            <a:endParaRPr lang="en-US" b="0" i="0" dirty="0">
              <a:solidFill>
                <a:srgbClr val="252525"/>
              </a:solidFill>
              <a:effectLst/>
              <a:latin typeface="Segoe UI" panose="020B0502040204020203" pitchFamily="34" charset="0"/>
            </a:endParaRPr>
          </a:p>
          <a:p>
            <a:endParaRPr lang="en-US" b="0" i="0" dirty="0">
              <a:solidFill>
                <a:srgbClr val="1C1917"/>
              </a:solidFill>
              <a:effectLst/>
              <a:latin typeface="-apple-system"/>
            </a:endParaRPr>
          </a:p>
        </p:txBody>
      </p:sp>
    </p:spTree>
    <p:extLst>
      <p:ext uri="{BB962C8B-B14F-4D97-AF65-F5344CB8AC3E}">
        <p14:creationId xmlns:p14="http://schemas.microsoft.com/office/powerpoint/2010/main" val="413635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Table Data Structures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fontAlgn="base"/>
            <a:r>
              <a:rPr lang="en-US" b="0" i="0" dirty="0">
                <a:solidFill>
                  <a:srgbClr val="000000"/>
                </a:solidFill>
                <a:effectLst/>
                <a:latin typeface="Segoe UI" panose="020B0502040204020203" pitchFamily="34" charset="0"/>
              </a:rPr>
              <a:t>Using DIG to begin your data journey</a:t>
            </a:r>
          </a:p>
          <a:p>
            <a:pPr lvl="1"/>
            <a:r>
              <a:rPr lang="en-US" dirty="0">
                <a:solidFill>
                  <a:srgbClr val="000000"/>
                </a:solidFill>
                <a:latin typeface="Segoe UI" panose="020B0502040204020203" pitchFamily="34" charset="0"/>
              </a:rPr>
              <a:t>Type DIG/ into your browser</a:t>
            </a:r>
          </a:p>
          <a:p>
            <a:pPr lvl="1"/>
            <a:r>
              <a:rPr lang="en-US" b="0" i="0" dirty="0">
                <a:solidFill>
                  <a:srgbClr val="000000"/>
                </a:solidFill>
                <a:effectLst/>
                <a:latin typeface="Segoe UI" panose="020B0502040204020203" pitchFamily="34" charset="0"/>
              </a:rPr>
              <a:t>take a look at some of the </a:t>
            </a:r>
            <a:r>
              <a:rPr lang="en-US" dirty="0">
                <a:solidFill>
                  <a:srgbClr val="000000"/>
                </a:solidFill>
                <a:latin typeface="Segoe UI" panose="020B0502040204020203" pitchFamily="34" charset="0"/>
              </a:rPr>
              <a:t>databases</a:t>
            </a:r>
          </a:p>
          <a:p>
            <a:pPr lvl="2"/>
            <a:r>
              <a:rPr lang="en-US" b="0" i="0" dirty="0">
                <a:solidFill>
                  <a:srgbClr val="000000"/>
                </a:solidFill>
                <a:effectLst/>
                <a:latin typeface="Segoe UI" panose="020B0502040204020203" pitchFamily="34" charset="0"/>
              </a:rPr>
              <a:t>Review the tables and columns</a:t>
            </a:r>
          </a:p>
          <a:p>
            <a:pPr lvl="2"/>
            <a:r>
              <a:rPr lang="en-US" dirty="0">
                <a:solidFill>
                  <a:srgbClr val="000000"/>
                </a:solidFill>
                <a:latin typeface="Segoe UI" panose="020B0502040204020203" pitchFamily="34" charset="0"/>
              </a:rPr>
              <a:t>Identify the types</a:t>
            </a:r>
            <a:endParaRPr lang="en-US" b="0" i="0" dirty="0">
              <a:solidFill>
                <a:srgbClr val="000000"/>
              </a:solidFill>
              <a:effectLst/>
              <a:latin typeface="Segoe UI" panose="020B0502040204020203" pitchFamily="34" charset="0"/>
            </a:endParaRPr>
          </a:p>
          <a:p>
            <a:pPr marL="0" indent="0">
              <a:buNone/>
            </a:pPr>
            <a:endParaRPr lang="en-US" b="0" i="0" dirty="0">
              <a:solidFill>
                <a:srgbClr val="1C1917"/>
              </a:solidFill>
              <a:effectLst/>
              <a:latin typeface="-apple-system"/>
            </a:endParaRPr>
          </a:p>
        </p:txBody>
      </p:sp>
      <p:pic>
        <p:nvPicPr>
          <p:cNvPr id="3" name="Picture 2">
            <a:extLst>
              <a:ext uri="{FF2B5EF4-FFF2-40B4-BE49-F238E27FC236}">
                <a16:creationId xmlns:a16="http://schemas.microsoft.com/office/drawing/2014/main" id="{2151664E-E465-D5AE-73A1-BFB1D9F95168}"/>
              </a:ext>
            </a:extLst>
          </p:cNvPr>
          <p:cNvPicPr>
            <a:picLocks noChangeAspect="1"/>
          </p:cNvPicPr>
          <p:nvPr/>
        </p:nvPicPr>
        <p:blipFill>
          <a:blip r:embed="rId3"/>
          <a:stretch>
            <a:fillRect/>
          </a:stretch>
        </p:blipFill>
        <p:spPr>
          <a:xfrm>
            <a:off x="1965121" y="3152907"/>
            <a:ext cx="4486071" cy="3330379"/>
          </a:xfrm>
          <a:prstGeom prst="rect">
            <a:avLst/>
          </a:prstGeom>
        </p:spPr>
      </p:pic>
    </p:spTree>
    <p:extLst>
      <p:ext uri="{BB962C8B-B14F-4D97-AF65-F5344CB8AC3E}">
        <p14:creationId xmlns:p14="http://schemas.microsoft.com/office/powerpoint/2010/main" val="1285245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Database Query</a:t>
            </a:r>
          </a:p>
        </p:txBody>
      </p:sp>
    </p:spTree>
    <p:extLst>
      <p:ext uri="{BB962C8B-B14F-4D97-AF65-F5344CB8AC3E}">
        <p14:creationId xmlns:p14="http://schemas.microsoft.com/office/powerpoint/2010/main" val="20478581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A query is a request made to a database to retrieve specific data that meets certain criteria. </a:t>
            </a:r>
          </a:p>
          <a:p>
            <a:r>
              <a:rPr lang="en-US" b="0" i="0" dirty="0">
                <a:solidFill>
                  <a:srgbClr val="1C1917"/>
                </a:solidFill>
                <a:effectLst/>
                <a:latin typeface="-apple-system"/>
              </a:rPr>
              <a:t>Some key points about database queries:</a:t>
            </a:r>
          </a:p>
          <a:p>
            <a:endParaRPr lang="en-US" b="0" i="0" dirty="0">
              <a:solidFill>
                <a:srgbClr val="1C1917"/>
              </a:solidFill>
              <a:effectLst/>
              <a:latin typeface="-apple-system"/>
            </a:endParaRPr>
          </a:p>
          <a:p>
            <a:pPr lvl="1"/>
            <a:r>
              <a:rPr lang="en-US" b="0" i="0" dirty="0">
                <a:solidFill>
                  <a:srgbClr val="1C1917"/>
                </a:solidFill>
                <a:effectLst/>
                <a:latin typeface="-apple-system"/>
              </a:rPr>
              <a:t>A query allows selective retrieval of data from a database rather than retrieving all records at once.</a:t>
            </a:r>
          </a:p>
          <a:p>
            <a:pPr lvl="1"/>
            <a:endParaRPr lang="en-US" b="0" i="0" dirty="0">
              <a:solidFill>
                <a:srgbClr val="1C1917"/>
              </a:solidFill>
              <a:effectLst/>
              <a:latin typeface="-apple-system"/>
            </a:endParaRPr>
          </a:p>
          <a:p>
            <a:pPr lvl="1"/>
            <a:r>
              <a:rPr lang="en-US" b="0" i="0" dirty="0">
                <a:solidFill>
                  <a:srgbClr val="1C1917"/>
                </a:solidFill>
                <a:effectLst/>
                <a:latin typeface="-apple-system"/>
              </a:rPr>
              <a:t>Queries are constructed using query languages like SQL with syntax specifying what data to retrieve and filter on.</a:t>
            </a:r>
          </a:p>
          <a:p>
            <a:pPr lvl="1"/>
            <a:endParaRPr lang="en-US" b="0" i="0" dirty="0">
              <a:solidFill>
                <a:srgbClr val="1C1917"/>
              </a:solidFill>
              <a:effectLst/>
              <a:latin typeface="-apple-system"/>
            </a:endParaRPr>
          </a:p>
          <a:p>
            <a:pPr lvl="1"/>
            <a:r>
              <a:rPr lang="en-US" b="0" i="0" dirty="0">
                <a:solidFill>
                  <a:srgbClr val="1C1917"/>
                </a:solidFill>
                <a:effectLst/>
                <a:latin typeface="-apple-system"/>
              </a:rPr>
              <a:t>The most common SQL queries are SELECT statements which define the table columns to show and the conditions rows must meet using WHERE clauses.</a:t>
            </a:r>
          </a:p>
          <a:p>
            <a:endParaRPr lang="en-US" dirty="0">
              <a:solidFill>
                <a:srgbClr val="1C1917"/>
              </a:solidFill>
              <a:latin typeface="-apple-system"/>
            </a:endParaRPr>
          </a:p>
        </p:txBody>
      </p:sp>
    </p:spTree>
    <p:extLst>
      <p:ext uri="{BB962C8B-B14F-4D97-AF65-F5344CB8AC3E}">
        <p14:creationId xmlns:p14="http://schemas.microsoft.com/office/powerpoint/2010/main" val="2361853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lvl="1"/>
            <a:r>
              <a:rPr lang="en-US" b="0" i="0" dirty="0">
                <a:solidFill>
                  <a:srgbClr val="1C1917"/>
                </a:solidFill>
                <a:effectLst/>
                <a:latin typeface="-apple-system"/>
              </a:rPr>
              <a:t>Query criteria can filter on text matches, numeric &amp; date ranges, associations between tables to derive relevant information.</a:t>
            </a:r>
          </a:p>
          <a:p>
            <a:pPr lvl="1"/>
            <a:endParaRPr lang="en-US" b="0" i="0" dirty="0">
              <a:solidFill>
                <a:srgbClr val="1C1917"/>
              </a:solidFill>
              <a:effectLst/>
              <a:latin typeface="-apple-system"/>
            </a:endParaRPr>
          </a:p>
          <a:p>
            <a:pPr lvl="1"/>
            <a:r>
              <a:rPr lang="en-US" b="0" i="0" dirty="0">
                <a:solidFill>
                  <a:srgbClr val="1C1917"/>
                </a:solidFill>
                <a:effectLst/>
                <a:latin typeface="-apple-system"/>
              </a:rPr>
              <a:t>Queries help answer specific business questions like "What products had the most sales last month?" without needing manual analysis.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Results can be sorted, aggregated (summaries), and segmented as needed for reporting or analysis.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Parameters can be used to make dynamic queries that change based on user inputs.</a:t>
            </a:r>
            <a:endParaRPr lang="en-US" dirty="0">
              <a:solidFill>
                <a:srgbClr val="1C1917"/>
              </a:solidFill>
              <a:latin typeface="-apple-system"/>
            </a:endParaRPr>
          </a:p>
        </p:txBody>
      </p:sp>
    </p:spTree>
    <p:extLst>
      <p:ext uri="{BB962C8B-B14F-4D97-AF65-F5344CB8AC3E}">
        <p14:creationId xmlns:p14="http://schemas.microsoft.com/office/powerpoint/2010/main" val="19771158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Query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In summary, database queries allow users to selectively retrieve the most relevant data for their needs from among large datasets in an efficient manner. </a:t>
            </a:r>
          </a:p>
          <a:p>
            <a:pPr lvl="1"/>
            <a:r>
              <a:rPr lang="en-US" b="0" i="0" dirty="0">
                <a:solidFill>
                  <a:srgbClr val="1C1917"/>
                </a:solidFill>
                <a:effectLst/>
                <a:latin typeface="-apple-system"/>
              </a:rPr>
              <a:t>They underlie analytics, business intelligence and many database applications.</a:t>
            </a:r>
          </a:p>
          <a:p>
            <a:endParaRPr lang="en-US" dirty="0">
              <a:solidFill>
                <a:srgbClr val="1C1917"/>
              </a:solidFill>
              <a:latin typeface="-apple-system"/>
            </a:endParaRPr>
          </a:p>
        </p:txBody>
      </p:sp>
      <p:pic>
        <p:nvPicPr>
          <p:cNvPr id="38916" name="Picture 4" descr="Sending the result of an SQL query in HTML format via Logic App | Blog GFT  Brasil">
            <a:extLst>
              <a:ext uri="{FF2B5EF4-FFF2-40B4-BE49-F238E27FC236}">
                <a16:creationId xmlns:a16="http://schemas.microsoft.com/office/drawing/2014/main" id="{69CD3CCD-1E56-333A-A851-E415D71EBE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09899" y="3044777"/>
            <a:ext cx="4168980" cy="3308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810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Database Skills for Analysts</a:t>
            </a:r>
            <a:r>
              <a:rPr lang="en-US" b="0" i="0" dirty="0">
                <a:solidFill>
                  <a:srgbClr val="374151"/>
                </a:solidFill>
                <a:effectLst/>
                <a:latin typeface="Söhne"/>
              </a:rPr>
              <a:t>:</a:t>
            </a:r>
          </a:p>
          <a:p>
            <a:pPr lvl="1"/>
            <a:r>
              <a:rPr lang="en-US" b="0" i="0" dirty="0">
                <a:solidFill>
                  <a:srgbClr val="374151"/>
                </a:solidFill>
                <a:effectLst/>
                <a:latin typeface="Söhne"/>
              </a:rPr>
              <a:t>Enable analysts to:</a:t>
            </a:r>
          </a:p>
          <a:p>
            <a:pPr lvl="2"/>
            <a:r>
              <a:rPr lang="en-US" b="0" i="0" dirty="0">
                <a:solidFill>
                  <a:srgbClr val="374151"/>
                </a:solidFill>
                <a:effectLst/>
                <a:latin typeface="Söhne"/>
              </a:rPr>
              <a:t>Retrieve, combine, and prepare data for analytical projects, extracting valuable insights.</a:t>
            </a:r>
          </a:p>
          <a:p>
            <a:pPr lvl="2"/>
            <a:r>
              <a:rPr lang="en-US" b="0" i="0" dirty="0">
                <a:solidFill>
                  <a:srgbClr val="374151"/>
                </a:solidFill>
                <a:effectLst/>
                <a:latin typeface="Söhne"/>
              </a:rPr>
              <a:t>Identify connections between datasets to enrich analysis.</a:t>
            </a:r>
          </a:p>
          <a:p>
            <a:pPr lvl="2"/>
            <a:r>
              <a:rPr lang="en-US" b="0" i="0" dirty="0">
                <a:solidFill>
                  <a:srgbClr val="374151"/>
                </a:solidFill>
                <a:effectLst/>
                <a:latin typeface="Söhne"/>
              </a:rPr>
              <a:t>Empower self-service analytics.</a:t>
            </a:r>
          </a:p>
          <a:p>
            <a:pPr lvl="2"/>
            <a:endParaRPr lang="en-US" b="0" i="0" dirty="0">
              <a:solidFill>
                <a:srgbClr val="374151"/>
              </a:solidFill>
              <a:effectLst/>
              <a:latin typeface="Söhne"/>
            </a:endParaRPr>
          </a:p>
          <a:p>
            <a:r>
              <a:rPr lang="en-US" b="1" i="0" dirty="0">
                <a:solidFill>
                  <a:srgbClr val="374151"/>
                </a:solidFill>
                <a:effectLst/>
                <a:latin typeface="Söhne"/>
              </a:rPr>
              <a:t>Strong Database Familiarity</a:t>
            </a:r>
            <a:r>
              <a:rPr lang="en-US" b="0" i="0" dirty="0">
                <a:solidFill>
                  <a:srgbClr val="374151"/>
                </a:solidFill>
                <a:effectLst/>
                <a:latin typeface="Söhne"/>
              </a:rPr>
              <a:t>:</a:t>
            </a:r>
          </a:p>
          <a:p>
            <a:pPr lvl="1"/>
            <a:r>
              <a:rPr lang="en-US" b="0" i="0" dirty="0">
                <a:solidFill>
                  <a:srgbClr val="374151"/>
                </a:solidFill>
                <a:effectLst/>
                <a:latin typeface="Söhne"/>
              </a:rPr>
              <a:t>Allows analysts to gather, investigate, and prepare data with flexibility and precision.</a:t>
            </a:r>
          </a:p>
          <a:p>
            <a:endParaRPr lang="en-US" dirty="0">
              <a:solidFill>
                <a:srgbClr val="1C1917"/>
              </a:solidFill>
              <a:latin typeface="-apple-system"/>
            </a:endParaRPr>
          </a:p>
        </p:txBody>
      </p:sp>
    </p:spTree>
    <p:extLst>
      <p:ext uri="{BB962C8B-B14F-4D97-AF65-F5344CB8AC3E}">
        <p14:creationId xmlns:p14="http://schemas.microsoft.com/office/powerpoint/2010/main" val="3019263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Recap</a:t>
            </a:r>
          </a:p>
        </p:txBody>
      </p:sp>
    </p:spTree>
    <p:extLst>
      <p:ext uri="{BB962C8B-B14F-4D97-AF65-F5344CB8AC3E}">
        <p14:creationId xmlns:p14="http://schemas.microsoft.com/office/powerpoint/2010/main" val="40237241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Key Points</a:t>
            </a:r>
          </a:p>
          <a:p>
            <a:pPr lvl="2">
              <a:buFont typeface="+mj-lt"/>
              <a:buAutoNum type="arabicPeriod"/>
            </a:pPr>
            <a:r>
              <a:rPr lang="en-US" b="0" i="0" dirty="0">
                <a:solidFill>
                  <a:srgbClr val="1C1917"/>
                </a:solidFill>
                <a:effectLst/>
                <a:latin typeface="-apple-system"/>
              </a:rPr>
              <a:t>Databases provide electronic storage and data management via optimized table structures and sophisticated database management systems for reliably scaling data.</a:t>
            </a:r>
          </a:p>
          <a:p>
            <a:pPr lvl="2">
              <a:buFont typeface="+mj-lt"/>
              <a:buAutoNum type="arabicPeriod"/>
            </a:pPr>
            <a:r>
              <a:rPr lang="en-US" b="0" i="0" dirty="0">
                <a:solidFill>
                  <a:srgbClr val="1C1917"/>
                </a:solidFill>
                <a:effectLst/>
                <a:latin typeface="-apple-system"/>
              </a:rPr>
              <a:t>Relational databases organize data into tables with formal connections between them to model real-world entities and relationships. This provides simplicity and performance.</a:t>
            </a:r>
          </a:p>
          <a:p>
            <a:pPr lvl="2">
              <a:buFont typeface="+mj-lt"/>
              <a:buAutoNum type="arabicPeriod"/>
            </a:pPr>
            <a:r>
              <a:rPr lang="en-US" b="0" i="0" dirty="0">
                <a:solidFill>
                  <a:srgbClr val="1C1917"/>
                </a:solidFill>
                <a:effectLst/>
                <a:latin typeface="-apple-system"/>
              </a:rPr>
              <a:t>Tables consisting of rows, columns and keys give a standardized structure combined with the flexibility to adapt for future needs through constraints, normalizations etc.</a:t>
            </a:r>
          </a:p>
          <a:p>
            <a:pPr lvl="2">
              <a:buFont typeface="+mj-lt"/>
              <a:buAutoNum type="arabicPeriod"/>
            </a:pPr>
            <a:r>
              <a:rPr lang="en-US" b="0" i="0" dirty="0">
                <a:solidFill>
                  <a:srgbClr val="1C1917"/>
                </a:solidFill>
                <a:effectLst/>
                <a:latin typeface="-apple-system"/>
              </a:rPr>
              <a:t>SQL queries allow selectively filtering and aggregating data to derive insights efficiently without manual effort even from billions of rows due to the deliberate underlying database designs.</a:t>
            </a:r>
          </a:p>
        </p:txBody>
      </p:sp>
    </p:spTree>
    <p:extLst>
      <p:ext uri="{BB962C8B-B14F-4D97-AF65-F5344CB8AC3E}">
        <p14:creationId xmlns:p14="http://schemas.microsoft.com/office/powerpoint/2010/main" val="9648476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r>
              <a:rPr lang="en-US" dirty="0">
                <a:solidFill>
                  <a:srgbClr val="1C1917"/>
                </a:solidFill>
                <a:latin typeface="-apple-system"/>
              </a:rPr>
              <a:t>F</a:t>
            </a:r>
            <a:r>
              <a:rPr lang="en-US" b="0" i="0" dirty="0">
                <a:solidFill>
                  <a:srgbClr val="1C1917"/>
                </a:solidFill>
                <a:effectLst/>
                <a:latin typeface="-apple-system"/>
              </a:rPr>
              <a:t>rom storing to accessing data, databases emphasize formalized tables and queries as specialized structures engineered for the era of data-driven decisions. This model balances optimal speed, scale and integrity demands allowing modern applications to leverage data systematically</a:t>
            </a:r>
          </a:p>
        </p:txBody>
      </p:sp>
    </p:spTree>
    <p:extLst>
      <p:ext uri="{BB962C8B-B14F-4D97-AF65-F5344CB8AC3E}">
        <p14:creationId xmlns:p14="http://schemas.microsoft.com/office/powerpoint/2010/main" val="44178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4BAFA-5DD7-7510-4257-4F2C64F127A5}"/>
            </a:ext>
          </a:extLst>
        </p:cNvPr>
        <p:cNvGrpSpPr/>
        <p:nvPr/>
      </p:nvGrpSpPr>
      <p:grpSpPr>
        <a:xfrm>
          <a:off x="0" y="0"/>
          <a:ext cx="0" cy="0"/>
          <a:chOff x="0" y="0"/>
          <a:chExt cx="0" cy="0"/>
        </a:xfrm>
      </p:grpSpPr>
      <p:sp>
        <p:nvSpPr>
          <p:cNvPr id="8194" name="Title 1">
            <a:extLst>
              <a:ext uri="{FF2B5EF4-FFF2-40B4-BE49-F238E27FC236}">
                <a16:creationId xmlns:a16="http://schemas.microsoft.com/office/drawing/2014/main" id="{9557E06D-302C-9E74-500F-223970F6A49F}"/>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Defining a Database</a:t>
            </a:r>
          </a:p>
        </p:txBody>
      </p:sp>
    </p:spTree>
    <p:extLst>
      <p:ext uri="{BB962C8B-B14F-4D97-AF65-F5344CB8AC3E}">
        <p14:creationId xmlns:p14="http://schemas.microsoft.com/office/powerpoint/2010/main" val="37092536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Database Definition</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A database is an organized collection of data stored and accessed electronically from a computer system.</a:t>
            </a:r>
          </a:p>
          <a:p>
            <a:pPr algn="l">
              <a:buFont typeface="Arial" panose="020B0604020202020204" pitchFamily="34" charset="0"/>
              <a:buChar char="•"/>
            </a:pPr>
            <a:r>
              <a:rPr lang="en-US" b="1" i="0" dirty="0">
                <a:solidFill>
                  <a:srgbClr val="374151"/>
                </a:solidFill>
                <a:effectLst/>
                <a:latin typeface="Söhne"/>
              </a:rPr>
              <a:t>Database Benefits</a:t>
            </a:r>
            <a:r>
              <a:rPr lang="en-US" b="0" i="0" dirty="0">
                <a:solidFill>
                  <a:srgbClr val="374151"/>
                </a:solidFill>
                <a:effectLst/>
                <a:latin typeface="Söhne"/>
              </a:rPr>
              <a:t>:</a:t>
            </a:r>
          </a:p>
          <a:p>
            <a:pPr marL="742950" lvl="1" indent="-285750" algn="l">
              <a:buFont typeface="Arial" panose="020B0604020202020204" pitchFamily="34" charset="0"/>
              <a:buChar char="•"/>
            </a:pPr>
            <a:r>
              <a:rPr lang="en-US" b="0" i="0" dirty="0">
                <a:solidFill>
                  <a:srgbClr val="374151"/>
                </a:solidFill>
                <a:effectLst/>
                <a:latin typeface="Söhne"/>
              </a:rPr>
              <a:t>Databases allow users to easily store, update, retrieve, and manage large amounts of information.</a:t>
            </a:r>
          </a:p>
          <a:p>
            <a:pPr marL="742950" lvl="1" indent="-285750" algn="l">
              <a:buFont typeface="Arial" panose="020B0604020202020204" pitchFamily="34" charset="0"/>
              <a:buChar char="•"/>
            </a:pPr>
            <a:r>
              <a:rPr lang="en-US" b="0" i="0" dirty="0">
                <a:solidFill>
                  <a:srgbClr val="374151"/>
                </a:solidFill>
                <a:effectLst/>
                <a:latin typeface="Söhne"/>
              </a:rPr>
              <a:t>Data is structured and organized for efficient use.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pic>
        <p:nvPicPr>
          <p:cNvPr id="19458" name="Picture 2" descr="Relational Databases for Dummies - Articles - DMXzone.COM">
            <a:extLst>
              <a:ext uri="{FF2B5EF4-FFF2-40B4-BE49-F238E27FC236}">
                <a16:creationId xmlns:a16="http://schemas.microsoft.com/office/drawing/2014/main" id="{BC3EB2FA-CB37-D94E-0E19-18D5EE3FB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185" y="4099775"/>
            <a:ext cx="5657079" cy="23047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896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chemeClr val="tx1"/>
                </a:solidFill>
                <a:effectLst/>
                <a:latin typeface="Söhne"/>
              </a:rPr>
              <a:t>Database Management Systems (DBMS):</a:t>
            </a:r>
            <a:r>
              <a:rPr lang="en-US" b="0" i="0" dirty="0">
                <a:solidFill>
                  <a:srgbClr val="374151"/>
                </a:solidFill>
                <a:effectLst/>
                <a:latin typeface="Söhne"/>
              </a:rPr>
              <a:t>DBMS is software used for various database operations.</a:t>
            </a:r>
          </a:p>
          <a:p>
            <a:pPr lvl="1">
              <a:buFont typeface="Arial" panose="020B0604020202020204" pitchFamily="34" charset="0"/>
              <a:buChar char="•"/>
            </a:pPr>
            <a:r>
              <a:rPr lang="en-US" b="0" i="0" dirty="0">
                <a:solidFill>
                  <a:srgbClr val="374151"/>
                </a:solidFill>
                <a:effectLst/>
                <a:latin typeface="Söhne"/>
              </a:rPr>
              <a:t>It includes creating, accessing, managing, searching, and analyzing data.</a:t>
            </a:r>
          </a:p>
          <a:p>
            <a:pPr lvl="1">
              <a:buFont typeface="Arial" panose="020B0604020202020204" pitchFamily="34" charset="0"/>
              <a:buChar char="•"/>
            </a:pPr>
            <a:r>
              <a:rPr lang="en-US" b="0" i="0" dirty="0">
                <a:solidFill>
                  <a:srgbClr val="374151"/>
                </a:solidFill>
                <a:effectLst/>
                <a:latin typeface="Söhne"/>
              </a:rPr>
              <a:t>Popular DBMS options include MySQL, Oracle, Microsoft SQL Server, and MongoDB.</a:t>
            </a:r>
          </a:p>
          <a:p>
            <a:pPr marL="457200" lvl="1" indent="0">
              <a:buNone/>
            </a:pPr>
            <a:endParaRPr lang="en-US" b="0" i="0" dirty="0">
              <a:solidFill>
                <a:srgbClr val="1C1917"/>
              </a:solidFill>
              <a:effectLst/>
              <a:latin typeface="-apple-system"/>
            </a:endParaRPr>
          </a:p>
        </p:txBody>
      </p:sp>
      <p:pic>
        <p:nvPicPr>
          <p:cNvPr id="18434" name="Picture 2" descr="What Is A Database? | MongoDB | MongoDB">
            <a:extLst>
              <a:ext uri="{FF2B5EF4-FFF2-40B4-BE49-F238E27FC236}">
                <a16:creationId xmlns:a16="http://schemas.microsoft.com/office/drawing/2014/main" id="{6323355F-BA42-188C-0C74-4A53A6F904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4338" y="4096238"/>
            <a:ext cx="5270500" cy="1536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04102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Tables</a:t>
            </a:r>
            <a:r>
              <a:rPr lang="en-US" b="0" i="0" dirty="0">
                <a:solidFill>
                  <a:srgbClr val="374151"/>
                </a:solidFill>
                <a:effectLst/>
                <a:latin typeface="Söhne"/>
              </a:rPr>
              <a:t>:</a:t>
            </a:r>
          </a:p>
          <a:p>
            <a:pPr lvl="1"/>
            <a:r>
              <a:rPr lang="en-US" b="0" i="0" dirty="0">
                <a:solidFill>
                  <a:srgbClr val="374151"/>
                </a:solidFill>
                <a:effectLst/>
                <a:latin typeface="Söhne"/>
              </a:rPr>
              <a:t>Databases organize information into tables.</a:t>
            </a:r>
          </a:p>
          <a:p>
            <a:pPr lvl="1"/>
            <a:r>
              <a:rPr lang="en-US" b="0" i="0" dirty="0">
                <a:solidFill>
                  <a:srgbClr val="374151"/>
                </a:solidFill>
                <a:effectLst/>
                <a:latin typeface="Söhne"/>
              </a:rPr>
              <a:t>Tables store data in rows and columns.</a:t>
            </a:r>
          </a:p>
          <a:p>
            <a:pPr lvl="2"/>
            <a:r>
              <a:rPr lang="en-US" b="0" i="0" dirty="0">
                <a:solidFill>
                  <a:srgbClr val="374151"/>
                </a:solidFill>
                <a:effectLst/>
                <a:latin typeface="Söhne"/>
              </a:rPr>
              <a:t>For instance, a "Customers" table might include columns like "Name," "Address," and "Phone Number," with each row representing an individual customer.</a:t>
            </a:r>
          </a:p>
          <a:p>
            <a:r>
              <a:rPr lang="en-US" b="1" i="0" dirty="0">
                <a:solidFill>
                  <a:srgbClr val="374151"/>
                </a:solidFill>
                <a:effectLst/>
                <a:latin typeface="Söhne"/>
              </a:rPr>
              <a:t>Records</a:t>
            </a:r>
            <a:r>
              <a:rPr lang="en-US" b="0" i="0" dirty="0">
                <a:solidFill>
                  <a:srgbClr val="374151"/>
                </a:solidFill>
                <a:effectLst/>
                <a:latin typeface="Söhne"/>
              </a:rPr>
              <a:t>:</a:t>
            </a:r>
          </a:p>
          <a:p>
            <a:pPr lvl="1"/>
            <a:r>
              <a:rPr lang="en-US" b="0" i="0" dirty="0">
                <a:solidFill>
                  <a:srgbClr val="374151"/>
                </a:solidFill>
                <a:effectLst/>
                <a:latin typeface="Söhne"/>
              </a:rPr>
              <a:t>Also known as rows.</a:t>
            </a:r>
          </a:p>
          <a:p>
            <a:pPr lvl="2"/>
            <a:r>
              <a:rPr lang="en-US" b="0" i="0" dirty="0">
                <a:solidFill>
                  <a:srgbClr val="374151"/>
                </a:solidFill>
                <a:effectLst/>
                <a:latin typeface="Söhne"/>
              </a:rPr>
              <a:t>Each record is an individual entry stored in a table.</a:t>
            </a:r>
          </a:p>
          <a:p>
            <a:pPr lvl="2"/>
            <a:r>
              <a:rPr lang="en-US" b="0" i="0" dirty="0">
                <a:solidFill>
                  <a:srgbClr val="374151"/>
                </a:solidFill>
                <a:effectLst/>
                <a:latin typeface="Söhne"/>
              </a:rPr>
              <a:t>It collects related data across different fields.</a:t>
            </a:r>
          </a:p>
          <a:p>
            <a:r>
              <a:rPr lang="en-US" b="1" i="0" dirty="0">
                <a:solidFill>
                  <a:srgbClr val="374151"/>
                </a:solidFill>
                <a:effectLst/>
                <a:latin typeface="Söhne"/>
              </a:rPr>
              <a:t>Fields</a:t>
            </a:r>
            <a:r>
              <a:rPr lang="en-US" b="0" i="0" dirty="0">
                <a:solidFill>
                  <a:srgbClr val="374151"/>
                </a:solidFill>
                <a:effectLst/>
                <a:latin typeface="Söhne"/>
              </a:rPr>
              <a:t>:</a:t>
            </a:r>
          </a:p>
          <a:p>
            <a:pPr lvl="1"/>
            <a:r>
              <a:rPr lang="en-US" b="0" i="0" dirty="0">
                <a:solidFill>
                  <a:srgbClr val="374151"/>
                </a:solidFill>
                <a:effectLst/>
                <a:latin typeface="Söhne"/>
              </a:rPr>
              <a:t>The columns in a database table are called fields or attributes.</a:t>
            </a:r>
          </a:p>
          <a:p>
            <a:pPr lvl="2"/>
            <a:r>
              <a:rPr lang="en-US" b="0" i="0" dirty="0">
                <a:solidFill>
                  <a:srgbClr val="374151"/>
                </a:solidFill>
                <a:effectLst/>
                <a:latin typeface="Söhne"/>
              </a:rPr>
              <a:t>Fields represent specific characteristics or attributes of the larger entries, such as a name or date.</a:t>
            </a:r>
          </a:p>
          <a:p>
            <a:pPr lvl="1"/>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179000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pic>
        <p:nvPicPr>
          <p:cNvPr id="13318" name="Picture 6" descr="Hierarchy of Data - Database Management (Chapter 9)">
            <a:extLst>
              <a:ext uri="{FF2B5EF4-FFF2-40B4-BE49-F238E27FC236}">
                <a16:creationId xmlns:a16="http://schemas.microsoft.com/office/drawing/2014/main" id="{0B090F8E-2CB6-A3B3-2C3C-2FD11FBC67D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19478" y="1318167"/>
            <a:ext cx="5000421" cy="4221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98821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Databases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1C1917"/>
                </a:solidFill>
                <a:effectLst/>
                <a:latin typeface="-apple-system"/>
              </a:rPr>
              <a:t>Queries: </a:t>
            </a:r>
            <a:r>
              <a:rPr lang="en-US" b="0" i="0" dirty="0">
                <a:solidFill>
                  <a:srgbClr val="1C1917"/>
                </a:solidFill>
                <a:effectLst/>
                <a:latin typeface="-apple-system"/>
              </a:rPr>
              <a:t>A database query is a request for specific information from a database. </a:t>
            </a:r>
            <a:r>
              <a:rPr lang="en-US" dirty="0">
                <a:solidFill>
                  <a:srgbClr val="1C1917"/>
                </a:solidFill>
                <a:latin typeface="-apple-system"/>
              </a:rPr>
              <a:t>A</a:t>
            </a:r>
            <a:r>
              <a:rPr lang="en-US" b="0" i="0" dirty="0">
                <a:solidFill>
                  <a:srgbClr val="1C1917"/>
                </a:solidFill>
                <a:effectLst/>
                <a:latin typeface="-apple-system"/>
              </a:rPr>
              <a:t>llows for powerful analysis and filtering.</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pic>
        <p:nvPicPr>
          <p:cNvPr id="15362" name="Picture 2" descr="Database Query Browser - Ignition User Manual 8.0 - Ignition Documentation">
            <a:extLst>
              <a:ext uri="{FF2B5EF4-FFF2-40B4-BE49-F238E27FC236}">
                <a16:creationId xmlns:a16="http://schemas.microsoft.com/office/drawing/2014/main" id="{00A7223F-70C7-C376-D22A-D63F95E278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2750" y="2539565"/>
            <a:ext cx="5990436" cy="31204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9961131"/>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Notes xmlns="5ec6e143-408a-4839-9bcf-61adb1c13e3f" xsi:nil="true"/>
    <TaxCatchAll xmlns="959d53c8-292b-4aa8-bb70-f9900682e6de" xsi:nil="true"/>
    <lcf76f155ced4ddcb4097134ff3c332f xmlns="5ec6e143-408a-4839-9bcf-61adb1c13e3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8FC82D30FF8D84CBEB82DCBA9A15C0A" ma:contentTypeVersion="22" ma:contentTypeDescription="Create a new document." ma:contentTypeScope="" ma:versionID="3013f6de0dd108bbc8dc41a030196cd3">
  <xsd:schema xmlns:xsd="http://www.w3.org/2001/XMLSchema" xmlns:xs="http://www.w3.org/2001/XMLSchema" xmlns:p="http://schemas.microsoft.com/office/2006/metadata/properties" xmlns:ns2="5ec6e143-408a-4839-9bcf-61adb1c13e3f" xmlns:ns3="959d53c8-292b-4aa8-bb70-f9900682e6de" targetNamespace="http://schemas.microsoft.com/office/2006/metadata/properties" ma:root="true" ma:fieldsID="ca06851f1f55f2987bbbb0f6d6a32f46" ns2:_="" ns3:_="">
    <xsd:import namespace="5ec6e143-408a-4839-9bcf-61adb1c13e3f"/>
    <xsd:import namespace="959d53c8-292b-4aa8-bb70-f9900682e6de"/>
    <xsd:element name="properties">
      <xsd:complexType>
        <xsd:sequence>
          <xsd:element name="documentManagement">
            <xsd:complexType>
              <xsd:all>
                <xsd:element ref="ns2:Notes"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GenerationTime" minOccurs="0"/>
                <xsd:element ref="ns2:MediaServiceEventHashCode" minOccurs="0"/>
                <xsd:element ref="ns2:MediaServiceLocation" minOccurs="0"/>
                <xsd:element ref="ns2:MediaServiceOCR"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c6e143-408a-4839-9bcf-61adb1c13e3f" elementFormDefault="qualified">
    <xsd:import namespace="http://schemas.microsoft.com/office/2006/documentManagement/types"/>
    <xsd:import namespace="http://schemas.microsoft.com/office/infopath/2007/PartnerControls"/>
    <xsd:element name="Notes" ma:index="3" nillable="true" ma:displayName="Notes" ma:format="Dropdown" ma:internalName="Notes" ma:readOnly="false">
      <xsd:simpleType>
        <xsd:restriction base="dms:Text">
          <xsd:maxLength value="255"/>
        </xsd:restriction>
      </xsd:simple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hidden="true" ma:internalName="MediaServiceKeyPoints" ma:readOnly="true">
      <xsd:simpleType>
        <xsd:restriction base="dms:Note"/>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hidden="true"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Location" ma:index="18" nillable="true" ma:displayName="Location" ma:hidden="true" ma:internalName="MediaServiceLocation" ma:readOnly="true">
      <xsd:simpleType>
        <xsd:restriction base="dms:Text"/>
      </xsd:simpleType>
    </xsd:element>
    <xsd:element name="MediaServiceOCR" ma:index="19" nillable="true" ma:displayName="Extracted Text" ma:hidden="true" ma:internalName="MediaServiceOCR" ma:readOnly="true">
      <xsd:simpleType>
        <xsd:restriction base="dms:Note"/>
      </xsd:simpleType>
    </xsd:element>
    <xsd:element name="MediaLengthInSeconds" ma:index="20" nillable="true" ma:displayName="Length (seconds)" ma:hidden="true"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e2ee097e-371b-4934-9743-e0859e72c14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59d53c8-292b-4aa8-bb70-f9900682e6de" elementFormDefault="qualified">
    <xsd:import namespace="http://schemas.microsoft.com/office/2006/documentManagement/types"/>
    <xsd:import namespace="http://schemas.microsoft.com/office/infopath/2007/PartnerControls"/>
    <xsd:element name="SharedWithUsers" ma:index="12"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hidden="true" ma:internalName="SharedWithDetails" ma:readOnly="true">
      <xsd:simpleType>
        <xsd:restriction base="dms:Note"/>
      </xsd:simpleType>
    </xsd:element>
    <xsd:element name="TaxCatchAll" ma:index="23" nillable="true" ma:displayName="Taxonomy Catch All Column" ma:hidden="true" ma:list="{f3abd13d-d1c4-4f6d-b41b-4457eb2c431f}" ma:internalName="TaxCatchAll" ma:readOnly="false" ma:showField="CatchAllData" ma:web="959d53c8-292b-4aa8-bb70-f9900682e6d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 ds:uri="5ec6e143-408a-4839-9bcf-61adb1c13e3f"/>
    <ds:schemaRef ds:uri="959d53c8-292b-4aa8-bb70-f9900682e6de"/>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AF2045CC-02B7-498F-B004-D9EE1BF14C4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ec6e143-408a-4839-9bcf-61adb1c13e3f"/>
    <ds:schemaRef ds:uri="959d53c8-292b-4aa8-bb70-f9900682e6d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26065</TotalTime>
  <Words>2968</Words>
  <Application>Microsoft Macintosh PowerPoint</Application>
  <PresentationFormat>On-screen Show (4:3)</PresentationFormat>
  <Paragraphs>287</Paragraphs>
  <Slides>32</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32</vt:i4>
      </vt:variant>
    </vt:vector>
  </HeadingPairs>
  <TitlesOfParts>
    <vt:vector size="41" baseType="lpstr">
      <vt:lpstr>-apple-system</vt:lpstr>
      <vt:lpstr>Arial</vt:lpstr>
      <vt:lpstr>Calibri</vt:lpstr>
      <vt:lpstr>Segoe UI</vt:lpstr>
      <vt:lpstr>Söhne</vt:lpstr>
      <vt:lpstr>Title Slide 02</vt:lpstr>
      <vt:lpstr>Title Slide 03</vt:lpstr>
      <vt:lpstr>Information Slide 01</vt:lpstr>
      <vt:lpstr>Information Slide 02</vt:lpstr>
      <vt:lpstr>Data Bases and Data Types</vt:lpstr>
      <vt:lpstr>Learning Objectives</vt:lpstr>
      <vt:lpstr>Learning Objectives</vt:lpstr>
      <vt:lpstr>Defining a Database</vt:lpstr>
      <vt:lpstr>Databases</vt:lpstr>
      <vt:lpstr>Databases</vt:lpstr>
      <vt:lpstr>Databases</vt:lpstr>
      <vt:lpstr>Databases</vt:lpstr>
      <vt:lpstr>Databases</vt:lpstr>
      <vt:lpstr>Databases</vt:lpstr>
      <vt:lpstr>Rational Databases</vt:lpstr>
      <vt:lpstr>Relational Databases</vt:lpstr>
      <vt:lpstr>Relational Databases</vt:lpstr>
      <vt:lpstr>Relational Databases</vt:lpstr>
      <vt:lpstr>Relational Databases</vt:lpstr>
      <vt:lpstr>Relational Databases</vt:lpstr>
      <vt:lpstr>Relational Databases</vt:lpstr>
      <vt:lpstr>Table Structures</vt:lpstr>
      <vt:lpstr>Table Data Structures</vt:lpstr>
      <vt:lpstr>Table Data Structures</vt:lpstr>
      <vt:lpstr>Table Data Structures</vt:lpstr>
      <vt:lpstr>Table Data Structures</vt:lpstr>
      <vt:lpstr>Table Data Structures</vt:lpstr>
      <vt:lpstr>Table Data Structures</vt:lpstr>
      <vt:lpstr>Table Data Structures</vt:lpstr>
      <vt:lpstr>Database Query</vt:lpstr>
      <vt:lpstr>Query</vt:lpstr>
      <vt:lpstr>Query</vt:lpstr>
      <vt:lpstr>Query</vt:lpstr>
      <vt:lpstr>Recap</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330</cp:revision>
  <cp:lastPrinted>2018-09-19T19:48:01Z</cp:lastPrinted>
  <dcterms:created xsi:type="dcterms:W3CDTF">2010-04-12T23:12:02Z</dcterms:created>
  <dcterms:modified xsi:type="dcterms:W3CDTF">2025-03-24T18:40:43Z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0x01010078FC82D30FF8D84CBEB82DCBA9A15C0A</vt:lpwstr>
  </property>
</Properties>
</file>