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9"/>
  </p:notesMasterIdLst>
  <p:handoutMasterIdLst>
    <p:handoutMasterId r:id="rId30"/>
  </p:handoutMasterIdLst>
  <p:sldIdLst>
    <p:sldId id="256" r:id="rId8"/>
    <p:sldId id="310" r:id="rId9"/>
    <p:sldId id="409" r:id="rId10"/>
    <p:sldId id="349" r:id="rId11"/>
    <p:sldId id="352" r:id="rId12"/>
    <p:sldId id="410" r:id="rId13"/>
    <p:sldId id="407" r:id="rId14"/>
    <p:sldId id="408" r:id="rId15"/>
    <p:sldId id="411" r:id="rId16"/>
    <p:sldId id="312" r:id="rId17"/>
    <p:sldId id="336" r:id="rId18"/>
    <p:sldId id="333" r:id="rId19"/>
    <p:sldId id="337" r:id="rId20"/>
    <p:sldId id="334" r:id="rId21"/>
    <p:sldId id="338" r:id="rId22"/>
    <p:sldId id="412" r:id="rId23"/>
    <p:sldId id="347" r:id="rId24"/>
    <p:sldId id="404" r:id="rId25"/>
    <p:sldId id="340" r:id="rId26"/>
    <p:sldId id="405" r:id="rId27"/>
    <p:sldId id="406" r:id="rId28"/>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SQL" id="{C2A41310-6BB7-9640-AF2E-D419E4D02B8D}">
          <p14:sldIdLst>
            <p14:sldId id="409"/>
            <p14:sldId id="349"/>
            <p14:sldId id="352"/>
          </p14:sldIdLst>
        </p14:section>
        <p14:section name="What is a Query?" id="{B299EAB8-4134-2844-B67D-1E97E8F9CCEB}">
          <p14:sldIdLst>
            <p14:sldId id="410"/>
            <p14:sldId id="407"/>
            <p14:sldId id="408"/>
          </p14:sldIdLst>
        </p14:section>
        <p14:section name="SQL Clause" id="{5E2631FC-45F7-F840-B687-B27DB8B04065}">
          <p14:sldIdLst>
            <p14:sldId id="411"/>
            <p14:sldId id="312"/>
            <p14:sldId id="336"/>
            <p14:sldId id="333"/>
            <p14:sldId id="337"/>
            <p14:sldId id="334"/>
            <p14:sldId id="338"/>
          </p14:sldIdLst>
        </p14:section>
        <p14:section name="Summary" id="{AA4C0EAE-79EF-BF4D-B6F5-7387AB23E75D}">
          <p14:sldIdLst>
            <p14:sldId id="412"/>
            <p14:sldId id="347"/>
          </p14:sldIdLst>
        </p14:section>
        <p14:section name="Querying Tables"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3" autoAdjust="0"/>
    <p:restoredTop sz="84513" autoAdjust="0"/>
  </p:normalViewPr>
  <p:slideViewPr>
    <p:cSldViewPr snapToGrid="0" snapToObjects="1">
      <p:cViewPr varScale="1">
        <p:scale>
          <a:sx n="134" d="100"/>
          <a:sy n="134" d="100"/>
        </p:scale>
        <p:origin x="193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3/24/25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3/24/25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dive into the core of SQL: statements. SQL commands are expressed as statements, which are essentially strings of characters that adhere to internationally recognized formatting and syntax rules.</a:t>
            </a:r>
          </a:p>
          <a:p>
            <a:pPr algn="l"/>
            <a:r>
              <a:rPr lang="en-US" b="1" i="0" dirty="0">
                <a:solidFill>
                  <a:srgbClr val="374151"/>
                </a:solidFill>
                <a:effectLst/>
                <a:latin typeface="Söhne"/>
              </a:rPr>
              <a:t>Example of an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illustrate, consider a basic SQL statement: the SELECT statement. This statement is used to retrieve data from a table, in this case, a table named Customers.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10666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uncover the process of crafting an SQL statement step by step, which is essential to communicate effectively with the database engine.</a:t>
            </a:r>
          </a:p>
          <a:p>
            <a:pPr algn="l"/>
            <a:r>
              <a:rPr lang="en-US" b="1" i="0" dirty="0">
                <a:solidFill>
                  <a:srgbClr val="374151"/>
                </a:solidFill>
                <a:effectLst/>
                <a:latin typeface="Söhne"/>
              </a:rPr>
              <a:t>Step 1: Specify the Operation Type: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very first step in writing an SQL statement is to specify the operation type. This tells the database engine what you want to do with the data. Here are some common operation types:</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Used for querying data from one or more tables.</a:t>
            </a:r>
          </a:p>
          <a:p>
            <a:pPr marL="742950" lvl="1" indent="-285750" algn="l">
              <a:buFont typeface="Arial" panose="020B0604020202020204" pitchFamily="34" charset="0"/>
              <a:buChar char="•"/>
            </a:pPr>
            <a:r>
              <a:rPr lang="en-US" b="1" i="0" dirty="0">
                <a:solidFill>
                  <a:srgbClr val="374151"/>
                </a:solidFill>
                <a:effectLst/>
                <a:latin typeface="Söhne"/>
              </a:rPr>
              <a:t>INSERT</a:t>
            </a:r>
            <a:r>
              <a:rPr lang="en-US" b="0" i="0" dirty="0">
                <a:solidFill>
                  <a:srgbClr val="374151"/>
                </a:solidFill>
                <a:effectLst/>
                <a:latin typeface="Söhne"/>
              </a:rPr>
              <a:t>: Employed to add new data records to a table.</a:t>
            </a:r>
          </a:p>
          <a:p>
            <a:pPr marL="742950" lvl="1" indent="-285750" algn="l">
              <a:buFont typeface="Arial" panose="020B0604020202020204" pitchFamily="34" charset="0"/>
              <a:buChar char="•"/>
            </a:pPr>
            <a:r>
              <a:rPr lang="en-US" b="1" i="0" dirty="0">
                <a:solidFill>
                  <a:srgbClr val="374151"/>
                </a:solidFill>
                <a:effectLst/>
                <a:latin typeface="Söhne"/>
              </a:rPr>
              <a:t>UPDATE</a:t>
            </a:r>
            <a:r>
              <a:rPr lang="en-US" b="0" i="0" dirty="0">
                <a:solidFill>
                  <a:srgbClr val="374151"/>
                </a:solidFill>
                <a:effectLst/>
                <a:latin typeface="Söhne"/>
              </a:rPr>
              <a:t>: Utilized to modify existing data records.</a:t>
            </a:r>
          </a:p>
          <a:p>
            <a:pPr marL="742950" lvl="1" indent="-285750" algn="l">
              <a:buFont typeface="Arial" panose="020B0604020202020204" pitchFamily="34" charset="0"/>
              <a:buChar char="•"/>
            </a:pPr>
            <a:r>
              <a:rPr lang="en-US" b="1" i="0" dirty="0">
                <a:solidFill>
                  <a:srgbClr val="374151"/>
                </a:solidFill>
                <a:effectLst/>
                <a:latin typeface="Söhne"/>
              </a:rPr>
              <a:t>DELETE</a:t>
            </a:r>
            <a:r>
              <a:rPr lang="en-US" b="0" i="0" dirty="0">
                <a:solidFill>
                  <a:srgbClr val="374151"/>
                </a:solidFill>
                <a:effectLst/>
                <a:latin typeface="Söhne"/>
              </a:rPr>
              <a:t>: Applied to remove data records from a table.</a:t>
            </a:r>
          </a:p>
          <a:p>
            <a:pPr algn="l"/>
            <a:r>
              <a:rPr lang="en-US" b="1" i="0" dirty="0">
                <a:solidFill>
                  <a:srgbClr val="374151"/>
                </a:solidFill>
                <a:effectLst/>
                <a:latin typeface="Söhne"/>
              </a:rPr>
              <a:t>Example Using SELECT: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example provided, we're using the SELECT statement, which is typically used to query data from a table. Specifically, we want to retrieve 'id,' 'name,' and 'address' columns from a table named Customers.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065642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let's dive deeper into the process of crafting SQL statements and focus on a crucial component: specifying the table and columns.</a:t>
            </a:r>
          </a:p>
          <a:p>
            <a:pPr algn="l"/>
            <a:r>
              <a:rPr lang="en-US" b="1" i="0" dirty="0">
                <a:solidFill>
                  <a:srgbClr val="374151"/>
                </a:solidFill>
                <a:effectLst/>
                <a:latin typeface="Söhne"/>
              </a:rPr>
              <a:t>Specify the Table and Columns: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After specifying the operation type in your SQL statement, the next critical step is to indicate the database table and the specific columns you want to access or operate on.</a:t>
            </a:r>
          </a:p>
          <a:p>
            <a:pPr algn="l"/>
            <a:r>
              <a:rPr lang="en-US" b="1" i="0" dirty="0">
                <a:solidFill>
                  <a:srgbClr val="374151"/>
                </a:solidFill>
                <a:effectLst/>
                <a:latin typeface="Söhne"/>
              </a:rPr>
              <a:t>Using the FROM Clause: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This is typically achieved using the FROM clause. The FROM clause tells the database engine which table you want to work with.</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our example, we're using the SELECT statement, which is designed for querying data. After the SELECT operation, we specify the table 'Customers' using the FROM clause.</a:t>
            </a:r>
          </a:p>
          <a:p>
            <a:pPr algn="l">
              <a:buFont typeface="Arial" panose="020B0604020202020204" pitchFamily="34" charset="0"/>
              <a:buChar char="•"/>
            </a:pPr>
            <a:r>
              <a:rPr lang="en-US" b="0" i="0" dirty="0">
                <a:solidFill>
                  <a:srgbClr val="374151"/>
                </a:solidFill>
                <a:effectLst/>
                <a:latin typeface="Söhne"/>
              </a:rPr>
              <a:t>The choice of table and columns in your SQL statement is crucial because it determines exactly which data you are accessing or operating on. It's like pointing your finger to the specific information you want to work with.</a:t>
            </a:r>
          </a:p>
          <a:p>
            <a:pPr algn="l"/>
            <a:r>
              <a:rPr lang="en-US" b="0" i="0" dirty="0">
                <a:solidFill>
                  <a:srgbClr val="374151"/>
                </a:solidFill>
                <a:effectLst/>
                <a:latin typeface="Söhne"/>
              </a:rPr>
              <a:t>So, as you craft your SQL statements, remember that specifying the right table and columns is key to getting the results you need from your database.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42735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As we continue to explore the art of crafting SQL statements, let's focus on another key aspect: specifying filtering conditions.</a:t>
            </a:r>
          </a:p>
          <a:p>
            <a:pPr algn="l"/>
            <a:r>
              <a:rPr lang="en-US" b="1" i="0" dirty="0">
                <a:solidFill>
                  <a:srgbClr val="374151"/>
                </a:solidFill>
                <a:effectLst/>
                <a:latin typeface="Söhne"/>
              </a:rPr>
              <a:t>Specify Filtering Conditions (Optional):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While not always required, specifying filtering conditions allows you to narrow down your data selection based on specific criteria. This is an optional but powerful step in SQL statement creation.</a:t>
            </a:r>
          </a:p>
          <a:p>
            <a:pPr algn="l"/>
            <a:r>
              <a:rPr lang="en-US" b="1" i="0" dirty="0">
                <a:solidFill>
                  <a:srgbClr val="374151"/>
                </a:solidFill>
                <a:effectLst/>
                <a:latin typeface="Söhne"/>
              </a:rPr>
              <a:t>Using the WHERE Clause: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filtering conditions are typically added using a WHERE clause. The WHERE clause employs conditional logic to determine which data rows meet the specified criteria.</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our example, we're using the SELECT statement to query data from the 'Customers' table.</a:t>
            </a:r>
          </a:p>
          <a:p>
            <a:pPr algn="l">
              <a:buFont typeface="Arial" panose="020B0604020202020204" pitchFamily="34" charset="0"/>
              <a:buChar char="•"/>
            </a:pPr>
            <a:r>
              <a:rPr lang="en-US" b="0" i="0" dirty="0">
                <a:solidFill>
                  <a:srgbClr val="374151"/>
                </a:solidFill>
                <a:effectLst/>
                <a:latin typeface="Söhne"/>
              </a:rPr>
              <a:t>However, we're not interested in all customers; we want to filter for those located in California. To achieve this, we include a WHERE clause with the condition 'state = 'CA''.</a:t>
            </a:r>
          </a:p>
          <a:p>
            <a:pPr algn="l">
              <a:buFont typeface="Arial" panose="020B0604020202020204" pitchFamily="34" charset="0"/>
              <a:buChar char="•"/>
            </a:pPr>
            <a:r>
              <a:rPr lang="en-US" b="0" i="0" dirty="0">
                <a:solidFill>
                  <a:srgbClr val="374151"/>
                </a:solidFill>
                <a:effectLst/>
                <a:latin typeface="Söhne"/>
              </a:rPr>
              <a:t>This means that only rows where the 'state' column equals 'CA' will be included in the result set.</a:t>
            </a:r>
          </a:p>
          <a:p>
            <a:pPr algn="l"/>
            <a:r>
              <a:rPr lang="en-US" b="0" i="0" dirty="0">
                <a:solidFill>
                  <a:srgbClr val="374151"/>
                </a:solidFill>
                <a:effectLst/>
                <a:latin typeface="Söhne"/>
              </a:rPr>
              <a:t>By adding filtering conditions to your SQL statements, you gain precise control over the data you retrieve or manipulate, ensuring that it aligns with your specific needs and criteria. It's like applying a magnifying glass to focus on the exact information you require.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8975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Let's continue our journey through crafting SQL statements by exploring the optional but valuable steps of specifying sorting and grouping options.</a:t>
            </a:r>
          </a:p>
          <a:p>
            <a:pPr algn="l"/>
            <a:r>
              <a:rPr lang="en-US" b="1" i="0" dirty="0">
                <a:solidFill>
                  <a:srgbClr val="374151"/>
                </a:solidFill>
                <a:effectLst/>
                <a:latin typeface="Söhne"/>
              </a:rPr>
              <a:t>Specify Sorting and Grouping (Optional):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While it's not always necessary, you have the option to control how the rows in your SQL query result are sorted or grouped. This can greatly impact the readability and usefulness of your data.</a:t>
            </a:r>
          </a:p>
          <a:p>
            <a:pPr algn="l"/>
            <a:r>
              <a:rPr lang="en-US" b="1" i="0" dirty="0">
                <a:solidFill>
                  <a:srgbClr val="374151"/>
                </a:solidFill>
                <a:effectLst/>
                <a:latin typeface="Söhne"/>
              </a:rPr>
              <a:t>Using ORDER BY for Sorting: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 sort rows in the output, you can use the ORDER BY clause followed by the column by which you want to sort. In our example, we're sorting the results by the 'name' column in ascending order.</a:t>
            </a:r>
          </a:p>
          <a:p>
            <a:pPr algn="l"/>
            <a:r>
              <a:rPr lang="en-US" b="1" i="0" dirty="0">
                <a:solidFill>
                  <a:srgbClr val="374151"/>
                </a:solidFill>
                <a:effectLst/>
                <a:latin typeface="Söhne"/>
              </a:rPr>
              <a:t>Using GROUP BY for Grouping:</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Additionally, you can use the GROUP BY clause to group rows based on common values in a specific column. This is especially useful when you want to perform aggregate functions on grouped data.</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example provided, we're using the SELECT statement to query data from the 'Customers' table.</a:t>
            </a:r>
          </a:p>
          <a:p>
            <a:pPr algn="l">
              <a:buFont typeface="Arial" panose="020B0604020202020204" pitchFamily="34" charset="0"/>
              <a:buChar char="•"/>
            </a:pPr>
            <a:r>
              <a:rPr lang="en-US" b="0" i="0" dirty="0">
                <a:solidFill>
                  <a:srgbClr val="374151"/>
                </a:solidFill>
                <a:effectLst/>
                <a:latin typeface="Söhne"/>
              </a:rPr>
              <a:t>We've added a WHERE clause to filter for customers in California ('state = 'CA'').</a:t>
            </a:r>
          </a:p>
          <a:p>
            <a:pPr algn="l">
              <a:buFont typeface="Arial" panose="020B0604020202020204" pitchFamily="34" charset="0"/>
              <a:buChar char="•"/>
            </a:pPr>
            <a:r>
              <a:rPr lang="en-US" b="0" i="0" dirty="0">
                <a:solidFill>
                  <a:srgbClr val="374151"/>
                </a:solidFill>
                <a:effectLst/>
                <a:latin typeface="Söhne"/>
              </a:rPr>
              <a:t>Furthermore, we've included an ORDER BY clause to ensure that the results are presented in alphabetical order based on the 'name' column.</a:t>
            </a:r>
          </a:p>
          <a:p>
            <a:pPr algn="l"/>
            <a:r>
              <a:rPr lang="en-US" b="0" i="0" dirty="0">
                <a:solidFill>
                  <a:srgbClr val="374151"/>
                </a:solidFill>
                <a:effectLst/>
                <a:latin typeface="Söhne"/>
              </a:rPr>
              <a:t>Adding sorting and grouping options to your SQL statements provides you with the flexibility to present and analyze data in a meaningful way. It's like arranging pieces of a puzzle to see the bigger picture.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2462059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As we wrap up our exploration of crafting SQL statements, there's one last important detail to keep in mind: adding the semicolon at the end.</a:t>
            </a:r>
          </a:p>
          <a:p>
            <a:pPr algn="l"/>
            <a:r>
              <a:rPr lang="en-US" b="1" i="0" dirty="0">
                <a:solidFill>
                  <a:srgbClr val="374151"/>
                </a:solidFill>
                <a:effectLst/>
                <a:latin typeface="Söhne"/>
              </a:rPr>
              <a:t>End with a Semicolon: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All SQL statements must be terminated with a semicolon. Think of it as a period at the end of a sentence in the SQL language.</a:t>
            </a:r>
          </a:p>
          <a:p>
            <a:pPr algn="l"/>
            <a:r>
              <a:rPr lang="en-US" b="1" i="0" dirty="0">
                <a:solidFill>
                  <a:srgbClr val="374151"/>
                </a:solidFill>
                <a:effectLst/>
                <a:latin typeface="Söhne"/>
              </a:rPr>
              <a:t>Example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SQL statement example provided, you can see that it concludes with a semicolon after the ORDER BY clause.</a:t>
            </a:r>
          </a:p>
          <a:p>
            <a:pPr algn="l"/>
            <a:r>
              <a:rPr lang="en-US" b="0" i="0" dirty="0">
                <a:solidFill>
                  <a:srgbClr val="374151"/>
                </a:solidFill>
                <a:effectLst/>
                <a:latin typeface="Söhne"/>
              </a:rPr>
              <a:t>Adding this semicolon is not just a formality; it's a crucial part of writing SQL correctly. It tells the database engine that your statement is complete and ready to be executed.</a:t>
            </a:r>
          </a:p>
          <a:p>
            <a:pPr algn="l"/>
            <a:r>
              <a:rPr lang="en-US" b="0" i="0" dirty="0">
                <a:solidFill>
                  <a:srgbClr val="374151"/>
                </a:solidFill>
                <a:effectLst/>
                <a:latin typeface="Söhne"/>
              </a:rPr>
              <a:t>So, always remember to include that final semicolon in your SQL statements to ensure they work as intended. It's like placing the finishing touch on your data query or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696477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25DAD-1FED-6CB6-2696-A7BDADDB0DC7}"/>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121619C-2F09-AED4-80F8-0CDE1F7DC5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E7278408-9CFC-B616-4288-C4D2F77764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4FFBD1D6-67B7-72D8-D716-AFEADA439A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16</a:t>
            </a:fld>
            <a:endParaRPr lang="en-US" altLang="en-US" dirty="0"/>
          </a:p>
        </p:txBody>
      </p:sp>
    </p:spTree>
    <p:extLst>
      <p:ext uri="{BB962C8B-B14F-4D97-AF65-F5344CB8AC3E}">
        <p14:creationId xmlns:p14="http://schemas.microsoft.com/office/powerpoint/2010/main" val="2194212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"Welcome everyone to today's lesson on SQL and SELECT queries. By the end of this lesson, you will have gained some fundamental knowledge about SQL and be able to perform basic queries using the SELECT statement. Let's dive right in!</a:t>
            </a:r>
          </a:p>
          <a:p>
            <a:pPr algn="l"/>
            <a:r>
              <a:rPr lang="en-US" b="0" i="0" dirty="0">
                <a:solidFill>
                  <a:srgbClr val="374151"/>
                </a:solidFill>
                <a:effectLst/>
                <a:latin typeface="Söhne"/>
              </a:rPr>
              <a:t>First, we'll start by defining three key terms:</a:t>
            </a:r>
          </a:p>
          <a:p>
            <a:pPr algn="l">
              <a:buFont typeface="+mj-lt"/>
              <a:buAutoNum type="arabicPeriod"/>
            </a:pPr>
            <a:r>
              <a:rPr lang="en-US" b="0" i="0" dirty="0">
                <a:solidFill>
                  <a:srgbClr val="374151"/>
                </a:solidFill>
                <a:effectLst/>
                <a:latin typeface="Söhne"/>
              </a:rPr>
              <a:t>SQL, which stands for Structured Query Language, is a powerful programming language specifically designed for managing and manipulating relational databases. It provides a standardized way to interact with databases.</a:t>
            </a:r>
          </a:p>
          <a:p>
            <a:pPr algn="l">
              <a:buFont typeface="+mj-lt"/>
              <a:buAutoNum type="arabicPeriod"/>
            </a:pPr>
            <a:r>
              <a:rPr lang="en-US" b="0" i="0" dirty="0">
                <a:solidFill>
                  <a:srgbClr val="374151"/>
                </a:solidFill>
                <a:effectLst/>
                <a:latin typeface="Söhne"/>
              </a:rPr>
              <a:t>A statement in SQL refers to a single instruction or command that performs a specific action within the database. SQL offers various types of statements, and today, we'll focus on the SELECT statement.</a:t>
            </a:r>
          </a:p>
          <a:p>
            <a:pPr algn="l">
              <a:buFont typeface="+mj-lt"/>
              <a:buAutoNum type="arabicPeriod"/>
            </a:pPr>
            <a:r>
              <a:rPr lang="en-US" b="0" i="0" dirty="0">
                <a:solidFill>
                  <a:srgbClr val="374151"/>
                </a:solidFill>
                <a:effectLst/>
                <a:latin typeface="Söhne"/>
              </a:rPr>
              <a:t>Lastly, a query is a specific request for data from a database. It's essentially a question you pose to the database, asking for specific information. We'll learn how to construct queries using the SELECT statement in this session.</a:t>
            </a:r>
          </a:p>
          <a:p>
            <a:pPr algn="l"/>
            <a:r>
              <a:rPr lang="en-US" b="0" i="0" dirty="0">
                <a:solidFill>
                  <a:srgbClr val="374151"/>
                </a:solidFill>
                <a:effectLst/>
                <a:latin typeface="Söhne"/>
              </a:rPr>
              <a:t>So, by the end of this lesson, you'll not only have a clear understanding of these fundamental terms but also be able to utilize the SELECT statement to extract data from a database table.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13423-EF60-A835-B87C-8103D8BD784C}"/>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8127590-076A-9B53-FCDE-9947D2A917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637F655-D258-E5A2-E24A-DB4D8A027A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DBA63024-75D4-6F80-BD2E-65EEF45FE7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57876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Welcome to our introduction to SQL, the language that forms the bedrock of modern database management. Let's explore why SQL is so important for anyone diving into the world of data and databases.</a:t>
            </a:r>
          </a:p>
          <a:p>
            <a:pPr algn="l"/>
            <a:r>
              <a:rPr lang="en-US" b="1" i="0" dirty="0">
                <a:solidFill>
                  <a:srgbClr val="374151"/>
                </a:solidFill>
                <a:effectLst/>
                <a:latin typeface="Söhne"/>
              </a:rPr>
              <a:t>SQL: The Cornerstone: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which stands for Structured Query Language, is like the foundation of a strong building. It's what makes modern database management possible.</a:t>
            </a:r>
          </a:p>
          <a:p>
            <a:pPr algn="l"/>
            <a:r>
              <a:rPr lang="en-US" b="1" i="0" dirty="0">
                <a:solidFill>
                  <a:srgbClr val="374151"/>
                </a:solidFill>
                <a:effectLst/>
                <a:latin typeface="Söhne"/>
              </a:rPr>
              <a:t>Universal Data Language: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SQL as a universal language for managing and working with data in databases. Whether you're dealing with customer information, inventory records, or any other data, SQL is your go-to tool.</a:t>
            </a:r>
          </a:p>
          <a:p>
            <a:pPr algn="l"/>
            <a:r>
              <a:rPr lang="en-US" b="1" i="0" dirty="0">
                <a:solidFill>
                  <a:srgbClr val="374151"/>
                </a:solidFill>
                <a:effectLst/>
                <a:latin typeface="Söhne"/>
              </a:rPr>
              <a:t>Compatible with Popular Systems: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is versatile. It can seamlessly work with widely-used database systems like Oracle, MySQL, SQL Server, and more. This means your SQL skills are transferable and valuable across different database platforms.</a:t>
            </a:r>
          </a:p>
          <a:p>
            <a:pPr algn="l"/>
            <a:r>
              <a:rPr lang="en-US" b="1" i="0" dirty="0">
                <a:solidFill>
                  <a:srgbClr val="374151"/>
                </a:solidFill>
                <a:effectLst/>
                <a:latin typeface="Söhne"/>
              </a:rPr>
              <a:t>Declarative and User-Friendly: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One of SQL's standout features is its declarative nature. You don't need to worry about how to retrieve data; you simply specify what you want, and SQL takes care of the rest. It's like telling someone what you want to eat at a restaurant without needing to know how to cook it.</a:t>
            </a:r>
          </a:p>
          <a:p>
            <a:pPr algn="l">
              <a:buFont typeface="Arial" panose="020B0604020202020204" pitchFamily="34" charset="0"/>
              <a:buChar char="•"/>
            </a:pPr>
            <a:r>
              <a:rPr lang="en-US" b="0" i="0" dirty="0">
                <a:solidFill>
                  <a:srgbClr val="374151"/>
                </a:solidFill>
                <a:effectLst/>
                <a:latin typeface="Söhne"/>
              </a:rPr>
              <a:t>SQL's user-friendly, English-like syntax further simplifies your journey. Even if you're not a tech expert, SQL is designed to be accessible and easy to learn.</a:t>
            </a:r>
          </a:p>
          <a:p>
            <a:pPr algn="l"/>
            <a:r>
              <a:rPr lang="en-US" b="0" i="0" dirty="0">
                <a:solidFill>
                  <a:srgbClr val="374151"/>
                </a:solidFill>
                <a:effectLst/>
                <a:latin typeface="Söhne"/>
              </a:rPr>
              <a:t>In summary, SQL is your key to efficiently manage and work with data, no matter where your career takes you. It's versatile, user-friendly, and empowers you to make the most of data in a digital age. Let's dive deeper into SQL and explore its practical applications!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Today, we're going to explore the pivotal role that SQL plays in various technology careers, especially for those new to the world of data and analytics.</a:t>
            </a:r>
          </a:p>
          <a:p>
            <a:pPr algn="l"/>
            <a:r>
              <a:rPr lang="en-US" b="1" i="0" dirty="0">
                <a:solidFill>
                  <a:srgbClr val="374151"/>
                </a:solidFill>
                <a:effectLst/>
                <a:latin typeface="Söhne"/>
              </a:rPr>
              <a:t>SQL: Essential for Technology Roles: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isn't just a niche skill; it's an indispensable tool for a broad spectrum of technology roles. Whether you're aiming to become a Database Administrator, Data Analyst, Data Engineer, or an Application Developer, SQL is a fundamental skill that will be at the heart of your daily work.</a:t>
            </a:r>
          </a:p>
          <a:p>
            <a:pPr algn="l"/>
            <a:r>
              <a:rPr lang="en-US" b="1" i="0" dirty="0">
                <a:solidFill>
                  <a:srgbClr val="374151"/>
                </a:solidFill>
                <a:effectLst/>
                <a:latin typeface="Söhne"/>
              </a:rPr>
              <a:t>Empowering Data Interaction: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Mastering SQL empowers you to confidently engage with data-driven systems. It's like having a set of keys that unlocks the doors to valuable insights and decision-making.</a:t>
            </a:r>
          </a:p>
          <a:p>
            <a:pPr algn="l"/>
            <a:r>
              <a:rPr lang="en-US" b="1" i="0" dirty="0">
                <a:solidFill>
                  <a:srgbClr val="374151"/>
                </a:solidFill>
                <a:effectLst/>
                <a:latin typeface="Söhne"/>
              </a:rPr>
              <a:t>Opening Doors to Career Opportunities: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proficiency isn't just limited to a single industry; it transcends boundaries. It opens doors to career opportunities in various sectors that heavily rely on databases, from finance to healthcare, e-commerce to education.</a:t>
            </a:r>
          </a:p>
          <a:p>
            <a:pPr algn="l"/>
            <a:r>
              <a:rPr lang="en-US" b="1" i="0" dirty="0">
                <a:solidFill>
                  <a:srgbClr val="374151"/>
                </a:solidFill>
                <a:effectLst/>
                <a:latin typeface="Söhne"/>
              </a:rPr>
              <a:t>Enhancing Your Skill Set: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SQL as a valuable upgrade to your technical skill set. It's not just about landing new roles; it's about excelling in your current position by harnessing the power of data.</a:t>
            </a:r>
          </a:p>
          <a:p>
            <a:pPr algn="l"/>
            <a:r>
              <a:rPr lang="en-US" b="0" i="0" dirty="0">
                <a:solidFill>
                  <a:srgbClr val="374151"/>
                </a:solidFill>
                <a:effectLst/>
                <a:latin typeface="Söhne"/>
              </a:rPr>
              <a:t>So, as you embark on your journey into the world of data and technology, keep in mind that SQL is your passport to countless possibilities. It's a versatile skill that will help you thrive in a data-driven world and enhance your career prospects. Let's continue this exciting journey!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88911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D4385-EA2E-45C9-2719-37AA5502D4A0}"/>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E4AD46D-E109-B421-F676-283FC85D3E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8FE5936-D36B-0D18-FF96-2E1F99277D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37A3FD72-DE88-45C0-BA7A-368147E709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124142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dive deeper into the concept of a query in the context of databases and SQL.</a:t>
            </a:r>
          </a:p>
          <a:p>
            <a:pPr algn="l"/>
            <a:r>
              <a:rPr lang="en-US" b="1" i="0" dirty="0">
                <a:solidFill>
                  <a:srgbClr val="374151"/>
                </a:solidFill>
                <a:effectLst/>
                <a:latin typeface="Söhne"/>
              </a:rPr>
              <a:t>What is a Query?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At its core, a query is a specific request for data from a database. Think of it as your way of asking the database to provide you with specific information.</a:t>
            </a:r>
          </a:p>
          <a:p>
            <a:pPr algn="l"/>
            <a:r>
              <a:rPr lang="en-US" b="1" i="0" dirty="0">
                <a:solidFill>
                  <a:srgbClr val="374151"/>
                </a:solidFill>
                <a:effectLst/>
                <a:latin typeface="Söhne"/>
              </a:rPr>
              <a:t>A Type of SQL Statement: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world of SQL, a query is a type of SQL statement. Its primary purpose is to retrieve information from one or more tables within the database.</a:t>
            </a:r>
          </a:p>
          <a:p>
            <a:pPr algn="l"/>
            <a:r>
              <a:rPr lang="en-US" b="1" i="0" dirty="0">
                <a:solidFill>
                  <a:srgbClr val="374151"/>
                </a:solidFill>
                <a:effectLst/>
                <a:latin typeface="Söhne"/>
              </a:rPr>
              <a:t>Interacting with Databases: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Queries are a fundamental tool for interacting with databases. They enable you to extract meaningful insights from the data stored within the database.</a:t>
            </a:r>
          </a:p>
          <a:p>
            <a:pPr algn="l"/>
            <a:r>
              <a:rPr lang="en-US" b="1" i="0" dirty="0">
                <a:solidFill>
                  <a:srgbClr val="374151"/>
                </a:solidFill>
                <a:effectLst/>
                <a:latin typeface="Söhne"/>
              </a:rPr>
              <a:t>Simple to Complex:</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queries can range from simple to highly complex. A simple query might retrieve individual records, while a complex one could involve multiple tables, advanced filtering criteria, and calculations.</a:t>
            </a:r>
          </a:p>
          <a:p>
            <a:pPr algn="l"/>
            <a:r>
              <a:rPr lang="en-US" b="1" i="0" dirty="0">
                <a:solidFill>
                  <a:srgbClr val="374151"/>
                </a:solidFill>
                <a:effectLst/>
                <a:latin typeface="Söhne"/>
              </a:rPr>
              <a:t>Structured Results: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results of a query are presented in a structured format, making it easy to analyze and work with the retrieved data. This structure allows you to make informed decisions and gain valuable insights.</a:t>
            </a:r>
          </a:p>
          <a:p>
            <a:pPr algn="l"/>
            <a:r>
              <a:rPr lang="en-US" b="0" i="0" dirty="0">
                <a:solidFill>
                  <a:srgbClr val="374151"/>
                </a:solidFill>
                <a:effectLst/>
                <a:latin typeface="Söhne"/>
              </a:rPr>
              <a:t>In summary, a query is your means of communicating with a database to access and retrieve the specific data you need. Whether you're looking for basic information or conducting in-depth analysis, SQL queries are your pathway to harnessing the power of data.</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52248-0C81-539E-798F-F1B149B38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161623-20AE-1201-D64D-F3BA89858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475BB-6BFD-F7AC-1220-A72B74108F81}"/>
              </a:ext>
            </a:extLst>
          </p:cNvPr>
          <p:cNvSpPr>
            <a:spLocks noGrp="1"/>
          </p:cNvSpPr>
          <p:nvPr>
            <p:ph type="body" idx="1"/>
          </p:nvPr>
        </p:nvSpPr>
        <p:spPr/>
        <p:txBody>
          <a:bodyPr/>
          <a:lstStyle/>
          <a:p>
            <a:pPr algn="l"/>
            <a:r>
              <a:rPr lang="en-US" b="0" i="0" dirty="0">
                <a:solidFill>
                  <a:srgbClr val="374151"/>
                </a:solidFill>
                <a:effectLst/>
                <a:latin typeface="Söhne"/>
              </a:rPr>
              <a:t>Speaker Notes:</a:t>
            </a:r>
          </a:p>
          <a:p>
            <a:pPr algn="l"/>
            <a:r>
              <a:rPr lang="en-US" b="0" i="0" dirty="0">
                <a:solidFill>
                  <a:srgbClr val="374151"/>
                </a:solidFill>
                <a:effectLst/>
                <a:latin typeface="Söhne"/>
              </a:rPr>
              <a:t>Let's explore the different types of SQL queries, which are like tools in your data toolbox.</a:t>
            </a:r>
          </a:p>
          <a:p>
            <a:pPr algn="l"/>
            <a:r>
              <a:rPr lang="en-US" b="1" i="0" dirty="0">
                <a:solidFill>
                  <a:srgbClr val="374151"/>
                </a:solidFill>
                <a:effectLst/>
                <a:latin typeface="Söhne"/>
              </a:rPr>
              <a:t>Types of SQL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queries are categorized into various types, each with its own purpose.</a:t>
            </a:r>
          </a:p>
          <a:p>
            <a:pPr algn="l"/>
            <a:r>
              <a:rPr lang="en-US" b="1" i="0" dirty="0">
                <a:solidFill>
                  <a:srgbClr val="374151"/>
                </a:solidFill>
                <a:effectLst/>
                <a:latin typeface="Söhne"/>
              </a:rPr>
              <a:t>1. SELECT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These queries are for retrieving data from tables. Imagine it as grabbing specific items from a shelf.</a:t>
            </a:r>
          </a:p>
          <a:p>
            <a:pPr algn="l"/>
            <a:r>
              <a:rPr lang="en-US" b="1" i="0" dirty="0">
                <a:solidFill>
                  <a:srgbClr val="374151"/>
                </a:solidFill>
                <a:effectLst/>
                <a:latin typeface="Söhne"/>
              </a:rPr>
              <a:t>2. INSERT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Use INSERT queries to add new data to tables, like putting new items on the shelf.</a:t>
            </a:r>
          </a:p>
          <a:p>
            <a:pPr algn="l"/>
            <a:r>
              <a:rPr lang="en-US" b="1" i="0" dirty="0">
                <a:solidFill>
                  <a:srgbClr val="374151"/>
                </a:solidFill>
                <a:effectLst/>
                <a:latin typeface="Söhne"/>
              </a:rPr>
              <a:t>3. UPDATE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Think of UPDATE queries as editing existing items on the shelf, making changes.</a:t>
            </a:r>
          </a:p>
          <a:p>
            <a:pPr algn="l"/>
            <a:r>
              <a:rPr lang="en-US" b="1" i="0" dirty="0">
                <a:solidFill>
                  <a:srgbClr val="374151"/>
                </a:solidFill>
                <a:effectLst/>
                <a:latin typeface="Söhne"/>
              </a:rPr>
              <a:t>4. DELETE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DELETE queries remove data from tables, just like removing items from the shelf.</a:t>
            </a:r>
          </a:p>
          <a:p>
            <a:pPr algn="l"/>
            <a:r>
              <a:rPr lang="en-US" b="1" i="0" dirty="0">
                <a:solidFill>
                  <a:srgbClr val="374151"/>
                </a:solidFill>
                <a:effectLst/>
                <a:latin typeface="Söhne"/>
              </a:rPr>
              <a:t>5. JOIN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JOIN queries combine data from multiple tables, like merging two shelves into one.</a:t>
            </a:r>
          </a:p>
          <a:p>
            <a:pPr algn="l"/>
            <a:r>
              <a:rPr lang="en-US" b="1" i="0" dirty="0">
                <a:solidFill>
                  <a:srgbClr val="374151"/>
                </a:solidFill>
                <a:effectLst/>
                <a:latin typeface="Söhne"/>
              </a:rPr>
              <a:t>6. AGGREGATE Queries: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These queries perform calculations on data, such as finding the total or average.</a:t>
            </a:r>
          </a:p>
          <a:p>
            <a:pPr algn="l"/>
            <a:r>
              <a:rPr lang="en-US" b="1" i="0" dirty="0">
                <a:solidFill>
                  <a:srgbClr val="374151"/>
                </a:solidFill>
                <a:effectLst/>
                <a:latin typeface="Söhne"/>
              </a:rPr>
              <a:t>Versatile Tools: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Each type of query serves a unique purpose and is a versatile tool in your SQL toolkit. Depending on your data manipulation and analysis needs, you can choose the appropriate query type to achieve your objectives.</a:t>
            </a:r>
          </a:p>
          <a:p>
            <a:pPr algn="l"/>
            <a:r>
              <a:rPr lang="en-US" b="0" i="0" dirty="0">
                <a:solidFill>
                  <a:srgbClr val="374151"/>
                </a:solidFill>
                <a:effectLst/>
                <a:latin typeface="Söhne"/>
              </a:rPr>
              <a:t>Understanding these query types will empower you to work effectively with databases, retrieve the data you need, and perform various data operations.</a:t>
            </a:r>
          </a:p>
          <a:p>
            <a:endParaRPr lang="en-US" dirty="0"/>
          </a:p>
        </p:txBody>
      </p:sp>
      <p:sp>
        <p:nvSpPr>
          <p:cNvPr id="4" name="Slide Number Placeholder 3">
            <a:extLst>
              <a:ext uri="{FF2B5EF4-FFF2-40B4-BE49-F238E27FC236}">
                <a16:creationId xmlns:a16="http://schemas.microsoft.com/office/drawing/2014/main" id="{6B175DB8-F773-C632-0069-3D8D91B4A2EA}"/>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48938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F5E4D-2FFD-7A31-5E22-86D421D1F921}"/>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B511AB5-6734-9B10-845C-0CAEE550B1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AB407AA-7308-6630-84B6-FEB0A22E2D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6123B66C-A519-A0E1-4122-48022F02EF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9</a:t>
            </a:fld>
            <a:endParaRPr lang="en-US" altLang="en-US" dirty="0"/>
          </a:p>
        </p:txBody>
      </p:sp>
    </p:spTree>
    <p:extLst>
      <p:ext uri="{BB962C8B-B14F-4D97-AF65-F5344CB8AC3E}">
        <p14:creationId xmlns:p14="http://schemas.microsoft.com/office/powerpoint/2010/main" val="148090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68751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Basic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SQL is written in </a:t>
            </a:r>
            <a:r>
              <a:rPr lang="en-US" b="1" i="0" dirty="0">
                <a:solidFill>
                  <a:srgbClr val="24292F"/>
                </a:solidFill>
                <a:effectLst/>
                <a:latin typeface="-apple-system"/>
              </a:rPr>
              <a:t>statements</a:t>
            </a:r>
            <a:r>
              <a:rPr lang="en-US" b="0" i="0" dirty="0">
                <a:solidFill>
                  <a:srgbClr val="24292F"/>
                </a:solidFill>
                <a:effectLst/>
                <a:latin typeface="-apple-system"/>
              </a:rPr>
              <a:t> - strings of characters that conform to formatting and syntax rules specified in the international standard</a:t>
            </a:r>
          </a:p>
          <a:p>
            <a:pPr marL="0" indent="0" algn="l">
              <a:buNone/>
            </a:pPr>
            <a:endParaRPr lang="en-US" dirty="0">
              <a:solidFill>
                <a:srgbClr val="24292F"/>
              </a:solidFill>
              <a:latin typeface="-apple-system"/>
            </a:endParaRPr>
          </a:p>
          <a:p>
            <a:pPr lvl="1"/>
            <a:r>
              <a:rPr lang="en-US" b="0" i="0" dirty="0">
                <a:solidFill>
                  <a:srgbClr val="1C1917"/>
                </a:solidFill>
                <a:effectLst/>
                <a:latin typeface="-apple-system"/>
              </a:rPr>
              <a:t>For example, a basic SELECT statement fetching data from a Customers table would be:</a:t>
            </a:r>
          </a:p>
          <a:p>
            <a:pPr marL="457200" lvl="1" indent="0">
              <a:buNone/>
            </a:pPr>
            <a:endParaRPr lang="en-US" dirty="0">
              <a:effectLst/>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lvl="1"/>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00260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Writing an SQL statement involves several key steps, which help you communicate effectively with the database engine.</a:t>
            </a:r>
          </a:p>
          <a:p>
            <a:pPr lvl="1">
              <a:buFont typeface="Arial" panose="020B0604020202020204" pitchFamily="34" charset="0"/>
              <a:buChar char="•"/>
            </a:pPr>
            <a:r>
              <a:rPr lang="en-US" b="0" i="0" dirty="0">
                <a:solidFill>
                  <a:srgbClr val="374151"/>
                </a:solidFill>
                <a:effectLst/>
                <a:latin typeface="Söhne"/>
              </a:rPr>
              <a:t>The first step is to specify the operation type. Common operation types include SELECT, INSERT, UPDATE, and DELETE.</a:t>
            </a:r>
          </a:p>
          <a:p>
            <a:pPr lvl="1">
              <a:buFont typeface="Arial" panose="020B0604020202020204" pitchFamily="34" charset="0"/>
              <a:buChar char="•"/>
            </a:pPr>
            <a:r>
              <a:rPr lang="en-US" b="0" i="0" dirty="0">
                <a:solidFill>
                  <a:srgbClr val="374151"/>
                </a:solidFill>
                <a:effectLst/>
                <a:latin typeface="Söhne"/>
              </a:rPr>
              <a:t>Let's take a closer look at an example using the SELECT statement to query data from a Customers table.</a:t>
            </a:r>
          </a:p>
          <a:p>
            <a:pPr marL="1257300" lvl="2" indent="-457200"/>
            <a:endParaRPr lang="en-US" b="0" i="0" dirty="0">
              <a:solidFill>
                <a:srgbClr val="1C1917"/>
              </a:solidFill>
              <a:effectLst/>
              <a:latin typeface="-apple-system"/>
            </a:endParaRPr>
          </a:p>
          <a:p>
            <a:pPr marL="0" indent="0" algn="ctr" rtl="0" latinLnBrk="0">
              <a:buNone/>
            </a:pPr>
            <a:r>
              <a:rPr lang="en-US" dirty="0">
                <a:solidFill>
                  <a:srgbClr val="C678DD"/>
                </a:solidFill>
                <a:effectLst/>
                <a:highlight>
                  <a:srgbClr val="FFFF00"/>
                </a:highlight>
                <a:latin typeface="Fira Code" panose="020B0809050000020004" pitchFamily="49" charset="0"/>
              </a:rPr>
              <a:t>SELECT</a:t>
            </a:r>
            <a:r>
              <a:rPr lang="en-US" dirty="0">
                <a:solidFill>
                  <a:srgbClr val="ABB2BF"/>
                </a:solidFill>
                <a:effectLst/>
                <a:highlight>
                  <a:srgbClr val="FFFF00"/>
                </a:highlight>
                <a:latin typeface="Fira Code" panose="020B0809050000020004" pitchFamily="49" charset="0"/>
              </a:rPr>
              <a:t> id, name, address</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27035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the table and columns: </a:t>
            </a:r>
          </a:p>
          <a:p>
            <a:pPr marL="1257300" lvl="2" indent="-457200"/>
            <a:r>
              <a:rPr lang="en-US" b="0" i="0" dirty="0">
                <a:solidFill>
                  <a:srgbClr val="1C1917"/>
                </a:solidFill>
                <a:effectLst/>
                <a:latin typeface="-apple-system"/>
              </a:rPr>
              <a:t>The statement needs to indicate from which database table and columns you want to access or operate on. Often this is done after the operation type using a FROM clause.</a:t>
            </a:r>
          </a:p>
          <a:p>
            <a:pPr marL="1257300" lvl="2" indent="-457200"/>
            <a:endParaRPr lang="en-US" dirty="0">
              <a:solidFill>
                <a:srgbClr val="1C1917"/>
              </a:solidFill>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highlight>
                  <a:srgbClr val="FFFF00"/>
                </a:highlight>
                <a:latin typeface="Fira Code" panose="020B0809050000020004" pitchFamily="49" charset="0"/>
              </a:rPr>
              <a:t>FROM</a:t>
            </a:r>
            <a:r>
              <a:rPr lang="en-US" dirty="0">
                <a:solidFill>
                  <a:srgbClr val="ABB2BF"/>
                </a:solidFill>
                <a:effectLst/>
                <a:highlight>
                  <a:srgbClr val="FFFF00"/>
                </a:highligh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800100" lvl="2" indent="0">
              <a:buNone/>
            </a:pPr>
            <a:endParaRPr lang="en-US" b="0" i="0" dirty="0">
              <a:solidFill>
                <a:srgbClr val="1C1917"/>
              </a:solidFill>
              <a:effectLst/>
              <a:latin typeface="-apple-system"/>
            </a:endParaRP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92490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any filtering conditions (optional): </a:t>
            </a:r>
          </a:p>
          <a:p>
            <a:pPr marL="1257300" lvl="2" indent="-457200"/>
            <a:r>
              <a:rPr lang="en-US" b="0" i="0" dirty="0">
                <a:solidFill>
                  <a:srgbClr val="1C1917"/>
                </a:solidFill>
                <a:effectLst/>
                <a:latin typeface="-apple-system"/>
              </a:rPr>
              <a:t>You can filter which data rows you want using a WHERE clause and conditional logic.</a:t>
            </a:r>
          </a:p>
          <a:p>
            <a:pPr marL="914400" lvl="2" indent="0">
              <a:buNone/>
            </a:pPr>
            <a:endParaRPr lang="en-US" b="0" i="0" dirty="0">
              <a:solidFill>
                <a:srgbClr val="24292F"/>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highlight>
                  <a:srgbClr val="FFFF00"/>
                </a:highlight>
                <a:latin typeface="Fira Code" panose="020B0809050000020004" pitchFamily="49" charset="0"/>
              </a:rPr>
              <a:t>WHERE</a:t>
            </a:r>
            <a:r>
              <a:rPr lang="en-US" dirty="0">
                <a:solidFill>
                  <a:srgbClr val="ABB2BF"/>
                </a:solidFill>
                <a:effectLst/>
                <a:highlight>
                  <a:srgbClr val="FFFF00"/>
                </a:highlight>
                <a:latin typeface="Fira Code" panose="020B0809050000020004" pitchFamily="49" charset="0"/>
              </a:rPr>
              <a:t> state </a:t>
            </a:r>
            <a:r>
              <a:rPr lang="en-US" dirty="0">
                <a:solidFill>
                  <a:srgbClr val="61AFEF"/>
                </a:solidFill>
                <a:effectLst/>
                <a:highlight>
                  <a:srgbClr val="FFFF00"/>
                </a:highlight>
                <a:latin typeface="Fira Code" panose="020B0809050000020004" pitchFamily="49" charset="0"/>
              </a:rPr>
              <a:t>=</a:t>
            </a:r>
            <a:r>
              <a:rPr lang="en-US" dirty="0">
                <a:solidFill>
                  <a:srgbClr val="ABB2BF"/>
                </a:solidFill>
                <a:effectLst/>
                <a:highlight>
                  <a:srgbClr val="FFFF00"/>
                </a:highlight>
                <a:latin typeface="Fira Code" panose="020B0809050000020004" pitchFamily="49" charset="0"/>
              </a:rPr>
              <a:t> </a:t>
            </a:r>
            <a:r>
              <a:rPr lang="en-US" dirty="0">
                <a:solidFill>
                  <a:srgbClr val="98C379"/>
                </a:solidFill>
                <a:effectLst/>
                <a:highlight>
                  <a:srgbClr val="FFFF00"/>
                </a:highlight>
                <a:latin typeface="Fira Code" panose="020B0809050000020004" pitchFamily="49" charset="0"/>
              </a:rPr>
              <a:t>'CA’</a:t>
            </a:r>
            <a:r>
              <a:rPr lang="en-US" dirty="0">
                <a:solidFill>
                  <a:srgbClr val="ABB2BF"/>
                </a:solidFill>
                <a:effectLst/>
                <a:highlight>
                  <a:srgbClr val="FFFF00"/>
                </a:highligh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142405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400050" lvl="1"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Specify sorting/grouping (optional): </a:t>
            </a:r>
          </a:p>
          <a:p>
            <a:pPr marL="1257300" lvl="2" indent="-457200"/>
            <a:r>
              <a:rPr lang="en-US" b="0" i="0" dirty="0">
                <a:solidFill>
                  <a:srgbClr val="1C1917"/>
                </a:solidFill>
                <a:effectLst/>
                <a:latin typeface="-apple-system"/>
              </a:rPr>
              <a:t>Statements like ORDER BY and GROUP BY can control row sorting and grouping in the output.</a:t>
            </a:r>
          </a:p>
          <a:p>
            <a:pPr marL="800100" lvl="2" indent="0">
              <a:buNone/>
            </a:pPr>
            <a:endParaRPr lang="en-US" b="0" i="0" dirty="0">
              <a:solidFill>
                <a:srgbClr val="1C1917"/>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highlight>
                  <a:srgbClr val="FFFF00"/>
                </a:highlight>
                <a:latin typeface="Fira Code" panose="020B0809050000020004" pitchFamily="49" charset="0"/>
              </a:rPr>
              <a:t>ORDER</a:t>
            </a:r>
            <a:r>
              <a:rPr lang="en-US" dirty="0">
                <a:solidFill>
                  <a:srgbClr val="ABB2BF"/>
                </a:solidFill>
                <a:effectLst/>
                <a:highlight>
                  <a:srgbClr val="FFFF00"/>
                </a:highlight>
                <a:latin typeface="Fira Code" panose="020B0809050000020004" pitchFamily="49" charset="0"/>
              </a:rPr>
              <a:t> </a:t>
            </a:r>
            <a:r>
              <a:rPr lang="en-US" dirty="0">
                <a:solidFill>
                  <a:srgbClr val="C678DD"/>
                </a:solidFill>
                <a:effectLst/>
                <a:highlight>
                  <a:srgbClr val="FFFF00"/>
                </a:highlight>
                <a:latin typeface="Fira Code" panose="020B0809050000020004" pitchFamily="49" charset="0"/>
              </a:rPr>
              <a:t>BY</a:t>
            </a:r>
            <a:r>
              <a:rPr lang="en-US" dirty="0">
                <a:solidFill>
                  <a:srgbClr val="ABB2BF"/>
                </a:solidFill>
                <a:effectLst/>
                <a:highlight>
                  <a:srgbClr val="FFFF00"/>
                </a:highlight>
                <a:latin typeface="Fira Code" panose="020B0809050000020004" pitchFamily="49" charset="0"/>
              </a:rPr>
              <a:t> name</a:t>
            </a:r>
            <a:r>
              <a:rPr lang="en-US" dirty="0">
                <a:solidFill>
                  <a:srgbClr val="ABB2BF"/>
                </a:solidFill>
                <a:effectLst/>
                <a:latin typeface="Fira Code" panose="020B0809050000020004" pitchFamily="49" charset="0"/>
              </a:rPr>
              <a:t>;</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344068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Statements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W</a:t>
            </a:r>
            <a:r>
              <a:rPr lang="en-US" b="0" i="0" dirty="0">
                <a:solidFill>
                  <a:srgbClr val="1C1917"/>
                </a:solidFill>
                <a:effectLst/>
                <a:latin typeface="-apple-system"/>
              </a:rPr>
              <a:t>riting an SQL statement involves: </a:t>
            </a:r>
          </a:p>
          <a:p>
            <a:pPr marL="800100" lvl="2" indent="0">
              <a:buNone/>
            </a:pPr>
            <a:endParaRPr lang="en-US" b="0" i="0" dirty="0">
              <a:solidFill>
                <a:srgbClr val="1C1917"/>
              </a:solidFill>
              <a:effectLst/>
              <a:latin typeface="-apple-system"/>
            </a:endParaRPr>
          </a:p>
          <a:p>
            <a:pPr marL="857250" lvl="1" indent="-457200"/>
            <a:r>
              <a:rPr lang="en-US" b="0" i="0" dirty="0">
                <a:solidFill>
                  <a:srgbClr val="1C1917"/>
                </a:solidFill>
                <a:effectLst/>
                <a:latin typeface="-apple-system"/>
              </a:rPr>
              <a:t>End with a semicolon: </a:t>
            </a:r>
          </a:p>
          <a:p>
            <a:pPr marL="1257300" lvl="2" indent="-457200"/>
            <a:r>
              <a:rPr lang="en-US" b="0" i="0" dirty="0">
                <a:solidFill>
                  <a:srgbClr val="1C1917"/>
                </a:solidFill>
                <a:effectLst/>
                <a:latin typeface="-apple-system"/>
              </a:rPr>
              <a:t>All SQL statements are terminated with a semicolon ";"</a:t>
            </a:r>
          </a:p>
          <a:p>
            <a:pPr marL="914400" lvl="2" indent="0">
              <a:buNone/>
            </a:pPr>
            <a:endParaRPr lang="en-US" b="0" i="0" dirty="0">
              <a:solidFill>
                <a:srgbClr val="24292F"/>
              </a:solidFill>
              <a:effectLst/>
              <a:latin typeface="-apple-system"/>
            </a:endParaRPr>
          </a:p>
          <a:p>
            <a:pPr marL="0" indent="0" algn="ctr" rtl="0" latinLnBrk="0">
              <a:buNone/>
            </a:pPr>
            <a:r>
              <a:rPr lang="en-US" dirty="0">
                <a:solidFill>
                  <a:srgbClr val="C678DD"/>
                </a:solidFill>
                <a:effectLst/>
                <a:latin typeface="Fira Code" panose="020B0809050000020004" pitchFamily="49" charset="0"/>
              </a:rPr>
              <a:t>SELECT</a:t>
            </a:r>
            <a:r>
              <a:rPr lang="en-US" dirty="0">
                <a:solidFill>
                  <a:srgbClr val="ABB2BF"/>
                </a:solidFill>
                <a:effectLst/>
                <a:latin typeface="Fira Code" panose="020B0809050000020004" pitchFamily="49" charset="0"/>
              </a:rPr>
              <a:t> id, name, address </a:t>
            </a:r>
          </a:p>
          <a:p>
            <a:pPr marL="0" indent="0" algn="ctr" rtl="0" latinLnBrk="0">
              <a:buNone/>
            </a:pPr>
            <a:r>
              <a:rPr lang="en-US" dirty="0">
                <a:solidFill>
                  <a:srgbClr val="C678DD"/>
                </a:solidFill>
                <a:effectLst/>
                <a:latin typeface="Fira Code" panose="020B0809050000020004" pitchFamily="49" charset="0"/>
              </a:rPr>
              <a:t>FROM</a:t>
            </a:r>
            <a:r>
              <a:rPr lang="en-US" dirty="0">
                <a:solidFill>
                  <a:srgbClr val="ABB2BF"/>
                </a:solidFill>
                <a:effectLst/>
                <a:latin typeface="Fira Code" panose="020B0809050000020004" pitchFamily="49" charset="0"/>
              </a:rPr>
              <a:t> Customers </a:t>
            </a:r>
          </a:p>
          <a:p>
            <a:pPr marL="0" indent="0" algn="ctr" rtl="0" latinLnBrk="0">
              <a:buNone/>
            </a:pPr>
            <a:r>
              <a:rPr lang="en-US" dirty="0">
                <a:solidFill>
                  <a:srgbClr val="C678DD"/>
                </a:solidFill>
                <a:effectLst/>
                <a:latin typeface="Fira Code" panose="020B0809050000020004" pitchFamily="49" charset="0"/>
              </a:rPr>
              <a:t>WHERE</a:t>
            </a:r>
            <a:r>
              <a:rPr lang="en-US" dirty="0">
                <a:solidFill>
                  <a:srgbClr val="ABB2BF"/>
                </a:solidFill>
                <a:effectLst/>
                <a:latin typeface="Fira Code" panose="020B0809050000020004" pitchFamily="49" charset="0"/>
              </a:rPr>
              <a:t> state </a:t>
            </a:r>
            <a:r>
              <a:rPr lang="en-US" dirty="0">
                <a:solidFill>
                  <a:srgbClr val="61AFEF"/>
                </a:solidFill>
                <a:effectLst/>
                <a:latin typeface="Fira Code" panose="020B0809050000020004" pitchFamily="49" charset="0"/>
              </a:rPr>
              <a:t>=</a:t>
            </a:r>
            <a:r>
              <a:rPr lang="en-US" dirty="0">
                <a:solidFill>
                  <a:srgbClr val="ABB2BF"/>
                </a:solidFill>
                <a:effectLst/>
                <a:latin typeface="Fira Code" panose="020B0809050000020004" pitchFamily="49" charset="0"/>
              </a:rPr>
              <a:t> </a:t>
            </a:r>
            <a:r>
              <a:rPr lang="en-US" dirty="0">
                <a:solidFill>
                  <a:srgbClr val="98C379"/>
                </a:solidFill>
                <a:effectLst/>
                <a:latin typeface="Fira Code" panose="020B0809050000020004" pitchFamily="49" charset="0"/>
              </a:rPr>
              <a:t>'CA’</a:t>
            </a:r>
            <a:r>
              <a:rPr lang="en-US" dirty="0">
                <a:solidFill>
                  <a:srgbClr val="ABB2BF"/>
                </a:solidFill>
                <a:effectLst/>
                <a:latin typeface="Fira Code" panose="020B0809050000020004" pitchFamily="49" charset="0"/>
              </a:rPr>
              <a:t> </a:t>
            </a:r>
          </a:p>
          <a:p>
            <a:pPr marL="0" indent="0" algn="ctr" rtl="0" latinLnBrk="0">
              <a:buNone/>
            </a:pPr>
            <a:r>
              <a:rPr lang="en-US" dirty="0">
                <a:solidFill>
                  <a:srgbClr val="C678DD"/>
                </a:solidFill>
                <a:effectLst/>
                <a:latin typeface="Fira Code" panose="020B0809050000020004" pitchFamily="49" charset="0"/>
              </a:rPr>
              <a:t>ORDER</a:t>
            </a:r>
            <a:r>
              <a:rPr lang="en-US" dirty="0">
                <a:solidFill>
                  <a:srgbClr val="ABB2BF"/>
                </a:solidFill>
                <a:effectLst/>
                <a:latin typeface="Fira Code" panose="020B0809050000020004" pitchFamily="49" charset="0"/>
              </a:rPr>
              <a:t> </a:t>
            </a:r>
            <a:r>
              <a:rPr lang="en-US" dirty="0">
                <a:solidFill>
                  <a:srgbClr val="C678DD"/>
                </a:solidFill>
                <a:effectLst/>
                <a:latin typeface="Fira Code" panose="020B0809050000020004" pitchFamily="49" charset="0"/>
              </a:rPr>
              <a:t>BY</a:t>
            </a:r>
            <a:r>
              <a:rPr lang="en-US" dirty="0">
                <a:solidFill>
                  <a:srgbClr val="ABB2BF"/>
                </a:solidFill>
                <a:effectLst/>
                <a:latin typeface="Fira Code" panose="020B0809050000020004" pitchFamily="49" charset="0"/>
              </a:rPr>
              <a:t> name</a:t>
            </a:r>
            <a:r>
              <a:rPr lang="en-US" dirty="0">
                <a:solidFill>
                  <a:srgbClr val="ABB2BF"/>
                </a:solidFill>
                <a:effectLst/>
                <a:highlight>
                  <a:srgbClr val="FFFF00"/>
                </a:highlight>
                <a:latin typeface="Fira Code" panose="020B0809050000020004" pitchFamily="49" charset="0"/>
              </a:rPr>
              <a:t>;</a:t>
            </a: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85015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869A0-CF76-8C11-6653-2DC64E008574}"/>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A92C675F-8A68-3910-91BB-E759C0556260}"/>
              </a:ext>
            </a:extLst>
          </p:cNvPr>
          <p:cNvSpPr>
            <a:spLocks noGrp="1"/>
          </p:cNvSpPr>
          <p:nvPr>
            <p:ph type="ctrTitle"/>
          </p:nvPr>
        </p:nvSpPr>
        <p:spPr bwMode="auto">
          <a:xfrm>
            <a:off x="1531247" y="2893083"/>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Recap</a:t>
            </a:r>
          </a:p>
        </p:txBody>
      </p:sp>
    </p:spTree>
    <p:extLst>
      <p:ext uri="{BB962C8B-B14F-4D97-AF65-F5344CB8AC3E}">
        <p14:creationId xmlns:p14="http://schemas.microsoft.com/office/powerpoint/2010/main" val="70621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SQL Data Querying - Best Practices</a:t>
            </a:r>
          </a:p>
          <a:p>
            <a:pPr lvl="1"/>
            <a:r>
              <a:rPr lang="en-US" b="0" i="0" dirty="0">
                <a:solidFill>
                  <a:srgbClr val="1C1917"/>
                </a:solidFill>
                <a:effectLst/>
                <a:latin typeface="-apple-system"/>
              </a:rPr>
              <a:t>SQL enables powerful data retrieval &amp; manipulation</a:t>
            </a:r>
          </a:p>
          <a:p>
            <a:pPr lvl="1"/>
            <a:r>
              <a:rPr lang="en-US" b="0" i="0" dirty="0">
                <a:solidFill>
                  <a:srgbClr val="1C1917"/>
                </a:solidFill>
                <a:effectLst/>
                <a:latin typeface="-apple-system"/>
              </a:rPr>
              <a:t>Flexible data access across tables</a:t>
            </a:r>
          </a:p>
          <a:p>
            <a:pPr lvl="1"/>
            <a:r>
              <a:rPr lang="en-US" b="0" i="0" dirty="0">
                <a:solidFill>
                  <a:srgbClr val="1C1917"/>
                </a:solidFill>
                <a:effectLst/>
                <a:latin typeface="-apple-system"/>
              </a:rPr>
              <a:t>Optimization for fast performance</a:t>
            </a:r>
          </a:p>
          <a:p>
            <a:pPr lvl="1"/>
            <a:endParaRPr lang="en-US" b="0" i="0" dirty="0">
              <a:solidFill>
                <a:srgbClr val="1C1917"/>
              </a:solidFill>
              <a:effectLst/>
              <a:latin typeface="-apple-system"/>
            </a:endParaRPr>
          </a:p>
          <a:p>
            <a:r>
              <a:rPr lang="en-US" b="0" i="0" dirty="0">
                <a:solidFill>
                  <a:srgbClr val="1C1917"/>
                </a:solidFill>
                <a:effectLst/>
                <a:latin typeface="-apple-system"/>
              </a:rPr>
              <a:t>Tips for Efficiency:</a:t>
            </a:r>
          </a:p>
          <a:p>
            <a:pPr lvl="1"/>
            <a:r>
              <a:rPr lang="en-US" b="0" i="0" dirty="0">
                <a:solidFill>
                  <a:srgbClr val="1C1917"/>
                </a:solidFill>
                <a:effectLst/>
                <a:latin typeface="-apple-system"/>
              </a:rPr>
              <a:t>Focus queries only on required columns and conditions</a:t>
            </a:r>
          </a:p>
          <a:p>
            <a:pPr lvl="1"/>
            <a:r>
              <a:rPr lang="en-US" b="0" i="0" dirty="0">
                <a:solidFill>
                  <a:srgbClr val="1C1917"/>
                </a:solidFill>
                <a:effectLst/>
                <a:latin typeface="-apple-system"/>
              </a:rPr>
              <a:t>Look for inefficient scans or expensive operators</a:t>
            </a:r>
          </a:p>
          <a:p>
            <a:pPr lvl="1"/>
            <a:endParaRPr lang="en-US" b="0" i="0" dirty="0">
              <a:solidFill>
                <a:srgbClr val="1C1917"/>
              </a:solidFill>
              <a:effectLst/>
              <a:latin typeface="-apple-system"/>
            </a:endParaRPr>
          </a:p>
          <a:p>
            <a:r>
              <a:rPr lang="en-US" b="0" i="0" dirty="0">
                <a:solidFill>
                  <a:srgbClr val="1C1917"/>
                </a:solidFill>
                <a:effectLst/>
                <a:latin typeface="-apple-system"/>
              </a:rPr>
              <a:t>Improve Over Time:</a:t>
            </a:r>
          </a:p>
          <a:p>
            <a:pPr lvl="1"/>
            <a:r>
              <a:rPr lang="en-US" b="0" i="0" dirty="0">
                <a:solidFill>
                  <a:srgbClr val="1C1917"/>
                </a:solidFill>
                <a:effectLst/>
                <a:latin typeface="-apple-system"/>
              </a:rPr>
              <a:t>Start simple and targeted, add complexity gradually</a:t>
            </a:r>
          </a:p>
          <a:p>
            <a:pPr lvl="1"/>
            <a:r>
              <a:rPr lang="en-US" b="0" i="0" dirty="0">
                <a:solidFill>
                  <a:srgbClr val="1C1917"/>
                </a:solidFill>
                <a:effectLst/>
                <a:latin typeface="-apple-system"/>
              </a:rPr>
              <a:t>Validate results at each iteration</a:t>
            </a:r>
          </a:p>
          <a:p>
            <a:pPr lvl="1"/>
            <a:r>
              <a:rPr lang="en-US" b="0" i="0" dirty="0">
                <a:solidFill>
                  <a:srgbClr val="1C1917"/>
                </a:solidFill>
                <a:effectLst/>
                <a:latin typeface="-apple-system"/>
              </a:rPr>
              <a:t>Practice makes efficient SQL use</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Define SQL, statement, and query</a:t>
            </a:r>
          </a:p>
          <a:p>
            <a:pPr lvl="1">
              <a:buFont typeface="+mj-lt"/>
              <a:buAutoNum type="arabicPeriod"/>
            </a:pPr>
            <a:r>
              <a:rPr lang="en-US" b="0" i="0" dirty="0">
                <a:solidFill>
                  <a:srgbClr val="24292F"/>
                </a:solidFill>
                <a:effectLst/>
                <a:latin typeface="-apple-system"/>
              </a:rPr>
              <a:t>Use SELECT to query fields from a table</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1 Basic SQL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1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DC7EF-2B1E-3310-1945-AD2F91DAF7CB}"/>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76770A2D-9353-783E-BD25-B5491B35033C}"/>
              </a:ext>
            </a:extLst>
          </p:cNvPr>
          <p:cNvSpPr>
            <a:spLocks noGrp="1"/>
          </p:cNvSpPr>
          <p:nvPr>
            <p:ph type="ctrTitle"/>
          </p:nvPr>
        </p:nvSpPr>
        <p:spPr bwMode="auto">
          <a:xfrm>
            <a:off x="1531247" y="2893083"/>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SQL</a:t>
            </a:r>
          </a:p>
        </p:txBody>
      </p:sp>
    </p:spTree>
    <p:extLst>
      <p:ext uri="{BB962C8B-B14F-4D97-AF65-F5344CB8AC3E}">
        <p14:creationId xmlns:p14="http://schemas.microsoft.com/office/powerpoint/2010/main" val="291694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Defining SQL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(Structured Query Language) is the cornerstone of modern database management.</a:t>
            </a:r>
          </a:p>
          <a:p>
            <a:pPr lvl="1">
              <a:buFont typeface="Arial" panose="020B0604020202020204" pitchFamily="34" charset="0"/>
              <a:buChar char="•"/>
            </a:pPr>
            <a:r>
              <a:rPr lang="en-US" b="0" i="0" dirty="0">
                <a:solidFill>
                  <a:srgbClr val="374151"/>
                </a:solidFill>
                <a:effectLst/>
                <a:latin typeface="Söhne"/>
              </a:rPr>
              <a:t>It serves as the universal programming language for data management in databases.</a:t>
            </a:r>
          </a:p>
          <a:p>
            <a:pPr lvl="1">
              <a:buFont typeface="Arial" panose="020B0604020202020204" pitchFamily="34" charset="0"/>
              <a:buChar char="•"/>
            </a:pPr>
            <a:r>
              <a:rPr lang="en-US" b="0" i="0" dirty="0">
                <a:solidFill>
                  <a:srgbClr val="374151"/>
                </a:solidFill>
                <a:effectLst/>
                <a:latin typeface="Söhne"/>
              </a:rPr>
              <a:t>SQL seamlessly integrates with widely-used database systems such as Oracle, MySQL, SQL Server, and others.</a:t>
            </a:r>
          </a:p>
          <a:p>
            <a:pPr lvl="1">
              <a:buFont typeface="Arial" panose="020B0604020202020204" pitchFamily="34" charset="0"/>
              <a:buChar char="•"/>
            </a:pPr>
            <a:r>
              <a:rPr lang="en-US" b="0" i="0" dirty="0">
                <a:solidFill>
                  <a:srgbClr val="374151"/>
                </a:solidFill>
                <a:effectLst/>
                <a:latin typeface="Söhne"/>
              </a:rPr>
              <a:t>SQL's declarative nature allows you to specify what data you want without getting bogged down in how to retrieve it.</a:t>
            </a:r>
          </a:p>
          <a:p>
            <a:pPr lvl="1">
              <a:buFont typeface="Arial" panose="020B0604020202020204" pitchFamily="34" charset="0"/>
              <a:buChar char="•"/>
            </a:pPr>
            <a:r>
              <a:rPr lang="en-US" b="0" i="0" dirty="0">
                <a:solidFill>
                  <a:srgbClr val="374151"/>
                </a:solidFill>
                <a:effectLst/>
                <a:latin typeface="Söhne"/>
              </a:rPr>
              <a:t>Its user-friendly, English-like syntax makes SQL accessible and easy to learn.</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Learn SQL?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is indispensable for numerous technology roles, encompassing:</a:t>
            </a:r>
          </a:p>
          <a:p>
            <a:pPr marL="742950" lvl="1" indent="-285750" algn="l">
              <a:buFont typeface="Arial" panose="020B0604020202020204" pitchFamily="34" charset="0"/>
              <a:buChar char="•"/>
            </a:pPr>
            <a:r>
              <a:rPr lang="en-US" b="0" i="0" dirty="0">
                <a:solidFill>
                  <a:srgbClr val="374151"/>
                </a:solidFill>
                <a:effectLst/>
                <a:latin typeface="Söhne"/>
              </a:rPr>
              <a:t>Database Administrators</a:t>
            </a:r>
          </a:p>
          <a:p>
            <a:pPr marL="742950" lvl="1" indent="-285750" algn="l">
              <a:buFont typeface="Arial" panose="020B0604020202020204" pitchFamily="34" charset="0"/>
              <a:buChar char="•"/>
            </a:pPr>
            <a:r>
              <a:rPr lang="en-US" b="0" i="0" dirty="0">
                <a:solidFill>
                  <a:srgbClr val="374151"/>
                </a:solidFill>
                <a:effectLst/>
                <a:latin typeface="Söhne"/>
              </a:rPr>
              <a:t>Data Analysts</a:t>
            </a:r>
          </a:p>
          <a:p>
            <a:pPr marL="742950" lvl="1" indent="-285750" algn="l">
              <a:buFont typeface="Arial" panose="020B0604020202020204" pitchFamily="34" charset="0"/>
              <a:buChar char="•"/>
            </a:pPr>
            <a:r>
              <a:rPr lang="en-US" b="0" i="0" dirty="0">
                <a:solidFill>
                  <a:srgbClr val="374151"/>
                </a:solidFill>
                <a:effectLst/>
                <a:latin typeface="Söhne"/>
              </a:rPr>
              <a:t>Data Engineers</a:t>
            </a:r>
          </a:p>
          <a:p>
            <a:pPr marL="742950" lvl="1" indent="-285750" algn="l">
              <a:buFont typeface="Arial" panose="020B0604020202020204" pitchFamily="34" charset="0"/>
              <a:buChar char="•"/>
            </a:pPr>
            <a:r>
              <a:rPr lang="en-US" b="0" i="0" dirty="0">
                <a:solidFill>
                  <a:srgbClr val="374151"/>
                </a:solidFill>
                <a:effectLst/>
                <a:latin typeface="Söhne"/>
              </a:rPr>
              <a:t>Application Developers</a:t>
            </a:r>
          </a:p>
          <a:p>
            <a:pPr algn="l">
              <a:buFont typeface="Arial" panose="020B0604020202020204" pitchFamily="34" charset="0"/>
              <a:buChar char="•"/>
            </a:pPr>
            <a:r>
              <a:rPr lang="en-US" b="0" i="0" dirty="0">
                <a:solidFill>
                  <a:srgbClr val="374151"/>
                </a:solidFill>
                <a:effectLst/>
                <a:latin typeface="Söhne"/>
              </a:rPr>
              <a:t>Proficiency in SQL empowers professionals to effectively interact with data-driven systems.</a:t>
            </a:r>
          </a:p>
          <a:p>
            <a:pPr algn="l">
              <a:buFont typeface="Arial" panose="020B0604020202020204" pitchFamily="34" charset="0"/>
              <a:buChar char="•"/>
            </a:pPr>
            <a:r>
              <a:rPr lang="en-US" b="0" i="0" dirty="0">
                <a:solidFill>
                  <a:srgbClr val="374151"/>
                </a:solidFill>
                <a:effectLst/>
                <a:latin typeface="Söhne"/>
              </a:rPr>
              <a:t>SQL proficiency unlocks career opportunities across industries reliant on databases.</a:t>
            </a:r>
          </a:p>
          <a:p>
            <a:pPr algn="l">
              <a:buFont typeface="Arial" panose="020B0604020202020204" pitchFamily="34" charset="0"/>
              <a:buChar char="•"/>
            </a:pPr>
            <a:r>
              <a:rPr lang="en-US" b="0" i="0" dirty="0">
                <a:solidFill>
                  <a:srgbClr val="374151"/>
                </a:solidFill>
                <a:effectLst/>
                <a:latin typeface="Söhne"/>
              </a:rPr>
              <a:t>Adding SQL to your technical skill set enhances your overall capabilities and value.</a:t>
            </a:r>
          </a:p>
          <a:p>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80913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08243-4669-ADE3-2446-5584091104A4}"/>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796625A3-20BC-9D5C-1B39-C03B46E2BD49}"/>
              </a:ext>
            </a:extLst>
          </p:cNvPr>
          <p:cNvSpPr>
            <a:spLocks noGrp="1"/>
          </p:cNvSpPr>
          <p:nvPr>
            <p:ph type="ctrTitle"/>
          </p:nvPr>
        </p:nvSpPr>
        <p:spPr bwMode="auto">
          <a:xfrm>
            <a:off x="1531247" y="2893083"/>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Query</a:t>
            </a:r>
          </a:p>
        </p:txBody>
      </p:sp>
    </p:spTree>
    <p:extLst>
      <p:ext uri="{BB962C8B-B14F-4D97-AF65-F5344CB8AC3E}">
        <p14:creationId xmlns:p14="http://schemas.microsoft.com/office/powerpoint/2010/main" val="5079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Query?</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A query is a specific request for data from a database.</a:t>
            </a:r>
          </a:p>
          <a:p>
            <a:pPr lvl="1">
              <a:buFont typeface="Arial" panose="020B0604020202020204" pitchFamily="34" charset="0"/>
              <a:buChar char="•"/>
            </a:pPr>
            <a:r>
              <a:rPr lang="en-US" b="0" i="0" dirty="0">
                <a:solidFill>
                  <a:srgbClr val="374151"/>
                </a:solidFill>
                <a:effectLst/>
                <a:latin typeface="Söhne"/>
              </a:rPr>
              <a:t>It is a type of SQL statement that retrieves information from one or more tables.</a:t>
            </a:r>
          </a:p>
          <a:p>
            <a:pPr lvl="1">
              <a:buFont typeface="Arial" panose="020B0604020202020204" pitchFamily="34" charset="0"/>
              <a:buChar char="•"/>
            </a:pPr>
            <a:r>
              <a:rPr lang="en-US" b="0" i="0" dirty="0">
                <a:solidFill>
                  <a:srgbClr val="374151"/>
                </a:solidFill>
                <a:effectLst/>
                <a:latin typeface="Söhne"/>
              </a:rPr>
              <a:t>Queries are used to interact with databases and retrieve meaningful insights from stored data.</a:t>
            </a:r>
          </a:p>
          <a:p>
            <a:pPr algn="l">
              <a:buFont typeface="Arial" panose="020B0604020202020204" pitchFamily="34" charset="0"/>
              <a:buChar char="•"/>
            </a:pPr>
            <a:r>
              <a:rPr lang="en-US" b="0" i="0" dirty="0">
                <a:solidFill>
                  <a:srgbClr val="374151"/>
                </a:solidFill>
                <a:effectLst/>
                <a:latin typeface="Söhne"/>
              </a:rPr>
              <a:t>SQL queries can be simple, retrieving individual records, or complex, involving multiple tables and advanced filtering criteria.</a:t>
            </a:r>
          </a:p>
          <a:p>
            <a:pPr lvl="1">
              <a:buFont typeface="Arial" panose="020B0604020202020204" pitchFamily="34" charset="0"/>
              <a:buChar char="•"/>
            </a:pPr>
            <a:r>
              <a:rPr lang="en-US" b="0" i="0" dirty="0">
                <a:solidFill>
                  <a:srgbClr val="374151"/>
                </a:solidFill>
                <a:effectLst/>
                <a:latin typeface="Söhne"/>
              </a:rPr>
              <a:t>The results of a query are presented in a structured format that makes it easy to analyze and work with the retrieved data.</a:t>
            </a:r>
          </a:p>
          <a:p>
            <a:pPr marL="0" indent="0">
              <a:buNone/>
            </a:pPr>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417459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E5FA3-391D-953C-459F-D5A4E562CA8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281D6001-BD0D-9493-91A3-334B121E64D0}"/>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8EA82C7-43A8-1FE1-20B9-99952A54406D}"/>
              </a:ext>
            </a:extLst>
          </p:cNvPr>
          <p:cNvSpPr>
            <a:spLocks noGrp="1"/>
          </p:cNvSpPr>
          <p:nvPr>
            <p:ph type="title"/>
          </p:nvPr>
        </p:nvSpPr>
        <p:spPr>
          <a:xfrm>
            <a:off x="400050" y="119939"/>
            <a:ext cx="8229600" cy="428312"/>
          </a:xfrm>
        </p:spPr>
        <p:txBody>
          <a:bodyPr/>
          <a:lstStyle/>
          <a:p>
            <a:r>
              <a:rPr lang="en-US" dirty="0"/>
              <a:t>What is a Query?</a:t>
            </a:r>
          </a:p>
        </p:txBody>
      </p:sp>
      <p:sp>
        <p:nvSpPr>
          <p:cNvPr id="7" name="Content Placeholder 6">
            <a:extLst>
              <a:ext uri="{FF2B5EF4-FFF2-40B4-BE49-F238E27FC236}">
                <a16:creationId xmlns:a16="http://schemas.microsoft.com/office/drawing/2014/main" id="{AA7F4CAA-CC66-7E5A-8644-F7ECC26D9379}"/>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queries can be categorized into various types based on their purpose and functionality.</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Common types of SQL queries include:</a:t>
            </a:r>
          </a:p>
          <a:p>
            <a:pPr marL="742950" lvl="1" indent="-285750" algn="l">
              <a:buFont typeface="Arial" panose="020B0604020202020204" pitchFamily="34" charset="0"/>
              <a:buChar char="•"/>
            </a:pPr>
            <a:r>
              <a:rPr lang="en-US" b="0" i="0" dirty="0">
                <a:solidFill>
                  <a:srgbClr val="374151"/>
                </a:solidFill>
                <a:effectLst/>
                <a:latin typeface="Söhne"/>
              </a:rPr>
              <a:t>SELECT Queries: Retrieve data from one or more tables.</a:t>
            </a:r>
          </a:p>
          <a:p>
            <a:pPr marL="742950" lvl="1" indent="-285750" algn="l">
              <a:buFont typeface="Arial" panose="020B0604020202020204" pitchFamily="34" charset="0"/>
              <a:buChar char="•"/>
            </a:pPr>
            <a:r>
              <a:rPr lang="en-US" b="0" i="0" dirty="0">
                <a:solidFill>
                  <a:srgbClr val="374151"/>
                </a:solidFill>
                <a:effectLst/>
                <a:latin typeface="Söhne"/>
              </a:rPr>
              <a:t>INSERT Queries: Add new data records into a table.</a:t>
            </a:r>
          </a:p>
          <a:p>
            <a:pPr marL="742950" lvl="1" indent="-285750" algn="l">
              <a:buFont typeface="Arial" panose="020B0604020202020204" pitchFamily="34" charset="0"/>
              <a:buChar char="•"/>
            </a:pPr>
            <a:r>
              <a:rPr lang="en-US" b="0" i="0" dirty="0">
                <a:solidFill>
                  <a:srgbClr val="374151"/>
                </a:solidFill>
                <a:effectLst/>
                <a:latin typeface="Söhne"/>
              </a:rPr>
              <a:t>UPDATE Queries: Modify existing data records in a table.</a:t>
            </a:r>
          </a:p>
          <a:p>
            <a:pPr marL="742950" lvl="1" indent="-285750" algn="l">
              <a:buFont typeface="Arial" panose="020B0604020202020204" pitchFamily="34" charset="0"/>
              <a:buChar char="•"/>
            </a:pPr>
            <a:r>
              <a:rPr lang="en-US" b="0" i="0" dirty="0">
                <a:solidFill>
                  <a:srgbClr val="374151"/>
                </a:solidFill>
                <a:effectLst/>
                <a:latin typeface="Söhne"/>
              </a:rPr>
              <a:t>JOIN Queries: Combine data from multiple tables.</a:t>
            </a:r>
          </a:p>
          <a:p>
            <a:pPr marL="742950" lvl="1" indent="-285750" algn="l">
              <a:buFont typeface="Arial" panose="020B0604020202020204" pitchFamily="34" charset="0"/>
              <a:buChar char="•"/>
            </a:pPr>
            <a:r>
              <a:rPr lang="en-US" b="0" i="0" dirty="0">
                <a:solidFill>
                  <a:srgbClr val="374151"/>
                </a:solidFill>
                <a:effectLst/>
                <a:latin typeface="Söhne"/>
              </a:rPr>
              <a:t>AGGREGATE Queries: Perform calculations on data (e.g., SUM, AVG, COUNT).</a:t>
            </a:r>
          </a:p>
          <a:p>
            <a:pPr marL="0" indent="0">
              <a:buNone/>
            </a:pPr>
            <a:br>
              <a:rPr lang="en-US" dirty="0"/>
            </a:br>
            <a:endParaRPr lang="en-US" b="0" i="0" dirty="0">
              <a:solidFill>
                <a:srgbClr val="24292F"/>
              </a:solidFill>
              <a:effectLst/>
              <a:latin typeface="-apple-system"/>
            </a:endParaRPr>
          </a:p>
        </p:txBody>
      </p:sp>
    </p:spTree>
    <p:extLst>
      <p:ext uri="{BB962C8B-B14F-4D97-AF65-F5344CB8AC3E}">
        <p14:creationId xmlns:p14="http://schemas.microsoft.com/office/powerpoint/2010/main" val="377958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500D6-003E-A9AD-038B-228F71CB9D1D}"/>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033E47E1-53EC-2524-2CC7-78002C236DED}"/>
              </a:ext>
            </a:extLst>
          </p:cNvPr>
          <p:cNvSpPr>
            <a:spLocks noGrp="1"/>
          </p:cNvSpPr>
          <p:nvPr>
            <p:ph type="ctrTitle"/>
          </p:nvPr>
        </p:nvSpPr>
        <p:spPr bwMode="auto">
          <a:xfrm>
            <a:off x="1531247" y="2893083"/>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SQL Clause</a:t>
            </a:r>
          </a:p>
        </p:txBody>
      </p:sp>
    </p:spTree>
    <p:extLst>
      <p:ext uri="{BB962C8B-B14F-4D97-AF65-F5344CB8AC3E}">
        <p14:creationId xmlns:p14="http://schemas.microsoft.com/office/powerpoint/2010/main" val="548543721"/>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15778</TotalTime>
  <Words>3175</Words>
  <Application>Microsoft Macintosh PowerPoint</Application>
  <PresentationFormat>On-screen Show (4:3)</PresentationFormat>
  <Paragraphs>280</Paragraphs>
  <Slides>21</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-apple-system</vt:lpstr>
      <vt:lpstr>Arial</vt:lpstr>
      <vt:lpstr>Calibri</vt:lpstr>
      <vt:lpstr>Fira Code</vt:lpstr>
      <vt:lpstr>Söhne</vt:lpstr>
      <vt:lpstr>Title Slide 02</vt:lpstr>
      <vt:lpstr>Title Slide 03</vt:lpstr>
      <vt:lpstr>Information Slide 01</vt:lpstr>
      <vt:lpstr>Information Slide 02</vt:lpstr>
      <vt:lpstr>Basic SQL</vt:lpstr>
      <vt:lpstr>Learning Objectives</vt:lpstr>
      <vt:lpstr>Defining SQL</vt:lpstr>
      <vt:lpstr>Defining SQL</vt:lpstr>
      <vt:lpstr>Why Learn SQL?</vt:lpstr>
      <vt:lpstr>Defining a Query</vt:lpstr>
      <vt:lpstr>What is a Query?</vt:lpstr>
      <vt:lpstr>What is a Query?</vt:lpstr>
      <vt:lpstr>SQL Clause</vt:lpstr>
      <vt:lpstr>SQL Statements</vt:lpstr>
      <vt:lpstr>SQL Statements</vt:lpstr>
      <vt:lpstr>SQL Statements</vt:lpstr>
      <vt:lpstr>SQL Statements</vt:lpstr>
      <vt:lpstr>SQL Statements</vt:lpstr>
      <vt:lpstr>SQL Statements</vt:lpstr>
      <vt:lpstr>Recap</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298</cp:revision>
  <cp:lastPrinted>2018-09-19T19:48:01Z</cp:lastPrinted>
  <dcterms:created xsi:type="dcterms:W3CDTF">2010-04-12T23:12:02Z</dcterms:created>
  <dcterms:modified xsi:type="dcterms:W3CDTF">2025-03-24T18:28:54Z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