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64" r:id="rId4"/>
    <p:sldMasterId id="2147493466" r:id="rId5"/>
    <p:sldMasterId id="2147493460" r:id="rId6"/>
    <p:sldMasterId id="2147493470" r:id="rId7"/>
  </p:sldMasterIdLst>
  <p:notesMasterIdLst>
    <p:notesMasterId r:id="rId38"/>
  </p:notesMasterIdLst>
  <p:handoutMasterIdLst>
    <p:handoutMasterId r:id="rId39"/>
  </p:handoutMasterIdLst>
  <p:sldIdLst>
    <p:sldId id="256" r:id="rId8"/>
    <p:sldId id="310" r:id="rId9"/>
    <p:sldId id="410" r:id="rId10"/>
    <p:sldId id="311" r:id="rId11"/>
    <p:sldId id="312" r:id="rId12"/>
    <p:sldId id="313" r:id="rId13"/>
    <p:sldId id="411" r:id="rId14"/>
    <p:sldId id="374" r:id="rId15"/>
    <p:sldId id="412" r:id="rId16"/>
    <p:sldId id="314" r:id="rId17"/>
    <p:sldId id="341" r:id="rId18"/>
    <p:sldId id="344" r:id="rId19"/>
    <p:sldId id="413" r:id="rId20"/>
    <p:sldId id="357" r:id="rId21"/>
    <p:sldId id="363" r:id="rId22"/>
    <p:sldId id="367" r:id="rId23"/>
    <p:sldId id="365" r:id="rId24"/>
    <p:sldId id="414" r:id="rId25"/>
    <p:sldId id="343" r:id="rId26"/>
    <p:sldId id="345" r:id="rId27"/>
    <p:sldId id="415" r:id="rId28"/>
    <p:sldId id="369" r:id="rId29"/>
    <p:sldId id="370" r:id="rId30"/>
    <p:sldId id="372" r:id="rId31"/>
    <p:sldId id="416" r:id="rId32"/>
    <p:sldId id="377" r:id="rId33"/>
    <p:sldId id="407" r:id="rId34"/>
    <p:sldId id="408" r:id="rId35"/>
    <p:sldId id="409" r:id="rId36"/>
    <p:sldId id="406" r:id="rId37"/>
  </p:sldIdLst>
  <p:sldSz cx="9144000" cy="6858000" type="screen4x3"/>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Introduction" id="{66A009BC-BFFC-E841-9A43-C71E7ED12838}">
          <p14:sldIdLst>
            <p14:sldId id="256"/>
            <p14:sldId id="310"/>
          </p14:sldIdLst>
        </p14:section>
        <p14:section name="Filtering and ordering SQL" id="{0F6991E1-80B9-5540-9E5D-DEB1F6135E9A}">
          <p14:sldIdLst>
            <p14:sldId id="410"/>
            <p14:sldId id="311"/>
            <p14:sldId id="312"/>
            <p14:sldId id="313"/>
          </p14:sldIdLst>
        </p14:section>
        <p14:section name="Clauses Order" id="{6E97451E-36D2-7340-BD5A-3B564009907F}">
          <p14:sldIdLst>
            <p14:sldId id="411"/>
            <p14:sldId id="374"/>
          </p14:sldIdLst>
        </p14:section>
        <p14:section name="Where Clause" id="{370423A0-79E9-CA43-95FB-BC4C086B42CD}">
          <p14:sldIdLst>
            <p14:sldId id="412"/>
            <p14:sldId id="314"/>
            <p14:sldId id="341"/>
            <p14:sldId id="344"/>
          </p14:sldIdLst>
        </p14:section>
        <p14:section name="Combine Filter Conditions" id="{F1E99F3D-CF8F-EF41-8800-123B5000A226}">
          <p14:sldIdLst>
            <p14:sldId id="413"/>
            <p14:sldId id="357"/>
            <p14:sldId id="363"/>
            <p14:sldId id="367"/>
            <p14:sldId id="365"/>
          </p14:sldIdLst>
        </p14:section>
        <p14:section name="Pattern Matching" id="{9FDFC25F-BE8A-5640-BBF7-EA058F977BF0}">
          <p14:sldIdLst>
            <p14:sldId id="414"/>
            <p14:sldId id="343"/>
            <p14:sldId id="345"/>
          </p14:sldIdLst>
        </p14:section>
        <p14:section name="Ordering Results" id="{DFF8855D-AEAF-C146-892D-A9B32E6F7893}">
          <p14:sldIdLst>
            <p14:sldId id="415"/>
            <p14:sldId id="369"/>
            <p14:sldId id="370"/>
            <p14:sldId id="372"/>
          </p14:sldIdLst>
        </p14:section>
        <p14:section name="Summary" id="{CA1A6839-27B0-BD47-8F78-EBE9E4FA568F}">
          <p14:sldIdLst>
            <p14:sldId id="416"/>
            <p14:sldId id="377"/>
          </p14:sldIdLst>
        </p14:section>
        <p14:section name="Hands On Examples" id="{C38701D3-9A03-2D48-9EA8-A6FC0E442EC6}">
          <p14:sldIdLst>
            <p14:sldId id="407"/>
            <p14:sldId id="408"/>
            <p14:sldId id="409"/>
          </p14:sldIdLst>
        </p14:section>
        <p14:section name="Exercise" id="{EA9AE111-151A-4944-9719-A725D79A8EC8}">
          <p14:sldIdLst>
            <p14:sldId id="40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B Fischbach" initials="TBF" lastIdx="1" clrIdx="0">
    <p:extLst>
      <p:ext uri="{19B8F6BF-5375-455C-9EA6-DF929625EA0E}">
        <p15:presenceInfo xmlns:p15="http://schemas.microsoft.com/office/powerpoint/2012/main" userId="S::Thomas_B_Fischbach@Progressive.com::9b100181-ba77-43d8-8d5d-d32fd393812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5857E"/>
    <a:srgbClr val="EE4036"/>
    <a:srgbClr val="00556F"/>
    <a:srgbClr val="4A7EBB"/>
    <a:srgbClr val="F7CE3C"/>
    <a:srgbClr val="D3CCBD"/>
    <a:srgbClr val="3F80CD"/>
    <a:srgbClr val="949A90"/>
    <a:srgbClr val="98DAD9"/>
    <a:srgbClr val="F582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85" autoAdjust="0"/>
    <p:restoredTop sz="84403" autoAdjust="0"/>
  </p:normalViewPr>
  <p:slideViewPr>
    <p:cSldViewPr snapToGrid="0" snapToObjects="1">
      <p:cViewPr varScale="1">
        <p:scale>
          <a:sx n="133" d="100"/>
          <a:sy n="133" d="100"/>
        </p:scale>
        <p:origin x="2480" y="200"/>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37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handoutMaster" Target="handoutMasters/handoutMaster1.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heme" Target="theme/theme1.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D0F6E1-8E43-44BB-AD10-2D118302B846}"/>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A9C8FFBC-F1EF-49C4-B2DA-DFD741760FD4}"/>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eaLnBrk="1" hangingPunct="1">
              <a:defRPr sz="1200"/>
            </a:lvl1pPr>
          </a:lstStyle>
          <a:p>
            <a:pPr>
              <a:defRPr/>
            </a:pPr>
            <a:fld id="{0A4128A1-2553-4925-80BE-11C9C0688C53}" type="datetimeFigureOut">
              <a:rPr lang="en-US"/>
              <a:pPr>
                <a:defRPr/>
              </a:pPr>
              <a:t>3/24/25</a:t>
            </a:fld>
            <a:endParaRPr lang="en-US" dirty="0"/>
          </a:p>
        </p:txBody>
      </p:sp>
      <p:sp>
        <p:nvSpPr>
          <p:cNvPr id="4" name="Footer Placeholder 3">
            <a:extLst>
              <a:ext uri="{FF2B5EF4-FFF2-40B4-BE49-F238E27FC236}">
                <a16:creationId xmlns:a16="http://schemas.microsoft.com/office/drawing/2014/main" id="{FC1B2341-728B-4800-8976-E62E7E046AD5}"/>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eaLnBrk="1" hangingPunct="1">
              <a:defRPr sz="1200"/>
            </a:lvl1pPr>
          </a:lstStyle>
          <a:p>
            <a:pPr>
              <a:defRPr/>
            </a:pPr>
            <a:endParaRPr lang="en-US" dirty="0"/>
          </a:p>
        </p:txBody>
      </p:sp>
      <p:sp>
        <p:nvSpPr>
          <p:cNvPr id="5" name="Slide Number Placeholder 4">
            <a:extLst>
              <a:ext uri="{FF2B5EF4-FFF2-40B4-BE49-F238E27FC236}">
                <a16:creationId xmlns:a16="http://schemas.microsoft.com/office/drawing/2014/main" id="{B8E81DBA-615F-46FB-B05F-A92766D5D1BF}"/>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eaLnBrk="1" hangingPunct="1">
              <a:defRPr sz="1200"/>
            </a:lvl1pPr>
          </a:lstStyle>
          <a:p>
            <a:pPr>
              <a:defRPr/>
            </a:pPr>
            <a:fld id="{D0868E51-713C-4D54-B1DE-277270EA252E}"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58705B-88C0-42CA-81F7-0E875CE611E6}"/>
              </a:ext>
            </a:extLst>
          </p:cNvPr>
          <p:cNvSpPr>
            <a:spLocks noGrp="1"/>
          </p:cNvSpPr>
          <p:nvPr>
            <p:ph type="hdr" sz="quarter"/>
          </p:nvPr>
        </p:nvSpPr>
        <p:spPr>
          <a:xfrm>
            <a:off x="0" y="0"/>
            <a:ext cx="3038475" cy="466725"/>
          </a:xfrm>
          <a:prstGeom prst="rect">
            <a:avLst/>
          </a:prstGeom>
        </p:spPr>
        <p:txBody>
          <a:bodyPr vert="horz" lIns="93177" tIns="46589" rIns="93177" bIns="46589"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9EE15126-4888-4932-B6C3-7B02C0C75981}"/>
              </a:ext>
            </a:extLst>
          </p:cNvPr>
          <p:cNvSpPr>
            <a:spLocks noGrp="1"/>
          </p:cNvSpPr>
          <p:nvPr>
            <p:ph type="dt" idx="1"/>
          </p:nvPr>
        </p:nvSpPr>
        <p:spPr>
          <a:xfrm>
            <a:off x="3970338" y="0"/>
            <a:ext cx="3038475" cy="466725"/>
          </a:xfrm>
          <a:prstGeom prst="rect">
            <a:avLst/>
          </a:prstGeom>
        </p:spPr>
        <p:txBody>
          <a:bodyPr vert="horz" lIns="93177" tIns="46589" rIns="93177" bIns="46589" rtlCol="0"/>
          <a:lstStyle>
            <a:lvl1pPr algn="r" eaLnBrk="1" hangingPunct="1">
              <a:defRPr sz="1200"/>
            </a:lvl1pPr>
          </a:lstStyle>
          <a:p>
            <a:pPr>
              <a:defRPr/>
            </a:pPr>
            <a:fld id="{73FBF92F-34BB-4974-879D-422CCDC29AB9}" type="datetimeFigureOut">
              <a:rPr lang="en-US"/>
              <a:pPr>
                <a:defRPr/>
              </a:pPr>
              <a:t>3/24/25</a:t>
            </a:fld>
            <a:endParaRPr lang="en-US" dirty="0"/>
          </a:p>
        </p:txBody>
      </p:sp>
      <p:sp>
        <p:nvSpPr>
          <p:cNvPr id="4" name="Slide Image Placeholder 3">
            <a:extLst>
              <a:ext uri="{FF2B5EF4-FFF2-40B4-BE49-F238E27FC236}">
                <a16:creationId xmlns:a16="http://schemas.microsoft.com/office/drawing/2014/main" id="{8413FD02-48A4-4DA7-89E7-2FC09C069680}"/>
              </a:ext>
            </a:extLst>
          </p:cNvPr>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a:extLst>
              <a:ext uri="{FF2B5EF4-FFF2-40B4-BE49-F238E27FC236}">
                <a16:creationId xmlns:a16="http://schemas.microsoft.com/office/drawing/2014/main" id="{48FFBB92-9C3B-4112-BD83-4F999ECDDF91}"/>
              </a:ext>
            </a:extLst>
          </p:cNvPr>
          <p:cNvSpPr>
            <a:spLocks noGrp="1"/>
          </p:cNvSpPr>
          <p:nvPr>
            <p:ph type="body" sz="quarter" idx="3"/>
          </p:nvPr>
        </p:nvSpPr>
        <p:spPr>
          <a:xfrm>
            <a:off x="701675" y="4473575"/>
            <a:ext cx="5607050" cy="3660775"/>
          </a:xfrm>
          <a:prstGeom prst="rect">
            <a:avLst/>
          </a:prstGeom>
        </p:spPr>
        <p:txBody>
          <a:bodyPr vert="horz" lIns="93177" tIns="46589" rIns="93177" bIns="4658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F66B235-252E-401B-AB21-D8A166EA2841}"/>
              </a:ext>
            </a:extLst>
          </p:cNvPr>
          <p:cNvSpPr>
            <a:spLocks noGrp="1"/>
          </p:cNvSpPr>
          <p:nvPr>
            <p:ph type="ftr" sz="quarter" idx="4"/>
          </p:nvPr>
        </p:nvSpPr>
        <p:spPr>
          <a:xfrm>
            <a:off x="0" y="8829675"/>
            <a:ext cx="3038475" cy="466725"/>
          </a:xfrm>
          <a:prstGeom prst="rect">
            <a:avLst/>
          </a:prstGeom>
        </p:spPr>
        <p:txBody>
          <a:bodyPr vert="horz" lIns="93177" tIns="46589" rIns="93177" bIns="46589" rtlCol="0" anchor="b"/>
          <a:lstStyle>
            <a:lvl1pPr algn="l" eaLnBrk="1" hangingPunct="1">
              <a:defRPr sz="1200"/>
            </a:lvl1pPr>
          </a:lstStyle>
          <a:p>
            <a:pPr>
              <a:defRPr/>
            </a:pPr>
            <a:endParaRPr lang="en-US" dirty="0"/>
          </a:p>
        </p:txBody>
      </p:sp>
      <p:sp>
        <p:nvSpPr>
          <p:cNvPr id="7" name="Slide Number Placeholder 6">
            <a:extLst>
              <a:ext uri="{FF2B5EF4-FFF2-40B4-BE49-F238E27FC236}">
                <a16:creationId xmlns:a16="http://schemas.microsoft.com/office/drawing/2014/main" id="{FC0EAA52-B793-40A2-A43E-34445910796B}"/>
              </a:ext>
            </a:extLst>
          </p:cNvPr>
          <p:cNvSpPr>
            <a:spLocks noGrp="1"/>
          </p:cNvSpPr>
          <p:nvPr>
            <p:ph type="sldNum" sz="quarter" idx="5"/>
          </p:nvPr>
        </p:nvSpPr>
        <p:spPr>
          <a:xfrm>
            <a:off x="3970338" y="8829675"/>
            <a:ext cx="3038475" cy="466725"/>
          </a:xfrm>
          <a:prstGeom prst="rect">
            <a:avLst/>
          </a:prstGeom>
        </p:spPr>
        <p:txBody>
          <a:bodyPr vert="horz" lIns="93177" tIns="46589" rIns="93177" bIns="46589" rtlCol="0" anchor="b"/>
          <a:lstStyle>
            <a:lvl1pPr algn="r" eaLnBrk="1" hangingPunct="1">
              <a:defRPr sz="1200"/>
            </a:lvl1pPr>
          </a:lstStyle>
          <a:p>
            <a:pPr>
              <a:defRPr/>
            </a:pPr>
            <a:fld id="{D0B7D74D-C969-4920-A7A6-E44C909EE3F2}"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976F7B8F-3F81-492C-A80E-CAF72B928D5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397E328E-CCBA-4478-9B04-890335BD2D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F0A16267-A242-433D-8871-F958D211A51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a:t>
            </a:fld>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a:t>
            </a:r>
            <a:r>
              <a:rPr lang="en-US" b="1" i="0" dirty="0">
                <a:solidFill>
                  <a:srgbClr val="374151"/>
                </a:solidFill>
                <a:effectLst/>
                <a:latin typeface="Söhne"/>
              </a:rPr>
              <a:t>WHERE</a:t>
            </a:r>
            <a:r>
              <a:rPr lang="en-US" b="0" i="0" dirty="0">
                <a:solidFill>
                  <a:srgbClr val="374151"/>
                </a:solidFill>
                <a:effectLst/>
                <a:latin typeface="Söhne"/>
              </a:rPr>
              <a:t> clause is a powerful tool in SQL that enables you to filter rows from a table based on specified conditions.</a:t>
            </a:r>
          </a:p>
          <a:p>
            <a:pPr algn="l">
              <a:buFont typeface="Arial" panose="020B0604020202020204" pitchFamily="34" charset="0"/>
              <a:buChar char="•"/>
            </a:pPr>
            <a:r>
              <a:rPr lang="en-US" b="0" i="0" dirty="0">
                <a:solidFill>
                  <a:srgbClr val="374151"/>
                </a:solidFill>
                <a:effectLst/>
                <a:latin typeface="Söhne"/>
              </a:rPr>
              <a:t>This functionality is invaluable when you want to focus on a specific subset of data from a larger dataset.</a:t>
            </a:r>
          </a:p>
          <a:p>
            <a:pPr algn="l">
              <a:buFont typeface="Arial" panose="020B0604020202020204" pitchFamily="34" charset="0"/>
              <a:buChar char="•"/>
            </a:pPr>
            <a:r>
              <a:rPr lang="en-US" b="0" i="0" dirty="0">
                <a:solidFill>
                  <a:srgbClr val="374151"/>
                </a:solidFill>
                <a:effectLst/>
                <a:latin typeface="Söhne"/>
              </a:rPr>
              <a:t>You can use various comparison operators like "=", "!=", "&lt;", "&gt;", "&lt;=", and "&gt;=" to define the conditions.</a:t>
            </a:r>
          </a:p>
          <a:p>
            <a:pPr algn="l">
              <a:buFont typeface="Arial" panose="020B0604020202020204" pitchFamily="34" charset="0"/>
              <a:buChar char="•"/>
            </a:pPr>
            <a:r>
              <a:rPr lang="en-US" b="0" i="0" dirty="0">
                <a:solidFill>
                  <a:srgbClr val="374151"/>
                </a:solidFill>
                <a:effectLst/>
                <a:latin typeface="Söhne"/>
              </a:rPr>
              <a:t>These operators allow you to filter data based on equality, inequality, and numerical comparisons. Mastering the use of the </a:t>
            </a:r>
            <a:r>
              <a:rPr lang="en-US" b="1" i="0" dirty="0">
                <a:solidFill>
                  <a:srgbClr val="374151"/>
                </a:solidFill>
                <a:effectLst/>
                <a:latin typeface="Söhne"/>
              </a:rPr>
              <a:t>WHERE</a:t>
            </a:r>
            <a:r>
              <a:rPr lang="en-US" b="0" i="0" dirty="0">
                <a:solidFill>
                  <a:srgbClr val="374151"/>
                </a:solidFill>
                <a:effectLst/>
                <a:latin typeface="Söhne"/>
              </a:rPr>
              <a:t> clause is essential for precise data retrieval.</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10</a:t>
            </a:fld>
            <a:endParaRPr lang="en-US" dirty="0"/>
          </a:p>
        </p:txBody>
      </p:sp>
    </p:spTree>
    <p:extLst>
      <p:ext uri="{BB962C8B-B14F-4D97-AF65-F5344CB8AC3E}">
        <p14:creationId xmlns:p14="http://schemas.microsoft.com/office/powerpoint/2010/main" val="27027740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a:t>
            </a:r>
            <a:r>
              <a:rPr lang="en-US" b="1" i="0" dirty="0">
                <a:solidFill>
                  <a:srgbClr val="374151"/>
                </a:solidFill>
                <a:effectLst/>
                <a:latin typeface="Söhne"/>
              </a:rPr>
              <a:t>WHERE</a:t>
            </a:r>
            <a:r>
              <a:rPr lang="en-US" b="0" i="0" dirty="0">
                <a:solidFill>
                  <a:srgbClr val="374151"/>
                </a:solidFill>
                <a:effectLst/>
                <a:latin typeface="Söhne"/>
              </a:rPr>
              <a:t> clause is versatile and can be applied to different data types, including strings, </a:t>
            </a:r>
            <a:r>
              <a:rPr lang="en-US" b="0" i="0" dirty="0" err="1">
                <a:solidFill>
                  <a:srgbClr val="374151"/>
                </a:solidFill>
                <a:effectLst/>
                <a:latin typeface="Söhne"/>
              </a:rPr>
              <a:t>numerics</a:t>
            </a:r>
            <a:r>
              <a:rPr lang="en-US" b="0" i="0" dirty="0">
                <a:solidFill>
                  <a:srgbClr val="374151"/>
                </a:solidFill>
                <a:effectLst/>
                <a:latin typeface="Söhne"/>
              </a:rPr>
              <a:t>, and date/datetime values.</a:t>
            </a:r>
          </a:p>
          <a:p>
            <a:pPr algn="l">
              <a:buFont typeface="Arial" panose="020B0604020202020204" pitchFamily="34" charset="0"/>
              <a:buChar char="•"/>
            </a:pPr>
            <a:r>
              <a:rPr lang="en-US" b="0" i="0" dirty="0">
                <a:solidFill>
                  <a:srgbClr val="374151"/>
                </a:solidFill>
                <a:effectLst/>
                <a:latin typeface="Söhne"/>
              </a:rPr>
              <a:t>Here are some examples illustrating how you can use the </a:t>
            </a:r>
            <a:r>
              <a:rPr lang="en-US" b="1" i="0" dirty="0">
                <a:solidFill>
                  <a:srgbClr val="374151"/>
                </a:solidFill>
                <a:effectLst/>
                <a:latin typeface="Söhne"/>
              </a:rPr>
              <a:t>WHERE</a:t>
            </a:r>
            <a:r>
              <a:rPr lang="en-US" b="0" i="0" dirty="0">
                <a:solidFill>
                  <a:srgbClr val="374151"/>
                </a:solidFill>
                <a:effectLst/>
                <a:latin typeface="Söhne"/>
              </a:rPr>
              <a:t> clause to filter data based on conditions.</a:t>
            </a:r>
          </a:p>
          <a:p>
            <a:pPr algn="l">
              <a:buFont typeface="Arial" panose="020B0604020202020204" pitchFamily="34" charset="0"/>
              <a:buChar char="•"/>
            </a:pPr>
            <a:r>
              <a:rPr lang="en-US" b="0" i="0" dirty="0">
                <a:solidFill>
                  <a:srgbClr val="374151"/>
                </a:solidFill>
                <a:effectLst/>
                <a:latin typeface="Söhne"/>
              </a:rPr>
              <a:t>You can also create more complex logical filters by combining conditions using </a:t>
            </a:r>
            <a:r>
              <a:rPr lang="en-US" b="1" i="0" dirty="0">
                <a:solidFill>
                  <a:srgbClr val="374151"/>
                </a:solidFill>
                <a:effectLst/>
                <a:latin typeface="Söhne"/>
              </a:rPr>
              <a:t>AND</a:t>
            </a:r>
            <a:r>
              <a:rPr lang="en-US" b="0" i="0" dirty="0">
                <a:solidFill>
                  <a:srgbClr val="374151"/>
                </a:solidFill>
                <a:effectLst/>
                <a:latin typeface="Söhne"/>
              </a:rPr>
              <a:t> and </a:t>
            </a:r>
            <a:r>
              <a:rPr lang="en-US" b="1" i="0" dirty="0">
                <a:solidFill>
                  <a:srgbClr val="374151"/>
                </a:solidFill>
                <a:effectLst/>
                <a:latin typeface="Söhne"/>
              </a:rPr>
              <a:t>OR</a:t>
            </a:r>
            <a:r>
              <a:rPr lang="en-US" b="0" i="0" dirty="0">
                <a:solidFill>
                  <a:srgbClr val="374151"/>
                </a:solidFill>
                <a:effectLst/>
                <a:latin typeface="Söhne"/>
              </a:rPr>
              <a:t> operators. This allows you to precisely tailor your queries to retrieve the exact data you need for analysis or reporting.</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11</a:t>
            </a:fld>
            <a:endParaRPr lang="en-US" dirty="0"/>
          </a:p>
        </p:txBody>
      </p:sp>
    </p:spTree>
    <p:extLst>
      <p:ext uri="{BB962C8B-B14F-4D97-AF65-F5344CB8AC3E}">
        <p14:creationId xmlns:p14="http://schemas.microsoft.com/office/powerpoint/2010/main" val="180565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When dealing with NULL values in SQL, it's crucial to use the correct operators for checking.</a:t>
            </a:r>
          </a:p>
          <a:p>
            <a:pPr algn="l">
              <a:buFont typeface="Arial" panose="020B0604020202020204" pitchFamily="34" charset="0"/>
              <a:buChar char="•"/>
            </a:pPr>
            <a:r>
              <a:rPr lang="en-US" b="0" i="0" dirty="0">
                <a:solidFill>
                  <a:srgbClr val="374151"/>
                </a:solidFill>
                <a:effectLst/>
                <a:latin typeface="Söhne"/>
              </a:rPr>
              <a:t>Using "= NULL" won't return the expected results, as it doesn't work for NULL values. Instead, use "IS NULL" to check for NULLs.</a:t>
            </a:r>
          </a:p>
          <a:p>
            <a:pPr algn="l">
              <a:buFont typeface="Arial" panose="020B0604020202020204" pitchFamily="34" charset="0"/>
              <a:buChar char="•"/>
            </a:pPr>
            <a:r>
              <a:rPr lang="en-US" b="0" i="0" dirty="0">
                <a:solidFill>
                  <a:srgbClr val="374151"/>
                </a:solidFill>
                <a:effectLst/>
                <a:latin typeface="Söhne"/>
              </a:rPr>
              <a:t>To exclude NULL values, you can use "IS NOT NULL." These operators are essential for handling missing or unknown data in your queries accurately.</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12</a:t>
            </a:fld>
            <a:endParaRPr lang="en-US" dirty="0"/>
          </a:p>
        </p:txBody>
      </p:sp>
    </p:spTree>
    <p:extLst>
      <p:ext uri="{BB962C8B-B14F-4D97-AF65-F5344CB8AC3E}">
        <p14:creationId xmlns:p14="http://schemas.microsoft.com/office/powerpoint/2010/main" val="1936614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0643CB-0BC2-519D-4537-814161465513}"/>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3DA4115D-FCFE-F55A-30DB-BFFB2C7EE046}"/>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B627AC90-464E-74D0-E53F-0DF94F10960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8534285D-808F-5363-3281-A0012304C36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13</a:t>
            </a:fld>
            <a:endParaRPr lang="en-US" altLang="en-US" dirty="0"/>
          </a:p>
        </p:txBody>
      </p:sp>
    </p:spTree>
    <p:extLst>
      <p:ext uri="{BB962C8B-B14F-4D97-AF65-F5344CB8AC3E}">
        <p14:creationId xmlns:p14="http://schemas.microsoft.com/office/powerpoint/2010/main" val="16046236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SQL, you have powerful operators to combine multiple filter criteria in the WHERE clause.</a:t>
            </a:r>
          </a:p>
          <a:p>
            <a:pPr algn="l">
              <a:buFont typeface="Arial" panose="020B0604020202020204" pitchFamily="34" charset="0"/>
              <a:buChar char="•"/>
            </a:pPr>
            <a:r>
              <a:rPr lang="en-US" b="1" i="0" dirty="0">
                <a:solidFill>
                  <a:srgbClr val="374151"/>
                </a:solidFill>
                <a:effectLst/>
                <a:latin typeface="Söhne"/>
              </a:rPr>
              <a:t>AND</a:t>
            </a:r>
            <a:r>
              <a:rPr lang="en-US" b="0" i="0" dirty="0">
                <a:solidFill>
                  <a:srgbClr val="374151"/>
                </a:solidFill>
                <a:effectLst/>
                <a:latin typeface="Söhne"/>
              </a:rPr>
              <a:t> ensures that ALL specified conditions must be TRUE for a row to be included in the result.</a:t>
            </a:r>
          </a:p>
          <a:p>
            <a:pPr algn="l">
              <a:buFont typeface="Arial" panose="020B0604020202020204" pitchFamily="34" charset="0"/>
              <a:buChar char="•"/>
            </a:pPr>
            <a:r>
              <a:rPr lang="en-US" b="1" i="0" dirty="0">
                <a:solidFill>
                  <a:srgbClr val="374151"/>
                </a:solidFill>
                <a:effectLst/>
                <a:latin typeface="Söhne"/>
              </a:rPr>
              <a:t>OR</a:t>
            </a:r>
            <a:r>
              <a:rPr lang="en-US" b="0" i="0" dirty="0">
                <a:solidFill>
                  <a:srgbClr val="374151"/>
                </a:solidFill>
                <a:effectLst/>
                <a:latin typeface="Söhne"/>
              </a:rPr>
              <a:t> includes rows if ANY of the specified conditions is TRUE.</a:t>
            </a:r>
          </a:p>
          <a:p>
            <a:pPr algn="l">
              <a:buFont typeface="Arial" panose="020B0604020202020204" pitchFamily="34" charset="0"/>
              <a:buChar char="•"/>
            </a:pPr>
            <a:r>
              <a:rPr lang="en-US" b="1" i="0" dirty="0">
                <a:solidFill>
                  <a:srgbClr val="374151"/>
                </a:solidFill>
                <a:effectLst/>
                <a:latin typeface="Söhne"/>
              </a:rPr>
              <a:t>NOT</a:t>
            </a:r>
            <a:r>
              <a:rPr lang="en-US" b="0" i="0" dirty="0">
                <a:solidFill>
                  <a:srgbClr val="374151"/>
                </a:solidFill>
                <a:effectLst/>
                <a:latin typeface="Söhne"/>
              </a:rPr>
              <a:t> is used to reverse a condition, excluding rows that meet the specified criteria.</a:t>
            </a:r>
          </a:p>
          <a:p>
            <a:pPr algn="l">
              <a:buFont typeface="Arial" panose="020B0604020202020204" pitchFamily="34" charset="0"/>
              <a:buChar char="•"/>
            </a:pPr>
            <a:r>
              <a:rPr lang="en-US" b="0" i="0" dirty="0">
                <a:solidFill>
                  <a:srgbClr val="374151"/>
                </a:solidFill>
                <a:effectLst/>
                <a:latin typeface="Söhne"/>
              </a:rPr>
              <a:t>These operators allow you to create complex filter rules, group conditions, and implement inclusion or exclusion rules in your queries, making them highly flexible and adaptable to various scenarios.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14</a:t>
            </a:fld>
            <a:endParaRPr lang="en-US" dirty="0"/>
          </a:p>
        </p:txBody>
      </p:sp>
    </p:spTree>
    <p:extLst>
      <p:ext uri="{BB962C8B-B14F-4D97-AF65-F5344CB8AC3E}">
        <p14:creationId xmlns:p14="http://schemas.microsoft.com/office/powerpoint/2010/main" val="12223471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a:t>
            </a:r>
            <a:r>
              <a:rPr lang="en-US" b="1" i="0" dirty="0">
                <a:solidFill>
                  <a:srgbClr val="374151"/>
                </a:solidFill>
                <a:effectLst/>
                <a:latin typeface="Söhne"/>
              </a:rPr>
              <a:t>AND</a:t>
            </a:r>
            <a:r>
              <a:rPr lang="en-US" b="0" i="0" dirty="0">
                <a:solidFill>
                  <a:srgbClr val="374151"/>
                </a:solidFill>
                <a:effectLst/>
                <a:latin typeface="Söhne"/>
              </a:rPr>
              <a:t> operator in SQL is used to narrow down query results by requiring rows to satisfy ALL specified conditions.</a:t>
            </a:r>
          </a:p>
          <a:p>
            <a:pPr algn="l">
              <a:buFont typeface="Arial" panose="020B0604020202020204" pitchFamily="34" charset="0"/>
              <a:buChar char="•"/>
            </a:pPr>
            <a:r>
              <a:rPr lang="en-US" b="0" i="0" dirty="0">
                <a:solidFill>
                  <a:srgbClr val="374151"/>
                </a:solidFill>
                <a:effectLst/>
                <a:latin typeface="Söhne"/>
              </a:rPr>
              <a:t>It's especially useful in scenarios where you want to filter data based on specific segments, dimensions, or strict definitions.</a:t>
            </a:r>
          </a:p>
          <a:p>
            <a:pPr algn="l">
              <a:buFont typeface="Arial" panose="020B0604020202020204" pitchFamily="34" charset="0"/>
              <a:buChar char="•"/>
            </a:pPr>
            <a:r>
              <a:rPr lang="en-US" b="0" i="0" dirty="0">
                <a:solidFill>
                  <a:srgbClr val="374151"/>
                </a:solidFill>
                <a:effectLst/>
                <a:latin typeface="Söhne"/>
              </a:rPr>
              <a:t>In the provided example, we are using </a:t>
            </a:r>
            <a:r>
              <a:rPr lang="en-US" b="1" i="0" dirty="0">
                <a:solidFill>
                  <a:srgbClr val="374151"/>
                </a:solidFill>
                <a:effectLst/>
                <a:latin typeface="Söhne"/>
              </a:rPr>
              <a:t>AND</a:t>
            </a:r>
            <a:r>
              <a:rPr lang="en-US" b="0" i="0" dirty="0">
                <a:solidFill>
                  <a:srgbClr val="374151"/>
                </a:solidFill>
                <a:effectLst/>
                <a:latin typeface="Söhne"/>
              </a:rPr>
              <a:t> to filter rows where the region is 'West' and sales are greater than $100,000. Only rows that meet both of these criteria will be included in the result set.</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15</a:t>
            </a:fld>
            <a:endParaRPr lang="en-US" dirty="0"/>
          </a:p>
        </p:txBody>
      </p:sp>
    </p:spTree>
    <p:extLst>
      <p:ext uri="{BB962C8B-B14F-4D97-AF65-F5344CB8AC3E}">
        <p14:creationId xmlns:p14="http://schemas.microsoft.com/office/powerpoint/2010/main" val="3977702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000000"/>
                </a:solidFill>
                <a:effectLst/>
                <a:latin typeface="Söhne"/>
              </a:rPr>
              <a:t>Speaker Notes:</a:t>
            </a:r>
            <a:endParaRPr lang="en-US" b="0" i="0" dirty="0">
              <a:solidFill>
                <a:srgbClr val="000000"/>
              </a:solidFill>
              <a:effectLst/>
              <a:latin typeface="Söhne"/>
            </a:endParaRPr>
          </a:p>
          <a:p>
            <a:pPr algn="l">
              <a:buFont typeface="Arial" panose="020B0604020202020204" pitchFamily="34" charset="0"/>
              <a:buChar char="•"/>
            </a:pPr>
            <a:r>
              <a:rPr lang="en-US" b="0" i="0" dirty="0">
                <a:solidFill>
                  <a:srgbClr val="000000"/>
                </a:solidFill>
                <a:effectLst/>
                <a:latin typeface="Söhne"/>
              </a:rPr>
              <a:t>The </a:t>
            </a:r>
            <a:r>
              <a:rPr lang="en-US" b="1" i="0" dirty="0">
                <a:solidFill>
                  <a:srgbClr val="000000"/>
                </a:solidFill>
                <a:effectLst/>
                <a:latin typeface="Söhne"/>
              </a:rPr>
              <a:t>NOT</a:t>
            </a:r>
            <a:r>
              <a:rPr lang="en-US" b="0" i="0" dirty="0">
                <a:solidFill>
                  <a:srgbClr val="000000"/>
                </a:solidFill>
                <a:effectLst/>
                <a:latin typeface="Söhne"/>
              </a:rPr>
              <a:t> operator in SQL is used to reverse the logic of filter conditions, excluding rows that match the specified criteria.</a:t>
            </a:r>
          </a:p>
          <a:p>
            <a:pPr algn="l">
              <a:buFont typeface="Arial" panose="020B0604020202020204" pitchFamily="34" charset="0"/>
              <a:buChar char="•"/>
            </a:pPr>
            <a:r>
              <a:rPr lang="en-US" b="0" i="0" dirty="0">
                <a:solidFill>
                  <a:srgbClr val="000000"/>
                </a:solidFill>
                <a:effectLst/>
                <a:latin typeface="Söhne"/>
              </a:rPr>
              <a:t>This can be valuable in various scenarios, such as exception reporting, data quality checks, or creating complementary data slices.</a:t>
            </a:r>
          </a:p>
          <a:p>
            <a:pPr algn="l">
              <a:buFont typeface="Arial" panose="020B0604020202020204" pitchFamily="34" charset="0"/>
              <a:buChar char="•"/>
            </a:pPr>
            <a:r>
              <a:rPr lang="en-US" b="0" i="0" dirty="0">
                <a:solidFill>
                  <a:srgbClr val="000000"/>
                </a:solidFill>
                <a:effectLst/>
                <a:latin typeface="Söhne"/>
              </a:rPr>
              <a:t>In the provided example, we use </a:t>
            </a:r>
            <a:r>
              <a:rPr lang="en-US" b="1" i="0" dirty="0">
                <a:solidFill>
                  <a:srgbClr val="000000"/>
                </a:solidFill>
                <a:effectLst/>
                <a:latin typeface="Söhne"/>
              </a:rPr>
              <a:t>NOT</a:t>
            </a:r>
            <a:r>
              <a:rPr lang="en-US" b="0" i="0" dirty="0">
                <a:solidFill>
                  <a:srgbClr val="000000"/>
                </a:solidFill>
                <a:effectLst/>
                <a:latin typeface="Söhne"/>
              </a:rPr>
              <a:t> to exclude rows where the "</a:t>
            </a:r>
            <a:r>
              <a:rPr lang="en-US" b="0" i="0" dirty="0" err="1">
                <a:solidFill>
                  <a:srgbClr val="000000"/>
                </a:solidFill>
                <a:effectLst/>
                <a:latin typeface="Söhne"/>
              </a:rPr>
              <a:t>LastOrdered</a:t>
            </a:r>
            <a:r>
              <a:rPr lang="en-US" b="0" i="0" dirty="0">
                <a:solidFill>
                  <a:srgbClr val="000000"/>
                </a:solidFill>
                <a:effectLst/>
                <a:latin typeface="Söhne"/>
              </a:rPr>
              <a:t>" value is NULL, helping us identify customers who have placed orders recently.</a:t>
            </a:r>
          </a:p>
          <a:p>
            <a:pPr algn="l"/>
            <a:br>
              <a:rPr lang="en-US" b="0" i="0" dirty="0">
                <a:solidFill>
                  <a:srgbClr val="000000"/>
                </a:solidFill>
                <a:effectLst/>
                <a:latin typeface="Söhne"/>
              </a:rPr>
            </a:br>
            <a:endParaRPr lang="en-US" b="0" i="0" dirty="0">
              <a:solidFill>
                <a:srgbClr val="000000"/>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16</a:t>
            </a:fld>
            <a:endParaRPr lang="en-US" dirty="0"/>
          </a:p>
        </p:txBody>
      </p:sp>
    </p:spTree>
    <p:extLst>
      <p:ext uri="{BB962C8B-B14F-4D97-AF65-F5344CB8AC3E}">
        <p14:creationId xmlns:p14="http://schemas.microsoft.com/office/powerpoint/2010/main" val="1748907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SQL, the </a:t>
            </a:r>
            <a:r>
              <a:rPr lang="en-US" b="1" i="0" dirty="0">
                <a:solidFill>
                  <a:srgbClr val="374151"/>
                </a:solidFill>
                <a:effectLst/>
                <a:latin typeface="Söhne"/>
              </a:rPr>
              <a:t>OR</a:t>
            </a:r>
            <a:r>
              <a:rPr lang="en-US" b="0" i="0" dirty="0">
                <a:solidFill>
                  <a:srgbClr val="374151"/>
                </a:solidFill>
                <a:effectLst/>
                <a:latin typeface="Söhne"/>
              </a:rPr>
              <a:t> operator broadens filter criteria, enabling rows to match if they meet ANY of the specified conditions.</a:t>
            </a:r>
          </a:p>
          <a:p>
            <a:pPr algn="l">
              <a:buFont typeface="Arial" panose="020B0604020202020204" pitchFamily="34" charset="0"/>
              <a:buChar char="•"/>
            </a:pPr>
            <a:r>
              <a:rPr lang="en-US" b="0" i="0" dirty="0">
                <a:solidFill>
                  <a:srgbClr val="374151"/>
                </a:solidFill>
                <a:effectLst/>
                <a:latin typeface="Söhne"/>
              </a:rPr>
              <a:t>This flexibility is valuable for various scenarios where you want to search for multiple options, group data into buckets, or accommodate different criteria variations.</a:t>
            </a:r>
          </a:p>
          <a:p>
            <a:pPr algn="l">
              <a:buFont typeface="Arial" panose="020B0604020202020204" pitchFamily="34" charset="0"/>
              <a:buChar char="•"/>
            </a:pPr>
            <a:r>
              <a:rPr lang="en-US" b="0" i="0" dirty="0">
                <a:solidFill>
                  <a:srgbClr val="374151"/>
                </a:solidFill>
                <a:effectLst/>
                <a:latin typeface="Söhne"/>
              </a:rPr>
              <a:t>In the provided example, we use </a:t>
            </a:r>
            <a:r>
              <a:rPr lang="en-US" b="1" i="0" dirty="0">
                <a:solidFill>
                  <a:srgbClr val="374151"/>
                </a:solidFill>
                <a:effectLst/>
                <a:latin typeface="Söhne"/>
              </a:rPr>
              <a:t>OR</a:t>
            </a:r>
            <a:r>
              <a:rPr lang="en-US" b="0" i="0" dirty="0">
                <a:solidFill>
                  <a:srgbClr val="374151"/>
                </a:solidFill>
                <a:effectLst/>
                <a:latin typeface="Söhne"/>
              </a:rPr>
              <a:t> to filter rows where the region is 'West' OR sales are greater than $100,000, allowing us to capture a broader set of data meeting either condition.</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17</a:t>
            </a:fld>
            <a:endParaRPr lang="en-US" dirty="0"/>
          </a:p>
        </p:txBody>
      </p:sp>
    </p:spTree>
    <p:extLst>
      <p:ext uri="{BB962C8B-B14F-4D97-AF65-F5344CB8AC3E}">
        <p14:creationId xmlns:p14="http://schemas.microsoft.com/office/powerpoint/2010/main" val="2710656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F4C2B8-5D98-C41A-FF07-AA49CC076562}"/>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CF7C921A-5277-0DC6-EB76-4E53FBA7C9E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4946290B-FEFF-66EC-329E-E666AE6750B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DF1CCA57-1576-7898-71FC-43A5C3DD07D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18</a:t>
            </a:fld>
            <a:endParaRPr lang="en-US" altLang="en-US" dirty="0"/>
          </a:p>
        </p:txBody>
      </p:sp>
    </p:spTree>
    <p:extLst>
      <p:ext uri="{BB962C8B-B14F-4D97-AF65-F5344CB8AC3E}">
        <p14:creationId xmlns:p14="http://schemas.microsoft.com/office/powerpoint/2010/main" val="30757877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SQL's </a:t>
            </a:r>
            <a:r>
              <a:rPr lang="en-US" b="1" i="0" dirty="0">
                <a:solidFill>
                  <a:srgbClr val="374151"/>
                </a:solidFill>
                <a:effectLst/>
                <a:latin typeface="Söhne"/>
              </a:rPr>
              <a:t>LIKE</a:t>
            </a:r>
            <a:r>
              <a:rPr lang="en-US" b="0" i="0" dirty="0">
                <a:solidFill>
                  <a:srgbClr val="374151"/>
                </a:solidFill>
                <a:effectLst/>
                <a:latin typeface="Söhne"/>
              </a:rPr>
              <a:t> operator is handy when you want to match text patterns in string data, rather than exact values.</a:t>
            </a:r>
          </a:p>
          <a:p>
            <a:pPr algn="l">
              <a:buFont typeface="Arial" panose="020B0604020202020204" pitchFamily="34" charset="0"/>
              <a:buChar char="•"/>
            </a:pPr>
            <a:r>
              <a:rPr lang="en-US" b="0" i="0" dirty="0">
                <a:solidFill>
                  <a:srgbClr val="374151"/>
                </a:solidFill>
                <a:effectLst/>
                <a:latin typeface="Söhne"/>
              </a:rPr>
              <a:t>It introduces two wildcards for flexible pattern matching:</a:t>
            </a:r>
          </a:p>
          <a:p>
            <a:pPr marL="742950" lvl="1" indent="-285750" algn="l">
              <a:buFont typeface="Arial" panose="020B0604020202020204" pitchFamily="34" charset="0"/>
              <a:buChar char="•"/>
            </a:pPr>
            <a:r>
              <a:rPr lang="en-US" b="1" i="0" dirty="0">
                <a:solidFill>
                  <a:srgbClr val="374151"/>
                </a:solidFill>
                <a:effectLst/>
                <a:latin typeface="Söhne"/>
              </a:rPr>
              <a:t>% (Percent sign):</a:t>
            </a:r>
            <a:r>
              <a:rPr lang="en-US" b="0" i="0" dirty="0">
                <a:solidFill>
                  <a:srgbClr val="374151"/>
                </a:solidFill>
                <a:effectLst/>
                <a:latin typeface="Söhne"/>
              </a:rPr>
              <a:t> This wildcard matches zero or more characters and serves as a substitute for any set of characters.</a:t>
            </a:r>
          </a:p>
          <a:p>
            <a:pPr marL="742950" lvl="1" indent="-285750" algn="l">
              <a:buFont typeface="Arial" panose="020B0604020202020204" pitchFamily="34" charset="0"/>
              <a:buChar char="•"/>
            </a:pPr>
            <a:r>
              <a:rPr lang="en-US" b="1" i="0" dirty="0">
                <a:solidFill>
                  <a:srgbClr val="374151"/>
                </a:solidFill>
                <a:effectLst/>
                <a:latin typeface="Söhne"/>
              </a:rPr>
              <a:t>_ (Underscore):</a:t>
            </a:r>
            <a:r>
              <a:rPr lang="en-US" b="0" i="0" dirty="0">
                <a:solidFill>
                  <a:srgbClr val="374151"/>
                </a:solidFill>
                <a:effectLst/>
                <a:latin typeface="Söhne"/>
              </a:rPr>
              <a:t> This wildcard matches a single character and acts as a placeholder for an individual unknown character.</a:t>
            </a:r>
          </a:p>
          <a:p>
            <a:pPr algn="l">
              <a:buFont typeface="Arial" panose="020B0604020202020204" pitchFamily="34" charset="0"/>
              <a:buChar char="•"/>
            </a:pPr>
            <a:r>
              <a:rPr lang="en-US" b="0" i="0" dirty="0">
                <a:solidFill>
                  <a:srgbClr val="374151"/>
                </a:solidFill>
                <a:effectLst/>
                <a:latin typeface="Söhne"/>
              </a:rPr>
              <a:t>Using </a:t>
            </a:r>
            <a:r>
              <a:rPr lang="en-US" b="1" i="0" dirty="0">
                <a:solidFill>
                  <a:srgbClr val="374151"/>
                </a:solidFill>
                <a:effectLst/>
                <a:latin typeface="Söhne"/>
              </a:rPr>
              <a:t>LIKE</a:t>
            </a:r>
            <a:r>
              <a:rPr lang="en-US" b="0" i="0" dirty="0">
                <a:solidFill>
                  <a:srgbClr val="374151"/>
                </a:solidFill>
                <a:effectLst/>
                <a:latin typeface="Söhne"/>
              </a:rPr>
              <a:t> with wildcards opens up a wide range of possibilities for searching, filtering, and querying text data with varying patterns.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19</a:t>
            </a:fld>
            <a:endParaRPr lang="en-US" dirty="0"/>
          </a:p>
        </p:txBody>
      </p:sp>
    </p:spTree>
    <p:extLst>
      <p:ext uri="{BB962C8B-B14F-4D97-AF65-F5344CB8AC3E}">
        <p14:creationId xmlns:p14="http://schemas.microsoft.com/office/powerpoint/2010/main" val="996173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Today, we're diving deeper into SQL and focusing on two essential concepts: filtering data with the WHERE clause and ordering results based on specific fields.</a:t>
            </a:r>
          </a:p>
          <a:p>
            <a:pPr algn="l">
              <a:buFont typeface="Arial" panose="020B0604020202020204" pitchFamily="34" charset="0"/>
              <a:buChar char="•"/>
            </a:pPr>
            <a:r>
              <a:rPr lang="en-US" b="0" i="0" dirty="0">
                <a:solidFill>
                  <a:srgbClr val="374151"/>
                </a:solidFill>
                <a:effectLst/>
                <a:latin typeface="Söhne"/>
              </a:rPr>
              <a:t>These skills are crucial for extracting meaningful information from large datasets and customizing the way your SQL results are presented. So, let's get started!</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a:t>
            </a:fld>
            <a:endParaRPr lang="en-US" dirty="0"/>
          </a:p>
        </p:txBody>
      </p:sp>
    </p:spTree>
    <p:extLst>
      <p:ext uri="{BB962C8B-B14F-4D97-AF65-F5344CB8AC3E}">
        <p14:creationId xmlns:p14="http://schemas.microsoft.com/office/powerpoint/2010/main" val="8776793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Let's explore some practical examples of using the </a:t>
            </a:r>
            <a:r>
              <a:rPr lang="en-US" b="1" i="0" dirty="0">
                <a:solidFill>
                  <a:srgbClr val="374151"/>
                </a:solidFill>
                <a:effectLst/>
                <a:latin typeface="Söhne"/>
              </a:rPr>
              <a:t>LIKE</a:t>
            </a:r>
            <a:r>
              <a:rPr lang="en-US" b="0" i="0" dirty="0">
                <a:solidFill>
                  <a:srgbClr val="374151"/>
                </a:solidFill>
                <a:effectLst/>
                <a:latin typeface="Söhne"/>
              </a:rPr>
              <a:t> operator with wildcards in SQL.</a:t>
            </a:r>
          </a:p>
          <a:p>
            <a:pPr algn="l">
              <a:buFont typeface="Arial" panose="020B0604020202020204" pitchFamily="34" charset="0"/>
              <a:buChar char="•"/>
            </a:pPr>
            <a:r>
              <a:rPr lang="en-US" b="0" i="0" dirty="0">
                <a:solidFill>
                  <a:srgbClr val="374151"/>
                </a:solidFill>
                <a:effectLst/>
                <a:latin typeface="Söhne"/>
              </a:rPr>
              <a:t>In the first example, we retrieve values starting with "Data" using the pattern 'Data%'.</a:t>
            </a:r>
          </a:p>
          <a:p>
            <a:pPr algn="l">
              <a:buFont typeface="Arial" panose="020B0604020202020204" pitchFamily="34" charset="0"/>
              <a:buChar char="•"/>
            </a:pPr>
            <a:r>
              <a:rPr lang="en-US" b="0" i="0" dirty="0">
                <a:solidFill>
                  <a:srgbClr val="374151"/>
                </a:solidFill>
                <a:effectLst/>
                <a:latin typeface="Söhne"/>
              </a:rPr>
              <a:t>The second example filters values starting with 2 and ending in 3 with '2%3'.</a:t>
            </a:r>
          </a:p>
          <a:p>
            <a:pPr algn="l">
              <a:buFont typeface="Arial" panose="020B0604020202020204" pitchFamily="34" charset="0"/>
              <a:buChar char="•"/>
            </a:pPr>
            <a:r>
              <a:rPr lang="en-US" b="0" i="0" dirty="0">
                <a:solidFill>
                  <a:srgbClr val="374151"/>
                </a:solidFill>
                <a:effectLst/>
                <a:latin typeface="Söhne"/>
              </a:rPr>
              <a:t>The third example matches phone numbers in the format '507-9XX-XXXX', where '9XX' represents any two digits.</a:t>
            </a:r>
          </a:p>
          <a:p>
            <a:pPr algn="l">
              <a:buFont typeface="Arial" panose="020B0604020202020204" pitchFamily="34" charset="0"/>
              <a:buChar char="•"/>
            </a:pPr>
            <a:r>
              <a:rPr lang="en-US" b="0" i="0" dirty="0">
                <a:solidFill>
                  <a:srgbClr val="374151"/>
                </a:solidFill>
                <a:effectLst/>
                <a:latin typeface="Söhne"/>
              </a:rPr>
              <a:t>Lastly, we use </a:t>
            </a:r>
            <a:r>
              <a:rPr lang="en-US" b="1" i="0" dirty="0">
                <a:solidFill>
                  <a:srgbClr val="374151"/>
                </a:solidFill>
                <a:effectLst/>
                <a:latin typeface="Söhne"/>
              </a:rPr>
              <a:t>NOT LIKE</a:t>
            </a:r>
            <a:r>
              <a:rPr lang="en-US" b="0" i="0" dirty="0">
                <a:solidFill>
                  <a:srgbClr val="374151"/>
                </a:solidFill>
                <a:effectLst/>
                <a:latin typeface="Söhne"/>
              </a:rPr>
              <a:t> to exclude rows where the title contains the word "Analyst." These examples illustrate the versatility of using </a:t>
            </a:r>
            <a:r>
              <a:rPr lang="en-US" b="1" i="0" dirty="0">
                <a:solidFill>
                  <a:srgbClr val="374151"/>
                </a:solidFill>
                <a:effectLst/>
                <a:latin typeface="Söhne"/>
              </a:rPr>
              <a:t>LIKE</a:t>
            </a:r>
            <a:r>
              <a:rPr lang="en-US" b="0" i="0" dirty="0">
                <a:solidFill>
                  <a:srgbClr val="374151"/>
                </a:solidFill>
                <a:effectLst/>
                <a:latin typeface="Söhne"/>
              </a:rPr>
              <a:t> to perform complex pattern-based searches.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20</a:t>
            </a:fld>
            <a:endParaRPr lang="en-US" dirty="0"/>
          </a:p>
        </p:txBody>
      </p:sp>
    </p:spTree>
    <p:extLst>
      <p:ext uri="{BB962C8B-B14F-4D97-AF65-F5344CB8AC3E}">
        <p14:creationId xmlns:p14="http://schemas.microsoft.com/office/powerpoint/2010/main" val="2466916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18D27-2E32-6C7E-412C-6671F010903A}"/>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0B6D56F9-1972-828F-91ED-A98074B616D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79B21D08-E9E6-9037-5556-4A3FBF282E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9126667B-8E3D-6A8A-83F6-4B59846ABD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21</a:t>
            </a:fld>
            <a:endParaRPr lang="en-US" altLang="en-US" dirty="0"/>
          </a:p>
        </p:txBody>
      </p:sp>
    </p:spTree>
    <p:extLst>
      <p:ext uri="{BB962C8B-B14F-4D97-AF65-F5344CB8AC3E}">
        <p14:creationId xmlns:p14="http://schemas.microsoft.com/office/powerpoint/2010/main" val="28708971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sequence in which rows appear in the result set of an SQL query is critical for effective analysis.</a:t>
            </a:r>
          </a:p>
          <a:p>
            <a:pPr algn="l">
              <a:buFont typeface="Arial" panose="020B0604020202020204" pitchFamily="34" charset="0"/>
              <a:buChar char="•"/>
            </a:pPr>
            <a:r>
              <a:rPr lang="en-US" b="0" i="0" dirty="0">
                <a:solidFill>
                  <a:srgbClr val="374151"/>
                </a:solidFill>
                <a:effectLst/>
                <a:latin typeface="Söhne"/>
              </a:rPr>
              <a:t>While filters determine which rows are included, ordering controls the presentation sequence.</a:t>
            </a:r>
          </a:p>
          <a:p>
            <a:pPr algn="l">
              <a:buFont typeface="Arial" panose="020B0604020202020204" pitchFamily="34" charset="0"/>
              <a:buChar char="•"/>
            </a:pPr>
            <a:r>
              <a:rPr lang="en-US" b="0" i="0" dirty="0">
                <a:solidFill>
                  <a:srgbClr val="374151"/>
                </a:solidFill>
                <a:effectLst/>
                <a:latin typeface="Söhne"/>
              </a:rPr>
              <a:t>Precise ordering is crucial for various reasons:</a:t>
            </a:r>
          </a:p>
          <a:p>
            <a:pPr marL="742950" lvl="1" indent="-285750" algn="l">
              <a:buFont typeface="Arial" panose="020B0604020202020204" pitchFamily="34" charset="0"/>
              <a:buChar char="•"/>
            </a:pPr>
            <a:r>
              <a:rPr lang="en-US" b="0" i="0" dirty="0">
                <a:solidFill>
                  <a:srgbClr val="374151"/>
                </a:solidFill>
                <a:effectLst/>
                <a:latin typeface="Söhne"/>
              </a:rPr>
              <a:t>It allows you to surface the most important records first, which can be useful for showing the best-performing products or prioritizing results.</a:t>
            </a:r>
          </a:p>
          <a:p>
            <a:pPr marL="742950" lvl="1" indent="-285750" algn="l">
              <a:buFont typeface="Arial" panose="020B0604020202020204" pitchFamily="34" charset="0"/>
              <a:buChar char="•"/>
            </a:pPr>
            <a:r>
              <a:rPr lang="en-US" b="0" i="0" dirty="0">
                <a:solidFill>
                  <a:srgbClr val="374151"/>
                </a:solidFill>
                <a:effectLst/>
                <a:latin typeface="Söhne"/>
              </a:rPr>
              <a:t>It helps in detecting patterns and outliers, especially in scenarios where consistency is checked in ordered transactions.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22</a:t>
            </a:fld>
            <a:endParaRPr lang="en-US" dirty="0"/>
          </a:p>
        </p:txBody>
      </p:sp>
    </p:spTree>
    <p:extLst>
      <p:ext uri="{BB962C8B-B14F-4D97-AF65-F5344CB8AC3E}">
        <p14:creationId xmlns:p14="http://schemas.microsoft.com/office/powerpoint/2010/main" val="36753205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a:t>
            </a:r>
            <a:r>
              <a:rPr lang="en-US" b="1" i="0" dirty="0">
                <a:solidFill>
                  <a:srgbClr val="374151"/>
                </a:solidFill>
                <a:effectLst/>
                <a:latin typeface="Söhne"/>
              </a:rPr>
              <a:t>ASC</a:t>
            </a:r>
            <a:r>
              <a:rPr lang="en-US" b="0" i="0" dirty="0">
                <a:solidFill>
                  <a:srgbClr val="374151"/>
                </a:solidFill>
                <a:effectLst/>
                <a:latin typeface="Söhne"/>
              </a:rPr>
              <a:t> keyword in SQL's </a:t>
            </a:r>
            <a:r>
              <a:rPr lang="en-US" b="1" i="0" dirty="0">
                <a:solidFill>
                  <a:srgbClr val="374151"/>
                </a:solidFill>
                <a:effectLst/>
                <a:latin typeface="Söhne"/>
              </a:rPr>
              <a:t>ORDER BY</a:t>
            </a:r>
            <a:r>
              <a:rPr lang="en-US" b="0" i="0" dirty="0">
                <a:solidFill>
                  <a:srgbClr val="374151"/>
                </a:solidFill>
                <a:effectLst/>
                <a:latin typeface="Söhne"/>
              </a:rPr>
              <a:t> clause is used to sort result set rows in ascending order.</a:t>
            </a:r>
          </a:p>
          <a:p>
            <a:pPr algn="l">
              <a:buFont typeface="Arial" panose="020B0604020202020204" pitchFamily="34" charset="0"/>
              <a:buChar char="•"/>
            </a:pPr>
            <a:r>
              <a:rPr lang="en-US" b="0" i="0" dirty="0">
                <a:solidFill>
                  <a:srgbClr val="374151"/>
                </a:solidFill>
                <a:effectLst/>
                <a:latin typeface="Söhne"/>
              </a:rPr>
              <a:t>When applied, it arranges data from the lowest to the highest value for the specified column.</a:t>
            </a:r>
          </a:p>
          <a:p>
            <a:pPr algn="l">
              <a:buFont typeface="Arial" panose="020B0604020202020204" pitchFamily="34" charset="0"/>
              <a:buChar char="•"/>
            </a:pPr>
            <a:r>
              <a:rPr lang="en-US" b="0" i="0" dirty="0">
                <a:solidFill>
                  <a:srgbClr val="374151"/>
                </a:solidFill>
                <a:effectLst/>
                <a:latin typeface="Söhne"/>
              </a:rPr>
              <a:t>Key behaviors include sorting numbers from smallest to largest, dates from earliest to latest, and text in alphabetical A-Z order.</a:t>
            </a:r>
          </a:p>
          <a:p>
            <a:pPr algn="l">
              <a:buFont typeface="Arial" panose="020B0604020202020204" pitchFamily="34" charset="0"/>
              <a:buChar char="•"/>
            </a:pPr>
            <a:r>
              <a:rPr lang="en-US" b="0" i="0" dirty="0">
                <a:solidFill>
                  <a:srgbClr val="374151"/>
                </a:solidFill>
                <a:effectLst/>
                <a:latin typeface="Söhne"/>
              </a:rPr>
              <a:t>It's important to note that ASC order is used by default if no specific ordering is specified in the query. This default behavior can be useful in many scenarios.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23</a:t>
            </a:fld>
            <a:endParaRPr lang="en-US" dirty="0"/>
          </a:p>
        </p:txBody>
      </p:sp>
    </p:spTree>
    <p:extLst>
      <p:ext uri="{BB962C8B-B14F-4D97-AF65-F5344CB8AC3E}">
        <p14:creationId xmlns:p14="http://schemas.microsoft.com/office/powerpoint/2010/main" val="6435598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ASC keyword in SQL's ORDER BY clause is used to sort result set rows in ascending order.</a:t>
            </a:r>
          </a:p>
          <a:p>
            <a:pPr algn="l">
              <a:buFont typeface="Arial" panose="020B0604020202020204" pitchFamily="34" charset="0"/>
              <a:buChar char="•"/>
            </a:pPr>
            <a:r>
              <a:rPr lang="en-US" b="0" i="0" dirty="0">
                <a:solidFill>
                  <a:srgbClr val="374151"/>
                </a:solidFill>
                <a:effectLst/>
                <a:latin typeface="Söhne"/>
              </a:rPr>
              <a:t>When applied, it arranges data from the lowest to the highest value for the specified column.</a:t>
            </a:r>
          </a:p>
          <a:p>
            <a:pPr algn="l">
              <a:buFont typeface="Arial" panose="020B0604020202020204" pitchFamily="34" charset="0"/>
              <a:buChar char="•"/>
            </a:pPr>
            <a:r>
              <a:rPr lang="en-US" b="0" i="0" dirty="0">
                <a:solidFill>
                  <a:srgbClr val="374151"/>
                </a:solidFill>
                <a:effectLst/>
                <a:latin typeface="Söhne"/>
              </a:rPr>
              <a:t>Key behaviors include sorting numbers from smallest to largest, dates from earliest to latest, and text in alphabetical A-Z order.</a:t>
            </a:r>
          </a:p>
          <a:p>
            <a:pPr algn="l">
              <a:buFont typeface="Arial" panose="020B0604020202020204" pitchFamily="34" charset="0"/>
              <a:buChar char="•"/>
            </a:pPr>
            <a:r>
              <a:rPr lang="en-US" b="0" i="0" dirty="0">
                <a:solidFill>
                  <a:srgbClr val="374151"/>
                </a:solidFill>
                <a:effectLst/>
                <a:latin typeface="Söhne"/>
              </a:rPr>
              <a:t>It's important to note that ASC order is used by default if no specific ordering is specified in the query. This default behavior can be useful in many scenarios.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24</a:t>
            </a:fld>
            <a:endParaRPr lang="en-US" dirty="0"/>
          </a:p>
        </p:txBody>
      </p:sp>
    </p:spTree>
    <p:extLst>
      <p:ext uri="{BB962C8B-B14F-4D97-AF65-F5344CB8AC3E}">
        <p14:creationId xmlns:p14="http://schemas.microsoft.com/office/powerpoint/2010/main" val="3088053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61561-649D-7845-A340-3F69115E802E}"/>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9361DC43-F087-7FB7-A4C3-5EA3E953D60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452A6903-3E14-77F1-9F4A-634FF3BC22B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A07C89D5-CDB9-8470-F09F-E81D697E28D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25</a:t>
            </a:fld>
            <a:endParaRPr lang="en-US" altLang="en-US" dirty="0"/>
          </a:p>
        </p:txBody>
      </p:sp>
    </p:spTree>
    <p:extLst>
      <p:ext uri="{BB962C8B-B14F-4D97-AF65-F5344CB8AC3E}">
        <p14:creationId xmlns:p14="http://schemas.microsoft.com/office/powerpoint/2010/main" val="22539628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As you continue to learn and work with SQL, remember these key takeaways:</a:t>
            </a:r>
          </a:p>
          <a:p>
            <a:pPr marL="742950" lvl="1" indent="-285750" algn="l">
              <a:buFont typeface="Arial" panose="020B0604020202020204" pitchFamily="34" charset="0"/>
              <a:buChar char="•"/>
            </a:pPr>
            <a:r>
              <a:rPr lang="en-US" b="1" i="0" dirty="0">
                <a:solidFill>
                  <a:srgbClr val="374151"/>
                </a:solidFill>
                <a:effectLst/>
                <a:latin typeface="Söhne"/>
              </a:rPr>
              <a:t>Filter Rows Concisely with WHERE:</a:t>
            </a:r>
            <a:r>
              <a:rPr lang="en-US" b="0" i="0" dirty="0">
                <a:solidFill>
                  <a:srgbClr val="374151"/>
                </a:solidFill>
                <a:effectLst/>
                <a:latin typeface="Söhne"/>
              </a:rPr>
              <a:t> Be precise in your filtering conditions to retrieve only the necessary data. Each row evaluated adds load to the database.</a:t>
            </a:r>
          </a:p>
          <a:p>
            <a:pPr marL="742950" lvl="1" indent="-285750" algn="l">
              <a:buFont typeface="Arial" panose="020B0604020202020204" pitchFamily="34" charset="0"/>
              <a:buChar char="•"/>
            </a:pPr>
            <a:r>
              <a:rPr lang="en-US" b="1" i="0" dirty="0">
                <a:solidFill>
                  <a:srgbClr val="374151"/>
                </a:solidFill>
                <a:effectLst/>
                <a:latin typeface="Söhne"/>
              </a:rPr>
              <a:t>Sort Results Clearly with ORDER BY:</a:t>
            </a:r>
            <a:r>
              <a:rPr lang="en-US" b="0" i="0" dirty="0">
                <a:solidFill>
                  <a:srgbClr val="374151"/>
                </a:solidFill>
                <a:effectLst/>
                <a:latin typeface="Söhne"/>
              </a:rPr>
              <a:t> Arrange your result sets logically, considering the importance, priority, and structure of the data.</a:t>
            </a:r>
          </a:p>
          <a:p>
            <a:pPr marL="742950" lvl="1" indent="-285750" algn="l">
              <a:buFont typeface="Arial" panose="020B0604020202020204" pitchFamily="34" charset="0"/>
              <a:buChar char="•"/>
            </a:pPr>
            <a:r>
              <a:rPr lang="en-US" b="1" i="0" dirty="0">
                <a:solidFill>
                  <a:srgbClr val="374151"/>
                </a:solidFill>
                <a:effectLst/>
                <a:latin typeface="Söhne"/>
              </a:rPr>
              <a:t>Optimize Gracefully For Pace:</a:t>
            </a:r>
            <a:r>
              <a:rPr lang="en-US" b="0" i="0" dirty="0">
                <a:solidFill>
                  <a:srgbClr val="374151"/>
                </a:solidFill>
                <a:effectLst/>
                <a:latin typeface="Söhne"/>
              </a:rPr>
              <a:t> The database engine interprets SQL syntax and devises efficient execution plans. Strive for simplicity in your queries; choose straightforward approaches over overly complex logic when possible.</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26</a:t>
            </a:fld>
            <a:endParaRPr lang="en-US" dirty="0"/>
          </a:p>
        </p:txBody>
      </p:sp>
    </p:spTree>
    <p:extLst>
      <p:ext uri="{BB962C8B-B14F-4D97-AF65-F5344CB8AC3E}">
        <p14:creationId xmlns:p14="http://schemas.microsoft.com/office/powerpoint/2010/main" val="21919534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each function</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29</a:t>
            </a:fld>
            <a:endParaRPr lang="en-US" dirty="0"/>
          </a:p>
        </p:txBody>
      </p:sp>
    </p:spTree>
    <p:extLst>
      <p:ext uri="{BB962C8B-B14F-4D97-AF65-F5344CB8AC3E}">
        <p14:creationId xmlns:p14="http://schemas.microsoft.com/office/powerpoint/2010/main" val="33137967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Answers are stored in the Exercise </a:t>
            </a:r>
            <a:r>
              <a:rPr lang="en-US" dirty="0" err="1"/>
              <a:t>Answers.sql</a:t>
            </a:r>
            <a:r>
              <a:rPr lang="en-US" dirty="0"/>
              <a:t> file</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30</a:t>
            </a:fld>
            <a:endParaRPr lang="en-US" dirty="0"/>
          </a:p>
        </p:txBody>
      </p:sp>
    </p:spTree>
    <p:extLst>
      <p:ext uri="{BB962C8B-B14F-4D97-AF65-F5344CB8AC3E}">
        <p14:creationId xmlns:p14="http://schemas.microsoft.com/office/powerpoint/2010/main" val="2239918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86EEBA-D7ED-5586-4A39-DBAF45CAA1D7}"/>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61FA52AC-32D5-93F9-4B88-25DCC096303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65658F46-35A1-E495-4092-70D0061634D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4957AA32-9471-7F6D-C1B5-E7D6DDE3366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3</a:t>
            </a:fld>
            <a:endParaRPr lang="en-US" altLang="en-US" dirty="0"/>
          </a:p>
        </p:txBody>
      </p:sp>
    </p:spTree>
    <p:extLst>
      <p:ext uri="{BB962C8B-B14F-4D97-AF65-F5344CB8AC3E}">
        <p14:creationId xmlns:p14="http://schemas.microsoft.com/office/powerpoint/2010/main" val="673169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Filtering is a fundamental concept in SQL, allowing you to refine your queries by specifying conditions.</a:t>
            </a:r>
          </a:p>
          <a:p>
            <a:pPr algn="l">
              <a:buFont typeface="Arial" panose="020B0604020202020204" pitchFamily="34" charset="0"/>
              <a:buChar char="•"/>
            </a:pPr>
            <a:r>
              <a:rPr lang="en-US" b="0" i="0" dirty="0">
                <a:solidFill>
                  <a:srgbClr val="374151"/>
                </a:solidFill>
                <a:effectLst/>
                <a:latin typeface="Söhne"/>
              </a:rPr>
              <a:t>With filtering, you can extract specific rows from a table that meet certain criteria, making it easier to work with targeted data.</a:t>
            </a:r>
          </a:p>
          <a:p>
            <a:pPr algn="l">
              <a:buFont typeface="Arial" panose="020B0604020202020204" pitchFamily="34" charset="0"/>
              <a:buChar char="•"/>
            </a:pPr>
            <a:r>
              <a:rPr lang="en-US" b="0" i="0" dirty="0">
                <a:solidFill>
                  <a:srgbClr val="374151"/>
                </a:solidFill>
                <a:effectLst/>
                <a:latin typeface="Söhne"/>
              </a:rPr>
              <a:t>In this example query, we're selecting all columns from the "products" table where the price is less than 10 and the stock is greater than 0. This helps us find affordable products that are currently in stock. Let's explore this further in our lesson today.</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4</a:t>
            </a:fld>
            <a:endParaRPr lang="en-US" dirty="0"/>
          </a:p>
        </p:txBody>
      </p:sp>
    </p:spTree>
    <p:extLst>
      <p:ext uri="{BB962C8B-B14F-4D97-AF65-F5344CB8AC3E}">
        <p14:creationId xmlns:p14="http://schemas.microsoft.com/office/powerpoint/2010/main" val="596319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Another essential aspect of SQL is ordering, which allows you to sort the result set based on one or more columns in either ascending (ASC) or descending (DESC) order.</a:t>
            </a:r>
          </a:p>
          <a:p>
            <a:pPr algn="l">
              <a:buFont typeface="Arial" panose="020B0604020202020204" pitchFamily="34" charset="0"/>
              <a:buChar char="•"/>
            </a:pPr>
            <a:r>
              <a:rPr lang="en-US" b="0" i="0" dirty="0">
                <a:solidFill>
                  <a:srgbClr val="374151"/>
                </a:solidFill>
                <a:effectLst/>
                <a:latin typeface="Söhne"/>
              </a:rPr>
              <a:t>The "ORDER BY" keyword is used for this purpose, and it provides a structured way to arrange your data for better analysis and presentation.</a:t>
            </a:r>
          </a:p>
          <a:p>
            <a:pPr algn="l">
              <a:buFont typeface="Arial" panose="020B0604020202020204" pitchFamily="34" charset="0"/>
              <a:buChar char="•"/>
            </a:pPr>
            <a:r>
              <a:rPr lang="en-US" b="0" i="0" dirty="0">
                <a:solidFill>
                  <a:srgbClr val="374151"/>
                </a:solidFill>
                <a:effectLst/>
                <a:latin typeface="Söhne"/>
              </a:rPr>
              <a:t>Let's take a look at an example to see how ordering works in SQL. In this query, we're selecting all columns from the "products" table and ordering them by price in descending order (from highest to lowest). This can be useful when you want to find the most expensive products in your dataset.</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5</a:t>
            </a:fld>
            <a:endParaRPr lang="en-US" dirty="0"/>
          </a:p>
        </p:txBody>
      </p:sp>
    </p:spTree>
    <p:extLst>
      <p:ext uri="{BB962C8B-B14F-4D97-AF65-F5344CB8AC3E}">
        <p14:creationId xmlns:p14="http://schemas.microsoft.com/office/powerpoint/2010/main" val="29894849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As we wrap up this section, let's recap the key takeaways:</a:t>
            </a:r>
          </a:p>
          <a:p>
            <a:pPr marL="742950" lvl="1" indent="-285750" algn="l">
              <a:buFont typeface="Arial" panose="020B0604020202020204" pitchFamily="34" charset="0"/>
              <a:buChar char="•"/>
            </a:pPr>
            <a:r>
              <a:rPr lang="en-US" b="0" i="0" dirty="0">
                <a:solidFill>
                  <a:srgbClr val="374151"/>
                </a:solidFill>
                <a:effectLst/>
                <a:latin typeface="Söhne"/>
              </a:rPr>
              <a:t>Filtering is a powerful technique that allows you to narrow down query results by specifying conditions, helping you focus on specific subsets of data.</a:t>
            </a:r>
          </a:p>
          <a:p>
            <a:pPr marL="742950" lvl="1" indent="-285750" algn="l">
              <a:buFont typeface="Arial" panose="020B0604020202020204" pitchFamily="34" charset="0"/>
              <a:buChar char="•"/>
            </a:pPr>
            <a:r>
              <a:rPr lang="en-US" b="0" i="0" dirty="0">
                <a:solidFill>
                  <a:srgbClr val="374151"/>
                </a:solidFill>
                <a:effectLst/>
                <a:latin typeface="Söhne"/>
              </a:rPr>
              <a:t>Ordering allows you to arrange query results in a desired sequence based on column values, enhancing the presentation and analysis of your data.</a:t>
            </a:r>
          </a:p>
          <a:p>
            <a:pPr marL="742950" lvl="1" indent="-285750" algn="l">
              <a:buFont typeface="Arial" panose="020B0604020202020204" pitchFamily="34" charset="0"/>
              <a:buChar char="•"/>
            </a:pPr>
            <a:r>
              <a:rPr lang="en-US" b="0" i="0" dirty="0">
                <a:solidFill>
                  <a:srgbClr val="374151"/>
                </a:solidFill>
                <a:effectLst/>
                <a:latin typeface="Söhne"/>
              </a:rPr>
              <a:t>In SQL, the "WHERE" and "ORDER BY" keywords play a crucial role in achieving these operations, providing you with the flexibility to control and customize your query output. These are essential tools in your SQL toolkit as you continue to explore the world of databases and data manipulation.</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6</a:t>
            </a:fld>
            <a:endParaRPr lang="en-US" dirty="0"/>
          </a:p>
        </p:txBody>
      </p:sp>
    </p:spTree>
    <p:extLst>
      <p:ext uri="{BB962C8B-B14F-4D97-AF65-F5344CB8AC3E}">
        <p14:creationId xmlns:p14="http://schemas.microsoft.com/office/powerpoint/2010/main" val="22943379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98884E-4163-64A4-BF64-49DDC01416CB}"/>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E4706B4E-41BD-A235-06B9-E891F850C967}"/>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4D09576B-276A-6A26-015F-54B720446FD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C7D41068-8BB3-6A53-C54F-E79471DAF44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7</a:t>
            </a:fld>
            <a:endParaRPr lang="en-US" altLang="en-US" dirty="0"/>
          </a:p>
        </p:txBody>
      </p:sp>
    </p:spTree>
    <p:extLst>
      <p:ext uri="{BB962C8B-B14F-4D97-AF65-F5344CB8AC3E}">
        <p14:creationId xmlns:p14="http://schemas.microsoft.com/office/powerpoint/2010/main" val="3563921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Every SQL statement follows a logical flow that determines how it processes, filters, groups, and orders data. Understanding this sequence is crucial for crafting effective SQL queries.</a:t>
            </a:r>
          </a:p>
          <a:p>
            <a:pPr algn="l">
              <a:buFont typeface="Arial" panose="020B0604020202020204" pitchFamily="34" charset="0"/>
              <a:buChar char="•"/>
            </a:pPr>
            <a:r>
              <a:rPr lang="en-US" b="0" i="0" dirty="0">
                <a:solidFill>
                  <a:srgbClr val="374151"/>
                </a:solidFill>
                <a:effectLst/>
                <a:latin typeface="Söhne"/>
              </a:rPr>
              <a:t>Here's the typical flow:</a:t>
            </a:r>
          </a:p>
          <a:p>
            <a:pPr marL="742950" lvl="1" indent="-285750" algn="l">
              <a:buFont typeface="Arial" panose="020B0604020202020204" pitchFamily="34" charset="0"/>
              <a:buChar char="•"/>
            </a:pPr>
            <a:r>
              <a:rPr lang="en-US" b="1" i="0" dirty="0">
                <a:solidFill>
                  <a:srgbClr val="374151"/>
                </a:solidFill>
                <a:effectLst/>
                <a:latin typeface="Söhne"/>
              </a:rPr>
              <a:t>SELECT</a:t>
            </a:r>
            <a:r>
              <a:rPr lang="en-US" b="0" i="0" dirty="0">
                <a:solidFill>
                  <a:srgbClr val="374151"/>
                </a:solidFill>
                <a:effectLst/>
                <a:latin typeface="Söhne"/>
              </a:rPr>
              <a:t>: Declare the columns you want in the result set.</a:t>
            </a:r>
          </a:p>
          <a:p>
            <a:pPr marL="742950" lvl="1" indent="-285750" algn="l">
              <a:buFont typeface="Arial" panose="020B0604020202020204" pitchFamily="34" charset="0"/>
              <a:buChar char="•"/>
            </a:pPr>
            <a:r>
              <a:rPr lang="en-US" b="1" i="0" dirty="0">
                <a:solidFill>
                  <a:srgbClr val="374151"/>
                </a:solidFill>
                <a:effectLst/>
                <a:latin typeface="Söhne"/>
              </a:rPr>
              <a:t>FROM</a:t>
            </a:r>
            <a:r>
              <a:rPr lang="en-US" b="0" i="0" dirty="0">
                <a:solidFill>
                  <a:srgbClr val="374151"/>
                </a:solidFill>
                <a:effectLst/>
                <a:latin typeface="Söhne"/>
              </a:rPr>
              <a:t>: Specify the source tables to access or join.</a:t>
            </a:r>
          </a:p>
          <a:p>
            <a:pPr marL="742950" lvl="1" indent="-285750" algn="l">
              <a:buFont typeface="Arial" panose="020B0604020202020204" pitchFamily="34" charset="0"/>
              <a:buChar char="•"/>
            </a:pPr>
            <a:r>
              <a:rPr lang="en-US" b="1" i="0" dirty="0">
                <a:solidFill>
                  <a:srgbClr val="374151"/>
                </a:solidFill>
                <a:effectLst/>
                <a:latin typeface="Söhne"/>
              </a:rPr>
              <a:t>WHERE</a:t>
            </a:r>
            <a:r>
              <a:rPr lang="en-US" b="0" i="0" dirty="0">
                <a:solidFill>
                  <a:srgbClr val="374151"/>
                </a:solidFill>
                <a:effectLst/>
                <a:latin typeface="Söhne"/>
              </a:rPr>
              <a:t>: Filter rows based on conditions, narrowing down your dataset.</a:t>
            </a:r>
          </a:p>
          <a:p>
            <a:pPr marL="742950" lvl="1" indent="-285750" algn="l">
              <a:buFont typeface="Arial" panose="020B0604020202020204" pitchFamily="34" charset="0"/>
              <a:buChar char="•"/>
            </a:pPr>
            <a:r>
              <a:rPr lang="en-US" b="1" i="0" dirty="0">
                <a:solidFill>
                  <a:srgbClr val="374151"/>
                </a:solidFill>
                <a:effectLst/>
                <a:latin typeface="Söhne"/>
              </a:rPr>
              <a:t>ORDER BY</a:t>
            </a:r>
            <a:r>
              <a:rPr lang="en-US" b="0" i="0" dirty="0">
                <a:solidFill>
                  <a:srgbClr val="374151"/>
                </a:solidFill>
                <a:effectLst/>
                <a:latin typeface="Söhne"/>
              </a:rPr>
              <a:t>: Sort the final output rows as desired.</a:t>
            </a:r>
          </a:p>
          <a:p>
            <a:pPr algn="l">
              <a:buFont typeface="Arial" panose="020B0604020202020204" pitchFamily="34" charset="0"/>
              <a:buChar char="•"/>
            </a:pPr>
            <a:r>
              <a:rPr lang="en-US" b="0" i="0" dirty="0">
                <a:solidFill>
                  <a:srgbClr val="374151"/>
                </a:solidFill>
                <a:effectLst/>
                <a:latin typeface="Söhne"/>
              </a:rPr>
              <a:t>This logical flow guides the SQL engine in processing your queries efficiently and producing the desired results.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8</a:t>
            </a:fld>
            <a:endParaRPr lang="en-US" dirty="0"/>
          </a:p>
        </p:txBody>
      </p:sp>
    </p:spTree>
    <p:extLst>
      <p:ext uri="{BB962C8B-B14F-4D97-AF65-F5344CB8AC3E}">
        <p14:creationId xmlns:p14="http://schemas.microsoft.com/office/powerpoint/2010/main" val="1348384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B9EC07-A924-5378-0DC5-190DA9E7BE72}"/>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276D5BD7-4AA6-9D04-DBD9-B081BFD5781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E08600BE-78A4-A3DB-2503-67F32A9C21B0}"/>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F618A3DA-6C75-49D1-845B-B573F460F6A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9</a:t>
            </a:fld>
            <a:endParaRPr lang="en-US" altLang="en-US" dirty="0"/>
          </a:p>
        </p:txBody>
      </p:sp>
    </p:spTree>
    <p:extLst>
      <p:ext uri="{BB962C8B-B14F-4D97-AF65-F5344CB8AC3E}">
        <p14:creationId xmlns:p14="http://schemas.microsoft.com/office/powerpoint/2010/main" val="34498944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83559"/>
            <a:ext cx="77724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111156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978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7032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2019" y="2883559"/>
            <a:ext cx="64008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1672019"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39018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2019" y="2883559"/>
            <a:ext cx="64008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1672019"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4486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577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196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422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34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itle 1"/>
          <p:cNvSpPr>
            <a:spLocks noGrp="1"/>
          </p:cNvSpPr>
          <p:nvPr>
            <p:ph type="title"/>
          </p:nvPr>
        </p:nvSpPr>
        <p:spPr>
          <a:xfrm>
            <a:off x="623888" y="2553420"/>
            <a:ext cx="7886700" cy="681487"/>
          </a:xfrm>
        </p:spPr>
        <p:txBody>
          <a:bodyPr anchor="b">
            <a:normAutofit/>
          </a:bodyPr>
          <a:lstStyle>
            <a:lvl1pPr>
              <a:defRPr sz="2700"/>
            </a:lvl1pPr>
          </a:lstStyle>
          <a:p>
            <a:r>
              <a:rPr lang="en-US" dirty="0"/>
              <a:t>Click to edit Master title style</a:t>
            </a:r>
          </a:p>
        </p:txBody>
      </p:sp>
      <p:sp>
        <p:nvSpPr>
          <p:cNvPr id="8" name="Text Placeholder 2"/>
          <p:cNvSpPr>
            <a:spLocks noGrp="1"/>
          </p:cNvSpPr>
          <p:nvPr>
            <p:ph type="body" idx="1"/>
          </p:nvPr>
        </p:nvSpPr>
        <p:spPr>
          <a:xfrm>
            <a:off x="623888" y="3295502"/>
            <a:ext cx="7886700" cy="560507"/>
          </a:xfrm>
        </p:spPr>
        <p:txBody>
          <a:bodyPr/>
          <a:lstStyle>
            <a:lvl1pPr marL="0" indent="0">
              <a:buNone/>
              <a:defRPr sz="1800">
                <a:solidFill>
                  <a:srgbClr val="0FA7B5"/>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6611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848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49847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5.xml"/><Relationship Id="rId7"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slideLayout" Target="../slideLayouts/slideLayout10.xml"/><Relationship Id="rId7" Type="http://schemas.openxmlformats.org/officeDocument/2006/relationships/image" Target="../media/image4.jpe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4.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3" descr="KDS_Cover_2A-04.jpg">
            <a:extLst>
              <a:ext uri="{FF2B5EF4-FFF2-40B4-BE49-F238E27FC236}">
                <a16:creationId xmlns:a16="http://schemas.microsoft.com/office/drawing/2014/main" id="{4FE1C379-7611-400C-A5EE-DC13D9408A4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2"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 descr="KDS_Cover_3A-05.jpg">
            <a:extLst>
              <a:ext uri="{FF2B5EF4-FFF2-40B4-BE49-F238E27FC236}">
                <a16:creationId xmlns:a16="http://schemas.microsoft.com/office/drawing/2014/main" id="{F3F5536A-FCE9-493E-BC13-7230A619340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3"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3" descr="KDS_Header_Bar_1A_2A.jpg">
            <a:extLst>
              <a:ext uri="{FF2B5EF4-FFF2-40B4-BE49-F238E27FC236}">
                <a16:creationId xmlns:a16="http://schemas.microsoft.com/office/drawing/2014/main" id="{A964DDFA-2636-4F00-8405-3CF01364D307}"/>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41313" y="703263"/>
            <a:ext cx="8394700" cy="3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4" descr="KDS_Footer_A.jpg">
            <a:extLst>
              <a:ext uri="{FF2B5EF4-FFF2-40B4-BE49-F238E27FC236}">
                <a16:creationId xmlns:a16="http://schemas.microsoft.com/office/drawing/2014/main" id="{3A755CB4-4D40-4259-96E5-0369359688DA}"/>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4" r:id="rId1"/>
    <p:sldLayoutId id="2147493475" r:id="rId2"/>
    <p:sldLayoutId id="2147493476" r:id="rId3"/>
    <p:sldLayoutId id="2147493477" r:id="rId4"/>
    <p:sldLayoutId id="2147493478" r:id="rId5"/>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4" descr="KDS_Footer_A.jpg">
            <a:extLst>
              <a:ext uri="{FF2B5EF4-FFF2-40B4-BE49-F238E27FC236}">
                <a16:creationId xmlns:a16="http://schemas.microsoft.com/office/drawing/2014/main" id="{3E12171D-6930-4CED-8334-C751C3ECCA00}"/>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 descr="KDS_Header_Bar_3A.jpg">
            <a:extLst>
              <a:ext uri="{FF2B5EF4-FFF2-40B4-BE49-F238E27FC236}">
                <a16:creationId xmlns:a16="http://schemas.microsoft.com/office/drawing/2014/main" id="{4E29AE8B-65E5-4206-A6DC-5F73410E08F9}"/>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91440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9" r:id="rId1"/>
    <p:sldLayoutId id="2147493480" r:id="rId2"/>
    <p:sldLayoutId id="2147493481" r:id="rId3"/>
    <p:sldLayoutId id="2147493482" r:id="rId4"/>
    <p:sldLayoutId id="2147493483" r:id="rId5"/>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D0DDDAD-F6CD-4950-850F-8232ADB246A1}"/>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Filtering and Ordering</a:t>
            </a:r>
          </a:p>
        </p:txBody>
      </p:sp>
      <p:sp>
        <p:nvSpPr>
          <p:cNvPr id="2" name="Subtitle 1">
            <a:extLst>
              <a:ext uri="{FF2B5EF4-FFF2-40B4-BE49-F238E27FC236}">
                <a16:creationId xmlns:a16="http://schemas.microsoft.com/office/drawing/2014/main" id="{7C84A2C5-5A88-76DF-C328-2A3CC7343135}"/>
              </a:ext>
            </a:extLst>
          </p:cNvPr>
          <p:cNvSpPr>
            <a:spLocks noGrp="1"/>
          </p:cNvSpPr>
          <p:nvPr>
            <p:ph type="subTitle" idx="1"/>
          </p:nvPr>
        </p:nvSpPr>
        <p:spPr>
          <a:xfrm>
            <a:off x="1672019" y="3574592"/>
            <a:ext cx="6400800" cy="334106"/>
          </a:xfrm>
        </p:spPr>
        <p:txBody>
          <a:bodyPr/>
          <a:lstStyle/>
          <a:p>
            <a:pPr algn="ctr"/>
            <a:r>
              <a:rPr lang="en-US" dirty="0"/>
              <a:t>SQL Day 2 Class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WHERE Clause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b="0" i="0" dirty="0">
                <a:solidFill>
                  <a:srgbClr val="1C1917"/>
                </a:solidFill>
                <a:effectLst/>
                <a:latin typeface="-apple-system"/>
              </a:rPr>
              <a:t>The WHERE clause allows you to filter rows from a table based on conditions. </a:t>
            </a:r>
          </a:p>
          <a:p>
            <a:pPr lvl="1"/>
            <a:r>
              <a:rPr lang="en-US" b="0" i="0" dirty="0">
                <a:solidFill>
                  <a:srgbClr val="1C1917"/>
                </a:solidFill>
                <a:effectLst/>
                <a:latin typeface="-apple-system"/>
              </a:rPr>
              <a:t>This is extremely useful for narrowing down queries to get just the subset of data you need.</a:t>
            </a:r>
          </a:p>
          <a:p>
            <a:pPr marL="457200" lvl="1" indent="0">
              <a:buNone/>
            </a:pPr>
            <a:endParaRPr lang="en-US" b="0" i="0" dirty="0">
              <a:solidFill>
                <a:srgbClr val="1C1917"/>
              </a:solidFill>
              <a:effectLst/>
              <a:latin typeface="-apple-system"/>
            </a:endParaRPr>
          </a:p>
          <a:p>
            <a:pPr lvl="1"/>
            <a:r>
              <a:rPr lang="en-US" b="0" i="0" dirty="0">
                <a:solidFill>
                  <a:srgbClr val="1C1917"/>
                </a:solidFill>
                <a:effectLst/>
                <a:latin typeface="-apple-system"/>
              </a:rPr>
              <a:t>Operators: Comparison operators like =, !=, &lt;, &gt;, &lt;=, &gt;= can be used to filter data:</a:t>
            </a:r>
          </a:p>
          <a:p>
            <a:pPr lvl="2"/>
            <a:r>
              <a:rPr lang="en-US" b="0" i="0" dirty="0">
                <a:solidFill>
                  <a:schemeClr val="tx1"/>
                </a:solidFill>
                <a:effectLst/>
                <a:latin typeface="-apple-system"/>
              </a:rPr>
              <a:t>= Equal to </a:t>
            </a:r>
          </a:p>
          <a:p>
            <a:pPr lvl="2"/>
            <a:r>
              <a:rPr lang="en-US" b="0" i="0" dirty="0">
                <a:solidFill>
                  <a:schemeClr val="tx1"/>
                </a:solidFill>
                <a:effectLst/>
                <a:latin typeface="-apple-system"/>
              </a:rPr>
              <a:t>!= Not equal</a:t>
            </a:r>
          </a:p>
          <a:p>
            <a:pPr lvl="2"/>
            <a:r>
              <a:rPr lang="en-US" b="0" i="0" dirty="0">
                <a:solidFill>
                  <a:schemeClr val="tx1"/>
                </a:solidFill>
                <a:effectLst/>
                <a:latin typeface="-apple-system"/>
              </a:rPr>
              <a:t>&lt; Less than</a:t>
            </a:r>
          </a:p>
          <a:p>
            <a:pPr lvl="2"/>
            <a:r>
              <a:rPr lang="en-US" dirty="0">
                <a:solidFill>
                  <a:schemeClr val="tx1"/>
                </a:solidFill>
                <a:latin typeface="-apple-system"/>
              </a:rPr>
              <a:t>&gt; Greater than</a:t>
            </a:r>
          </a:p>
          <a:p>
            <a:pPr lvl="2"/>
            <a:r>
              <a:rPr lang="en-US" b="0" i="0" dirty="0">
                <a:solidFill>
                  <a:schemeClr val="tx1"/>
                </a:solidFill>
                <a:effectLst/>
                <a:latin typeface="-apple-system"/>
              </a:rPr>
              <a:t>&lt;= Less than or equal</a:t>
            </a:r>
          </a:p>
          <a:p>
            <a:pPr lvl="2"/>
            <a:r>
              <a:rPr lang="en-US" dirty="0">
                <a:solidFill>
                  <a:schemeClr val="tx1"/>
                </a:solidFill>
                <a:latin typeface="-apple-system"/>
              </a:rPr>
              <a:t>&gt;= Greater than or equal</a:t>
            </a:r>
          </a:p>
          <a:p>
            <a:pPr lvl="2"/>
            <a:r>
              <a:rPr lang="en-US" dirty="0">
                <a:solidFill>
                  <a:schemeClr val="tx1"/>
                </a:solidFill>
                <a:latin typeface="-apple-system"/>
              </a:rPr>
              <a:t>BETWEEN operator</a:t>
            </a:r>
            <a:endParaRPr lang="en-US" b="0" i="0" dirty="0">
              <a:solidFill>
                <a:schemeClr val="tx1"/>
              </a:solidFill>
              <a:effectLst/>
              <a:latin typeface="-apple-system"/>
            </a:endParaRPr>
          </a:p>
          <a:p>
            <a:pPr lvl="1"/>
            <a:endParaRPr lang="en-US" b="0" i="0" dirty="0">
              <a:solidFill>
                <a:srgbClr val="1C1917"/>
              </a:solidFill>
              <a:effectLst/>
              <a:latin typeface="-apple-system"/>
            </a:endParaRPr>
          </a:p>
        </p:txBody>
      </p:sp>
    </p:spTree>
    <p:extLst>
      <p:ext uri="{BB962C8B-B14F-4D97-AF65-F5344CB8AC3E}">
        <p14:creationId xmlns:p14="http://schemas.microsoft.com/office/powerpoint/2010/main" val="4121964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WHERE Clause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WHERE clauses work on string, numeric, and date/datetime data types.</a:t>
            </a:r>
          </a:p>
          <a:p>
            <a:pPr lvl="1"/>
            <a:r>
              <a:rPr lang="en-US" b="0" i="0" dirty="0">
                <a:solidFill>
                  <a:srgbClr val="1C1917"/>
                </a:solidFill>
                <a:effectLst/>
                <a:latin typeface="-apple-system"/>
              </a:rPr>
              <a:t>Examples:</a:t>
            </a:r>
          </a:p>
          <a:p>
            <a:pPr lvl="2"/>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a:solidFill>
                  <a:schemeClr val="tx1"/>
                </a:solidFill>
                <a:effectLst/>
                <a:latin typeface="Söhne Mono"/>
              </a:rPr>
              <a:t>Price &gt; </a:t>
            </a:r>
            <a:r>
              <a:rPr lang="en-US" b="0" i="0" dirty="0">
                <a:solidFill>
                  <a:srgbClr val="DF3079"/>
                </a:solidFill>
                <a:effectLst/>
                <a:latin typeface="Söhne Mono"/>
              </a:rPr>
              <a:t>100</a:t>
            </a:r>
            <a:r>
              <a:rPr lang="en-US" b="0" i="0" dirty="0">
                <a:solidFill>
                  <a:srgbClr val="FFFFFF"/>
                </a:solidFill>
                <a:effectLst/>
                <a:latin typeface="Söhne Mono"/>
              </a:rPr>
              <a:t> </a:t>
            </a:r>
          </a:p>
          <a:p>
            <a:pPr lvl="2"/>
            <a:r>
              <a:rPr lang="en-US" b="0" i="0" dirty="0">
                <a:solidFill>
                  <a:srgbClr val="2E95D3"/>
                </a:solidFill>
                <a:effectLst/>
                <a:latin typeface="Söhne Mono"/>
              </a:rPr>
              <a:t>WHERE</a:t>
            </a:r>
            <a:r>
              <a:rPr lang="en-US" b="0" i="0" dirty="0">
                <a:solidFill>
                  <a:schemeClr val="tx1"/>
                </a:solidFill>
                <a:effectLst/>
                <a:latin typeface="Söhne Mono"/>
              </a:rPr>
              <a:t> Name != </a:t>
            </a:r>
            <a:r>
              <a:rPr lang="en-US" b="0" i="0" dirty="0">
                <a:solidFill>
                  <a:srgbClr val="00A67D"/>
                </a:solidFill>
                <a:effectLst/>
                <a:latin typeface="Söhne Mono"/>
              </a:rPr>
              <a:t>'Apple’ </a:t>
            </a:r>
          </a:p>
          <a:p>
            <a:pPr lvl="2"/>
            <a:r>
              <a:rPr lang="en-US" b="0" i="0" dirty="0">
                <a:solidFill>
                  <a:schemeClr val="tx2">
                    <a:lumMod val="60000"/>
                    <a:lumOff val="40000"/>
                  </a:schemeClr>
                </a:solidFill>
                <a:effectLst/>
                <a:latin typeface="Söhne Mono"/>
              </a:rPr>
              <a:t>WHERE</a:t>
            </a:r>
            <a:r>
              <a:rPr lang="en-US" b="0" i="0" dirty="0">
                <a:solidFill>
                  <a:srgbClr val="00A67D"/>
                </a:solidFill>
                <a:effectLst/>
                <a:latin typeface="Söhne Mono"/>
              </a:rPr>
              <a:t> </a:t>
            </a:r>
            <a:r>
              <a:rPr lang="en-US" b="0" i="0" dirty="0" err="1">
                <a:solidFill>
                  <a:schemeClr val="tx1"/>
                </a:solidFill>
                <a:effectLst/>
                <a:latin typeface="Söhne Mono"/>
              </a:rPr>
              <a:t>SaleDate</a:t>
            </a:r>
            <a:r>
              <a:rPr lang="en-US" b="0" i="0" dirty="0">
                <a:solidFill>
                  <a:schemeClr val="tx1"/>
                </a:solidFill>
                <a:effectLst/>
                <a:latin typeface="Söhne Mono"/>
              </a:rPr>
              <a:t> &lt;</a:t>
            </a:r>
            <a:r>
              <a:rPr lang="en-US" b="0" i="0" dirty="0">
                <a:solidFill>
                  <a:srgbClr val="00A67D"/>
                </a:solidFill>
                <a:effectLst/>
                <a:latin typeface="Söhne Mono"/>
              </a:rPr>
              <a:t> ‘2023-01-01’</a:t>
            </a:r>
            <a:endParaRPr lang="en-US" b="0" i="0" dirty="0">
              <a:solidFill>
                <a:srgbClr val="F5857E"/>
              </a:solidFill>
              <a:effectLst/>
              <a:latin typeface="Söhne Mono"/>
            </a:endParaRPr>
          </a:p>
          <a:p>
            <a:pPr lvl="2"/>
            <a:endParaRPr lang="en-US" b="0" i="0" dirty="0">
              <a:solidFill>
                <a:srgbClr val="1C1917"/>
              </a:solidFill>
              <a:effectLst/>
              <a:latin typeface="-apple-system"/>
            </a:endParaRPr>
          </a:p>
          <a:p>
            <a:r>
              <a:rPr lang="en-US" dirty="0">
                <a:solidFill>
                  <a:srgbClr val="1C1917"/>
                </a:solidFill>
                <a:latin typeface="-apple-system"/>
              </a:rPr>
              <a:t>C</a:t>
            </a:r>
            <a:r>
              <a:rPr lang="en-US" b="0" i="0" dirty="0">
                <a:solidFill>
                  <a:srgbClr val="1C1917"/>
                </a:solidFill>
                <a:effectLst/>
                <a:latin typeface="-apple-system"/>
              </a:rPr>
              <a:t>hain together operators with AND/OR to make more complex logical filters.</a:t>
            </a:r>
          </a:p>
          <a:p>
            <a:pPr lvl="1"/>
            <a:r>
              <a:rPr lang="en-US" b="0" i="0" dirty="0">
                <a:solidFill>
                  <a:srgbClr val="1C1917"/>
                </a:solidFill>
                <a:effectLst/>
                <a:latin typeface="-apple-system"/>
              </a:rPr>
              <a:t>Example:</a:t>
            </a:r>
          </a:p>
          <a:p>
            <a:pPr marL="914400" lvl="2" indent="0">
              <a:buNone/>
            </a:pPr>
            <a:r>
              <a:rPr lang="en-US" b="0" i="0" dirty="0">
                <a:solidFill>
                  <a:srgbClr val="2E95D3"/>
                </a:solidFill>
                <a:effectLst/>
                <a:latin typeface="Söhne Mono"/>
              </a:rPr>
              <a:t>	WHERE</a:t>
            </a:r>
            <a:r>
              <a:rPr lang="en-US" b="0" i="0" dirty="0">
                <a:solidFill>
                  <a:srgbClr val="FFFFFF"/>
                </a:solidFill>
                <a:effectLst/>
                <a:latin typeface="Söhne Mono"/>
              </a:rPr>
              <a:t> </a:t>
            </a:r>
            <a:r>
              <a:rPr lang="en-US" b="0" i="0" dirty="0" err="1">
                <a:solidFill>
                  <a:schemeClr val="tx1"/>
                </a:solidFill>
                <a:effectLst/>
                <a:latin typeface="Söhne Mono"/>
              </a:rPr>
              <a:t>SalePrice</a:t>
            </a:r>
            <a:r>
              <a:rPr lang="en-US" b="0" i="0" dirty="0">
                <a:solidFill>
                  <a:schemeClr val="tx1"/>
                </a:solidFill>
                <a:effectLst/>
                <a:latin typeface="Söhne Mono"/>
              </a:rPr>
              <a:t> &gt; </a:t>
            </a:r>
            <a:r>
              <a:rPr lang="en-US" b="0" i="0" dirty="0">
                <a:solidFill>
                  <a:srgbClr val="DF3079"/>
                </a:solidFill>
                <a:effectLst/>
                <a:latin typeface="Söhne Mono"/>
              </a:rPr>
              <a:t>500</a:t>
            </a:r>
            <a:r>
              <a:rPr lang="en-US" b="0" i="0" dirty="0">
                <a:solidFill>
                  <a:srgbClr val="FFFFFF"/>
                </a:solidFill>
                <a:effectLst/>
                <a:latin typeface="Söhne Mono"/>
              </a:rPr>
              <a:t> </a:t>
            </a:r>
          </a:p>
          <a:p>
            <a:pPr marL="914400" lvl="2" indent="0">
              <a:buNone/>
            </a:pPr>
            <a:r>
              <a:rPr lang="en-US" b="0" i="0" dirty="0">
                <a:solidFill>
                  <a:srgbClr val="2E95D3"/>
                </a:solidFill>
                <a:effectLst/>
                <a:latin typeface="Söhne Mono"/>
              </a:rPr>
              <a:t>	AND</a:t>
            </a:r>
            <a:r>
              <a:rPr lang="en-US" b="0" i="0" dirty="0">
                <a:solidFill>
                  <a:srgbClr val="FFFFFF"/>
                </a:solidFill>
                <a:effectLst/>
                <a:latin typeface="Söhne Mono"/>
              </a:rPr>
              <a:t> </a:t>
            </a:r>
            <a:r>
              <a:rPr lang="en-US" b="0" i="0" dirty="0" err="1">
                <a:solidFill>
                  <a:schemeClr val="tx1"/>
                </a:solidFill>
                <a:effectLst/>
                <a:latin typeface="Söhne Mono"/>
              </a:rPr>
              <a:t>ReleaseDate</a:t>
            </a:r>
            <a:r>
              <a:rPr lang="en-US" b="0" i="0" dirty="0">
                <a:solidFill>
                  <a:schemeClr val="tx1"/>
                </a:solidFill>
                <a:effectLst/>
                <a:latin typeface="Söhne Mono"/>
              </a:rPr>
              <a:t> &gt; </a:t>
            </a:r>
            <a:r>
              <a:rPr lang="en-US" b="0" i="0" dirty="0">
                <a:solidFill>
                  <a:srgbClr val="00A67D"/>
                </a:solidFill>
                <a:effectLst/>
                <a:latin typeface="Söhne Mono"/>
              </a:rPr>
              <a:t>'2020-01-01’</a:t>
            </a:r>
            <a:endParaRPr lang="en-US" b="0" i="0" dirty="0">
              <a:solidFill>
                <a:schemeClr val="tx1"/>
              </a:solidFill>
              <a:effectLst/>
              <a:latin typeface="-apple-system"/>
            </a:endParaRPr>
          </a:p>
          <a:p>
            <a:pPr lvl="1"/>
            <a:endParaRPr lang="en-US" b="0" i="0" dirty="0">
              <a:solidFill>
                <a:srgbClr val="1C1917"/>
              </a:solidFill>
              <a:effectLst/>
              <a:latin typeface="-apple-system"/>
            </a:endParaRPr>
          </a:p>
        </p:txBody>
      </p:sp>
    </p:spTree>
    <p:extLst>
      <p:ext uri="{BB962C8B-B14F-4D97-AF65-F5344CB8AC3E}">
        <p14:creationId xmlns:p14="http://schemas.microsoft.com/office/powerpoint/2010/main" val="1883752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WHERE Clause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dirty="0">
                <a:solidFill>
                  <a:srgbClr val="1C1917"/>
                </a:solidFill>
                <a:latin typeface="-apple-system"/>
              </a:rPr>
              <a:t>C</a:t>
            </a:r>
            <a:r>
              <a:rPr lang="en-US" b="0" i="0" dirty="0">
                <a:solidFill>
                  <a:srgbClr val="1C1917"/>
                </a:solidFill>
                <a:effectLst/>
                <a:latin typeface="-apple-system"/>
              </a:rPr>
              <a:t>heck for NULL values using the </a:t>
            </a:r>
            <a:r>
              <a:rPr lang="en-US" b="1" i="0" dirty="0">
                <a:solidFill>
                  <a:srgbClr val="1C1917"/>
                </a:solidFill>
                <a:effectLst/>
                <a:latin typeface="-apple-system"/>
              </a:rPr>
              <a:t>IS NULL </a:t>
            </a:r>
            <a:r>
              <a:rPr lang="en-US" b="0" i="0" dirty="0">
                <a:solidFill>
                  <a:srgbClr val="1C1917"/>
                </a:solidFill>
                <a:effectLst/>
                <a:latin typeface="-apple-system"/>
              </a:rPr>
              <a:t>and </a:t>
            </a:r>
            <a:r>
              <a:rPr lang="en-US" b="1" i="0" dirty="0">
                <a:solidFill>
                  <a:srgbClr val="1C1917"/>
                </a:solidFill>
                <a:effectLst/>
                <a:latin typeface="-apple-system"/>
              </a:rPr>
              <a:t>IS NOT NULL </a:t>
            </a:r>
            <a:r>
              <a:rPr lang="en-US" b="0" i="0" dirty="0">
                <a:solidFill>
                  <a:srgbClr val="1C1917"/>
                </a:solidFill>
                <a:effectLst/>
                <a:latin typeface="-apple-system"/>
              </a:rPr>
              <a:t>operators.</a:t>
            </a:r>
          </a:p>
          <a:p>
            <a:pPr lvl="1"/>
            <a:endParaRPr lang="en-US" b="0" i="0" dirty="0">
              <a:solidFill>
                <a:srgbClr val="1C1917"/>
              </a:solidFill>
              <a:effectLst/>
              <a:latin typeface="-apple-system"/>
            </a:endParaRPr>
          </a:p>
          <a:p>
            <a:pPr lvl="1"/>
            <a:r>
              <a:rPr lang="en-US" b="0" i="0" dirty="0">
                <a:solidFill>
                  <a:srgbClr val="1C1917"/>
                </a:solidFill>
                <a:effectLst/>
                <a:latin typeface="-apple-system"/>
              </a:rPr>
              <a:t>For example:</a:t>
            </a:r>
          </a:p>
          <a:p>
            <a:pPr lvl="2"/>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err="1">
                <a:solidFill>
                  <a:schemeClr val="tx1"/>
                </a:solidFill>
                <a:effectLst/>
                <a:latin typeface="Söhne Mono"/>
              </a:rPr>
              <a:t>PhoneNumber</a:t>
            </a:r>
            <a:r>
              <a:rPr lang="en-US" b="0" i="0" dirty="0">
                <a:solidFill>
                  <a:schemeClr val="tx1"/>
                </a:solidFill>
                <a:effectLst/>
                <a:latin typeface="Söhne Mono"/>
              </a:rPr>
              <a:t> = </a:t>
            </a:r>
            <a:r>
              <a:rPr lang="en-US" b="0" i="0" dirty="0">
                <a:solidFill>
                  <a:srgbClr val="2E95D3"/>
                </a:solidFill>
                <a:effectLst/>
                <a:latin typeface="Söhne Mono"/>
              </a:rPr>
              <a:t>NULL</a:t>
            </a:r>
            <a:r>
              <a:rPr lang="en-US" b="0" i="0" dirty="0">
                <a:solidFill>
                  <a:srgbClr val="FFFFFF"/>
                </a:solidFill>
                <a:effectLst/>
                <a:latin typeface="Söhne Mono"/>
              </a:rPr>
              <a:t> </a:t>
            </a:r>
          </a:p>
          <a:p>
            <a:pPr lvl="3"/>
            <a:r>
              <a:rPr lang="en-US" b="0" i="0" dirty="0">
                <a:solidFill>
                  <a:srgbClr val="1C1917"/>
                </a:solidFill>
                <a:effectLst/>
                <a:latin typeface="-apple-system"/>
              </a:rPr>
              <a:t>Would actually return no rows, even if there are NULL phone numbers!</a:t>
            </a:r>
          </a:p>
          <a:p>
            <a:pPr lvl="2"/>
            <a:endParaRPr lang="en-US" b="0" i="0" dirty="0">
              <a:solidFill>
                <a:srgbClr val="1C1917"/>
              </a:solidFill>
              <a:effectLst/>
              <a:latin typeface="-apple-system"/>
            </a:endParaRPr>
          </a:p>
          <a:p>
            <a:pPr lvl="1"/>
            <a:r>
              <a:rPr lang="en-US" b="0" i="0" dirty="0">
                <a:solidFill>
                  <a:srgbClr val="1C1917"/>
                </a:solidFill>
                <a:effectLst/>
                <a:latin typeface="-apple-system"/>
              </a:rPr>
              <a:t>Instead, use:</a:t>
            </a:r>
          </a:p>
          <a:p>
            <a:pPr lvl="2"/>
            <a:r>
              <a:rPr lang="en-US" b="0" i="0" dirty="0">
                <a:solidFill>
                  <a:srgbClr val="2E95D3"/>
                </a:solidFill>
                <a:effectLst/>
                <a:latin typeface="Söhne Mono"/>
              </a:rPr>
              <a:t>WHERE</a:t>
            </a:r>
            <a:r>
              <a:rPr lang="en-US" b="0" i="0" dirty="0">
                <a:solidFill>
                  <a:schemeClr val="tx1"/>
                </a:solidFill>
                <a:effectLst/>
                <a:latin typeface="Söhne Mono"/>
              </a:rPr>
              <a:t> </a:t>
            </a:r>
            <a:r>
              <a:rPr lang="en-US" b="0" i="0" dirty="0" err="1">
                <a:solidFill>
                  <a:schemeClr val="tx1"/>
                </a:solidFill>
                <a:effectLst/>
                <a:latin typeface="Söhne Mono"/>
              </a:rPr>
              <a:t>PhoneNumber</a:t>
            </a:r>
            <a:r>
              <a:rPr lang="en-US" b="0" i="0" dirty="0">
                <a:solidFill>
                  <a:schemeClr val="tx1"/>
                </a:solidFill>
                <a:effectLst/>
                <a:latin typeface="Söhne Mono"/>
              </a:rPr>
              <a:t> </a:t>
            </a:r>
            <a:r>
              <a:rPr lang="en-US" b="0" i="0" dirty="0">
                <a:solidFill>
                  <a:srgbClr val="2E95D3"/>
                </a:solidFill>
                <a:effectLst/>
                <a:latin typeface="Söhne Mono"/>
              </a:rPr>
              <a:t>IS</a:t>
            </a:r>
            <a:r>
              <a:rPr lang="en-US" b="0" i="0" dirty="0">
                <a:solidFill>
                  <a:srgbClr val="FFFFFF"/>
                </a:solidFill>
                <a:effectLst/>
                <a:latin typeface="Söhne Mono"/>
              </a:rPr>
              <a:t> </a:t>
            </a:r>
            <a:r>
              <a:rPr lang="en-US" b="0" i="0" dirty="0">
                <a:solidFill>
                  <a:srgbClr val="2E95D3"/>
                </a:solidFill>
                <a:effectLst/>
                <a:latin typeface="Söhne Mono"/>
              </a:rPr>
              <a:t>NULL</a:t>
            </a:r>
          </a:p>
          <a:p>
            <a:pPr marL="914400" lvl="2" indent="0">
              <a:buNone/>
            </a:pPr>
            <a:endParaRPr lang="en-US" b="0" i="0" dirty="0">
              <a:solidFill>
                <a:srgbClr val="1C1917"/>
              </a:solidFill>
              <a:effectLst/>
              <a:latin typeface="-apple-system"/>
            </a:endParaRPr>
          </a:p>
          <a:p>
            <a:pPr lvl="1"/>
            <a:r>
              <a:rPr lang="en-US" b="0" i="0" dirty="0">
                <a:solidFill>
                  <a:srgbClr val="1C1917"/>
                </a:solidFill>
                <a:effectLst/>
                <a:latin typeface="-apple-system"/>
              </a:rPr>
              <a:t>Similarly, to exclude NULLs:</a:t>
            </a:r>
          </a:p>
          <a:p>
            <a:pPr lvl="2"/>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err="1">
                <a:solidFill>
                  <a:schemeClr val="tx1"/>
                </a:solidFill>
                <a:effectLst/>
                <a:latin typeface="Söhne Mono"/>
              </a:rPr>
              <a:t>PhoneNumber</a:t>
            </a:r>
            <a:r>
              <a:rPr lang="en-US" b="0" i="0" dirty="0">
                <a:solidFill>
                  <a:schemeClr val="tx1"/>
                </a:solidFill>
                <a:effectLst/>
                <a:latin typeface="Söhne Mono"/>
              </a:rPr>
              <a:t> </a:t>
            </a:r>
            <a:r>
              <a:rPr lang="en-US" b="0" i="0" dirty="0">
                <a:solidFill>
                  <a:srgbClr val="2E95D3"/>
                </a:solidFill>
                <a:effectLst/>
                <a:latin typeface="Söhne Mono"/>
              </a:rPr>
              <a:t>IS</a:t>
            </a:r>
            <a:r>
              <a:rPr lang="en-US" b="0" i="0" dirty="0">
                <a:solidFill>
                  <a:srgbClr val="FFFFFF"/>
                </a:solidFill>
                <a:effectLst/>
                <a:latin typeface="Söhne Mono"/>
              </a:rPr>
              <a:t> </a:t>
            </a:r>
            <a:r>
              <a:rPr lang="en-US" b="0" i="0" dirty="0">
                <a:solidFill>
                  <a:srgbClr val="2E95D3"/>
                </a:solidFill>
                <a:effectLst/>
                <a:latin typeface="Söhne Mono"/>
              </a:rPr>
              <a:t>NOT</a:t>
            </a:r>
            <a:r>
              <a:rPr lang="en-US" b="0" i="0" dirty="0">
                <a:solidFill>
                  <a:srgbClr val="FFFFFF"/>
                </a:solidFill>
                <a:effectLst/>
                <a:latin typeface="Söhne Mono"/>
              </a:rPr>
              <a:t> </a:t>
            </a:r>
            <a:r>
              <a:rPr lang="en-US" b="0" i="0" dirty="0">
                <a:solidFill>
                  <a:srgbClr val="2E95D3"/>
                </a:solidFill>
                <a:effectLst/>
                <a:latin typeface="Söhne Mono"/>
              </a:rPr>
              <a:t>NULL</a:t>
            </a:r>
            <a:endParaRPr lang="en-US" b="0" i="0" dirty="0">
              <a:solidFill>
                <a:schemeClr val="tx1"/>
              </a:solidFill>
              <a:effectLst/>
              <a:latin typeface="-apple-system"/>
            </a:endParaRPr>
          </a:p>
          <a:p>
            <a:pPr lvl="1"/>
            <a:endParaRPr lang="en-US" b="0" i="0" dirty="0">
              <a:solidFill>
                <a:srgbClr val="1C1917"/>
              </a:solidFill>
              <a:effectLst/>
              <a:latin typeface="-apple-system"/>
            </a:endParaRPr>
          </a:p>
        </p:txBody>
      </p:sp>
    </p:spTree>
    <p:extLst>
      <p:ext uri="{BB962C8B-B14F-4D97-AF65-F5344CB8AC3E}">
        <p14:creationId xmlns:p14="http://schemas.microsoft.com/office/powerpoint/2010/main" val="2038835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5F9AF-BBFC-B4EA-BFAD-501BDDFC42D0}"/>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A9D3EC77-D5CF-E6B6-F252-9CED9A660D40}"/>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Combining Conditions</a:t>
            </a:r>
          </a:p>
        </p:txBody>
      </p:sp>
    </p:spTree>
    <p:extLst>
      <p:ext uri="{BB962C8B-B14F-4D97-AF65-F5344CB8AC3E}">
        <p14:creationId xmlns:p14="http://schemas.microsoft.com/office/powerpoint/2010/main" val="762460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Combining Filter Conditions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0" i="0" dirty="0">
                <a:solidFill>
                  <a:schemeClr val="tx1"/>
                </a:solidFill>
                <a:effectLst/>
                <a:latin typeface="Söhne"/>
              </a:rPr>
              <a:t>SQL provides operators for combining multiple filter criteria in the WHERE clause:</a:t>
            </a:r>
          </a:p>
          <a:p>
            <a:pPr marL="742950" lvl="1" indent="-285750" algn="l">
              <a:buFont typeface="Arial" panose="020B0604020202020204" pitchFamily="34" charset="0"/>
              <a:buChar char="•"/>
            </a:pPr>
            <a:r>
              <a:rPr lang="en-US" b="1" i="0" dirty="0">
                <a:solidFill>
                  <a:schemeClr val="tx1"/>
                </a:solidFill>
                <a:effectLst/>
                <a:latin typeface="Söhne"/>
              </a:rPr>
              <a:t>AND</a:t>
            </a:r>
            <a:r>
              <a:rPr lang="en-US" b="0" i="0" dirty="0">
                <a:solidFill>
                  <a:schemeClr val="tx1"/>
                </a:solidFill>
                <a:effectLst/>
                <a:latin typeface="Söhne"/>
              </a:rPr>
              <a:t>: Includes rows where ALL conditions are TRUE.</a:t>
            </a:r>
          </a:p>
          <a:p>
            <a:pPr marL="742950" lvl="1" indent="-285750" algn="l">
              <a:buFont typeface="Arial" panose="020B0604020202020204" pitchFamily="34" charset="0"/>
              <a:buChar char="•"/>
            </a:pPr>
            <a:r>
              <a:rPr lang="en-US" b="1" i="0" dirty="0">
                <a:solidFill>
                  <a:schemeClr val="tx1"/>
                </a:solidFill>
                <a:effectLst/>
                <a:latin typeface="Söhne"/>
              </a:rPr>
              <a:t>OR</a:t>
            </a:r>
            <a:r>
              <a:rPr lang="en-US" b="0" i="0" dirty="0">
                <a:solidFill>
                  <a:schemeClr val="tx1"/>
                </a:solidFill>
                <a:effectLst/>
                <a:latin typeface="Söhne"/>
              </a:rPr>
              <a:t>: Includes rows where ANY conditions are TRUE.</a:t>
            </a:r>
          </a:p>
          <a:p>
            <a:pPr marL="742950" lvl="1" indent="-285750" algn="l">
              <a:buFont typeface="Arial" panose="020B0604020202020204" pitchFamily="34" charset="0"/>
              <a:buChar char="•"/>
            </a:pPr>
            <a:r>
              <a:rPr lang="en-US" b="1" i="0" dirty="0">
                <a:solidFill>
                  <a:schemeClr val="tx1"/>
                </a:solidFill>
                <a:effectLst/>
                <a:latin typeface="Söhne"/>
              </a:rPr>
              <a:t>NOT</a:t>
            </a:r>
            <a:r>
              <a:rPr lang="en-US" b="0" i="0" dirty="0">
                <a:solidFill>
                  <a:schemeClr val="tx1"/>
                </a:solidFill>
                <a:effectLst/>
                <a:latin typeface="Söhne"/>
              </a:rPr>
              <a:t>: Reverses condition to exclude instead of include.</a:t>
            </a:r>
          </a:p>
          <a:p>
            <a:pPr marL="742950" lvl="1" indent="-285750" algn="l">
              <a:buFont typeface="Arial" panose="020B0604020202020204" pitchFamily="34" charset="0"/>
              <a:buChar char="•"/>
            </a:pPr>
            <a:endParaRPr lang="en-US" b="0" i="0" dirty="0">
              <a:solidFill>
                <a:schemeClr val="tx1"/>
              </a:solidFill>
              <a:effectLst/>
              <a:latin typeface="Söhne"/>
            </a:endParaRPr>
          </a:p>
          <a:p>
            <a:pPr algn="l"/>
            <a:r>
              <a:rPr lang="en-US" b="0" i="1" dirty="0">
                <a:solidFill>
                  <a:schemeClr val="tx1"/>
                </a:solidFill>
                <a:effectLst/>
                <a:latin typeface="Söhne"/>
              </a:rPr>
              <a:t>Use Cases:</a:t>
            </a:r>
            <a:endParaRPr lang="en-US" b="0" i="0" dirty="0">
              <a:solidFill>
                <a:schemeClr val="tx1"/>
              </a:solidFill>
              <a:effectLst/>
              <a:latin typeface="Söhne"/>
            </a:endParaRPr>
          </a:p>
          <a:p>
            <a:pPr lvl="1">
              <a:buFont typeface="Arial" panose="020B0604020202020204" pitchFamily="34" charset="0"/>
              <a:buChar char="•"/>
            </a:pPr>
            <a:r>
              <a:rPr lang="en-US" b="1" i="0" dirty="0">
                <a:solidFill>
                  <a:schemeClr val="tx1"/>
                </a:solidFill>
                <a:effectLst/>
                <a:latin typeface="Söhne"/>
              </a:rPr>
              <a:t>Filter by multi-criteria rules.</a:t>
            </a:r>
            <a:endParaRPr lang="en-US" b="0" i="0" dirty="0">
              <a:solidFill>
                <a:schemeClr val="tx1"/>
              </a:solidFill>
              <a:effectLst/>
              <a:latin typeface="Söhne"/>
            </a:endParaRPr>
          </a:p>
          <a:p>
            <a:pPr lvl="1">
              <a:buFont typeface="Arial" panose="020B0604020202020204" pitchFamily="34" charset="0"/>
              <a:buChar char="•"/>
            </a:pPr>
            <a:r>
              <a:rPr lang="en-US" b="1" i="0" dirty="0">
                <a:solidFill>
                  <a:schemeClr val="tx1"/>
                </a:solidFill>
                <a:effectLst/>
                <a:latin typeface="Söhne"/>
              </a:rPr>
              <a:t>Group criteria into inclusion buckets.</a:t>
            </a:r>
            <a:endParaRPr lang="en-US" b="0" i="0" dirty="0">
              <a:solidFill>
                <a:schemeClr val="tx1"/>
              </a:solidFill>
              <a:effectLst/>
              <a:latin typeface="Söhne"/>
            </a:endParaRPr>
          </a:p>
          <a:p>
            <a:pPr lvl="1">
              <a:buFont typeface="Arial" panose="020B0604020202020204" pitchFamily="34" charset="0"/>
              <a:buChar char="•"/>
            </a:pPr>
            <a:r>
              <a:rPr lang="en-US" b="1" i="0" dirty="0">
                <a:solidFill>
                  <a:schemeClr val="tx1"/>
                </a:solidFill>
                <a:effectLst/>
                <a:latin typeface="Söhne"/>
              </a:rPr>
              <a:t>Implement exclusion rules.</a:t>
            </a:r>
            <a:endParaRPr lang="en-US" b="0" i="0" dirty="0">
              <a:solidFill>
                <a:schemeClr val="tx1"/>
              </a:solidFill>
              <a:effectLst/>
              <a:latin typeface="Söhne"/>
            </a:endParaRPr>
          </a:p>
          <a:p>
            <a:pPr lvl="3"/>
            <a:endParaRPr lang="en-US" b="0" i="0" dirty="0">
              <a:solidFill>
                <a:srgbClr val="1C1917"/>
              </a:solidFill>
              <a:effectLst/>
              <a:latin typeface="-apple-system"/>
            </a:endParaRPr>
          </a:p>
        </p:txBody>
      </p:sp>
    </p:spTree>
    <p:extLst>
      <p:ext uri="{BB962C8B-B14F-4D97-AF65-F5344CB8AC3E}">
        <p14:creationId xmlns:p14="http://schemas.microsoft.com/office/powerpoint/2010/main" val="3364634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Combining Filter Conditions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i="0" dirty="0">
                <a:solidFill>
                  <a:schemeClr val="tx1"/>
                </a:solidFill>
                <a:effectLst/>
                <a:latin typeface="Söhne"/>
              </a:rPr>
              <a:t>Narrowing Criteria with AND</a:t>
            </a:r>
          </a:p>
          <a:p>
            <a:pPr lvl="1">
              <a:buFont typeface="Arial" panose="020B0604020202020204" pitchFamily="34" charset="0"/>
              <a:buChar char="•"/>
            </a:pPr>
            <a:r>
              <a:rPr lang="en-US" i="0" dirty="0">
                <a:solidFill>
                  <a:schemeClr val="tx1"/>
                </a:solidFill>
                <a:effectLst/>
                <a:latin typeface="Söhne"/>
              </a:rPr>
              <a:t>AND narrows query results by requiring rows to match ALL conditions.</a:t>
            </a:r>
          </a:p>
          <a:p>
            <a:pPr lvl="1">
              <a:buFont typeface="Arial" panose="020B0604020202020204" pitchFamily="34" charset="0"/>
              <a:buChar char="•"/>
            </a:pPr>
            <a:r>
              <a:rPr lang="en-US" b="1" i="0" dirty="0">
                <a:solidFill>
                  <a:schemeClr val="tx1"/>
                </a:solidFill>
                <a:effectLst/>
                <a:latin typeface="Söhne"/>
              </a:rPr>
              <a:t>Consider AND when you want:</a:t>
            </a:r>
            <a:endParaRPr lang="en-US" b="0" i="0" dirty="0">
              <a:solidFill>
                <a:schemeClr val="tx1"/>
              </a:solidFill>
              <a:effectLst/>
              <a:latin typeface="Söhne"/>
            </a:endParaRPr>
          </a:p>
          <a:p>
            <a:pPr lvl="2" indent="-285750"/>
            <a:r>
              <a:rPr lang="en-US" b="0" i="0" dirty="0">
                <a:solidFill>
                  <a:schemeClr val="tx1"/>
                </a:solidFill>
                <a:effectLst/>
                <a:latin typeface="Söhne"/>
              </a:rPr>
              <a:t>Specific segments (Region AND Revenue).</a:t>
            </a:r>
          </a:p>
          <a:p>
            <a:pPr lvl="2" indent="-285750"/>
            <a:r>
              <a:rPr lang="en-US" b="0" i="0" dirty="0">
                <a:solidFill>
                  <a:schemeClr val="tx1"/>
                </a:solidFill>
                <a:effectLst/>
                <a:latin typeface="Söhne"/>
              </a:rPr>
              <a:t>Filter dimensions (Date AND Product).</a:t>
            </a:r>
          </a:p>
          <a:p>
            <a:pPr lvl="2" indent="-285750"/>
            <a:r>
              <a:rPr lang="en-US" b="0" i="0" dirty="0">
                <a:solidFill>
                  <a:schemeClr val="tx1"/>
                </a:solidFill>
                <a:effectLst/>
                <a:latin typeface="Söhne"/>
              </a:rPr>
              <a:t>Strict definitions (Price &gt; 100 AND Units &lt; 50).</a:t>
            </a:r>
          </a:p>
          <a:p>
            <a:pPr lvl="2" indent="-285750"/>
            <a:endParaRPr lang="en-US" b="0" i="0" dirty="0">
              <a:solidFill>
                <a:srgbClr val="374151"/>
              </a:solidFill>
              <a:effectLst/>
              <a:latin typeface="Söhne"/>
            </a:endParaRPr>
          </a:p>
          <a:p>
            <a:pPr algn="l"/>
            <a:r>
              <a:rPr lang="en-US" b="0" dirty="0">
                <a:solidFill>
                  <a:schemeClr val="tx1"/>
                </a:solidFill>
                <a:effectLst/>
                <a:latin typeface="Söhne"/>
              </a:rPr>
              <a:t>Example:</a:t>
            </a:r>
          </a:p>
          <a:p>
            <a:pPr lvl="1"/>
            <a:r>
              <a:rPr lang="en-US" dirty="0">
                <a:solidFill>
                  <a:srgbClr val="2E95D3"/>
                </a:solidFill>
                <a:effectLst/>
              </a:rPr>
              <a:t>WHERE</a:t>
            </a:r>
            <a:r>
              <a:rPr lang="en-US" dirty="0">
                <a:effectLst/>
              </a:rPr>
              <a:t> Region = </a:t>
            </a:r>
            <a:r>
              <a:rPr lang="en-US" dirty="0">
                <a:solidFill>
                  <a:srgbClr val="00A67D"/>
                </a:solidFill>
                <a:effectLst/>
              </a:rPr>
              <a:t>'West'</a:t>
            </a:r>
            <a:r>
              <a:rPr lang="en-US" dirty="0">
                <a:effectLst/>
              </a:rPr>
              <a:t> </a:t>
            </a:r>
            <a:r>
              <a:rPr lang="en-US" dirty="0">
                <a:solidFill>
                  <a:srgbClr val="2E95D3"/>
                </a:solidFill>
                <a:effectLst/>
              </a:rPr>
              <a:t>AND</a:t>
            </a:r>
            <a:r>
              <a:rPr lang="en-US" dirty="0">
                <a:effectLst/>
              </a:rPr>
              <a:t> Sales &gt; </a:t>
            </a:r>
            <a:r>
              <a:rPr lang="en-US" dirty="0">
                <a:solidFill>
                  <a:srgbClr val="DF3079"/>
                </a:solidFill>
                <a:effectLst/>
              </a:rPr>
              <a:t>100000</a:t>
            </a:r>
            <a:r>
              <a:rPr lang="en-US" dirty="0">
                <a:effectLst/>
              </a:rPr>
              <a:t> </a:t>
            </a:r>
          </a:p>
          <a:p>
            <a:pPr lvl="2"/>
            <a:r>
              <a:rPr lang="en-US" b="1" i="0" dirty="0">
                <a:solidFill>
                  <a:schemeClr val="tx1"/>
                </a:solidFill>
                <a:effectLst/>
                <a:latin typeface="Söhne"/>
              </a:rPr>
              <a:t>Rows must meet both criteria.</a:t>
            </a:r>
            <a:endParaRPr lang="en-US" b="0" i="0" dirty="0">
              <a:solidFill>
                <a:schemeClr val="tx1"/>
              </a:solidFill>
              <a:effectLst/>
              <a:latin typeface="Söhne"/>
            </a:endParaRPr>
          </a:p>
          <a:p>
            <a:pPr lvl="3"/>
            <a:endParaRPr lang="en-US" b="0" i="0" dirty="0">
              <a:solidFill>
                <a:srgbClr val="1C1917"/>
              </a:solidFill>
              <a:effectLst/>
              <a:latin typeface="-apple-system"/>
            </a:endParaRPr>
          </a:p>
        </p:txBody>
      </p:sp>
    </p:spTree>
    <p:extLst>
      <p:ext uri="{BB962C8B-B14F-4D97-AF65-F5344CB8AC3E}">
        <p14:creationId xmlns:p14="http://schemas.microsoft.com/office/powerpoint/2010/main" val="7741069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Combining Filter Conditions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i="0" dirty="0">
                <a:solidFill>
                  <a:schemeClr val="tx1"/>
                </a:solidFill>
                <a:effectLst/>
                <a:latin typeface="Söhne"/>
              </a:rPr>
              <a:t>Using NOT to Exclude Filter Matches</a:t>
            </a:r>
          </a:p>
          <a:p>
            <a:pPr lvl="1">
              <a:buFont typeface="Arial" panose="020B0604020202020204" pitchFamily="34" charset="0"/>
              <a:buChar char="•"/>
            </a:pPr>
            <a:r>
              <a:rPr lang="en-US" i="0" dirty="0">
                <a:solidFill>
                  <a:schemeClr val="tx1"/>
                </a:solidFill>
                <a:effectLst/>
                <a:latin typeface="Söhne"/>
              </a:rPr>
              <a:t>NOT reverses the logic of filter conditions to EXCLUDE instead of INCLUDE matching rows.</a:t>
            </a:r>
          </a:p>
          <a:p>
            <a:pPr lvl="1">
              <a:buFont typeface="Arial" panose="020B0604020202020204" pitchFamily="34" charset="0"/>
              <a:buChar char="•"/>
            </a:pPr>
            <a:endParaRPr lang="en-US" i="0" dirty="0">
              <a:solidFill>
                <a:schemeClr val="tx1"/>
              </a:solidFill>
              <a:effectLst/>
              <a:latin typeface="Söhne"/>
            </a:endParaRPr>
          </a:p>
          <a:p>
            <a:pPr algn="l"/>
            <a:r>
              <a:rPr lang="en-US" b="0" i="1" dirty="0">
                <a:solidFill>
                  <a:schemeClr val="tx1"/>
                </a:solidFill>
                <a:effectLst/>
                <a:latin typeface="Söhne"/>
              </a:rPr>
              <a:t>Consider NOT when you want:</a:t>
            </a:r>
            <a:endParaRPr lang="en-US" b="0" i="0" dirty="0">
              <a:solidFill>
                <a:schemeClr val="tx1"/>
              </a:solidFill>
              <a:effectLst/>
              <a:latin typeface="Söhne"/>
            </a:endParaRPr>
          </a:p>
          <a:p>
            <a:pPr lvl="1">
              <a:buFont typeface="Arial" panose="020B0604020202020204" pitchFamily="34" charset="0"/>
              <a:buChar char="•"/>
            </a:pPr>
            <a:r>
              <a:rPr lang="en-US" i="0" dirty="0">
                <a:solidFill>
                  <a:schemeClr val="tx1"/>
                </a:solidFill>
                <a:effectLst/>
                <a:latin typeface="Söhne"/>
              </a:rPr>
              <a:t>Exception reporting (Exclude top regions).</a:t>
            </a:r>
          </a:p>
          <a:p>
            <a:pPr lvl="1">
              <a:buFont typeface="Arial" panose="020B0604020202020204" pitchFamily="34" charset="0"/>
              <a:buChar char="•"/>
            </a:pPr>
            <a:r>
              <a:rPr lang="en-US" i="0" dirty="0">
                <a:solidFill>
                  <a:schemeClr val="tx1"/>
                </a:solidFill>
                <a:effectLst/>
                <a:latin typeface="Söhne"/>
              </a:rPr>
              <a:t>Data quality checks (NOT missing addresses).</a:t>
            </a:r>
          </a:p>
          <a:p>
            <a:pPr lvl="1">
              <a:buFont typeface="Arial" panose="020B0604020202020204" pitchFamily="34" charset="0"/>
              <a:buChar char="•"/>
            </a:pPr>
            <a:r>
              <a:rPr lang="en-US" i="0" dirty="0">
                <a:solidFill>
                  <a:schemeClr val="tx1"/>
                </a:solidFill>
                <a:effectLst/>
                <a:latin typeface="Söhne"/>
              </a:rPr>
              <a:t>Complementary slices (NOT recent customers).</a:t>
            </a:r>
          </a:p>
          <a:p>
            <a:pPr lvl="1">
              <a:buFont typeface="Arial" panose="020B0604020202020204" pitchFamily="34" charset="0"/>
              <a:buChar char="•"/>
            </a:pPr>
            <a:endParaRPr lang="en-US" dirty="0">
              <a:solidFill>
                <a:srgbClr val="1C1917"/>
              </a:solidFill>
              <a:latin typeface="-apple-system"/>
            </a:endParaRPr>
          </a:p>
          <a:p>
            <a:pPr algn="l"/>
            <a:r>
              <a:rPr lang="en-US" b="0" i="0" dirty="0">
                <a:solidFill>
                  <a:srgbClr val="1C1917"/>
                </a:solidFill>
                <a:effectLst/>
                <a:latin typeface="-apple-system"/>
              </a:rPr>
              <a:t>Example:</a:t>
            </a:r>
          </a:p>
          <a:p>
            <a:pPr lvl="1"/>
            <a:r>
              <a:rPr lang="en-US" dirty="0">
                <a:solidFill>
                  <a:srgbClr val="2E95D3"/>
                </a:solidFill>
                <a:effectLst/>
              </a:rPr>
              <a:t>WHERE</a:t>
            </a:r>
            <a:r>
              <a:rPr lang="en-US" dirty="0">
                <a:effectLst/>
              </a:rPr>
              <a:t> </a:t>
            </a:r>
            <a:r>
              <a:rPr lang="en-US" dirty="0" err="1">
                <a:effectLst/>
              </a:rPr>
              <a:t>LastOrdered</a:t>
            </a:r>
            <a:r>
              <a:rPr lang="en-US" dirty="0">
                <a:effectLst/>
              </a:rPr>
              <a:t> </a:t>
            </a:r>
            <a:r>
              <a:rPr lang="en-US" dirty="0">
                <a:solidFill>
                  <a:srgbClr val="2E95D3"/>
                </a:solidFill>
                <a:effectLst/>
              </a:rPr>
              <a:t>IS</a:t>
            </a:r>
            <a:r>
              <a:rPr lang="en-US" dirty="0">
                <a:effectLst/>
              </a:rPr>
              <a:t> </a:t>
            </a:r>
            <a:r>
              <a:rPr lang="en-US" dirty="0">
                <a:solidFill>
                  <a:srgbClr val="2E95D3"/>
                </a:solidFill>
                <a:effectLst/>
              </a:rPr>
              <a:t>NOT</a:t>
            </a:r>
            <a:r>
              <a:rPr lang="en-US" dirty="0">
                <a:effectLst/>
              </a:rPr>
              <a:t> </a:t>
            </a:r>
            <a:r>
              <a:rPr lang="en-US" dirty="0">
                <a:solidFill>
                  <a:srgbClr val="2E95D3"/>
                </a:solidFill>
                <a:effectLst/>
              </a:rPr>
              <a:t>NULL</a:t>
            </a:r>
            <a:r>
              <a:rPr lang="en-US" dirty="0">
                <a:effectLst/>
              </a:rPr>
              <a:t> </a:t>
            </a:r>
          </a:p>
          <a:p>
            <a:pPr marL="0" indent="0">
              <a:buNone/>
            </a:pPr>
            <a:br>
              <a:rPr lang="en-US" dirty="0"/>
            </a:br>
            <a:endParaRPr lang="en-US" b="0" i="0" dirty="0">
              <a:solidFill>
                <a:srgbClr val="1C1917"/>
              </a:solidFill>
              <a:effectLst/>
              <a:latin typeface="-apple-system"/>
            </a:endParaRPr>
          </a:p>
        </p:txBody>
      </p:sp>
    </p:spTree>
    <p:extLst>
      <p:ext uri="{BB962C8B-B14F-4D97-AF65-F5344CB8AC3E}">
        <p14:creationId xmlns:p14="http://schemas.microsoft.com/office/powerpoint/2010/main" val="35838474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Combining Filter Conditions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i="0" dirty="0">
                <a:solidFill>
                  <a:schemeClr val="tx1"/>
                </a:solidFill>
                <a:effectLst/>
                <a:latin typeface="Söhne"/>
              </a:rPr>
              <a:t>The OR operator widens the filter criteria, allowing rows to match if they satisfy ANY of the conditions.</a:t>
            </a:r>
          </a:p>
          <a:p>
            <a:pPr algn="l">
              <a:buFont typeface="Arial" panose="020B0604020202020204" pitchFamily="34" charset="0"/>
              <a:buChar char="•"/>
            </a:pPr>
            <a:endParaRPr lang="en-US" i="0" dirty="0">
              <a:solidFill>
                <a:schemeClr val="tx1"/>
              </a:solidFill>
              <a:effectLst/>
              <a:latin typeface="Söhne"/>
            </a:endParaRPr>
          </a:p>
          <a:p>
            <a:r>
              <a:rPr lang="en-US" b="0" i="1" dirty="0">
                <a:solidFill>
                  <a:schemeClr val="tx1"/>
                </a:solidFill>
                <a:effectLst/>
                <a:latin typeface="Söhne"/>
              </a:rPr>
              <a:t>Consider OR when you want:</a:t>
            </a:r>
            <a:endParaRPr lang="en-US" b="0" i="0" dirty="0">
              <a:solidFill>
                <a:schemeClr val="tx1"/>
              </a:solidFill>
              <a:effectLst/>
              <a:latin typeface="Söhne"/>
            </a:endParaRPr>
          </a:p>
          <a:p>
            <a:pPr lvl="1">
              <a:buFont typeface="Arial" panose="020B0604020202020204" pitchFamily="34" charset="0"/>
              <a:buChar char="•"/>
            </a:pPr>
            <a:r>
              <a:rPr lang="en-US" i="0" dirty="0">
                <a:solidFill>
                  <a:schemeClr val="tx1"/>
                </a:solidFill>
                <a:effectLst/>
                <a:latin typeface="Söhne"/>
              </a:rPr>
              <a:t>Flexible searches (Brand A OR Brand B products).</a:t>
            </a:r>
          </a:p>
          <a:p>
            <a:pPr lvl="1">
              <a:buFont typeface="Arial" panose="020B0604020202020204" pitchFamily="34" charset="0"/>
              <a:buChar char="•"/>
            </a:pPr>
            <a:r>
              <a:rPr lang="en-US" i="0" dirty="0">
                <a:solidFill>
                  <a:schemeClr val="tx1"/>
                </a:solidFill>
                <a:effectLst/>
                <a:latin typeface="Söhne"/>
              </a:rPr>
              <a:t>Buckets of data (New OR Existing customers).</a:t>
            </a:r>
          </a:p>
          <a:p>
            <a:pPr lvl="1">
              <a:buFont typeface="Arial" panose="020B0604020202020204" pitchFamily="34" charset="0"/>
              <a:buChar char="•"/>
            </a:pPr>
            <a:r>
              <a:rPr lang="en-US" i="0" dirty="0">
                <a:solidFill>
                  <a:schemeClr val="tx1"/>
                </a:solidFill>
                <a:effectLst/>
                <a:latin typeface="Söhne"/>
              </a:rPr>
              <a:t>Criteria variations (Sales &gt;= $1000 OR Volume &gt; 500).</a:t>
            </a:r>
          </a:p>
          <a:p>
            <a:pPr lvl="1">
              <a:buFont typeface="Arial" panose="020B0604020202020204" pitchFamily="34" charset="0"/>
              <a:buChar char="•"/>
            </a:pPr>
            <a:endParaRPr lang="en-US" i="0" dirty="0">
              <a:solidFill>
                <a:schemeClr val="tx1"/>
              </a:solidFill>
              <a:effectLst/>
              <a:latin typeface="Söhne"/>
            </a:endParaRPr>
          </a:p>
          <a:p>
            <a:pPr algn="l"/>
            <a:r>
              <a:rPr lang="en-US" b="0" i="1" dirty="0">
                <a:solidFill>
                  <a:schemeClr val="tx1"/>
                </a:solidFill>
                <a:effectLst/>
                <a:latin typeface="Söhne"/>
              </a:rPr>
              <a:t>Example:</a:t>
            </a:r>
            <a:endParaRPr lang="en-US" b="0" i="0" dirty="0">
              <a:solidFill>
                <a:schemeClr val="tx1"/>
              </a:solidFill>
              <a:effectLst/>
              <a:latin typeface="Söhne"/>
            </a:endParaRPr>
          </a:p>
          <a:p>
            <a:pPr lvl="1"/>
            <a:r>
              <a:rPr lang="en-US" dirty="0">
                <a:solidFill>
                  <a:srgbClr val="2E95D3"/>
                </a:solidFill>
                <a:effectLst/>
              </a:rPr>
              <a:t>WHERE</a:t>
            </a:r>
            <a:r>
              <a:rPr lang="en-US" dirty="0">
                <a:effectLst/>
              </a:rPr>
              <a:t> Region = </a:t>
            </a:r>
            <a:r>
              <a:rPr lang="en-US" dirty="0">
                <a:solidFill>
                  <a:srgbClr val="00A67D"/>
                </a:solidFill>
                <a:effectLst/>
              </a:rPr>
              <a:t>'West'</a:t>
            </a:r>
            <a:r>
              <a:rPr lang="en-US" dirty="0">
                <a:effectLst/>
              </a:rPr>
              <a:t> </a:t>
            </a:r>
            <a:r>
              <a:rPr lang="en-US" dirty="0">
                <a:solidFill>
                  <a:srgbClr val="2E95D3"/>
                </a:solidFill>
                <a:effectLst/>
              </a:rPr>
              <a:t>OR</a:t>
            </a:r>
            <a:r>
              <a:rPr lang="en-US" dirty="0">
                <a:effectLst/>
              </a:rPr>
              <a:t> Sales &gt; </a:t>
            </a:r>
            <a:r>
              <a:rPr lang="en-US" dirty="0">
                <a:solidFill>
                  <a:srgbClr val="DF3079"/>
                </a:solidFill>
                <a:effectLst/>
              </a:rPr>
              <a:t>100000</a:t>
            </a:r>
            <a:endParaRPr lang="en-US" dirty="0">
              <a:effectLst/>
            </a:endParaRPr>
          </a:p>
          <a:p>
            <a:pPr lvl="1">
              <a:buFont typeface="Arial" panose="020B0604020202020204" pitchFamily="34" charset="0"/>
              <a:buChar char="•"/>
            </a:pPr>
            <a:endParaRPr lang="en-US" b="0" i="0" dirty="0">
              <a:solidFill>
                <a:srgbClr val="1C1917"/>
              </a:solidFill>
              <a:effectLst/>
              <a:latin typeface="-apple-system"/>
            </a:endParaRPr>
          </a:p>
          <a:p>
            <a:pPr lvl="3"/>
            <a:endParaRPr lang="en-US" b="0" i="0" dirty="0">
              <a:solidFill>
                <a:srgbClr val="1C1917"/>
              </a:solidFill>
              <a:effectLst/>
              <a:latin typeface="-apple-system"/>
            </a:endParaRPr>
          </a:p>
        </p:txBody>
      </p:sp>
    </p:spTree>
    <p:extLst>
      <p:ext uri="{BB962C8B-B14F-4D97-AF65-F5344CB8AC3E}">
        <p14:creationId xmlns:p14="http://schemas.microsoft.com/office/powerpoint/2010/main" val="32998192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A5B6DC-7B35-FEE1-FF10-E7B28CA5BB82}"/>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664D8475-E47F-C95B-E0BD-F4AC911DEEDA}"/>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Pattern Matching</a:t>
            </a:r>
          </a:p>
        </p:txBody>
      </p:sp>
    </p:spTree>
    <p:extLst>
      <p:ext uri="{BB962C8B-B14F-4D97-AF65-F5344CB8AC3E}">
        <p14:creationId xmlns:p14="http://schemas.microsoft.com/office/powerpoint/2010/main" val="1480385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Pattern Matching</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i="0" dirty="0">
                <a:solidFill>
                  <a:schemeClr val="tx1"/>
                </a:solidFill>
                <a:effectLst/>
                <a:latin typeface="Söhne"/>
              </a:rPr>
              <a:t>The LIKE operator allows you to match text patterns in string data rather than exact literal values.</a:t>
            </a:r>
          </a:p>
          <a:p>
            <a:pPr algn="l">
              <a:buFont typeface="Arial" panose="020B0604020202020204" pitchFamily="34" charset="0"/>
              <a:buChar char="•"/>
            </a:pPr>
            <a:endParaRPr lang="en-US" i="0" dirty="0">
              <a:solidFill>
                <a:schemeClr val="tx1"/>
              </a:solidFill>
              <a:effectLst/>
              <a:latin typeface="Söhne"/>
            </a:endParaRPr>
          </a:p>
          <a:p>
            <a:pPr algn="l">
              <a:buFont typeface="Arial" panose="020B0604020202020204" pitchFamily="34" charset="0"/>
              <a:buChar char="•"/>
            </a:pPr>
            <a:r>
              <a:rPr lang="en-US" i="0" dirty="0">
                <a:solidFill>
                  <a:schemeClr val="tx1"/>
                </a:solidFill>
                <a:effectLst/>
                <a:latin typeface="Söhne"/>
              </a:rPr>
              <a:t>The LIKE operator uses two wildcards for flexible pattern matching in strings:</a:t>
            </a:r>
          </a:p>
          <a:p>
            <a:pPr algn="l">
              <a:buFont typeface="Arial" panose="020B0604020202020204" pitchFamily="34" charset="0"/>
              <a:buChar char="•"/>
            </a:pPr>
            <a:endParaRPr lang="en-US" i="0" dirty="0">
              <a:solidFill>
                <a:schemeClr val="tx1"/>
              </a:solidFill>
              <a:effectLst/>
              <a:latin typeface="Söhne"/>
            </a:endParaRPr>
          </a:p>
          <a:p>
            <a:pPr marL="742950" lvl="1" indent="-285750" algn="l">
              <a:buFont typeface="Arial" panose="020B0604020202020204" pitchFamily="34" charset="0"/>
              <a:buChar char="•"/>
            </a:pPr>
            <a:r>
              <a:rPr lang="en-US" b="1" i="0" dirty="0">
                <a:solidFill>
                  <a:schemeClr val="tx1"/>
                </a:solidFill>
                <a:effectLst/>
                <a:latin typeface="Söhne"/>
              </a:rPr>
              <a:t>% (Percent sign): </a:t>
            </a:r>
            <a:r>
              <a:rPr lang="en-US" i="0" dirty="0">
                <a:solidFill>
                  <a:schemeClr val="tx1"/>
                </a:solidFill>
                <a:effectLst/>
                <a:latin typeface="Söhne"/>
              </a:rPr>
              <a:t>Matches zero or more characters. </a:t>
            </a:r>
          </a:p>
          <a:p>
            <a:pPr lvl="2" indent="-285750"/>
            <a:r>
              <a:rPr lang="en-US" i="0" dirty="0">
                <a:solidFill>
                  <a:schemeClr val="tx1"/>
                </a:solidFill>
                <a:effectLst/>
                <a:latin typeface="Söhne"/>
              </a:rPr>
              <a:t>It's a substitute for any set of characters.</a:t>
            </a:r>
          </a:p>
          <a:p>
            <a:pPr marL="742950" lvl="1" indent="-285750" algn="l">
              <a:buFont typeface="Arial" panose="020B0604020202020204" pitchFamily="34" charset="0"/>
              <a:buChar char="•"/>
            </a:pPr>
            <a:r>
              <a:rPr lang="en-US" b="1" i="0" dirty="0">
                <a:solidFill>
                  <a:schemeClr val="tx1"/>
                </a:solidFill>
                <a:effectLst/>
                <a:latin typeface="Söhne"/>
              </a:rPr>
              <a:t>_ (Underscore): </a:t>
            </a:r>
            <a:r>
              <a:rPr lang="en-US" i="0" dirty="0">
                <a:solidFill>
                  <a:schemeClr val="tx1"/>
                </a:solidFill>
                <a:effectLst/>
                <a:latin typeface="Söhne"/>
              </a:rPr>
              <a:t>Matches a single character. </a:t>
            </a:r>
          </a:p>
          <a:p>
            <a:pPr lvl="2" indent="-285750"/>
            <a:r>
              <a:rPr lang="en-US" i="0" dirty="0">
                <a:solidFill>
                  <a:schemeClr val="tx1"/>
                </a:solidFill>
                <a:effectLst/>
                <a:latin typeface="Söhne"/>
              </a:rPr>
              <a:t>It's a placeholder for an individual unknown character.</a:t>
            </a:r>
          </a:p>
          <a:p>
            <a:pPr lvl="2"/>
            <a:endParaRPr lang="en-US" b="0" i="0" dirty="0">
              <a:solidFill>
                <a:srgbClr val="1C1917"/>
              </a:solidFill>
              <a:effectLst/>
              <a:latin typeface="-apple-system"/>
            </a:endParaRPr>
          </a:p>
          <a:p>
            <a:pPr lvl="3"/>
            <a:endParaRPr lang="en-US" b="0" i="0" dirty="0">
              <a:solidFill>
                <a:srgbClr val="1C1917"/>
              </a:solidFill>
              <a:effectLst/>
              <a:latin typeface="-apple-system"/>
            </a:endParaRPr>
          </a:p>
          <a:p>
            <a:pPr lvl="1"/>
            <a:endParaRPr lang="en-US" b="0" i="0" dirty="0">
              <a:solidFill>
                <a:srgbClr val="1C1917"/>
              </a:solidFill>
              <a:effectLst/>
              <a:latin typeface="-apple-system"/>
            </a:endParaRPr>
          </a:p>
        </p:txBody>
      </p:sp>
    </p:spTree>
    <p:extLst>
      <p:ext uri="{BB962C8B-B14F-4D97-AF65-F5344CB8AC3E}">
        <p14:creationId xmlns:p14="http://schemas.microsoft.com/office/powerpoint/2010/main" val="463167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Learning Objectives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0" i="0" dirty="0">
                <a:solidFill>
                  <a:schemeClr val="tx1"/>
                </a:solidFill>
                <a:effectLst/>
                <a:latin typeface="-apple-system"/>
              </a:rPr>
              <a:t>By the end of this lesson, you will be able to:</a:t>
            </a:r>
          </a:p>
          <a:p>
            <a:pPr marL="0" indent="0" algn="l">
              <a:buNone/>
            </a:pPr>
            <a:endParaRPr lang="en-US" b="0" i="0" dirty="0">
              <a:solidFill>
                <a:schemeClr val="tx1"/>
              </a:solidFill>
              <a:effectLst/>
              <a:latin typeface="-apple-system"/>
            </a:endParaRPr>
          </a:p>
          <a:p>
            <a:pPr lvl="1">
              <a:buFont typeface="+mj-lt"/>
              <a:buAutoNum type="arabicPeriod"/>
            </a:pPr>
            <a:r>
              <a:rPr lang="en-US" b="0" i="0" dirty="0">
                <a:solidFill>
                  <a:schemeClr val="tx1"/>
                </a:solidFill>
                <a:effectLst/>
                <a:latin typeface="-apple-system"/>
              </a:rPr>
              <a:t>Filter SQL results with the WHERE clause.</a:t>
            </a:r>
          </a:p>
          <a:p>
            <a:pPr marL="914400" lvl="2" indent="0">
              <a:buNone/>
            </a:pPr>
            <a:endParaRPr lang="en-US" b="0" i="0" dirty="0">
              <a:solidFill>
                <a:schemeClr val="tx1"/>
              </a:solidFill>
              <a:effectLst/>
              <a:latin typeface="-apple-system"/>
            </a:endParaRPr>
          </a:p>
          <a:p>
            <a:pPr lvl="1">
              <a:buFont typeface="+mj-lt"/>
              <a:buAutoNum type="arabicPeriod"/>
            </a:pPr>
            <a:r>
              <a:rPr lang="en-US" b="0" i="0" dirty="0">
                <a:solidFill>
                  <a:schemeClr val="tx1"/>
                </a:solidFill>
                <a:effectLst/>
                <a:latin typeface="-apple-system"/>
              </a:rPr>
              <a:t>Order results based on fields.</a:t>
            </a:r>
          </a:p>
        </p:txBody>
      </p:sp>
    </p:spTree>
    <p:extLst>
      <p:ext uri="{BB962C8B-B14F-4D97-AF65-F5344CB8AC3E}">
        <p14:creationId xmlns:p14="http://schemas.microsoft.com/office/powerpoint/2010/main" val="1551696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Pattern Matching</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i="0" dirty="0">
                <a:solidFill>
                  <a:schemeClr val="tx1"/>
                </a:solidFill>
                <a:effectLst/>
                <a:latin typeface="Söhne"/>
              </a:rPr>
              <a:t>Examples of Using LIKE Wildcards</a:t>
            </a:r>
          </a:p>
          <a:p>
            <a:pPr algn="l"/>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a:solidFill>
                  <a:schemeClr val="tx1"/>
                </a:solidFill>
                <a:effectLst/>
                <a:latin typeface="Söhne Mono"/>
              </a:rPr>
              <a:t>Name</a:t>
            </a:r>
            <a:r>
              <a:rPr lang="en-US" b="0" i="0" dirty="0">
                <a:solidFill>
                  <a:srgbClr val="FFFFFF"/>
                </a:solidFill>
                <a:effectLst/>
                <a:latin typeface="Söhne Mono"/>
              </a:rPr>
              <a:t> </a:t>
            </a:r>
            <a:r>
              <a:rPr lang="en-US" b="0" i="0" dirty="0">
                <a:solidFill>
                  <a:srgbClr val="2E95D3"/>
                </a:solidFill>
                <a:effectLst/>
                <a:latin typeface="Söhne Mono"/>
              </a:rPr>
              <a:t>LIKE</a:t>
            </a:r>
            <a:r>
              <a:rPr lang="en-US" b="0" i="0" dirty="0">
                <a:solidFill>
                  <a:srgbClr val="FFFFFF"/>
                </a:solidFill>
                <a:effectLst/>
                <a:latin typeface="Söhne Mono"/>
              </a:rPr>
              <a:t> </a:t>
            </a:r>
            <a:r>
              <a:rPr lang="en-US" b="0" i="0" dirty="0">
                <a:solidFill>
                  <a:srgbClr val="00A67D"/>
                </a:solidFill>
                <a:effectLst/>
                <a:latin typeface="Söhne Mono"/>
              </a:rPr>
              <a:t>'Data%’</a:t>
            </a:r>
          </a:p>
          <a:p>
            <a:pPr lvl="2"/>
            <a:r>
              <a:rPr lang="en-US" b="0" i="0" dirty="0">
                <a:solidFill>
                  <a:srgbClr val="374151"/>
                </a:solidFill>
                <a:effectLst/>
                <a:latin typeface="Söhne"/>
              </a:rPr>
              <a:t>Values starting with "Data”</a:t>
            </a:r>
          </a:p>
          <a:p>
            <a:pPr lvl="2" indent="-285750"/>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err="1">
                <a:solidFill>
                  <a:schemeClr val="tx1"/>
                </a:solidFill>
                <a:effectLst/>
                <a:latin typeface="Söhne Mono"/>
              </a:rPr>
              <a:t>ProductCode</a:t>
            </a:r>
            <a:r>
              <a:rPr lang="en-US" b="0" i="0" dirty="0">
                <a:solidFill>
                  <a:schemeClr val="tx1"/>
                </a:solidFill>
                <a:effectLst/>
                <a:latin typeface="Söhne Mono"/>
              </a:rPr>
              <a:t> </a:t>
            </a:r>
            <a:r>
              <a:rPr lang="en-US" b="0" i="0" dirty="0">
                <a:solidFill>
                  <a:srgbClr val="2E95D3"/>
                </a:solidFill>
                <a:effectLst/>
                <a:latin typeface="Söhne Mono"/>
              </a:rPr>
              <a:t>LIKE</a:t>
            </a:r>
            <a:r>
              <a:rPr lang="en-US" b="0" i="0" dirty="0">
                <a:solidFill>
                  <a:srgbClr val="FFFFFF"/>
                </a:solidFill>
                <a:effectLst/>
                <a:latin typeface="Söhne Mono"/>
              </a:rPr>
              <a:t> </a:t>
            </a:r>
            <a:r>
              <a:rPr lang="en-US" b="0" i="0" dirty="0">
                <a:solidFill>
                  <a:srgbClr val="00A67D"/>
                </a:solidFill>
                <a:effectLst/>
                <a:latin typeface="Söhne Mono"/>
              </a:rPr>
              <a:t>'2%3’</a:t>
            </a:r>
          </a:p>
          <a:p>
            <a:pPr lvl="2"/>
            <a:r>
              <a:rPr lang="en-US" b="0" i="0" dirty="0">
                <a:solidFill>
                  <a:srgbClr val="374151"/>
                </a:solidFill>
                <a:effectLst/>
                <a:latin typeface="Söhne"/>
              </a:rPr>
              <a:t>Values starting with 2 and ending in 3</a:t>
            </a:r>
          </a:p>
          <a:p>
            <a:pPr lvl="2" indent="-285750"/>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2E95D3"/>
                </a:solidFill>
                <a:effectLst/>
                <a:latin typeface="Söhne Mono"/>
              </a:rPr>
              <a:t>WHERE</a:t>
            </a:r>
            <a:r>
              <a:rPr lang="en-US" b="0" i="0" dirty="0">
                <a:solidFill>
                  <a:schemeClr val="tx1"/>
                </a:solidFill>
                <a:effectLst/>
                <a:latin typeface="Söhne Mono"/>
              </a:rPr>
              <a:t> Phone </a:t>
            </a:r>
            <a:r>
              <a:rPr lang="en-US" b="0" i="0" dirty="0">
                <a:solidFill>
                  <a:srgbClr val="2E95D3"/>
                </a:solidFill>
                <a:effectLst/>
                <a:latin typeface="Söhne Mono"/>
              </a:rPr>
              <a:t>LIKE</a:t>
            </a:r>
            <a:r>
              <a:rPr lang="en-US" b="0" i="0" dirty="0">
                <a:solidFill>
                  <a:srgbClr val="FFFFFF"/>
                </a:solidFill>
                <a:effectLst/>
                <a:latin typeface="Söhne Mono"/>
              </a:rPr>
              <a:t> </a:t>
            </a:r>
            <a:r>
              <a:rPr lang="en-US" b="0" i="0" dirty="0">
                <a:solidFill>
                  <a:srgbClr val="00A67D"/>
                </a:solidFill>
                <a:effectLst/>
                <a:latin typeface="Söhne Mono"/>
              </a:rPr>
              <a:t>'507-9__-____’</a:t>
            </a:r>
          </a:p>
          <a:p>
            <a:pPr lvl="2"/>
            <a:r>
              <a:rPr lang="en-US" b="0" i="0" dirty="0">
                <a:solidFill>
                  <a:srgbClr val="374151"/>
                </a:solidFill>
                <a:effectLst/>
                <a:latin typeface="Söhne"/>
              </a:rPr>
              <a:t>507 area code + 9XX + 4-digit number</a:t>
            </a:r>
          </a:p>
          <a:p>
            <a:pPr lvl="2" indent="-285750"/>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2E95D3"/>
                </a:solidFill>
                <a:effectLst/>
                <a:latin typeface="Söhne Mono"/>
              </a:rPr>
              <a:t>WHERE</a:t>
            </a:r>
            <a:r>
              <a:rPr lang="en-US" b="0" i="0" dirty="0">
                <a:solidFill>
                  <a:schemeClr val="tx1"/>
                </a:solidFill>
                <a:effectLst/>
                <a:latin typeface="Söhne Mono"/>
              </a:rPr>
              <a:t> Title </a:t>
            </a:r>
            <a:r>
              <a:rPr lang="en-US" b="0" i="0" dirty="0">
                <a:solidFill>
                  <a:srgbClr val="2E95D3"/>
                </a:solidFill>
                <a:effectLst/>
                <a:latin typeface="Söhne Mono"/>
              </a:rPr>
              <a:t>NOT</a:t>
            </a:r>
            <a:r>
              <a:rPr lang="en-US" b="0" i="0" dirty="0">
                <a:solidFill>
                  <a:srgbClr val="FFFFFF"/>
                </a:solidFill>
                <a:effectLst/>
                <a:latin typeface="Söhne Mono"/>
              </a:rPr>
              <a:t> </a:t>
            </a:r>
            <a:r>
              <a:rPr lang="en-US" b="0" i="0" dirty="0">
                <a:solidFill>
                  <a:srgbClr val="2E95D3"/>
                </a:solidFill>
                <a:effectLst/>
                <a:latin typeface="Söhne Mono"/>
              </a:rPr>
              <a:t>LIKE</a:t>
            </a:r>
            <a:r>
              <a:rPr lang="en-US" b="0" i="0" dirty="0">
                <a:solidFill>
                  <a:srgbClr val="FFFFFF"/>
                </a:solidFill>
                <a:effectLst/>
                <a:latin typeface="Söhne Mono"/>
              </a:rPr>
              <a:t> </a:t>
            </a:r>
            <a:r>
              <a:rPr lang="en-US" b="0" i="0" dirty="0">
                <a:solidFill>
                  <a:srgbClr val="00A67D"/>
                </a:solidFill>
                <a:effectLst/>
                <a:latin typeface="Söhne Mono"/>
              </a:rPr>
              <a:t>'%Analyst%’</a:t>
            </a:r>
          </a:p>
          <a:p>
            <a:pPr lvl="2"/>
            <a:r>
              <a:rPr lang="en-US" b="0" i="0" dirty="0">
                <a:solidFill>
                  <a:srgbClr val="374151"/>
                </a:solidFill>
                <a:effectLst/>
                <a:latin typeface="Söhne"/>
              </a:rPr>
              <a:t>You can also negate patterns with NOT LIKE</a:t>
            </a:r>
          </a:p>
          <a:p>
            <a:pPr lvl="1"/>
            <a:endParaRPr lang="en-US" b="0" i="0" dirty="0">
              <a:solidFill>
                <a:srgbClr val="1C1917"/>
              </a:solidFill>
              <a:effectLst/>
              <a:latin typeface="-apple-system"/>
            </a:endParaRPr>
          </a:p>
          <a:p>
            <a:pPr lvl="1"/>
            <a:endParaRPr lang="en-US" b="0" i="0" dirty="0">
              <a:solidFill>
                <a:srgbClr val="1C1917"/>
              </a:solidFill>
              <a:effectLst/>
              <a:latin typeface="-apple-system"/>
            </a:endParaRPr>
          </a:p>
        </p:txBody>
      </p:sp>
    </p:spTree>
    <p:extLst>
      <p:ext uri="{BB962C8B-B14F-4D97-AF65-F5344CB8AC3E}">
        <p14:creationId xmlns:p14="http://schemas.microsoft.com/office/powerpoint/2010/main" val="38020896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4BAFA-5DD7-7510-4257-4F2C64F127A5}"/>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9557E06D-302C-9E74-500F-223970F6A49F}"/>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Ordering Results</a:t>
            </a:r>
          </a:p>
        </p:txBody>
      </p:sp>
    </p:spTree>
    <p:extLst>
      <p:ext uri="{BB962C8B-B14F-4D97-AF65-F5344CB8AC3E}">
        <p14:creationId xmlns:p14="http://schemas.microsoft.com/office/powerpoint/2010/main" val="3709253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Ordering Results Sets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i="0" dirty="0">
                <a:solidFill>
                  <a:schemeClr val="tx1"/>
                </a:solidFill>
                <a:effectLst/>
                <a:latin typeface="Söhne"/>
              </a:rPr>
              <a:t>Ordering Result Sets</a:t>
            </a:r>
          </a:p>
          <a:p>
            <a:pPr lvl="1">
              <a:buFont typeface="Arial" panose="020B0604020202020204" pitchFamily="34" charset="0"/>
              <a:buChar char="•"/>
            </a:pPr>
            <a:r>
              <a:rPr lang="en-US" i="0" dirty="0">
                <a:solidFill>
                  <a:schemeClr val="tx1"/>
                </a:solidFill>
                <a:effectLst/>
                <a:latin typeface="Söhne"/>
              </a:rPr>
              <a:t>The order of rows returned in an SQL query result matters greatly for effective analysis.</a:t>
            </a:r>
          </a:p>
          <a:p>
            <a:pPr lvl="1">
              <a:buFont typeface="Arial" panose="020B0604020202020204" pitchFamily="34" charset="0"/>
              <a:buChar char="•"/>
            </a:pPr>
            <a:r>
              <a:rPr lang="en-US" i="0" dirty="0">
                <a:solidFill>
                  <a:schemeClr val="tx1"/>
                </a:solidFill>
                <a:effectLst/>
                <a:latin typeface="Söhne"/>
              </a:rPr>
              <a:t>While filters narrow what rows come back, ordering controls presentation sequence.</a:t>
            </a:r>
          </a:p>
          <a:p>
            <a:pPr lvl="1">
              <a:buFont typeface="Arial" panose="020B0604020202020204" pitchFamily="34" charset="0"/>
              <a:buChar char="•"/>
            </a:pPr>
            <a:endParaRPr lang="en-US" i="0" dirty="0">
              <a:solidFill>
                <a:schemeClr val="tx1"/>
              </a:solidFill>
              <a:effectLst/>
              <a:latin typeface="Söhne"/>
            </a:endParaRPr>
          </a:p>
          <a:p>
            <a:pPr algn="l"/>
            <a:r>
              <a:rPr lang="en-US" i="1" dirty="0">
                <a:solidFill>
                  <a:schemeClr val="tx1"/>
                </a:solidFill>
                <a:effectLst/>
                <a:latin typeface="Söhne"/>
              </a:rPr>
              <a:t>Key reasons precise ordering is crucial:</a:t>
            </a:r>
            <a:endParaRPr lang="en-US" i="0" dirty="0">
              <a:solidFill>
                <a:schemeClr val="tx1"/>
              </a:solidFill>
              <a:effectLst/>
              <a:latin typeface="Söhne"/>
            </a:endParaRPr>
          </a:p>
          <a:p>
            <a:pPr lvl="1">
              <a:buFont typeface="Arial" panose="020B0604020202020204" pitchFamily="34" charset="0"/>
              <a:buChar char="•"/>
            </a:pPr>
            <a:r>
              <a:rPr lang="en-US" i="0" dirty="0">
                <a:solidFill>
                  <a:schemeClr val="tx1"/>
                </a:solidFill>
                <a:effectLst/>
                <a:latin typeface="Söhne"/>
              </a:rPr>
              <a:t>Surface most important records first (Show best performing products first).</a:t>
            </a:r>
          </a:p>
          <a:p>
            <a:pPr lvl="1">
              <a:buFont typeface="Arial" panose="020B0604020202020204" pitchFamily="34" charset="0"/>
              <a:buChar char="•"/>
            </a:pPr>
            <a:r>
              <a:rPr lang="en-US" i="0" dirty="0">
                <a:solidFill>
                  <a:schemeClr val="tx1"/>
                </a:solidFill>
                <a:effectLst/>
                <a:latin typeface="Söhne"/>
              </a:rPr>
              <a:t>Detect patterns and outliers (Consistency checking ordered transactions).</a:t>
            </a:r>
          </a:p>
          <a:p>
            <a:pPr lvl="1"/>
            <a:endParaRPr lang="en-US" b="0" i="0" dirty="0">
              <a:solidFill>
                <a:schemeClr val="tx1"/>
              </a:solidFill>
              <a:effectLst/>
              <a:latin typeface="-apple-system"/>
            </a:endParaRPr>
          </a:p>
          <a:p>
            <a:pPr lvl="3"/>
            <a:endParaRPr lang="en-US" b="0" i="0" dirty="0">
              <a:solidFill>
                <a:srgbClr val="1C1917"/>
              </a:solidFill>
              <a:effectLst/>
              <a:latin typeface="-apple-system"/>
            </a:endParaRPr>
          </a:p>
        </p:txBody>
      </p:sp>
    </p:spTree>
    <p:extLst>
      <p:ext uri="{BB962C8B-B14F-4D97-AF65-F5344CB8AC3E}">
        <p14:creationId xmlns:p14="http://schemas.microsoft.com/office/powerpoint/2010/main" val="3271490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Ordering Results Sets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i="0" dirty="0">
                <a:solidFill>
                  <a:schemeClr val="tx1"/>
                </a:solidFill>
                <a:effectLst/>
                <a:latin typeface="Söhne"/>
              </a:rPr>
              <a:t>ASC Order - Low to High</a:t>
            </a:r>
          </a:p>
          <a:p>
            <a:pPr lvl="1">
              <a:buFont typeface="Arial" panose="020B0604020202020204" pitchFamily="34" charset="0"/>
              <a:buChar char="•"/>
            </a:pPr>
            <a:r>
              <a:rPr lang="en-US" i="0" dirty="0">
                <a:solidFill>
                  <a:schemeClr val="tx1"/>
                </a:solidFill>
                <a:effectLst/>
                <a:latin typeface="Söhne"/>
              </a:rPr>
              <a:t>The ASC keyword applied in ORDER BY sorts result set rows in ascending order, from lowest to highest value, for the specified column.</a:t>
            </a:r>
          </a:p>
          <a:p>
            <a:pPr lvl="1">
              <a:buFont typeface="Arial" panose="020B0604020202020204" pitchFamily="34" charset="0"/>
              <a:buChar char="•"/>
            </a:pPr>
            <a:endParaRPr lang="en-US" b="0" i="0" dirty="0">
              <a:solidFill>
                <a:schemeClr val="tx1"/>
              </a:solidFill>
              <a:effectLst/>
              <a:latin typeface="Söhne"/>
            </a:endParaRPr>
          </a:p>
          <a:p>
            <a:pPr algn="l"/>
            <a:r>
              <a:rPr lang="en-US" b="0" i="1" dirty="0">
                <a:solidFill>
                  <a:schemeClr val="tx1"/>
                </a:solidFill>
                <a:effectLst/>
                <a:latin typeface="Söhne"/>
              </a:rPr>
              <a:t>Key behaviors:</a:t>
            </a:r>
            <a:endParaRPr lang="en-US" b="0" i="0" dirty="0">
              <a:solidFill>
                <a:schemeClr val="tx1"/>
              </a:solidFill>
              <a:effectLst/>
              <a:latin typeface="Söhne"/>
            </a:endParaRPr>
          </a:p>
          <a:p>
            <a:pPr lvl="1">
              <a:buFont typeface="Arial" panose="020B0604020202020204" pitchFamily="34" charset="0"/>
              <a:buChar char="•"/>
            </a:pPr>
            <a:r>
              <a:rPr lang="en-US" i="0" dirty="0">
                <a:solidFill>
                  <a:schemeClr val="tx1"/>
                </a:solidFill>
                <a:effectLst/>
                <a:latin typeface="Söhne"/>
              </a:rPr>
              <a:t>Numbers ascend lowest to highest value (1, 5, 10, 100).</a:t>
            </a:r>
          </a:p>
          <a:p>
            <a:pPr lvl="1">
              <a:buFont typeface="Arial" panose="020B0604020202020204" pitchFamily="34" charset="0"/>
              <a:buChar char="•"/>
            </a:pPr>
            <a:r>
              <a:rPr lang="en-US" i="0" dirty="0">
                <a:solidFill>
                  <a:schemeClr val="tx1"/>
                </a:solidFill>
                <a:effectLst/>
                <a:latin typeface="Söhne"/>
              </a:rPr>
              <a:t>Dates ascend earliest to latest ('2020-01-01', '2022-05-05').</a:t>
            </a:r>
          </a:p>
          <a:p>
            <a:pPr lvl="1">
              <a:buFont typeface="Arial" panose="020B0604020202020204" pitchFamily="34" charset="0"/>
              <a:buChar char="•"/>
            </a:pPr>
            <a:r>
              <a:rPr lang="en-US" i="0" dirty="0">
                <a:solidFill>
                  <a:schemeClr val="tx1"/>
                </a:solidFill>
                <a:effectLst/>
                <a:latin typeface="Söhne"/>
              </a:rPr>
              <a:t>Text sorts alphabetically A-Z ('Apple', 'Banana', 'Orange').</a:t>
            </a:r>
          </a:p>
          <a:p>
            <a:pPr lvl="1">
              <a:buFont typeface="Arial" panose="020B0604020202020204" pitchFamily="34" charset="0"/>
              <a:buChar char="•"/>
            </a:pPr>
            <a:r>
              <a:rPr lang="en-US" i="0" dirty="0">
                <a:solidFill>
                  <a:schemeClr val="tx1"/>
                </a:solidFill>
                <a:effectLst/>
                <a:latin typeface="Söhne"/>
              </a:rPr>
              <a:t>Used by default if no order specified.</a:t>
            </a:r>
          </a:p>
          <a:p>
            <a:pPr lvl="1"/>
            <a:endParaRPr lang="en-US" b="0" i="0" dirty="0">
              <a:solidFill>
                <a:schemeClr val="tx1"/>
              </a:solidFill>
              <a:effectLst/>
              <a:latin typeface="-apple-system"/>
            </a:endParaRPr>
          </a:p>
          <a:p>
            <a:pPr lvl="3"/>
            <a:endParaRPr lang="en-US" b="0" i="0" dirty="0">
              <a:solidFill>
                <a:srgbClr val="1C1917"/>
              </a:solidFill>
              <a:effectLst/>
              <a:latin typeface="-apple-system"/>
            </a:endParaRPr>
          </a:p>
        </p:txBody>
      </p:sp>
    </p:spTree>
    <p:extLst>
      <p:ext uri="{BB962C8B-B14F-4D97-AF65-F5344CB8AC3E}">
        <p14:creationId xmlns:p14="http://schemas.microsoft.com/office/powerpoint/2010/main" val="239049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Ordering Results Sets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chemeClr val="tx1"/>
                </a:solidFill>
                <a:effectLst/>
                <a:latin typeface="-apple-system"/>
              </a:rPr>
              <a:t>DESC Order - High to Low</a:t>
            </a:r>
          </a:p>
          <a:p>
            <a:pPr lvl="1"/>
            <a:r>
              <a:rPr lang="en-US" b="0" i="0" dirty="0">
                <a:solidFill>
                  <a:schemeClr val="tx1"/>
                </a:solidFill>
                <a:effectLst/>
                <a:latin typeface="-apple-system"/>
              </a:rPr>
              <a:t>The DESC keyword applied in ORDER BY sorts result set rows in descending order, from highest to lowest value, for the specified column.</a:t>
            </a:r>
          </a:p>
          <a:p>
            <a:pPr lvl="1"/>
            <a:endParaRPr lang="en-US" b="0" i="0" dirty="0">
              <a:solidFill>
                <a:schemeClr val="tx1"/>
              </a:solidFill>
              <a:effectLst/>
              <a:latin typeface="-apple-system"/>
            </a:endParaRPr>
          </a:p>
          <a:p>
            <a:r>
              <a:rPr lang="en-US" b="0" i="0" dirty="0">
                <a:solidFill>
                  <a:schemeClr val="tx1"/>
                </a:solidFill>
                <a:effectLst/>
                <a:latin typeface="-apple-system"/>
              </a:rPr>
              <a:t>Key behaviors:</a:t>
            </a:r>
          </a:p>
          <a:p>
            <a:pPr lvl="1"/>
            <a:r>
              <a:rPr lang="en-US" b="0" i="0" dirty="0">
                <a:solidFill>
                  <a:schemeClr val="tx1"/>
                </a:solidFill>
                <a:effectLst/>
                <a:latin typeface="-apple-system"/>
              </a:rPr>
              <a:t>Numbers descend highest to lowest </a:t>
            </a:r>
          </a:p>
          <a:p>
            <a:pPr lvl="2"/>
            <a:r>
              <a:rPr lang="en-US" b="0" i="0" dirty="0">
                <a:solidFill>
                  <a:schemeClr val="tx1"/>
                </a:solidFill>
                <a:effectLst/>
                <a:latin typeface="-apple-system"/>
              </a:rPr>
              <a:t>(100, 10, 5, 1)</a:t>
            </a:r>
          </a:p>
          <a:p>
            <a:pPr lvl="1"/>
            <a:r>
              <a:rPr lang="en-US" b="0" i="0" dirty="0">
                <a:solidFill>
                  <a:schemeClr val="tx1"/>
                </a:solidFill>
                <a:effectLst/>
                <a:latin typeface="-apple-system"/>
              </a:rPr>
              <a:t>Dates descend latest to earliest</a:t>
            </a:r>
          </a:p>
          <a:p>
            <a:pPr lvl="2"/>
            <a:r>
              <a:rPr lang="en-US" b="0" i="0" dirty="0">
                <a:solidFill>
                  <a:schemeClr val="tx1"/>
                </a:solidFill>
                <a:effectLst/>
                <a:latin typeface="-apple-system"/>
              </a:rPr>
              <a:t>('2022-05-05', '2020-01-01')</a:t>
            </a:r>
          </a:p>
          <a:p>
            <a:pPr lvl="1"/>
            <a:r>
              <a:rPr lang="en-US" b="0" i="0" dirty="0">
                <a:solidFill>
                  <a:schemeClr val="tx1"/>
                </a:solidFill>
                <a:effectLst/>
                <a:latin typeface="-apple-system"/>
              </a:rPr>
              <a:t>Text sorts Z-A alphabetically</a:t>
            </a:r>
          </a:p>
          <a:p>
            <a:pPr lvl="2"/>
            <a:r>
              <a:rPr lang="en-US" b="0" i="0" dirty="0">
                <a:solidFill>
                  <a:schemeClr val="tx1"/>
                </a:solidFill>
                <a:effectLst/>
                <a:latin typeface="-apple-system"/>
              </a:rPr>
              <a:t> ('Orange', 'Banana', 'Apple')</a:t>
            </a:r>
          </a:p>
          <a:p>
            <a:pPr lvl="2"/>
            <a:endParaRPr lang="en-US" b="0" i="0" dirty="0">
              <a:solidFill>
                <a:schemeClr val="tx1"/>
              </a:solidFill>
              <a:effectLst/>
              <a:latin typeface="-apple-system"/>
            </a:endParaRPr>
          </a:p>
          <a:p>
            <a:pPr lvl="3"/>
            <a:endParaRPr lang="en-US" b="0" i="0" dirty="0">
              <a:solidFill>
                <a:srgbClr val="1C1917"/>
              </a:solidFill>
              <a:effectLst/>
              <a:latin typeface="-apple-system"/>
            </a:endParaRPr>
          </a:p>
        </p:txBody>
      </p:sp>
    </p:spTree>
    <p:extLst>
      <p:ext uri="{BB962C8B-B14F-4D97-AF65-F5344CB8AC3E}">
        <p14:creationId xmlns:p14="http://schemas.microsoft.com/office/powerpoint/2010/main" val="478942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CEF91A-55FC-325B-4DCA-7A083911A2A4}"/>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301B95CA-2BF9-EDE4-D96D-96825C28088D}"/>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Recap</a:t>
            </a:r>
          </a:p>
        </p:txBody>
      </p:sp>
    </p:spTree>
    <p:extLst>
      <p:ext uri="{BB962C8B-B14F-4D97-AF65-F5344CB8AC3E}">
        <p14:creationId xmlns:p14="http://schemas.microsoft.com/office/powerpoint/2010/main" val="1241160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SQL Clause Sequencing</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i="0" dirty="0">
                <a:solidFill>
                  <a:schemeClr val="tx1"/>
                </a:solidFill>
                <a:effectLst/>
                <a:latin typeface="Söhne"/>
              </a:rPr>
              <a:t>Key Takeaways</a:t>
            </a:r>
          </a:p>
          <a:p>
            <a:pPr lvl="1"/>
            <a:r>
              <a:rPr lang="en-US" b="0" i="1" dirty="0">
                <a:solidFill>
                  <a:schemeClr val="tx1"/>
                </a:solidFill>
                <a:effectLst/>
                <a:latin typeface="Söhne"/>
              </a:rPr>
              <a:t>Internalize these key points:</a:t>
            </a:r>
          </a:p>
          <a:p>
            <a:pPr lvl="1"/>
            <a:endParaRPr lang="en-US" b="0" i="0" dirty="0">
              <a:solidFill>
                <a:schemeClr val="tx1"/>
              </a:solidFill>
              <a:effectLst/>
              <a:latin typeface="Söhne"/>
            </a:endParaRPr>
          </a:p>
          <a:p>
            <a:pPr lvl="2"/>
            <a:r>
              <a:rPr lang="en-US" b="1" i="0" dirty="0">
                <a:solidFill>
                  <a:schemeClr val="tx1"/>
                </a:solidFill>
                <a:effectLst/>
                <a:latin typeface="Söhne"/>
              </a:rPr>
              <a:t>Filter Rows Concisely with WHERE</a:t>
            </a:r>
            <a:endParaRPr lang="en-US" b="0" i="0" dirty="0">
              <a:solidFill>
                <a:schemeClr val="tx1"/>
              </a:solidFill>
              <a:effectLst/>
              <a:latin typeface="Söhne"/>
            </a:endParaRPr>
          </a:p>
          <a:p>
            <a:pPr lvl="3" indent="-285750"/>
            <a:r>
              <a:rPr lang="en-US" b="0" i="0" dirty="0">
                <a:solidFill>
                  <a:schemeClr val="tx1"/>
                </a:solidFill>
                <a:effectLst/>
                <a:latin typeface="Söhne"/>
              </a:rPr>
              <a:t>Add precise conditions selecting only the most essential data.</a:t>
            </a:r>
          </a:p>
          <a:p>
            <a:pPr lvl="3" indent="-285750"/>
            <a:r>
              <a:rPr lang="en-US" b="0" i="0" dirty="0">
                <a:solidFill>
                  <a:schemeClr val="tx1"/>
                </a:solidFill>
                <a:effectLst/>
                <a:latin typeface="Söhne"/>
              </a:rPr>
              <a:t>Every row evaluated puts load on the database.</a:t>
            </a:r>
          </a:p>
          <a:p>
            <a:pPr lvl="3" indent="-285750"/>
            <a:endParaRPr lang="en-US" b="0" i="0" dirty="0">
              <a:solidFill>
                <a:schemeClr val="tx1"/>
              </a:solidFill>
              <a:effectLst/>
              <a:latin typeface="Söhne"/>
            </a:endParaRPr>
          </a:p>
          <a:p>
            <a:pPr lvl="2"/>
            <a:r>
              <a:rPr lang="en-US" b="1" i="0" dirty="0">
                <a:solidFill>
                  <a:schemeClr val="tx1"/>
                </a:solidFill>
                <a:effectLst/>
                <a:latin typeface="Söhne"/>
              </a:rPr>
              <a:t>Sort Results Clearly with ORDER BY</a:t>
            </a:r>
            <a:endParaRPr lang="en-US" b="0" i="0" dirty="0">
              <a:solidFill>
                <a:schemeClr val="tx1"/>
              </a:solidFill>
              <a:effectLst/>
              <a:latin typeface="Söhne"/>
            </a:endParaRPr>
          </a:p>
          <a:p>
            <a:pPr lvl="3" indent="-285750"/>
            <a:r>
              <a:rPr lang="en-US" b="0" i="0" dirty="0">
                <a:solidFill>
                  <a:schemeClr val="tx1"/>
                </a:solidFill>
                <a:effectLst/>
                <a:latin typeface="Söhne"/>
              </a:rPr>
              <a:t>Sequence result sets suitably for usage based on logical rules over columns indicating importance, priority, and structure.</a:t>
            </a:r>
          </a:p>
          <a:p>
            <a:pPr lvl="3" indent="-285750"/>
            <a:endParaRPr lang="en-US" b="0" i="0" dirty="0">
              <a:solidFill>
                <a:schemeClr val="tx1"/>
              </a:solidFill>
              <a:effectLst/>
              <a:latin typeface="Söhne"/>
            </a:endParaRPr>
          </a:p>
          <a:p>
            <a:pPr lvl="2"/>
            <a:r>
              <a:rPr lang="en-US" b="1" i="0" dirty="0">
                <a:solidFill>
                  <a:schemeClr val="tx1"/>
                </a:solidFill>
                <a:effectLst/>
                <a:latin typeface="Söhne"/>
              </a:rPr>
              <a:t>Optimize Gracefully For Pace</a:t>
            </a:r>
            <a:endParaRPr lang="en-US" b="0" i="0" dirty="0">
              <a:solidFill>
                <a:schemeClr val="tx1"/>
              </a:solidFill>
              <a:effectLst/>
              <a:latin typeface="Söhne"/>
            </a:endParaRPr>
          </a:p>
          <a:p>
            <a:pPr lvl="3" indent="-285750"/>
            <a:r>
              <a:rPr lang="en-US" b="0" i="0" dirty="0">
                <a:solidFill>
                  <a:schemeClr val="tx1"/>
                </a:solidFill>
                <a:effectLst/>
                <a:latin typeface="Söhne"/>
              </a:rPr>
              <a:t>The database engine parses SQL syntax and determines efficient execution plans.</a:t>
            </a:r>
          </a:p>
          <a:p>
            <a:pPr lvl="3" indent="-285750"/>
            <a:r>
              <a:rPr lang="en-US" b="0" i="0" dirty="0">
                <a:solidFill>
                  <a:schemeClr val="tx1"/>
                </a:solidFill>
                <a:effectLst/>
                <a:latin typeface="Söhne"/>
              </a:rPr>
              <a:t>Avoid overly complex logic when simpler approaches suffice.</a:t>
            </a:r>
          </a:p>
          <a:p>
            <a:pPr marL="0" indent="0" algn="l">
              <a:buNone/>
            </a:pPr>
            <a:endParaRPr lang="en-US" b="0" i="0" dirty="0">
              <a:solidFill>
                <a:srgbClr val="1C1917"/>
              </a:solidFill>
              <a:effectLst/>
              <a:latin typeface="-apple-system"/>
            </a:endParaRPr>
          </a:p>
          <a:p>
            <a:pPr marL="0" indent="0" algn="l">
              <a:buNone/>
            </a:pPr>
            <a:endParaRPr lang="en-US" b="0" i="0" dirty="0">
              <a:solidFill>
                <a:srgbClr val="1C1917"/>
              </a:solidFill>
              <a:effectLst/>
              <a:latin typeface="-apple-system"/>
            </a:endParaRPr>
          </a:p>
          <a:p>
            <a:pPr marL="1371600" lvl="3" indent="0">
              <a:buNone/>
            </a:pPr>
            <a:r>
              <a:rPr lang="en-US" b="0" i="0" dirty="0">
                <a:solidFill>
                  <a:srgbClr val="1C1917"/>
                </a:solidFill>
                <a:effectLst/>
                <a:latin typeface="-apple-system"/>
              </a:rPr>
              <a:t>.</a:t>
            </a:r>
          </a:p>
          <a:p>
            <a:pPr marL="0" indent="0">
              <a:buNone/>
            </a:pPr>
            <a:br>
              <a:rPr lang="en-US" dirty="0"/>
            </a:br>
            <a:endParaRPr lang="en-US" b="0" i="0" dirty="0">
              <a:solidFill>
                <a:srgbClr val="1C1917"/>
              </a:solidFill>
              <a:effectLst/>
              <a:latin typeface="-apple-system"/>
            </a:endParaRPr>
          </a:p>
          <a:p>
            <a:pPr lvl="1"/>
            <a:endParaRPr lang="en-US" b="0" i="0" dirty="0">
              <a:solidFill>
                <a:schemeClr val="tx1"/>
              </a:solidFill>
              <a:effectLst/>
              <a:latin typeface="-apple-system"/>
            </a:endParaRPr>
          </a:p>
          <a:p>
            <a:pPr lvl="3"/>
            <a:endParaRPr lang="en-US" b="0" i="0" dirty="0">
              <a:solidFill>
                <a:srgbClr val="1C1917"/>
              </a:solidFill>
              <a:effectLst/>
              <a:latin typeface="-apple-system"/>
            </a:endParaRPr>
          </a:p>
        </p:txBody>
      </p:sp>
    </p:spTree>
    <p:extLst>
      <p:ext uri="{BB962C8B-B14F-4D97-AF65-F5344CB8AC3E}">
        <p14:creationId xmlns:p14="http://schemas.microsoft.com/office/powerpoint/2010/main" val="1955369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dirty="0">
                <a:solidFill>
                  <a:srgbClr val="24292F"/>
                </a:solidFill>
                <a:latin typeface="-apple-system"/>
              </a:rPr>
              <a:t>U</a:t>
            </a:r>
            <a:r>
              <a:rPr lang="en-US" b="0" i="0" dirty="0">
                <a:solidFill>
                  <a:srgbClr val="24292F"/>
                </a:solidFill>
                <a:effectLst/>
                <a:latin typeface="-apple-system"/>
              </a:rPr>
              <a:t>sing the AdventureWorks2012 Database</a:t>
            </a:r>
          </a:p>
          <a:p>
            <a:pPr lvl="1"/>
            <a:r>
              <a:rPr lang="en-US" dirty="0">
                <a:solidFill>
                  <a:srgbClr val="24292F"/>
                </a:solidFill>
                <a:latin typeface="-apple-system"/>
              </a:rPr>
              <a:t>Please open up SSMS</a:t>
            </a:r>
          </a:p>
          <a:p>
            <a:pPr lvl="1"/>
            <a:r>
              <a:rPr lang="en-US" b="0" i="0" dirty="0">
                <a:solidFill>
                  <a:srgbClr val="24292F"/>
                </a:solidFill>
                <a:effectLst/>
                <a:latin typeface="-apple-system"/>
              </a:rPr>
              <a:t>Connect to BISS</a:t>
            </a:r>
          </a:p>
          <a:p>
            <a:pPr lvl="2"/>
            <a:r>
              <a:rPr lang="en-US" b="0" i="0" dirty="0">
                <a:solidFill>
                  <a:srgbClr val="24292F"/>
                </a:solidFill>
                <a:effectLst/>
                <a:latin typeface="-apple-system"/>
              </a:rPr>
              <a:t>Server = mss-p1-biss-01</a:t>
            </a: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7C73B60A-9D72-9725-CF53-6F536A38C53C}"/>
              </a:ext>
            </a:extLst>
          </p:cNvPr>
          <p:cNvPicPr>
            <a:picLocks noChangeAspect="1"/>
          </p:cNvPicPr>
          <p:nvPr/>
        </p:nvPicPr>
        <p:blipFill>
          <a:blip r:embed="rId2"/>
          <a:stretch>
            <a:fillRect/>
          </a:stretch>
        </p:blipFill>
        <p:spPr>
          <a:xfrm>
            <a:off x="1808367" y="2943224"/>
            <a:ext cx="4808896" cy="3171825"/>
          </a:xfrm>
          <a:prstGeom prst="rect">
            <a:avLst/>
          </a:prstGeom>
        </p:spPr>
      </p:pic>
    </p:spTree>
    <p:extLst>
      <p:ext uri="{BB962C8B-B14F-4D97-AF65-F5344CB8AC3E}">
        <p14:creationId xmlns:p14="http://schemas.microsoft.com/office/powerpoint/2010/main" val="1784942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Click File -&gt; Open -&gt; File</a:t>
            </a: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4" name="Picture 3">
            <a:extLst>
              <a:ext uri="{FF2B5EF4-FFF2-40B4-BE49-F238E27FC236}">
                <a16:creationId xmlns:a16="http://schemas.microsoft.com/office/drawing/2014/main" id="{9913EA44-DE34-7A79-B7FD-95E417CE2AD5}"/>
              </a:ext>
            </a:extLst>
          </p:cNvPr>
          <p:cNvPicPr>
            <a:picLocks noChangeAspect="1"/>
          </p:cNvPicPr>
          <p:nvPr/>
        </p:nvPicPr>
        <p:blipFill>
          <a:blip r:embed="rId2"/>
          <a:stretch>
            <a:fillRect/>
          </a:stretch>
        </p:blipFill>
        <p:spPr>
          <a:xfrm>
            <a:off x="1363762" y="2084652"/>
            <a:ext cx="6193146" cy="3605436"/>
          </a:xfrm>
          <a:prstGeom prst="rect">
            <a:avLst/>
          </a:prstGeom>
        </p:spPr>
      </p:pic>
    </p:spTree>
    <p:extLst>
      <p:ext uri="{BB962C8B-B14F-4D97-AF65-F5344CB8AC3E}">
        <p14:creationId xmlns:p14="http://schemas.microsoft.com/office/powerpoint/2010/main" val="1821705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SQL Day 2 Filtering and Ordering </a:t>
            </a:r>
            <a:r>
              <a:rPr lang="en-US" b="0" i="0" dirty="0" err="1">
                <a:solidFill>
                  <a:srgbClr val="24292F"/>
                </a:solidFill>
                <a:effectLst/>
                <a:latin typeface="-apple-system"/>
              </a:rPr>
              <a:t>Script.sql</a:t>
            </a:r>
            <a:r>
              <a:rPr lang="en-US" b="0" i="0" dirty="0">
                <a:solidFill>
                  <a:srgbClr val="24292F"/>
                </a:solidFill>
                <a:effectLst/>
                <a:latin typeface="-apple-system"/>
              </a:rPr>
              <a:t> file </a:t>
            </a:r>
          </a:p>
          <a:p>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203BF16A-2184-581B-0E28-4ED81CBB612F}"/>
              </a:ext>
            </a:extLst>
          </p:cNvPr>
          <p:cNvPicPr>
            <a:picLocks noChangeAspect="1"/>
          </p:cNvPicPr>
          <p:nvPr/>
        </p:nvPicPr>
        <p:blipFill>
          <a:blip r:embed="rId3"/>
          <a:stretch>
            <a:fillRect/>
          </a:stretch>
        </p:blipFill>
        <p:spPr>
          <a:xfrm>
            <a:off x="1699622" y="2073393"/>
            <a:ext cx="4557713" cy="3066569"/>
          </a:xfrm>
          <a:prstGeom prst="rect">
            <a:avLst/>
          </a:prstGeom>
        </p:spPr>
      </p:pic>
    </p:spTree>
    <p:extLst>
      <p:ext uri="{BB962C8B-B14F-4D97-AF65-F5344CB8AC3E}">
        <p14:creationId xmlns:p14="http://schemas.microsoft.com/office/powerpoint/2010/main" val="1123631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95874-3FAE-1407-009C-3DC706E3C4E1}"/>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0332446F-B462-708F-C65B-101453214294}"/>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Filtering and Ordering SQL Results</a:t>
            </a:r>
          </a:p>
        </p:txBody>
      </p:sp>
    </p:spTree>
    <p:extLst>
      <p:ext uri="{BB962C8B-B14F-4D97-AF65-F5344CB8AC3E}">
        <p14:creationId xmlns:p14="http://schemas.microsoft.com/office/powerpoint/2010/main" val="33068774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Exercise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Day 2 </a:t>
            </a:r>
            <a:r>
              <a:rPr lang="en-US" b="0" i="0" dirty="0" err="1">
                <a:solidFill>
                  <a:srgbClr val="24292F"/>
                </a:solidFill>
                <a:effectLst/>
                <a:latin typeface="-apple-system"/>
              </a:rPr>
              <a:t>Exercise.sql</a:t>
            </a:r>
            <a:r>
              <a:rPr lang="en-US" b="0" i="0" dirty="0">
                <a:solidFill>
                  <a:srgbClr val="24292F"/>
                </a:solidFill>
                <a:effectLst/>
                <a:latin typeface="-apple-system"/>
              </a:rPr>
              <a:t> file</a:t>
            </a:r>
          </a:p>
          <a:p>
            <a:pPr lvl="1"/>
            <a:r>
              <a:rPr lang="en-US" dirty="0">
                <a:solidFill>
                  <a:srgbClr val="24292F"/>
                </a:solidFill>
                <a:latin typeface="-apple-system"/>
              </a:rPr>
              <a:t>Answer the questions from each section</a:t>
            </a:r>
            <a:endParaRPr lang="en-US" b="0" i="0" dirty="0">
              <a:solidFill>
                <a:srgbClr val="24292F"/>
              </a:solidFill>
              <a:effectLst/>
              <a:latin typeface="-apple-system"/>
            </a:endParaRPr>
          </a:p>
          <a:p>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76383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Filtering and Ordering SQL Results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1" i="0" dirty="0">
                <a:solidFill>
                  <a:schemeClr val="tx1"/>
                </a:solidFill>
                <a:effectLst/>
                <a:latin typeface="Söhne"/>
              </a:rPr>
              <a:t>What is Filtering?</a:t>
            </a:r>
            <a:endParaRPr lang="en-US" b="0" i="0" dirty="0">
              <a:solidFill>
                <a:schemeClr val="tx1"/>
              </a:solidFill>
              <a:effectLst/>
              <a:latin typeface="Söhne"/>
            </a:endParaRPr>
          </a:p>
          <a:p>
            <a:pPr lvl="1">
              <a:buFont typeface="Arial" panose="020B0604020202020204" pitchFamily="34" charset="0"/>
              <a:buChar char="•"/>
            </a:pPr>
            <a:r>
              <a:rPr lang="en-US" i="0" dirty="0">
                <a:solidFill>
                  <a:schemeClr val="tx1"/>
                </a:solidFill>
                <a:effectLst/>
                <a:latin typeface="Söhne"/>
              </a:rPr>
              <a:t>Filtering allows you to select a subset of rows from a table based on conditions.</a:t>
            </a:r>
          </a:p>
          <a:p>
            <a:pPr lvl="1">
              <a:buFont typeface="Arial" panose="020B0604020202020204" pitchFamily="34" charset="0"/>
              <a:buChar char="•"/>
            </a:pPr>
            <a:r>
              <a:rPr lang="en-US" i="0" dirty="0">
                <a:solidFill>
                  <a:schemeClr val="tx1"/>
                </a:solidFill>
                <a:effectLst/>
                <a:latin typeface="Söhne"/>
              </a:rPr>
              <a:t>Common filtering keywords: WHERE, AND, OR.</a:t>
            </a:r>
          </a:p>
          <a:p>
            <a:pPr lvl="1"/>
            <a:endParaRPr lang="en-US" b="0" i="0" dirty="0">
              <a:solidFill>
                <a:srgbClr val="1C1917"/>
              </a:solidFill>
              <a:effectLst/>
              <a:latin typeface="-apple-system"/>
            </a:endParaRPr>
          </a:p>
          <a:p>
            <a:pPr lvl="1"/>
            <a:endParaRPr lang="en-US" b="0" i="0" dirty="0">
              <a:solidFill>
                <a:srgbClr val="1C1917"/>
              </a:solidFill>
              <a:effectLst/>
              <a:latin typeface="-apple-system"/>
            </a:endParaRPr>
          </a:p>
          <a:p>
            <a:pPr algn="l"/>
            <a:r>
              <a:rPr lang="en-US" b="0" i="1" dirty="0">
                <a:solidFill>
                  <a:srgbClr val="374151"/>
                </a:solidFill>
                <a:effectLst/>
                <a:latin typeface="Söhne"/>
              </a:rPr>
              <a:t>Example:</a:t>
            </a:r>
            <a:endParaRPr lang="en-US" b="0" i="0" dirty="0">
              <a:solidFill>
                <a:srgbClr val="374151"/>
              </a:solidFill>
              <a:effectLst/>
              <a:latin typeface="Söhne"/>
            </a:endParaRPr>
          </a:p>
          <a:p>
            <a:pPr marL="1771650" lvl="4" indent="0">
              <a:buNone/>
            </a:pPr>
            <a:r>
              <a:rPr lang="en-US" sz="2400" dirty="0">
                <a:solidFill>
                  <a:srgbClr val="2E95D3"/>
                </a:solidFill>
                <a:effectLst/>
              </a:rPr>
              <a:t>	SELECT</a:t>
            </a:r>
            <a:r>
              <a:rPr lang="en-US" sz="2400" dirty="0">
                <a:effectLst/>
              </a:rPr>
              <a:t> * </a:t>
            </a:r>
          </a:p>
          <a:p>
            <a:pPr marL="1771650" lvl="4" indent="0">
              <a:buNone/>
            </a:pPr>
            <a:r>
              <a:rPr lang="en-US" sz="2400" dirty="0">
                <a:solidFill>
                  <a:srgbClr val="2E95D3"/>
                </a:solidFill>
                <a:effectLst/>
              </a:rPr>
              <a:t>	FROM</a:t>
            </a:r>
            <a:r>
              <a:rPr lang="en-US" sz="2400" dirty="0">
                <a:effectLst/>
              </a:rPr>
              <a:t> products </a:t>
            </a:r>
          </a:p>
          <a:p>
            <a:pPr marL="1771650" lvl="4" indent="0">
              <a:buNone/>
            </a:pPr>
            <a:r>
              <a:rPr lang="en-US" sz="2400" dirty="0">
                <a:solidFill>
                  <a:srgbClr val="2E95D3"/>
                </a:solidFill>
                <a:effectLst/>
              </a:rPr>
              <a:t>	WHERE</a:t>
            </a:r>
            <a:r>
              <a:rPr lang="en-US" sz="2400" dirty="0">
                <a:effectLst/>
              </a:rPr>
              <a:t> price &lt; </a:t>
            </a:r>
            <a:r>
              <a:rPr lang="en-US" sz="2400" dirty="0">
                <a:solidFill>
                  <a:srgbClr val="DF3079"/>
                </a:solidFill>
                <a:effectLst/>
              </a:rPr>
              <a:t>10</a:t>
            </a:r>
            <a:r>
              <a:rPr lang="en-US" sz="2400" dirty="0">
                <a:effectLst/>
              </a:rPr>
              <a:t>;</a:t>
            </a:r>
          </a:p>
        </p:txBody>
      </p:sp>
    </p:spTree>
    <p:extLst>
      <p:ext uri="{BB962C8B-B14F-4D97-AF65-F5344CB8AC3E}">
        <p14:creationId xmlns:p14="http://schemas.microsoft.com/office/powerpoint/2010/main" val="2192584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Filtering and Ordering SQL Results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1" i="0" dirty="0">
                <a:solidFill>
                  <a:schemeClr val="tx1"/>
                </a:solidFill>
                <a:effectLst/>
                <a:latin typeface="Söhne"/>
              </a:rPr>
              <a:t>What is Ordering?</a:t>
            </a:r>
            <a:endParaRPr lang="en-US" b="0" i="0" dirty="0">
              <a:solidFill>
                <a:schemeClr val="tx1"/>
              </a:solidFill>
              <a:effectLst/>
              <a:latin typeface="Söhne"/>
            </a:endParaRPr>
          </a:p>
          <a:p>
            <a:pPr lvl="1">
              <a:buFont typeface="Arial" panose="020B0604020202020204" pitchFamily="34" charset="0"/>
              <a:buChar char="•"/>
            </a:pPr>
            <a:r>
              <a:rPr lang="en-US" i="0" dirty="0">
                <a:solidFill>
                  <a:schemeClr val="tx1"/>
                </a:solidFill>
                <a:effectLst/>
                <a:latin typeface="Söhne"/>
              </a:rPr>
              <a:t>Ordering sorts the result set by one or more columns in ascending or descending order.</a:t>
            </a:r>
          </a:p>
          <a:p>
            <a:pPr lvl="1">
              <a:buFont typeface="Arial" panose="020B0604020202020204" pitchFamily="34" charset="0"/>
              <a:buChar char="•"/>
            </a:pPr>
            <a:r>
              <a:rPr lang="en-US" i="0" dirty="0">
                <a:solidFill>
                  <a:schemeClr val="tx1"/>
                </a:solidFill>
                <a:effectLst/>
                <a:latin typeface="Söhne"/>
              </a:rPr>
              <a:t>The ORDER BY keyword is used.</a:t>
            </a:r>
          </a:p>
          <a:p>
            <a:pPr lvl="1">
              <a:buFont typeface="Arial" panose="020B0604020202020204" pitchFamily="34" charset="0"/>
              <a:buChar char="•"/>
            </a:pPr>
            <a:endParaRPr lang="en-US" i="0" dirty="0">
              <a:solidFill>
                <a:srgbClr val="374151"/>
              </a:solidFill>
              <a:effectLst/>
              <a:latin typeface="Söhne"/>
            </a:endParaRPr>
          </a:p>
          <a:p>
            <a:pPr lvl="1">
              <a:buFont typeface="Arial" panose="020B0604020202020204" pitchFamily="34" charset="0"/>
              <a:buChar char="•"/>
            </a:pPr>
            <a:endParaRPr lang="en-US" i="0" dirty="0">
              <a:solidFill>
                <a:srgbClr val="374151"/>
              </a:solidFill>
              <a:effectLst/>
              <a:latin typeface="Söhne"/>
            </a:endParaRPr>
          </a:p>
          <a:p>
            <a:pPr algn="l"/>
            <a:r>
              <a:rPr lang="en-US" b="0" i="1" dirty="0">
                <a:solidFill>
                  <a:srgbClr val="374151"/>
                </a:solidFill>
                <a:effectLst/>
                <a:latin typeface="Söhne"/>
              </a:rPr>
              <a:t>Example:</a:t>
            </a:r>
            <a:endParaRPr lang="en-US" b="0" i="0" dirty="0">
              <a:solidFill>
                <a:srgbClr val="374151"/>
              </a:solidFill>
              <a:effectLst/>
              <a:latin typeface="Söhne"/>
            </a:endParaRPr>
          </a:p>
          <a:p>
            <a:pPr marL="0" indent="0">
              <a:buNone/>
            </a:pPr>
            <a:r>
              <a:rPr lang="en-US" dirty="0">
                <a:solidFill>
                  <a:srgbClr val="2E95D3"/>
                </a:solidFill>
                <a:effectLst/>
              </a:rPr>
              <a:t>				SELECT</a:t>
            </a:r>
            <a:r>
              <a:rPr lang="en-US" dirty="0">
                <a:effectLst/>
              </a:rPr>
              <a:t> * </a:t>
            </a:r>
          </a:p>
          <a:p>
            <a:pPr marL="0" indent="0">
              <a:buNone/>
            </a:pPr>
            <a:r>
              <a:rPr lang="en-US" dirty="0">
                <a:solidFill>
                  <a:srgbClr val="2E95D3"/>
                </a:solidFill>
              </a:rPr>
              <a:t>				</a:t>
            </a:r>
            <a:r>
              <a:rPr lang="en-US" dirty="0">
                <a:solidFill>
                  <a:srgbClr val="2E95D3"/>
                </a:solidFill>
                <a:effectLst/>
              </a:rPr>
              <a:t>FROM</a:t>
            </a:r>
            <a:r>
              <a:rPr lang="en-US" dirty="0">
                <a:effectLst/>
              </a:rPr>
              <a:t> products </a:t>
            </a:r>
          </a:p>
          <a:p>
            <a:pPr marL="0" indent="0">
              <a:buNone/>
            </a:pPr>
            <a:r>
              <a:rPr lang="en-US" dirty="0">
                <a:solidFill>
                  <a:srgbClr val="2E95D3"/>
                </a:solidFill>
              </a:rPr>
              <a:t>				</a:t>
            </a:r>
            <a:r>
              <a:rPr lang="en-US" dirty="0">
                <a:solidFill>
                  <a:srgbClr val="2E95D3"/>
                </a:solidFill>
                <a:effectLst/>
              </a:rPr>
              <a:t>ORDER</a:t>
            </a:r>
            <a:r>
              <a:rPr lang="en-US" dirty="0">
                <a:effectLst/>
              </a:rPr>
              <a:t> </a:t>
            </a:r>
            <a:r>
              <a:rPr lang="en-US" dirty="0">
                <a:solidFill>
                  <a:srgbClr val="2E95D3"/>
                </a:solidFill>
                <a:effectLst/>
              </a:rPr>
              <a:t>BY</a:t>
            </a:r>
            <a:r>
              <a:rPr lang="en-US" dirty="0">
                <a:effectLst/>
              </a:rPr>
              <a:t> price </a:t>
            </a:r>
            <a:r>
              <a:rPr lang="en-US" dirty="0">
                <a:solidFill>
                  <a:srgbClr val="2E95D3"/>
                </a:solidFill>
                <a:effectLst/>
              </a:rPr>
              <a:t>DESC</a:t>
            </a:r>
            <a:r>
              <a:rPr lang="en-US" dirty="0">
                <a:effectLst/>
              </a:rPr>
              <a:t>;</a:t>
            </a:r>
          </a:p>
        </p:txBody>
      </p:sp>
    </p:spTree>
    <p:extLst>
      <p:ext uri="{BB962C8B-B14F-4D97-AF65-F5344CB8AC3E}">
        <p14:creationId xmlns:p14="http://schemas.microsoft.com/office/powerpoint/2010/main" val="2573273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Filtering and Ordering SQL Results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1" i="0" dirty="0">
                <a:solidFill>
                  <a:schemeClr val="tx1"/>
                </a:solidFill>
                <a:effectLst/>
                <a:latin typeface="Söhne"/>
              </a:rPr>
              <a:t>Key Takeaways:</a:t>
            </a:r>
          </a:p>
          <a:p>
            <a:pPr marL="0" indent="0" algn="l">
              <a:buNone/>
            </a:pPr>
            <a:endParaRPr lang="en-US" b="0" i="0" dirty="0">
              <a:solidFill>
                <a:schemeClr val="tx1"/>
              </a:solidFill>
              <a:effectLst/>
              <a:latin typeface="Söhne"/>
            </a:endParaRPr>
          </a:p>
          <a:p>
            <a:pPr lvl="1">
              <a:buFont typeface="Arial" panose="020B0604020202020204" pitchFamily="34" charset="0"/>
              <a:buChar char="•"/>
            </a:pPr>
            <a:r>
              <a:rPr lang="en-US" i="0" dirty="0">
                <a:solidFill>
                  <a:schemeClr val="tx1"/>
                </a:solidFill>
                <a:effectLst/>
                <a:latin typeface="Söhne"/>
              </a:rPr>
              <a:t>Filtering reduces results to rows fulfilling a condition.</a:t>
            </a:r>
          </a:p>
          <a:p>
            <a:pPr lvl="1">
              <a:buFont typeface="Arial" panose="020B0604020202020204" pitchFamily="34" charset="0"/>
              <a:buChar char="•"/>
            </a:pPr>
            <a:endParaRPr lang="en-US" i="0" dirty="0">
              <a:solidFill>
                <a:schemeClr val="tx1"/>
              </a:solidFill>
              <a:effectLst/>
              <a:latin typeface="Söhne"/>
            </a:endParaRPr>
          </a:p>
          <a:p>
            <a:pPr lvl="1">
              <a:buFont typeface="Arial" panose="020B0604020202020204" pitchFamily="34" charset="0"/>
              <a:buChar char="•"/>
            </a:pPr>
            <a:r>
              <a:rPr lang="en-US" i="0" dirty="0">
                <a:solidFill>
                  <a:schemeClr val="tx1"/>
                </a:solidFill>
                <a:effectLst/>
                <a:latin typeface="Söhne"/>
              </a:rPr>
              <a:t>Ordering sorts results based on column values.</a:t>
            </a:r>
          </a:p>
          <a:p>
            <a:pPr lvl="1">
              <a:buFont typeface="Arial" panose="020B0604020202020204" pitchFamily="34" charset="0"/>
              <a:buChar char="•"/>
            </a:pPr>
            <a:endParaRPr lang="en-US" i="0" dirty="0">
              <a:solidFill>
                <a:schemeClr val="tx1"/>
              </a:solidFill>
              <a:effectLst/>
              <a:latin typeface="Söhne"/>
            </a:endParaRPr>
          </a:p>
          <a:p>
            <a:pPr lvl="1">
              <a:buFont typeface="Arial" panose="020B0604020202020204" pitchFamily="34" charset="0"/>
              <a:buChar char="•"/>
            </a:pPr>
            <a:r>
              <a:rPr lang="en-US" b="1" i="0" dirty="0">
                <a:solidFill>
                  <a:schemeClr val="tx1"/>
                </a:solidFill>
                <a:effectLst/>
                <a:latin typeface="Söhne"/>
              </a:rPr>
              <a:t>WHERE</a:t>
            </a:r>
            <a:r>
              <a:rPr lang="en-US" i="0" dirty="0">
                <a:solidFill>
                  <a:schemeClr val="tx1"/>
                </a:solidFill>
                <a:effectLst/>
                <a:latin typeface="Söhne"/>
              </a:rPr>
              <a:t> and </a:t>
            </a:r>
            <a:r>
              <a:rPr lang="en-US" b="1" i="0" dirty="0">
                <a:solidFill>
                  <a:schemeClr val="tx1"/>
                </a:solidFill>
                <a:effectLst/>
                <a:latin typeface="Söhne"/>
              </a:rPr>
              <a:t>ORDER BY </a:t>
            </a:r>
            <a:r>
              <a:rPr lang="en-US" i="0" dirty="0">
                <a:solidFill>
                  <a:schemeClr val="tx1"/>
                </a:solidFill>
                <a:effectLst/>
                <a:latin typeface="Söhne"/>
              </a:rPr>
              <a:t>are important keywords for manipulating query output.</a:t>
            </a:r>
          </a:p>
        </p:txBody>
      </p:sp>
    </p:spTree>
    <p:extLst>
      <p:ext uri="{BB962C8B-B14F-4D97-AF65-F5344CB8AC3E}">
        <p14:creationId xmlns:p14="http://schemas.microsoft.com/office/powerpoint/2010/main" val="2567282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1772D-6AC6-191C-8AC7-9648DE55E8C6}"/>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87E3A5FA-0395-C403-0252-F99E3A51A12B}"/>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Order Clause</a:t>
            </a:r>
          </a:p>
        </p:txBody>
      </p:sp>
    </p:spTree>
    <p:extLst>
      <p:ext uri="{BB962C8B-B14F-4D97-AF65-F5344CB8AC3E}">
        <p14:creationId xmlns:p14="http://schemas.microsoft.com/office/powerpoint/2010/main" val="2250119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SQL Clause Sequencing</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chemeClr val="tx1"/>
                </a:solidFill>
                <a:effectLst/>
                <a:latin typeface="-apple-system"/>
              </a:rPr>
              <a:t>Every SQL statement has a logical flow driving how it processes, filters, groups, orders data through sequential clauses:</a:t>
            </a:r>
          </a:p>
          <a:p>
            <a:endParaRPr lang="en-US" b="0" i="0" dirty="0">
              <a:solidFill>
                <a:schemeClr val="tx1"/>
              </a:solidFill>
              <a:effectLst/>
              <a:latin typeface="-apple-system"/>
            </a:endParaRPr>
          </a:p>
          <a:p>
            <a:pPr marL="1257300" lvl="2" indent="-342900">
              <a:buFont typeface="+mj-lt"/>
              <a:buAutoNum type="arabicPeriod"/>
            </a:pPr>
            <a:r>
              <a:rPr lang="en-US" b="0" i="0" dirty="0">
                <a:solidFill>
                  <a:schemeClr val="tx1"/>
                </a:solidFill>
                <a:effectLst/>
                <a:latin typeface="-apple-system"/>
              </a:rPr>
              <a:t>SELECT - Declare desired result set columns</a:t>
            </a:r>
          </a:p>
          <a:p>
            <a:pPr marL="1257300" lvl="2" indent="-342900">
              <a:buFont typeface="+mj-lt"/>
              <a:buAutoNum type="arabicPeriod"/>
            </a:pPr>
            <a:r>
              <a:rPr lang="en-US" b="0" i="0" dirty="0">
                <a:solidFill>
                  <a:schemeClr val="tx1"/>
                </a:solidFill>
                <a:effectLst/>
                <a:latin typeface="-apple-system"/>
              </a:rPr>
              <a:t>FROM - Source tables to join/access</a:t>
            </a:r>
          </a:p>
          <a:p>
            <a:pPr marL="1257300" lvl="2" indent="-342900">
              <a:buFont typeface="+mj-lt"/>
              <a:buAutoNum type="arabicPeriod"/>
            </a:pPr>
            <a:r>
              <a:rPr lang="en-US" b="0" i="0" dirty="0">
                <a:solidFill>
                  <a:schemeClr val="tx1"/>
                </a:solidFill>
                <a:effectLst/>
                <a:latin typeface="-apple-system"/>
              </a:rPr>
              <a:t>WHERE - Filter rows on conditions</a:t>
            </a:r>
          </a:p>
          <a:p>
            <a:pPr marL="1257300" lvl="2" indent="-342900">
              <a:buFont typeface="+mj-lt"/>
              <a:buAutoNum type="arabicPeriod"/>
            </a:pPr>
            <a:r>
              <a:rPr lang="en-US" b="0" i="0" dirty="0">
                <a:solidFill>
                  <a:schemeClr val="tx1"/>
                </a:solidFill>
                <a:effectLst/>
                <a:latin typeface="-apple-system"/>
              </a:rPr>
              <a:t>ORDER BY - Sort output rows</a:t>
            </a:r>
          </a:p>
          <a:p>
            <a:pPr marL="0" indent="0">
              <a:buNone/>
            </a:pPr>
            <a:br>
              <a:rPr lang="en-US" dirty="0"/>
            </a:br>
            <a:endParaRPr lang="en-US" b="0" i="0" dirty="0">
              <a:solidFill>
                <a:srgbClr val="1C1917"/>
              </a:solidFill>
              <a:effectLst/>
              <a:latin typeface="-apple-system"/>
            </a:endParaRPr>
          </a:p>
          <a:p>
            <a:pPr lvl="1"/>
            <a:endParaRPr lang="en-US" b="0" i="0" dirty="0">
              <a:solidFill>
                <a:schemeClr val="tx1"/>
              </a:solidFill>
              <a:effectLst/>
              <a:latin typeface="-apple-system"/>
            </a:endParaRPr>
          </a:p>
          <a:p>
            <a:pPr lvl="3"/>
            <a:endParaRPr lang="en-US" b="0" i="0" dirty="0">
              <a:solidFill>
                <a:srgbClr val="1C1917"/>
              </a:solidFill>
              <a:effectLst/>
              <a:latin typeface="-apple-system"/>
            </a:endParaRPr>
          </a:p>
        </p:txBody>
      </p:sp>
    </p:spTree>
    <p:extLst>
      <p:ext uri="{BB962C8B-B14F-4D97-AF65-F5344CB8AC3E}">
        <p14:creationId xmlns:p14="http://schemas.microsoft.com/office/powerpoint/2010/main" val="4254585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BE9482-6954-87DE-8875-D907816E9B07}"/>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1E3FAFEA-93DC-59FA-585F-F447DF51A6EE}"/>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Where Clause</a:t>
            </a:r>
          </a:p>
        </p:txBody>
      </p:sp>
    </p:spTree>
    <p:extLst>
      <p:ext uri="{BB962C8B-B14F-4D97-AF65-F5344CB8AC3E}">
        <p14:creationId xmlns:p14="http://schemas.microsoft.com/office/powerpoint/2010/main" val="192967467"/>
      </p:ext>
    </p:extLst>
  </p:cSld>
  <p:clrMapOvr>
    <a:masterClrMapping/>
  </p:clrMapOvr>
</p:sld>
</file>

<file path=ppt/theme/theme1.xml><?xml version="1.0" encoding="utf-8"?>
<a:theme xmlns:a="http://schemas.openxmlformats.org/drawingml/2006/main" name="Title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Slide 0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Information Slide 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Information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17D047DAB2764FBE8B85865ADF125C" ma:contentTypeVersion="0" ma:contentTypeDescription="Create a new document." ma:contentTypeScope="" ma:versionID="3154522c01a2510568c44eaa3f86772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9784AE-7718-4684-9BBC-9AAC52D5A5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530F82F-BEB8-4CE5-BAAE-EC5C7B644B7C}">
  <ds:schemaRefs>
    <ds:schemaRef ds:uri="http://schemas.microsoft.com/office/2006/documentManagement/types"/>
    <ds:schemaRef ds:uri="http://schemas.microsoft.com/office/2006/metadata/properties"/>
    <ds:schemaRef ds:uri="http://www.w3.org/XML/1998/namespace"/>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E49E43F2-009D-4FD5-9629-B1B9A3DF71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15945</TotalTime>
  <Words>2948</Words>
  <Application>Microsoft Macintosh PowerPoint</Application>
  <PresentationFormat>On-screen Show (4:3)</PresentationFormat>
  <Paragraphs>346</Paragraphs>
  <Slides>30</Slides>
  <Notes>28</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30</vt:i4>
      </vt:variant>
    </vt:vector>
  </HeadingPairs>
  <TitlesOfParts>
    <vt:vector size="39" baseType="lpstr">
      <vt:lpstr>-apple-system</vt:lpstr>
      <vt:lpstr>Arial</vt:lpstr>
      <vt:lpstr>Calibri</vt:lpstr>
      <vt:lpstr>Söhne</vt:lpstr>
      <vt:lpstr>Söhne Mono</vt:lpstr>
      <vt:lpstr>Title Slide 02</vt:lpstr>
      <vt:lpstr>Title Slide 03</vt:lpstr>
      <vt:lpstr>Information Slide 01</vt:lpstr>
      <vt:lpstr>Information Slide 02</vt:lpstr>
      <vt:lpstr>Filtering and Ordering</vt:lpstr>
      <vt:lpstr>Learning Objectives</vt:lpstr>
      <vt:lpstr>Filtering and Ordering SQL Results</vt:lpstr>
      <vt:lpstr>Filtering and Ordering SQL Results</vt:lpstr>
      <vt:lpstr>Filtering and Ordering SQL Results</vt:lpstr>
      <vt:lpstr>Filtering and Ordering SQL Results</vt:lpstr>
      <vt:lpstr>Order Clause</vt:lpstr>
      <vt:lpstr>SQL Clause Sequencing</vt:lpstr>
      <vt:lpstr>Where Clause</vt:lpstr>
      <vt:lpstr>WHERE Clause</vt:lpstr>
      <vt:lpstr>WHERE Clause</vt:lpstr>
      <vt:lpstr>WHERE Clause</vt:lpstr>
      <vt:lpstr>Combining Conditions</vt:lpstr>
      <vt:lpstr>Combining Filter Conditions</vt:lpstr>
      <vt:lpstr>Combining Filter Conditions</vt:lpstr>
      <vt:lpstr>Combining Filter Conditions</vt:lpstr>
      <vt:lpstr>Combining Filter Conditions</vt:lpstr>
      <vt:lpstr>Pattern Matching</vt:lpstr>
      <vt:lpstr>Pattern Matching</vt:lpstr>
      <vt:lpstr>Pattern Matching</vt:lpstr>
      <vt:lpstr>Ordering Results</vt:lpstr>
      <vt:lpstr>Ordering Results Sets</vt:lpstr>
      <vt:lpstr>Ordering Results Sets</vt:lpstr>
      <vt:lpstr>Ordering Results Sets</vt:lpstr>
      <vt:lpstr>Recap</vt:lpstr>
      <vt:lpstr>SQL Clause Sequencing</vt:lpstr>
      <vt:lpstr>Hands On Examples</vt:lpstr>
      <vt:lpstr>Hands On Examples</vt:lpstr>
      <vt:lpstr>Hands On Examples</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Aleks Jovanovich</cp:lastModifiedBy>
  <cp:revision>335</cp:revision>
  <cp:lastPrinted>2018-09-19T19:48:01Z</cp:lastPrinted>
  <dcterms:created xsi:type="dcterms:W3CDTF">2010-04-12T23:12:02Z</dcterms:created>
  <dcterms:modified xsi:type="dcterms:W3CDTF">2025-03-24T18:32:28Z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