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67"/>
  </p:notesMasterIdLst>
  <p:handoutMasterIdLst>
    <p:handoutMasterId r:id="rId68"/>
  </p:handoutMasterIdLst>
  <p:sldIdLst>
    <p:sldId id="256" r:id="rId8"/>
    <p:sldId id="310" r:id="rId9"/>
    <p:sldId id="400" r:id="rId10"/>
    <p:sldId id="401" r:id="rId11"/>
    <p:sldId id="402" r:id="rId12"/>
    <p:sldId id="403" r:id="rId13"/>
    <p:sldId id="404" r:id="rId14"/>
    <p:sldId id="423" r:id="rId15"/>
    <p:sldId id="419" r:id="rId16"/>
    <p:sldId id="421" r:id="rId17"/>
    <p:sldId id="420" r:id="rId18"/>
    <p:sldId id="422" r:id="rId19"/>
    <p:sldId id="424" r:id="rId20"/>
    <p:sldId id="408" r:id="rId21"/>
    <p:sldId id="409" r:id="rId22"/>
    <p:sldId id="340" r:id="rId23"/>
    <p:sldId id="405" r:id="rId24"/>
    <p:sldId id="406" r:id="rId25"/>
    <p:sldId id="431" r:id="rId26"/>
    <p:sldId id="407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25" r:id="rId44"/>
    <p:sldId id="426" r:id="rId45"/>
    <p:sldId id="427" r:id="rId46"/>
    <p:sldId id="428" r:id="rId47"/>
    <p:sldId id="429" r:id="rId48"/>
    <p:sldId id="430" r:id="rId49"/>
    <p:sldId id="432" r:id="rId50"/>
    <p:sldId id="433" r:id="rId51"/>
    <p:sldId id="434" r:id="rId52"/>
    <p:sldId id="435" r:id="rId53"/>
    <p:sldId id="436" r:id="rId54"/>
    <p:sldId id="444" r:id="rId55"/>
    <p:sldId id="393" r:id="rId56"/>
    <p:sldId id="394" r:id="rId57"/>
    <p:sldId id="446" r:id="rId58"/>
    <p:sldId id="449" r:id="rId59"/>
    <p:sldId id="451" r:id="rId60"/>
    <p:sldId id="397" r:id="rId61"/>
    <p:sldId id="448" r:id="rId62"/>
    <p:sldId id="452" r:id="rId63"/>
    <p:sldId id="453" r:id="rId64"/>
    <p:sldId id="454" r:id="rId65"/>
    <p:sldId id="455" r:id="rId66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</p14:sldIdLst>
        </p14:section>
        <p14:section name="What is a Join?" id="{F1F22038-7539-C54D-84BB-90AECE016022}">
          <p14:sldIdLst>
            <p14:sldId id="400"/>
            <p14:sldId id="401"/>
            <p14:sldId id="402"/>
            <p14:sldId id="403"/>
            <p14:sldId id="404"/>
          </p14:sldIdLst>
        </p14:section>
        <p14:section name="Join Conditions" id="{36BDD691-B0FB-DD48-B020-EFD991F25E8D}">
          <p14:sldIdLst>
            <p14:sldId id="423"/>
            <p14:sldId id="419"/>
            <p14:sldId id="421"/>
            <p14:sldId id="420"/>
            <p14:sldId id="422"/>
            <p14:sldId id="424"/>
          </p14:sldIdLst>
        </p14:section>
        <p14:section name="Alias" id="{2B64652D-AB12-FB4A-AC2E-4EA5B27F7A36}">
          <p14:sldIdLst>
            <p14:sldId id="408"/>
            <p14:sldId id="409"/>
          </p14:sldIdLst>
        </p14:section>
        <p14:section name="Prep for examples" id="{CE52D033-E647-6341-9781-973B023944A1}">
          <p14:sldIdLst>
            <p14:sldId id="340"/>
          </p14:sldIdLst>
        </p14:section>
        <p14:section name="Inner Join" id="{5F2A353E-46CE-3A44-B46E-A2C745B17A94}">
          <p14:sldIdLst>
            <p14:sldId id="405"/>
            <p14:sldId id="406"/>
            <p14:sldId id="431"/>
            <p14:sldId id="407"/>
          </p14:sldIdLst>
        </p14:section>
        <p14:section name="Left Outer Join" id="{485284D6-AF94-AC49-8F8E-DEF034319C4E}">
          <p14:sldIdLst>
            <p14:sldId id="410"/>
            <p14:sldId id="411"/>
            <p14:sldId id="412"/>
          </p14:sldIdLst>
        </p14:section>
        <p14:section name="Right Outer Join" id="{69965D88-A687-AF4D-833E-AB922E33BC35}">
          <p14:sldIdLst>
            <p14:sldId id="413"/>
            <p14:sldId id="414"/>
            <p14:sldId id="415"/>
          </p14:sldIdLst>
        </p14:section>
        <p14:section name="Full Outer Join" id="{A7F75BFF-0B65-0544-895A-6C8A53E7BB54}">
          <p14:sldIdLst>
            <p14:sldId id="416"/>
            <p14:sldId id="417"/>
            <p14:sldId id="418"/>
          </p14:sldIdLst>
        </p14:section>
        <p14:section name="Join With Aggregates" id="{0738CA60-406A-1F4D-8B95-1E727DA0FE07}">
          <p14:sldIdLst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Multiple Joins" id="{8D1BF286-AF7B-0F41-81C0-100E3D5A63AE}">
          <p14:sldIdLst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Self Join" id="{312B0C7D-8FEB-C24C-9DEC-36BBB9CF45F6}">
          <p14:sldIdLst>
            <p14:sldId id="432"/>
            <p14:sldId id="433"/>
            <p14:sldId id="434"/>
            <p14:sldId id="435"/>
            <p14:sldId id="436"/>
          </p14:sldIdLst>
        </p14:section>
        <p14:section name="Summary" id="{5F32AEFE-A1A0-8A48-A42C-FF84CADA5A4C}">
          <p14:sldIdLst>
            <p14:sldId id="444"/>
          </p14:sldIdLst>
        </p14:section>
        <p14:section name="Exercise" id="{EB7AAB06-D5D7-D642-AE71-9E1D4F6358B7}">
          <p14:sldIdLst>
            <p14:sldId id="393"/>
            <p14:sldId id="394"/>
            <p14:sldId id="446"/>
            <p14:sldId id="449"/>
            <p14:sldId id="451"/>
            <p14:sldId id="397"/>
            <p14:sldId id="448"/>
            <p14:sldId id="452"/>
            <p14:sldId id="453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11" autoAdjust="0"/>
    <p:restoredTop sz="84362" autoAdjust="0"/>
  </p:normalViewPr>
  <p:slideViewPr>
    <p:cSldViewPr snapToGrid="0" snapToObjects="1">
      <p:cViewPr varScale="1">
        <p:scale>
          <a:sx n="58" d="100"/>
          <a:sy n="58" d="100"/>
        </p:scale>
        <p:origin x="19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Joins in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6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Power of Defined Relationships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Define Table Relations in ON?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condition filters and maps related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Enables viewing connected data in one result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Analysis can span multiple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Extends insights beyond individual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Entity relations become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queryable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like customers to orders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Unlocking Deeper Analytics: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Defining table relationships via join conditions enables deeper multi-faceted analysis not possible within individual tables.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Connecting entities creates opportunities for more impactful insights.</a:t>
            </a:r>
          </a:p>
          <a:p>
            <a:pPr lvl="1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90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Matching Based on Key Columns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Typical Join Condition: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Customers.CustomerID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Orders.CustomerID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Relating Table Data via Keys: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for standardized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Links core table entities like customers to transactions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Match on Keys?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customer has an ID in the Customers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Orders link to a customer by storing their ID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Comparing IDs relates orders to the customer who placed it</a:t>
            </a:r>
          </a:p>
          <a:p>
            <a:pPr lvl="1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07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Crafting Join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Flexible Join Logic: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Simple column equality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Equivalent more complex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Multiple AND/OR conditional logic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Customers.State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Orders.State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YEAR(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Customers.StartYear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Customers.Points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10000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200</a:t>
            </a:r>
          </a:p>
        </p:txBody>
      </p:sp>
    </p:spTree>
    <p:extLst>
      <p:ext uri="{BB962C8B-B14F-4D97-AF65-F5344CB8AC3E}">
        <p14:creationId xmlns:p14="http://schemas.microsoft.com/office/powerpoint/2010/main" val="160905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Crafting Join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Summary: 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While join conditions can leverage complex expressions, the focus should be relating rows with meaningful connections between tables. Balance simplicity and specificity based on data analysis..</a:t>
            </a:r>
          </a:p>
        </p:txBody>
      </p:sp>
    </p:spTree>
    <p:extLst>
      <p:ext uri="{BB962C8B-B14F-4D97-AF65-F5344CB8AC3E}">
        <p14:creationId xmlns:p14="http://schemas.microsoft.com/office/powerpoint/2010/main" val="425605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Why Use Join Alias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aliases are useful for assigning table aliases in JOIN statements to make queries easier to write and read: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Improves readability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Simplifies coding - You only need to type short aliases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Avoids ambiguity - Column name can be the same across tables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syntax for a SQL JOIN with aliases is: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sz="2000" b="0" i="0" dirty="0" err="1">
                <a:solidFill>
                  <a:srgbClr val="1C1917"/>
                </a:solidFill>
                <a:effectLst/>
                <a:latin typeface="-apple-system"/>
              </a:rPr>
              <a:t>column_list</a:t>
            </a:r>
            <a:endParaRPr lang="en-US" sz="20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FROM table1 alias1 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JOIN table2 alias2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  ON alias1.join_column = alias2.join_column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375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Why Use Join Alias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xample with and without aliases: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Without aliases: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orders.customer_id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With aliases: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ord.customer_id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908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Prep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mss-p1-biss-01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Right click on AdventureWorks2012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Select new query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EB79A-878D-B2FD-6C90-B85A5F8E7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30" b="2898"/>
          <a:stretch/>
        </p:blipFill>
        <p:spPr>
          <a:xfrm>
            <a:off x="5647259" y="1670900"/>
            <a:ext cx="306324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Inner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Concepts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Ideal for assembling connected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 only includes related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duplication or missing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Great for combining data about the same entities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Example: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TableB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TableA.id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TableB.tablea_id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/>
              <a:t>Inner Join Fundamentals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Foundation join to combine matched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Omits rows that fail the ON comparison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Output has columns from both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Links tables based on defined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Other joins built on inner join foundation</a:t>
            </a:r>
          </a:p>
        </p:txBody>
      </p:sp>
      <p:pic>
        <p:nvPicPr>
          <p:cNvPr id="2050" name="Picture 2" descr="INNER JOIN: a guide to the most important JOIN - IONOS CA">
            <a:extLst>
              <a:ext uri="{FF2B5EF4-FFF2-40B4-BE49-F238E27FC236}">
                <a16:creationId xmlns:a16="http://schemas.microsoft.com/office/drawing/2014/main" id="{EE947A9C-A2FF-8173-10F9-25C41FEF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29" y="3923371"/>
            <a:ext cx="3797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3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Inner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key differences between JOIN and INNER JOIN: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by itself implicitly means INNER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INNER JOIN explicitly adds the INNER keyword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function the same way - matching rows where the ON condition is true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and INNER JOIN produce the same result set joining on a condition.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INNER JOIN syntax just makes it more clear you are intending an inner join rather than a different join type.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readability and self-documenting code, it is considered a best practice to use the explicit INNER JOIN syntax instead of just JOIN. But both terms refer to the same type of joining rows between tables.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44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Distinguish between INNER and OUTER joins.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Identify the types of outer joins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Inner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product name and subcategory name: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ps.Name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Subcategory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Production.ProductSubcategory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ps.ProductSubcategoryID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product model name and instructions: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pm.Instructions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473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Left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OUTER JOIN Fundamentals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Preserving Data from Left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left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Matches right side rows if join condition met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columns are NULL if no match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Keeps all left table data intact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Example: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c 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Orders o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574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Left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all left table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right table matching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no match, right has NULLs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keeping all main records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left join focuses on including complete left side data, while selectively merging associated right table information. This ensures no missing main records in analytics.</a:t>
            </a:r>
          </a:p>
        </p:txBody>
      </p:sp>
      <p:pic>
        <p:nvPicPr>
          <p:cNvPr id="3074" name="Picture 2" descr="SQL LEFT JOIN Operation - Tutorial Republic">
            <a:extLst>
              <a:ext uri="{FF2B5EF4-FFF2-40B4-BE49-F238E27FC236}">
                <a16:creationId xmlns:a16="http://schemas.microsoft.com/office/drawing/2014/main" id="{27F313E4-59CD-F3C1-FDC0-CD73EC65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17" y="4610588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Left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products with their product model name if one exists: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ModelName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inventory snapshots with product name: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pi.Shelf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pi.Quantity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407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OUTER JOIN Fundamentals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Preserving Data from Right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right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table rows included if join condition met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columns are NULL if no match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RIGHT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JOIN Example: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Orders o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JOIN Customers c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352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all right table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left table matching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no match, left has NULLs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keeping all secondary records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right join focuses on including complete right side data, while selectively merging associated left table information. This ensures no missing secondary table records in analysis.</a:t>
            </a:r>
          </a:p>
        </p:txBody>
      </p:sp>
      <p:pic>
        <p:nvPicPr>
          <p:cNvPr id="4098" name="Picture 2" descr="SQL RIGHT JOIN Operation - Tutorial Republic">
            <a:extLst>
              <a:ext uri="{FF2B5EF4-FFF2-40B4-BE49-F238E27FC236}">
                <a16:creationId xmlns:a16="http://schemas.microsoft.com/office/drawing/2014/main" id="{E8FED581-1A8C-2993-1AEB-C367C2ED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29" y="4806347"/>
            <a:ext cx="43561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3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product models with any matching products: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ModelName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product inventory snapshots with product info if available: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pi.Shelf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pi.Quantity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206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Full Outer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 Complete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Matching and Unmatched Rows from Both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left and right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If no match, columns are NULL for missing side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Very inclusive of all table data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FULL OUTER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JOIN Example: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TableB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b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b.a_id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1227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Full Outer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Results in full data from both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complete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Locate gaps not found in other joins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 all edges of data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full join provides complete insight into table data by including both matches and non-matches between tables..</a:t>
            </a:r>
          </a:p>
        </p:txBody>
      </p:sp>
      <p:pic>
        <p:nvPicPr>
          <p:cNvPr id="5122" name="Picture 2" descr="How To Do a Full Outer Join in MySQL - Ubiq BI">
            <a:extLst>
              <a:ext uri="{FF2B5EF4-FFF2-40B4-BE49-F238E27FC236}">
                <a16:creationId xmlns:a16="http://schemas.microsoft.com/office/drawing/2014/main" id="{996B08BE-CCCF-C8C3-2D95-C1D8B4A7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18" y="4691942"/>
            <a:ext cx="3511521" cy="188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34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Full Outer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products and product models with matches and non-matches: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ModelName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inventory snapshots combined with all products, even those lacking snapshots: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pi.Shelf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pi.Quantity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04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allow you to combine data from multiple related tables into a single result set. 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Allow Powerful Data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enable combining data from multiple tables into a single result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 rows between tables based on relate columns like 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Fundamental SQL concept for working with multiple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Basis for many complex queries, reports, and analyses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integrate and connect data across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 rows between tables based on related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Various types for including all or only matched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Essential for working with complex multi-table databases</a:t>
            </a:r>
          </a:p>
        </p:txBody>
      </p:sp>
    </p:spTree>
    <p:extLst>
      <p:ext uri="{BB962C8B-B14F-4D97-AF65-F5344CB8AC3E}">
        <p14:creationId xmlns:p14="http://schemas.microsoft.com/office/powerpoint/2010/main" val="383316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Blending Joins and Aggregates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Joining with aggregates refers to first joining multiple tables in a SQL query, and then aggregating the resulted joined data using functions like SUM, COUNT, AVG, etc.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you could: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 customers table to an orders table to associate each customer with their orders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Then, aggregate the joined data to summarize rather than seeing individual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allows you to analyze both the relationships between tables with the join, along with aggregated summaries in the same query - blending row level and summary data together.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4140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 customers table to an orders table to associate each customer with their orders</a:t>
            </a:r>
          </a:p>
          <a:p>
            <a:pPr lvl="4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c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o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o.customer_id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51435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Then, aggregate the joined data to summarize rather than seeing individual rows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total_spent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c 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o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o.customer_id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771650" lvl="4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561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Insights to Unlock: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Total order revenue per customer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Average product price per category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Max purchase amount by city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Rank highest grossing product regions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Requirements: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Related tables via foreign/primary keys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Columns to aggregate after joining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columns to slice summaries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Blend granular and aggregate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Expand insights beyond individual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Comprehensive data perspective</a:t>
            </a:r>
          </a:p>
          <a:p>
            <a:pPr marL="1771650" lvl="4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6224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Syntax Pattern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SELECT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customers.name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, SUM(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orders.amount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) AS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total_purchased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FROM customers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INNER JOIN orders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ON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customers.id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=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orders.customer_id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GROUP BY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this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join the customers and orders tables on the customer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the customer name and sum of order amounts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the sum of order amounts by customer name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allows us to get a total purchased amount per customer without needing the HAVING line to filter groups.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1331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Syntax Pattern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SELECT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customers.name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, SUM(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orders.amount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) AS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total_purchased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FROM customers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INNER JOIN orders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ON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customers.id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=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orders.customer_id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GROUP BY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this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join the customers and orders tables on the customer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the customer name and sum of order amounts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the sum of order amounts by customer name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allows us to get a total purchased amount per customer without needing the HAVING line to filter groups.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17469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Average reseller sales amount per year:</a:t>
            </a:r>
          </a:p>
          <a:p>
            <a:pPr lvl="1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SELECT YEAR(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sh.OrderDate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OrderYear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, AVG(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sd.LineTotal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AverageSales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Sales.SalesOrderDetail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sh.SalesOrderID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sd.SalesOrderID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GROUP BY YEAR(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sh.OrderDate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908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dirty="0">
                <a:solidFill>
                  <a:srgbClr val="1C1917"/>
                </a:solidFill>
                <a:effectLst/>
                <a:latin typeface="-apple-system"/>
              </a:rPr>
              <a:t>How many times has each product been ordered?</a:t>
            </a:r>
            <a:r>
              <a:rPr lang="en-US" dirty="0">
                <a:solidFill>
                  <a:srgbClr val="1C1917"/>
                </a:solidFill>
                <a:effectLst/>
                <a:latin typeface="-apple-system"/>
              </a:rPr>
              <a:t>:</a:t>
            </a:r>
          </a:p>
          <a:p>
            <a:pPr lvl="1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as Product, COUNT(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sod.SalesOrderDetailID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OrderCount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as p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Sales.SalesOrderDetail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AS sod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sod.ProductID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4614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Multiple joins refers to when you JOIN more than two tables together in a SQL query.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Usually when we think about joins, we picture joining two tables based on some relationship. For example, joining a customers table to an orders table.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However, SQL supports joining any number of tables together in one query by specifying multiple JOIN statements.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we could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Customers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Orders</a:t>
            </a:r>
          </a:p>
          <a:p>
            <a:pPr lvl="2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Order_Items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Products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 within the same query to incorporate data from those 4 tables into the result set. </a:t>
            </a:r>
          </a:p>
        </p:txBody>
      </p:sp>
    </p:spTree>
    <p:extLst>
      <p:ext uri="{BB962C8B-B14F-4D97-AF65-F5344CB8AC3E}">
        <p14:creationId xmlns:p14="http://schemas.microsoft.com/office/powerpoint/2010/main" val="3586600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queries can contain multiple JOIN clauses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joins incrementally to build query complexity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of joins impacts intermediate result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Optimizing join order is performance tuning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joins for additional table relationships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 thoughtful on join order and impact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 performance of alternative designs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Craft right joins to solve 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1416164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Here is the syntax for using multiple JOIN statements in a SQL query: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columns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Table1 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Table2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Table1.id = Table2.t1_id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Table3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Table2.id = Table3.t2_id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Table4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Table3.id = Table4.t3_id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conditions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columns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 number</a:t>
            </a:r>
          </a:p>
        </p:txBody>
      </p:sp>
    </p:spTree>
    <p:extLst>
      <p:ext uri="{BB962C8B-B14F-4D97-AF65-F5344CB8AC3E}">
        <p14:creationId xmlns:p14="http://schemas.microsoft.com/office/powerpoint/2010/main" val="338189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JOIN Statement Components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columns - Fields to include in output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Table1 - First table referenced in join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Table2 - Second table referenced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condition - Column logic that matches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Additional JOINs - More tables can be joined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marL="125730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* </a:t>
            </a:r>
          </a:p>
          <a:p>
            <a:pPr marL="125730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FROM Table1 </a:t>
            </a:r>
          </a:p>
          <a:p>
            <a:pPr marL="125730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INNER JOIN Table2 </a:t>
            </a:r>
          </a:p>
          <a:p>
            <a:pPr marL="125730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ON Table1.id = Table2.table1_id;</a:t>
            </a:r>
          </a:p>
        </p:txBody>
      </p:sp>
    </p:spTree>
    <p:extLst>
      <p:ext uri="{BB962C8B-B14F-4D97-AF65-F5344CB8AC3E}">
        <p14:creationId xmlns:p14="http://schemas.microsoft.com/office/powerpoint/2010/main" val="90829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this 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There are multiple JOIN clauses to join Table1, Table2, Table3 and Table4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JOIN has its own ON clause to define the relationship between the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include WHERE, ORDER BY, LIMIT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around the joins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key points: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 goes from initial table progressively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JOIN references the tables joined up to that point via aliases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chain many JOINs to connect extensive relationships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 just keep incrementally adding JOIN clauses to relate additional tables to the query. </a:t>
            </a:r>
          </a:p>
        </p:txBody>
      </p:sp>
    </p:spTree>
    <p:extLst>
      <p:ext uri="{BB962C8B-B14F-4D97-AF65-F5344CB8AC3E}">
        <p14:creationId xmlns:p14="http://schemas.microsoft.com/office/powerpoint/2010/main" val="8022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Joining Products, Categories, Subcategories: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Category,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Subcategory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p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Production.ProductSubcategory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sc.ProductSubcategoryID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c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sc.ProductCategoryID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c.ProductCategoryID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043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Joining Person, Employee, and Email tables: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Category,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Subcategory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p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Production.ProductSubcategory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sc.ProductSubcategoryID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c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sc.ProductCategoryID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c.ProductCategoryID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595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self join allows you to match a row in a table to other rows in the same table.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lets you connect data back to itself instead of joining to a different table.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imagine you have an employees table listing all employees at a company. That table has columns like: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 - A unique number for each employee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Name</a:t>
            </a:r>
          </a:p>
          <a:p>
            <a:pPr lvl="2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ManagerId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- The Id number of the person's manager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could use a self join to match employees to their manager by comparing the Id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ManagerId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columns.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56678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Self Join Scenarios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Modeling Hierarchies &amp; Graphs: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Employees to Managers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Categories to Parent Categories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Folder Structures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Bill of Materials Assemblies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Network / Tree Structures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Summary: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Self joins are ideal for querying data with logical hierarchies, structures, and relationships within the same table.</a:t>
            </a:r>
          </a:p>
        </p:txBody>
      </p:sp>
    </p:spTree>
    <p:extLst>
      <p:ext uri="{BB962C8B-B14F-4D97-AF65-F5344CB8AC3E}">
        <p14:creationId xmlns:p14="http://schemas.microsoft.com/office/powerpoint/2010/main" val="1698183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Basic Syntax: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t1.col1, t2.col2</a:t>
            </a: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FROM table t1 </a:t>
            </a: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JOIN table t2</a:t>
            </a: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  ON t1.key = t2.ref_key</a:t>
            </a:r>
          </a:p>
          <a:p>
            <a:pPr lvl="2" indent="-342900"/>
            <a:endParaRPr lang="en-US" sz="2000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Alias the table each time</a:t>
            </a:r>
          </a:p>
          <a:p>
            <a:pPr lvl="1"/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Resolve ambiguous columns</a:t>
            </a:r>
          </a:p>
          <a:p>
            <a:pPr lvl="1"/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Compare alias versions</a:t>
            </a:r>
          </a:p>
          <a:p>
            <a:pPr marL="800100" lvl="2" indent="0">
              <a:buNone/>
            </a:pPr>
            <a:endParaRPr lang="en-US" sz="20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42084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Product Inventories to Preceding:</a:t>
            </a:r>
          </a:p>
          <a:p>
            <a:pPr lvl="1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pi1.Shelf, pi2.Shelf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PrevShelf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pi1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pi2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pi1.ProductID = pi2.ProductID</a:t>
            </a:r>
          </a:p>
        </p:txBody>
      </p:sp>
    </p:spTree>
    <p:extLst>
      <p:ext uri="{BB962C8B-B14F-4D97-AF65-F5344CB8AC3E}">
        <p14:creationId xmlns:p14="http://schemas.microsoft.com/office/powerpoint/2010/main" val="4002803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Pairs of people from that Person table with the same last name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p1.FirstName, p1.LastName, 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     p2.FirstName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RelativeFirstName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p2.LastName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RelativeLastName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Person.Person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p1 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Person.Person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p2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p1.BusinessEntityID &lt;&gt; p2.BusinessEntityID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AND p1.LastName = p2.LastName</a:t>
            </a:r>
          </a:p>
        </p:txBody>
      </p:sp>
    </p:spTree>
    <p:extLst>
      <p:ext uri="{BB962C8B-B14F-4D97-AF65-F5344CB8AC3E}">
        <p14:creationId xmlns:p14="http://schemas.microsoft.com/office/powerpoint/2010/main" val="3794723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aliases for easier coding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Multiple joins to connect more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 and filter joined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Optimize join order and performance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Visualize expected output for validation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Purpose: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deliver a foundation for many analytical tasks by interrelating data distributed across tables. Careful construction and validation enables deriving maximum value.</a:t>
            </a:r>
          </a:p>
          <a:p>
            <a:pPr lvl="2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Introduction: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Sample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data for fictitious bike manufacturer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Widely used to demonstrate SQL Server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will query and analyze 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data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Using the </a:t>
            </a:r>
            <a:r>
              <a:rPr lang="en-US" b="1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Instructions: Follow the steps outlined in each section.</a:t>
            </a:r>
            <a:br>
              <a:rPr lang="en-US" dirty="0"/>
            </a:b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0051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ain types of SQL JOINS: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only matching rows from both tables based on the join condition.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join type used to combine rows with relationships.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Excludes rows from either table that don't satisfy the ON clause.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left table even if no matching rows in right table.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table columns are NULL if no match found.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Used to keep all rows from main table while adding data from secondary table.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6481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1 -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are the standard costs for ‘Road-150 Red, 62’ bike model?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Product table lists individual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links to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ProductCostHistory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which tracks costs over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can join the tables to match rows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78648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1 - Answer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are the standard costs for the ‘Road-150 Red, 62’ bike model?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pch.StandardCost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AS p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Production.ProductCostHistory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pch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p.ProductID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pch.ProductID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= 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Road-150 Red, 62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’;</a:t>
            </a:r>
          </a:p>
          <a:p>
            <a:pPr marL="857250" lvl="2" indent="0">
              <a:buNone/>
            </a:pPr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Explanation: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Road-150 Red, 62’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products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to related cost history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 rows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lines up</a:t>
            </a:r>
          </a:p>
          <a:p>
            <a:pPr marL="857250" lvl="2" indent="0">
              <a:buNone/>
            </a:pPr>
            <a:endParaRPr lang="en-US" dirty="0"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87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2 -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Which products don't have a product model assigned?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Product table contains all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products are associated with models ID’s the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can use a left join to see what products lack a model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9829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2 - Answer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Which products don't have a product model assigned?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SELECT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p.Name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FROM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Production.Product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AS p  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LEFT JOIN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Production.ProductModel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AS pm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ON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p.ProductModelID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=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pm.ProductModelID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WHERE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pm.ProductModelID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IS NULL;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xplanation: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Shows products missing related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Matches all products to models if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NULL model means no match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1241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3 -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JOIN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 many product model illustrations don't have an actual product model assigned?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Product Models are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Illustrations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ProductionModel.Illustration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join checks illustrations lacking photos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4621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2 – Question - Answer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 many product model illustrations don't have an actual product model assigned?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SELECT COUNT(*)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Missing_Product_Models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FROM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Production.ProductModelIllustration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AS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pmi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RIGHT JOIN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Production.ProductModel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AS pm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ON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pmi.ProductModelID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=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pm.ProductModelID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WHERE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pmi.ProductModelID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IS NULL;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Explanation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Illustrations may be missing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ProductModels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Matches all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ProductModels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NULL model links as missing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finding gaps vs doing left join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7642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4 -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OUTER JOIN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 many product models are missing product model illustrations?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Product Models are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Illustrations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ProductionModel.Illustration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Any NULL illustration values would signify missing assets for that model.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54201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4 - Answer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 many product models are missing product model illustrations?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COUNT(*)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MissingIllustrations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Production.ProductModelIllustration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pmi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pmi.ProductModelID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pmi.ProductModelID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IS NULL;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Explanation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 full join between models and illustrations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If no matching illustration, counted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Shows gaps where models lack illustration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finding missing entity connections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1044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5 -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with Aggregates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are the total inventory quantities for each product?</a:t>
            </a:r>
          </a:p>
          <a:p>
            <a:endParaRPr lang="en-US" dirty="0">
              <a:effectLst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Production Products are in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Production.Product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Table</a:t>
            </a:r>
          </a:p>
          <a:p>
            <a:pPr marL="457200" lvl="1" indent="0">
              <a:buNone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Product Inventory is in the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37999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5 - Answer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are the total inventory quantities for each product?</a:t>
            </a:r>
            <a:endParaRPr lang="en-US" dirty="0">
              <a:effectLst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Product,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inv.Quantity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TotalQuantitySnapshots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inv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inv.ProductID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TotalQuantitySnapshots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DESC;</a:t>
            </a:r>
          </a:p>
          <a:p>
            <a:pPr marL="457200" lvl="1" indent="0">
              <a:buNone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Explanation: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Product to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snapshots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 historical quantities for each product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972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ain types of SQL JOINS: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right table even if no matching rows in left table.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table columns are NULL if no match found.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Reverse of left join, keeping all rows from "right" table.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rows from both tables, left and right sides.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Has result rows for every row in left OR right table.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Good for combining tables and seeing all data including non-matches.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Unmatched rows will have NULL values for the other table's columns.</a:t>
            </a:r>
          </a:p>
        </p:txBody>
      </p:sp>
    </p:spTree>
    <p:extLst>
      <p:ext uri="{BB962C8B-B14F-4D97-AF65-F5344CB8AC3E}">
        <p14:creationId xmlns:p14="http://schemas.microsoft.com/office/powerpoint/2010/main" val="188874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JOINs Combine Related Data</a:t>
            </a:r>
            <a:endParaRPr lang="en-US"/>
          </a:p>
        </p:txBody>
      </p:sp>
      <p:pic>
        <p:nvPicPr>
          <p:cNvPr id="1030" name="Picture 6" descr="Types of SQL Joins: Differences, SQL Code Examples">
            <a:extLst>
              <a:ext uri="{FF2B5EF4-FFF2-40B4-BE49-F238E27FC236}">
                <a16:creationId xmlns:a16="http://schemas.microsoft.com/office/drawing/2014/main" id="{7D6293C0-5B25-7277-D7D4-CD5F781F5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245" y="1123462"/>
            <a:ext cx="7131509" cy="50027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93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Relationships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Conditions - Critical 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Relate tables for unified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and connect meaningful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Foundation for SQL analytics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Leverage keys, data patterns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Balance precision and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Impacts: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Query and reporting capabilities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Depth of business insights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data interconnectivity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Making informed decisions</a:t>
            </a:r>
          </a:p>
          <a:p>
            <a:pPr lvl="1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659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 Conditions Related to Table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Defining Table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ON clause specifies how two tables are related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matches rows between tables based on column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connects related data across tables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Things to Know: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Essential component of table joining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Basis for linking and analyzing related table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Filters query results based on defined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Typically compare key columns like ID fields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0889376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14308</TotalTime>
  <Words>3854</Words>
  <Application>Microsoft Macintosh PowerPoint</Application>
  <PresentationFormat>On-screen Show (4:3)</PresentationFormat>
  <Paragraphs>624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-apple-system</vt:lpstr>
      <vt:lpstr>Arial</vt:lpstr>
      <vt:lpstr>Calibri</vt:lpstr>
      <vt:lpstr>Helvetica</vt:lpstr>
      <vt:lpstr>Title Slide 02</vt:lpstr>
      <vt:lpstr>Title Slide 03</vt:lpstr>
      <vt:lpstr>Information Slide 01</vt:lpstr>
      <vt:lpstr>Information Slide 02</vt:lpstr>
      <vt:lpstr>Joins in SQL</vt:lpstr>
      <vt:lpstr>Learning Objectives</vt:lpstr>
      <vt:lpstr>JOINs Combine Related Data</vt:lpstr>
      <vt:lpstr>JOINs Combine Related Data</vt:lpstr>
      <vt:lpstr>JOINs Combine Related Data</vt:lpstr>
      <vt:lpstr>JOINs Combine Related Data</vt:lpstr>
      <vt:lpstr>JOINs Combine Related Data</vt:lpstr>
      <vt:lpstr>Importance of Relationships</vt:lpstr>
      <vt:lpstr>Join Conditions Related to Table Data</vt:lpstr>
      <vt:lpstr>Power of Defined Relationships</vt:lpstr>
      <vt:lpstr>Matching Based on Key Columns</vt:lpstr>
      <vt:lpstr>Crafting Join Conditions</vt:lpstr>
      <vt:lpstr>Crafting Join Conditions</vt:lpstr>
      <vt:lpstr>Why Use Join Alias</vt:lpstr>
      <vt:lpstr>Why Use Join Alias</vt:lpstr>
      <vt:lpstr>Prep</vt:lpstr>
      <vt:lpstr>Inner Join Fundamentals</vt:lpstr>
      <vt:lpstr>Inner Join Fundamentals</vt:lpstr>
      <vt:lpstr>Inner Join Fundamentals</vt:lpstr>
      <vt:lpstr>Inner Join Fundamentals</vt:lpstr>
      <vt:lpstr>Left Join Fundamentals</vt:lpstr>
      <vt:lpstr>Left Join Fundamentals</vt:lpstr>
      <vt:lpstr>Left Join Fundamentals</vt:lpstr>
      <vt:lpstr>Right Join Fundamentals</vt:lpstr>
      <vt:lpstr>Right Join Fundamentals</vt:lpstr>
      <vt:lpstr>Right Join Fundamentals</vt:lpstr>
      <vt:lpstr>Full Outer Join Fundamentals</vt:lpstr>
      <vt:lpstr>Full Outer Join Fundamentals</vt:lpstr>
      <vt:lpstr>Full Outer Join Fundamentals</vt:lpstr>
      <vt:lpstr>Joins Enabled Aggregated Analysis</vt:lpstr>
      <vt:lpstr>Joins Enabled Aggregated Analysis</vt:lpstr>
      <vt:lpstr>Joins Enabled Aggregated Analysis</vt:lpstr>
      <vt:lpstr>Joins Enabled Aggregated Analysis</vt:lpstr>
      <vt:lpstr>Joins Enabled Aggregated Analysis</vt:lpstr>
      <vt:lpstr>Joins Enabled Aggregated Analysis</vt:lpstr>
      <vt:lpstr>Joins Enabled Aggregated Analysis</vt:lpstr>
      <vt:lpstr>Building Queries with Multiple Joins</vt:lpstr>
      <vt:lpstr>Building Queries with Multiple Joins</vt:lpstr>
      <vt:lpstr>Building Queries with Multiple Joins</vt:lpstr>
      <vt:lpstr>Building Queries with Multiple Joins</vt:lpstr>
      <vt:lpstr>Building Queries with Multiple Joins</vt:lpstr>
      <vt:lpstr>Building Queries with Multiple Joins</vt:lpstr>
      <vt:lpstr>Joining a Table to Itself</vt:lpstr>
      <vt:lpstr>Joining a Table to Itself</vt:lpstr>
      <vt:lpstr>Joining a Table to Itself</vt:lpstr>
      <vt:lpstr>Joining a Table to Itself</vt:lpstr>
      <vt:lpstr>Joining a Table to Itself</vt:lpstr>
      <vt:lpstr>Summary</vt:lpstr>
      <vt:lpstr>Exercise</vt:lpstr>
      <vt:lpstr>Exercise 1 - Question</vt:lpstr>
      <vt:lpstr>Exercise 1 - Answer</vt:lpstr>
      <vt:lpstr>Exercise 2 - Question</vt:lpstr>
      <vt:lpstr>Exercise 2 - Answer</vt:lpstr>
      <vt:lpstr>Exercise 3 - Question</vt:lpstr>
      <vt:lpstr>Exercise 2 – Question - Answer</vt:lpstr>
      <vt:lpstr>Exercise 4 - Question</vt:lpstr>
      <vt:lpstr>Exercise 4 - Answer</vt:lpstr>
      <vt:lpstr>Exercise 5 - Question</vt:lpstr>
      <vt:lpstr>Exercise 5 -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296</cp:revision>
  <cp:lastPrinted>2018-09-19T19:48:01Z</cp:lastPrinted>
  <dcterms:created xsi:type="dcterms:W3CDTF">2010-04-12T23:12:02Z</dcterms:created>
  <dcterms:modified xsi:type="dcterms:W3CDTF">2023-12-29T16:04:11Z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