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73" r:id="rId5"/>
    <p:sldId id="297" r:id="rId6"/>
    <p:sldId id="320" r:id="rId7"/>
    <p:sldId id="577" r:id="rId8"/>
    <p:sldId id="277" r:id="rId9"/>
    <p:sldId id="327" r:id="rId10"/>
    <p:sldId id="329" r:id="rId11"/>
    <p:sldId id="5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D67544-8007-1E3A-27E6-109EF5FA70C5}" name="Timothy Cenna" initials="TC" userId="S::timothy_cenna@progressive.com::7efcffd5-e020-4e06-a0f0-8fe0625b5d36" providerId="AD"/>
  <p188:author id="{20113190-579F-FEE8-F716-34C08FFF125A}" name="Krista L Bair" initials="KLB" userId="S::Krista_L_Bair@Progressive.com::fb962f34-5d75-4c60-9117-6c7f4652c40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il C Smith" initials="ACS" lastIdx="2" clrIdx="0">
    <p:extLst>
      <p:ext uri="{19B8F6BF-5375-455C-9EA6-DF929625EA0E}">
        <p15:presenceInfo xmlns:p15="http://schemas.microsoft.com/office/powerpoint/2012/main" userId="S::APRIL_C_SMITH@Progressive.com::8519dba4-55c7-4f6d-a4e7-e4fd03e50e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F5FA3-5CC8-4871-95B1-5C2A83064B6F}" v="3" dt="2023-11-02T20:30:45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8" autoAdjust="0"/>
    <p:restoredTop sz="93900" autoAdjust="0"/>
  </p:normalViewPr>
  <p:slideViewPr>
    <p:cSldViewPr snapToGrid="0">
      <p:cViewPr varScale="1">
        <p:scale>
          <a:sx n="100" d="100"/>
          <a:sy n="100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6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5CD8-7EFA-422E-8AD2-BF3EF4609C4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8518-7A02-4BE2-8CB1-47F3A86B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8100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Excuse My Dear Aunt Sally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60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ogrammer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F602E9-D809-4E4E-920B-34E714FB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1962C-4BF6-BF42-8E62-73551FAB54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79B9-3AB4-5F4A-AAEC-A12E21D40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21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]Programme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85A268-5174-0E45-9547-EBAAB8F22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7BC60-2B7A-5345-96D1-6E5B4B69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6" y="1298865"/>
            <a:ext cx="4686300" cy="4145972"/>
          </a:xfrm>
        </p:spPr>
        <p:txBody>
          <a:bodyPr/>
          <a:lstStyle>
            <a:lvl1pPr marL="0" indent="0" algn="l"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1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mer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85A268-5174-0E45-9547-EBAAB8F22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7BC60-2B7A-5345-96D1-6E5B4B69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518" y="1350819"/>
            <a:ext cx="4894118" cy="4208318"/>
          </a:xfrm>
        </p:spPr>
        <p:txBody>
          <a:bodyPr/>
          <a:lstStyle>
            <a:lvl1pPr marL="0" indent="0" algn="r"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1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1908-AC15-4068-9083-59C86619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F968-F565-4E72-B4A0-793B681A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4836B-A8C3-4950-A9AB-DEAE7A69C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3D8E1-55E8-4AC1-98FE-A565D8FAB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2ADDA-318C-428F-A34A-B115FCCA7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75DA2-E151-427A-9DBC-309549D8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044E-0F1F-48E3-93BA-64597E07FA91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F973B-AFBA-496C-B8DA-6B75678B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69330-1DE6-468B-8867-A37DAA0F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6384-E44B-49F4-BBC1-A3C98608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ogrammer Title Slide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F602E9-D809-4E4E-920B-34E714FB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1962C-4BF6-BF42-8E62-73551FAB54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79B9-3AB4-5F4A-AAEC-A12E21D40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3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ogrammer 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3C2358-6CC0-D540-9E54-94E75CE4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157DC-3EBA-1B45-87FF-DB9373EB4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49D4-5F1F-A44E-91ED-B13EF8A4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5587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88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ogrammer 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3C2358-6CC0-D540-9E54-94E75CE4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157DC-3EBA-1B45-87FF-DB9373EB4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49D4-5F1F-A44E-91ED-B13EF8A4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5587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9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r Content 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44B62-8A28-0040-A9FD-6A5E023D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422-7526-4246-AE56-69D685157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B562-4F5B-6E4C-94E4-B6FBD192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40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r Content Pl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44B62-8A28-0040-A9FD-6A5E023D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422-7526-4246-AE56-69D685157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B562-4F5B-6E4C-94E4-B6FBD192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5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9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r Content 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44B62-8A28-0040-A9FD-6A5E023D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422-7526-4246-AE56-69D685157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B562-4F5B-6E4C-94E4-B6FBD192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6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24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r Content Pl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44B62-8A28-0040-A9FD-6A5E023D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422-7526-4246-AE56-69D685157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B562-4F5B-6E4C-94E4-B6FBD192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883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mer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85A268-5174-0E45-9547-EBAAB8F22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7BC60-2B7A-5345-96D1-6E5B4B69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518" y="1413165"/>
            <a:ext cx="4894118" cy="4031672"/>
          </a:xfrm>
        </p:spPr>
        <p:txBody>
          <a:bodyPr/>
          <a:lstStyle>
            <a:lvl1pPr marL="0" indent="0" algn="r"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6DD34-3FE0-454A-9D05-58AC9E6E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6EB66-055D-E843-912F-0D7C3646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9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spc="3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Arial" panose="020B0604020202020204" pitchFamily="34" charset="0"/>
        <a:buChar char="•"/>
        <a:defRPr sz="24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4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611F-F911-4ACE-B800-111D4B5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 QUANTITATIVE ANALYSIS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601A-155A-4240-B876-D2FAF0AA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67" y="1587522"/>
            <a:ext cx="9832369" cy="325160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1"/>
            <a:r>
              <a:rPr lang="en-US" sz="2400" dirty="0"/>
              <a:t>Order of Operations, Square Roots, Exponents</a:t>
            </a:r>
          </a:p>
          <a:p>
            <a:pPr lvl="1"/>
            <a:r>
              <a:rPr lang="en-US" sz="2400" dirty="0"/>
              <a:t>Calculation of Average – Mean, Median, Mode</a:t>
            </a:r>
          </a:p>
          <a:p>
            <a:pPr lvl="1"/>
            <a:r>
              <a:rPr lang="en-US" sz="2400" dirty="0"/>
              <a:t>Calculation of Standard Deviation</a:t>
            </a:r>
          </a:p>
          <a:p>
            <a:pPr lvl="1"/>
            <a:r>
              <a:rPr lang="en-US" sz="2400" dirty="0"/>
              <a:t>Weighted Average</a:t>
            </a:r>
          </a:p>
          <a:p>
            <a:pPr lvl="1"/>
            <a:r>
              <a:rPr lang="en-US" sz="2400" dirty="0"/>
              <a:t>Moving Average</a:t>
            </a:r>
          </a:p>
          <a:p>
            <a:pPr lvl="1"/>
            <a:r>
              <a:rPr lang="en-US" sz="2400" dirty="0"/>
              <a:t>Growth Rate</a:t>
            </a:r>
          </a:p>
          <a:p>
            <a:pPr lvl="1"/>
            <a:r>
              <a:rPr lang="en-US" sz="2400" dirty="0"/>
              <a:t>Indexing</a:t>
            </a:r>
          </a:p>
          <a:p>
            <a:pPr lvl="1"/>
            <a:r>
              <a:rPr lang="en-US" sz="2400" dirty="0"/>
              <a:t>Rebasing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4059-117E-4087-8FD1-014D6D40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D30648C-6C77-43CB-8F25-60B5FE052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0825" y="1404821"/>
                <a:ext cx="8387993" cy="38062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Arithmetic Symbols</a:t>
                </a:r>
              </a:p>
              <a:p>
                <a:pPr marL="0" indent="0">
                  <a:buNone/>
                </a:pPr>
                <a:r>
                  <a:rPr lang="en-US" dirty="0"/>
                  <a:t>Multiplication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∗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Division	   /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Parentheses    ( )</a:t>
                </a:r>
              </a:p>
              <a:p>
                <a:pPr marL="0" indent="0">
                  <a:buNone/>
                </a:pPr>
                <a:r>
                  <a:rPr lang="en-US" dirty="0"/>
                  <a:t>Brackets	   [ ]  { }</a:t>
                </a:r>
              </a:p>
              <a:p>
                <a:pPr marL="0" indent="0">
                  <a:buNone/>
                </a:pPr>
                <a:r>
                  <a:rPr lang="en-US" dirty="0"/>
                  <a:t>Exponents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baseline="30000" dirty="0"/>
                  <a:t> </a:t>
                </a:r>
                <a:r>
                  <a:rPr lang="en-US" dirty="0"/>
                  <a:t>^ 2,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30000" dirty="0"/>
                  <a:t>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Subscripts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D30648C-6C77-43CB-8F25-60B5FE052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825" y="1404821"/>
                <a:ext cx="8387993" cy="3806248"/>
              </a:xfrm>
              <a:blipFill>
                <a:blip r:embed="rId3"/>
                <a:stretch>
                  <a:fillRect l="-1090" t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92C1B-FF46-4724-A410-53AE92715BEE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6096000" y="1404821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     </a:t>
                </a:r>
                <a:r>
                  <a:rPr lang="en-US" b="1" u="sng" dirty="0"/>
                  <a:t>Logical Symbols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Equal to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Not Equal to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2400" dirty="0"/>
                  <a:t>≤ Less than or equal to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Greater than or equal to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Less than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Greater than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92C1B-FF46-4724-A410-53AE92715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6096000" y="1404821"/>
                <a:ext cx="5181600" cy="4351338"/>
              </a:xfrm>
              <a:blipFill>
                <a:blip r:embed="rId4"/>
                <a:stretch>
                  <a:fillRect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34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F3D4-67FD-43F1-8A3D-E3EF0FD4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 (PEMDAS)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0FDF4-0D8E-5B5C-70A6-D699AFE4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92" y="1705187"/>
            <a:ext cx="4386209" cy="3184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7D16E-367F-BEC8-B27F-B0B0233FF6D4}"/>
              </a:ext>
            </a:extLst>
          </p:cNvPr>
          <p:cNvSpPr txBox="1"/>
          <p:nvPr/>
        </p:nvSpPr>
        <p:spPr>
          <a:xfrm>
            <a:off x="6277509" y="1682594"/>
            <a:ext cx="50762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Order of Operations matters because we can get </a:t>
            </a:r>
            <a:r>
              <a:rPr lang="en-US" u="sng" dirty="0"/>
              <a:t>different answers</a:t>
            </a:r>
            <a:r>
              <a:rPr lang="en-US" dirty="0"/>
              <a:t> to the same problem.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Mathematicians agree to use PEMDAS.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Multiplication is not ranked before division, as M before D might suggest.  They are ranked equal in the 3</a:t>
            </a:r>
            <a:r>
              <a:rPr lang="en-US" baseline="30000" dirty="0"/>
              <a:t>rd</a:t>
            </a:r>
            <a:r>
              <a:rPr lang="en-US" dirty="0"/>
              <a:t> tier.  We work on an algebraic expression from left-to-right within the tier.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same rules hold for addition vs. subtraction in the 4</a:t>
            </a:r>
            <a:r>
              <a:rPr lang="en-US" baseline="30000" dirty="0"/>
              <a:t>th</a:t>
            </a:r>
            <a:r>
              <a:rPr lang="en-US" dirty="0"/>
              <a:t> tier.</a:t>
            </a:r>
          </a:p>
        </p:txBody>
      </p:sp>
    </p:spTree>
    <p:extLst>
      <p:ext uri="{BB962C8B-B14F-4D97-AF65-F5344CB8AC3E}">
        <p14:creationId xmlns:p14="http://schemas.microsoft.com/office/powerpoint/2010/main" val="14910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EEEB-E05B-43BE-9965-15889975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ORDER OF OPERATIONS MATTERS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20D5-B19E-4520-BEF4-298DEC586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661"/>
                <a:ext cx="10515600" cy="40786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b="1" dirty="0">
                    <a:latin typeface="Cambria Math" panose="02040503050406030204" pitchFamily="18" charset="0"/>
                  </a:rPr>
                  <a:t> 2 + 2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b="1" dirty="0">
                    <a:latin typeface="Cambria Math" panose="02040503050406030204" pitchFamily="18" charset="0"/>
                  </a:rPr>
                  <a:t> 2</a:t>
                </a: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</a:t>
                </a:r>
                <a:r>
                  <a:rPr lang="en-US" b="1" dirty="0">
                    <a:ea typeface="Cambria Math" panose="02040503050406030204" pitchFamily="18" charset="0"/>
                  </a:rPr>
                  <a:t>Sequential</a:t>
                </a:r>
                <a:r>
                  <a:rPr lang="en-US" dirty="0">
                    <a:ea typeface="Cambria Math" panose="02040503050406030204" pitchFamily="18" charset="0"/>
                  </a:rPr>
                  <a:t>:    2 x 2 + 2 x 2                             </a:t>
                </a:r>
                <a:r>
                  <a:rPr lang="en-US" b="1" u="sng" dirty="0">
                    <a:ea typeface="Cambria Math" panose="02040503050406030204" pitchFamily="18" charset="0"/>
                  </a:rPr>
                  <a:t>PEMDAS</a:t>
                </a:r>
                <a:r>
                  <a:rPr lang="en-US" dirty="0">
                    <a:ea typeface="Cambria Math" panose="02040503050406030204" pitchFamily="18" charset="0"/>
                  </a:rPr>
                  <a:t>:  2 x 2 + 2 x 2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        4 + 2 x 2                                                  4    + 2 x 2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              6 x 2                                                  4    +    4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                  12                                                              8</a:t>
                </a: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                                     If you have a calculator, which order does it use?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                      This one is a hot topic on </a:t>
                </a:r>
                <a:r>
                  <a:rPr lang="en-US" dirty="0">
                    <a:latin typeface="Cambria Math" panose="02040503050406030204" pitchFamily="18" charset="0"/>
                  </a:rPr>
                  <a:t>the internet. Google it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2+2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20D5-B19E-4520-BEF4-298DEC586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661"/>
                <a:ext cx="10515600" cy="4078677"/>
              </a:xfrm>
              <a:blipFill>
                <a:blip r:embed="rId3"/>
                <a:stretch>
                  <a:fillRect l="-754" t="-3288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E309E4D-84BD-478F-A6BF-DA6EC2181E2C}"/>
              </a:ext>
            </a:extLst>
          </p:cNvPr>
          <p:cNvSpPr/>
          <p:nvPr/>
        </p:nvSpPr>
        <p:spPr>
          <a:xfrm>
            <a:off x="11180761" y="0"/>
            <a:ext cx="101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PEMDAS</a:t>
            </a:r>
          </a:p>
        </p:txBody>
      </p:sp>
    </p:spTree>
    <p:extLst>
      <p:ext uri="{BB962C8B-B14F-4D97-AF65-F5344CB8AC3E}">
        <p14:creationId xmlns:p14="http://schemas.microsoft.com/office/powerpoint/2010/main" val="7171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F4C3-10D5-4165-92B0-BDD52168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SQUARE ROOTS &amp; EXPONENTS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B46ED-BBDE-4B87-9533-2E0AB63DF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742" y="1328826"/>
                <a:ext cx="11986516" cy="38062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Square Root</a:t>
                </a:r>
                <a:r>
                  <a:rPr lang="en-US" sz="2000" dirty="0"/>
                  <a:t>  (SQRT) – What number, multiplied by itself, is the number under the square root symbol?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1. # under symbol is &gt; 1: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8×8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1.44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1.2×1.2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Answer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&lt;#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2. # under symbol is between 0 and 1: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0.81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0.9×0.9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=0.9.      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 Answer &gt; #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3. # under symbol is &lt; 0:      </a:t>
                </a:r>
                <a:r>
                  <a:rPr kumimoji="0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25000"/>
                      </a:srgbClr>
                    </a:solidFill>
                    <a:effectLst/>
                    <a:uLnTx/>
                    <a:uFillTx/>
                  </a:rPr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E6E6">
                                <a:lumMod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E6E6">
                                <a:lumMod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sz="2000" dirty="0"/>
                  <a:t> = ?   Try this in excel.                                     No answer.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Exponents</a:t>
                </a:r>
                <a:r>
                  <a:rPr lang="en-US" sz="2000" dirty="0"/>
                  <a:t> – The count of how many times a number is multiplied by itself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=10×10=1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=2×2×2×2=16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B46ED-BBDE-4B87-9533-2E0AB63DF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42" y="1328826"/>
                <a:ext cx="11986516" cy="3806248"/>
              </a:xfrm>
              <a:blipFill>
                <a:blip r:embed="rId3"/>
                <a:stretch>
                  <a:fillRect l="-560" t="-2404" b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17B-20A9-4C51-8EB3-0DD84C7F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8EF0-2966-4332-AA12-03947E676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285875"/>
            <a:ext cx="11572875" cy="467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The </a:t>
            </a:r>
            <a:r>
              <a:rPr lang="en-US" b="1" dirty="0"/>
              <a:t>average</a:t>
            </a:r>
            <a:r>
              <a:rPr lang="en-US" dirty="0"/>
              <a:t> is a measure of </a:t>
            </a:r>
            <a:r>
              <a:rPr lang="en-US" b="1" dirty="0"/>
              <a:t>“central tendency” </a:t>
            </a:r>
            <a:r>
              <a:rPr lang="en-US" dirty="0"/>
              <a:t>of the data.</a:t>
            </a:r>
          </a:p>
          <a:p>
            <a:pPr marL="0" indent="0">
              <a:buNone/>
            </a:pPr>
            <a:r>
              <a:rPr lang="en-US" dirty="0"/>
              <a:t>                                   Example:  [ 2, 2, 4, 7, 10 ]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There are 3 common types of averages, calculated as: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dirty="0"/>
              <a:t>The </a:t>
            </a:r>
            <a:r>
              <a:rPr lang="en-US" b="1" dirty="0"/>
              <a:t>MEAN</a:t>
            </a:r>
            <a:r>
              <a:rPr lang="en-US" dirty="0"/>
              <a:t>:      Add up the data points and then divide by the number of data points.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2+2+4+7+10 = 25    25/5 = 5   Mean = 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MEDIAN</a:t>
            </a:r>
            <a:r>
              <a:rPr lang="en-US" dirty="0"/>
              <a:t>:  Arrange the numbers in order, then pick the middle number.    Median = 4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MODE</a:t>
            </a:r>
            <a:r>
              <a:rPr lang="en-US" dirty="0"/>
              <a:t>:     The number that appears most often.   Mode = 2.  If there are no repeats,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                                 the mode does not exist.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8376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0A7A-5235-45AB-B7DD-E483AC16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 OF STANDARD DEVIATION (SD)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0794-9033-4917-B091-4603A1E2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78" y="1017484"/>
            <a:ext cx="11020424" cy="45353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sz="2800" b="1" dirty="0"/>
              <a:t>Standard Deviation (SD) </a:t>
            </a:r>
            <a:r>
              <a:rPr lang="en-US" sz="2800" dirty="0"/>
              <a:t>is a measure of how </a:t>
            </a:r>
            <a:r>
              <a:rPr lang="en-US" sz="2800" b="1" dirty="0"/>
              <a:t>“spread out” </a:t>
            </a:r>
            <a:r>
              <a:rPr lang="en-US" sz="2800" dirty="0"/>
              <a:t>the data is. </a:t>
            </a:r>
          </a:p>
          <a:p>
            <a:pPr marL="0" indent="0">
              <a:buNone/>
            </a:pPr>
            <a:r>
              <a:rPr lang="en-US" sz="2800" dirty="0"/>
              <a:t>                    The calculation uses PEMDAS, Square Roots, and Exponents.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sz="2200" dirty="0"/>
              <a:t>Ex 1.   </a:t>
            </a:r>
            <a:r>
              <a:rPr lang="en-US" sz="2200" b="1" dirty="0"/>
              <a:t>( </a:t>
            </a:r>
            <a:r>
              <a:rPr lang="en-US" sz="2200" b="1" dirty="0">
                <a:solidFill>
                  <a:srgbClr val="0070C0"/>
                </a:solidFill>
              </a:rPr>
              <a:t>2, 2, 4, 7, 10 )</a:t>
            </a:r>
            <a:r>
              <a:rPr lang="en-US" sz="2200" b="1" dirty="0"/>
              <a:t> </a:t>
            </a:r>
            <a:r>
              <a:rPr lang="en-US" sz="2200" dirty="0"/>
              <a:t>has a mean of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>
                <a:solidFill>
                  <a:srgbClr val="000000"/>
                </a:solidFill>
              </a:rPr>
              <a:t>. SD is a measure of the </a:t>
            </a:r>
            <a:r>
              <a:rPr lang="en-US" sz="2200" b="1" dirty="0">
                <a:solidFill>
                  <a:srgbClr val="000000"/>
                </a:solidFill>
              </a:rPr>
              <a:t>deviations</a:t>
            </a:r>
            <a:r>
              <a:rPr lang="en-US" sz="2200" dirty="0">
                <a:solidFill>
                  <a:srgbClr val="000000"/>
                </a:solidFill>
              </a:rPr>
              <a:t> from </a:t>
            </a:r>
            <a:r>
              <a:rPr lang="en-US" sz="2200" dirty="0">
                <a:solidFill>
                  <a:srgbClr val="FF0000"/>
                </a:solidFill>
              </a:rPr>
              <a:t>5.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            SD = SQRT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dirty="0"/>
              <a:t>  (</a:t>
            </a:r>
            <a:r>
              <a:rPr lang="en-US" sz="2200" dirty="0">
                <a:solidFill>
                  <a:srgbClr val="0070C0"/>
                </a:solidFill>
              </a:rPr>
              <a:t>2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+ (</a:t>
            </a:r>
            <a:r>
              <a:rPr lang="en-US" sz="2200" dirty="0">
                <a:solidFill>
                  <a:srgbClr val="0070C0"/>
                </a:solidFill>
              </a:rPr>
              <a:t>2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+ (</a:t>
            </a:r>
            <a:r>
              <a:rPr lang="en-US" sz="2200" dirty="0">
                <a:solidFill>
                  <a:srgbClr val="0070C0"/>
                </a:solidFill>
              </a:rPr>
              <a:t>4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+ (</a:t>
            </a:r>
            <a:r>
              <a:rPr lang="en-US" sz="2200" dirty="0">
                <a:solidFill>
                  <a:srgbClr val="0070C0"/>
                </a:solidFill>
              </a:rPr>
              <a:t>7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+ (</a:t>
            </a:r>
            <a:r>
              <a:rPr lang="en-US" sz="2200" dirty="0">
                <a:solidFill>
                  <a:srgbClr val="0070C0"/>
                </a:solidFill>
              </a:rPr>
              <a:t>10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 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  <a:r>
              <a:rPr lang="en-US" sz="2200" dirty="0"/>
              <a:t>  /  5  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                  = SQRT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rgbClr val="0070C0"/>
                </a:solidFill>
              </a:rPr>
              <a:t>  (  </a:t>
            </a:r>
            <a:r>
              <a:rPr lang="en-US" sz="2200" dirty="0"/>
              <a:t>9 + 9 + 1 + 4 + 25  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  <a:r>
              <a:rPr lang="en-US" sz="2200" dirty="0"/>
              <a:t>  /  5  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                  = SQRT (48/5) = SQRT (9.6) = </a:t>
            </a:r>
            <a:r>
              <a:rPr lang="en-US" sz="2200" dirty="0">
                <a:highlight>
                  <a:srgbClr val="FFFF00"/>
                </a:highlight>
              </a:rPr>
              <a:t>3.10</a:t>
            </a:r>
          </a:p>
          <a:p>
            <a:pPr marL="0" indent="0">
              <a:buNone/>
            </a:pPr>
            <a:endParaRPr lang="en-US" sz="2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200" dirty="0"/>
              <a:t>            Ex 2.  To compare, </a:t>
            </a:r>
            <a:r>
              <a:rPr lang="en-US" sz="2200" b="1" dirty="0"/>
              <a:t>( 3, 4, 5, 6, 7 ) </a:t>
            </a:r>
            <a:r>
              <a:rPr lang="en-US" sz="2200" dirty="0"/>
              <a:t>also has a mean of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but the SD is:</a:t>
            </a:r>
          </a:p>
          <a:p>
            <a:pPr marL="0" indent="0">
              <a:buNone/>
            </a:pPr>
            <a:r>
              <a:rPr lang="en-US" sz="2200" dirty="0"/>
              <a:t>            SD = SQRT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dirty="0"/>
              <a:t>  (</a:t>
            </a:r>
            <a:r>
              <a:rPr lang="en-US" sz="2200" dirty="0">
                <a:solidFill>
                  <a:srgbClr val="0070C0"/>
                </a:solidFill>
              </a:rPr>
              <a:t>3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+ (</a:t>
            </a:r>
            <a:r>
              <a:rPr lang="en-US" sz="2200" dirty="0">
                <a:solidFill>
                  <a:srgbClr val="0070C0"/>
                </a:solidFill>
              </a:rPr>
              <a:t>4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+ (</a:t>
            </a:r>
            <a:r>
              <a:rPr lang="en-US" sz="2200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+ (</a:t>
            </a:r>
            <a:r>
              <a:rPr lang="en-US" sz="2200" dirty="0">
                <a:solidFill>
                  <a:srgbClr val="0070C0"/>
                </a:solidFill>
              </a:rPr>
              <a:t>6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+ (</a:t>
            </a:r>
            <a:r>
              <a:rPr lang="en-US" sz="2200" dirty="0">
                <a:solidFill>
                  <a:srgbClr val="0070C0"/>
                </a:solidFill>
              </a:rPr>
              <a:t>7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)^2  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  <a:r>
              <a:rPr lang="en-US" sz="2200" dirty="0"/>
              <a:t>  /  5  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SD = SQRT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70C0"/>
                </a:solidFill>
              </a:rPr>
              <a:t>( </a:t>
            </a:r>
            <a:r>
              <a:rPr lang="en-US" sz="2200" dirty="0"/>
              <a:t>2^2 + 1^2 + 0^2 + 1^2 + 2^2 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  <a:r>
              <a:rPr lang="en-US" sz="2200" dirty="0"/>
              <a:t>  /  5  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                  = SQRT (10/5) = SQRT (2) = </a:t>
            </a:r>
            <a:r>
              <a:rPr lang="en-US" sz="2200" dirty="0">
                <a:highlight>
                  <a:srgbClr val="FFFF00"/>
                </a:highlight>
              </a:rPr>
              <a:t>1.41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Both sets have the same mean = 5, but the first is more “spread out”, so has a bigger SD.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333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0DEC-03B9-4400-9D56-26333C53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00216" cy="779317"/>
          </a:xfrm>
        </p:spPr>
        <p:txBody>
          <a:bodyPr>
            <a:normAutofit/>
          </a:bodyPr>
          <a:lstStyle/>
          <a:p>
            <a:r>
              <a:rPr lang="en-US" dirty="0"/>
              <a:t>EXCEL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591A-AADD-4574-B11F-BE28D5A8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1" y="1261152"/>
            <a:ext cx="10726220" cy="4040313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                     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Go to the Excel exercises in your workbook. The answers are to the far right on each tab.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Tabs </a:t>
            </a:r>
          </a:p>
          <a:p>
            <a:pPr lvl="2"/>
            <a:r>
              <a:rPr lang="en-US" sz="2000" dirty="0"/>
              <a:t>OrdOps</a:t>
            </a:r>
          </a:p>
          <a:p>
            <a:pPr lvl="2"/>
            <a:r>
              <a:rPr lang="en-US" sz="2000" dirty="0"/>
              <a:t>SqR_Exp</a:t>
            </a:r>
          </a:p>
          <a:p>
            <a:pPr lvl="2"/>
            <a:r>
              <a:rPr lang="en-US" sz="2000" dirty="0"/>
              <a:t>Avg</a:t>
            </a:r>
          </a:p>
          <a:p>
            <a:pPr lvl="2"/>
            <a:r>
              <a:rPr lang="en-US" sz="2000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3167980369"/>
      </p:ext>
    </p:extLst>
  </p:cSld>
  <p:clrMapOvr>
    <a:masterClrMapping/>
  </p:clrMapOvr>
</p:sld>
</file>

<file path=ppt/theme/theme1.xml><?xml version="1.0" encoding="utf-8"?>
<a:theme xmlns:a="http://schemas.openxmlformats.org/drawingml/2006/main" name="Boot Camp">
  <a:themeElements>
    <a:clrScheme name="BootCamp">
      <a:dk1>
        <a:srgbClr val="125679"/>
      </a:dk1>
      <a:lt1>
        <a:srgbClr val="FFFFFF"/>
      </a:lt1>
      <a:dk2>
        <a:srgbClr val="0D5879"/>
      </a:dk2>
      <a:lt2>
        <a:srgbClr val="E7E6E6"/>
      </a:lt2>
      <a:accent1>
        <a:srgbClr val="B9C152"/>
      </a:accent1>
      <a:accent2>
        <a:srgbClr val="ED7D31"/>
      </a:accent2>
      <a:accent3>
        <a:srgbClr val="155677"/>
      </a:accent3>
      <a:accent4>
        <a:srgbClr val="F6ED3D"/>
      </a:accent4>
      <a:accent5>
        <a:srgbClr val="8BD1D1"/>
      </a:accent5>
      <a:accent6>
        <a:srgbClr val="0EA3B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 Camp" id="{4143AF38-6641-4BA7-81D3-C6C948063E97}" vid="{68586BAD-952C-475C-B885-1F4C256800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ECB5C89318549A9A17F6FB811982B" ma:contentTypeVersion="13" ma:contentTypeDescription="Create a new document." ma:contentTypeScope="" ma:versionID="c0c33aeed60924e1aca3002cdbbb59d2">
  <xsd:schema xmlns:xsd="http://www.w3.org/2001/XMLSchema" xmlns:xs="http://www.w3.org/2001/XMLSchema" xmlns:p="http://schemas.microsoft.com/office/2006/metadata/properties" xmlns:ns3="a59490fc-4ce5-4683-bd5e-055bd96fcd20" xmlns:ns4="712f9cd6-68dd-469c-8e40-dec1f8a01151" targetNamespace="http://schemas.microsoft.com/office/2006/metadata/properties" ma:root="true" ma:fieldsID="0a917dc960cb3e51b6f84f45f383303f" ns3:_="" ns4:_="">
    <xsd:import namespace="a59490fc-4ce5-4683-bd5e-055bd96fcd20"/>
    <xsd:import namespace="712f9cd6-68dd-469c-8e40-dec1f8a0115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490fc-4ce5-4683-bd5e-055bd96fcd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f9cd6-68dd-469c-8e40-dec1f8a01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7D9936-A362-4DE8-9A55-28CB486142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9490fc-4ce5-4683-bd5e-055bd96fcd20"/>
    <ds:schemaRef ds:uri="712f9cd6-68dd-469c-8e40-dec1f8a01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73F460-E57C-4891-B3C4-941F2D19B0F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2f9cd6-68dd-469c-8e40-dec1f8a01151"/>
    <ds:schemaRef ds:uri="a59490fc-4ce5-4683-bd5e-055bd96fcd2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85C009-C01C-48F7-B77D-CC42AA0660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26625</TotalTime>
  <Words>788</Words>
  <Application>Microsoft Macintosh PowerPoint</Application>
  <PresentationFormat>Widescreen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Boot Camp</vt:lpstr>
      <vt:lpstr> QUANTITATIVE ANALYSIS BASICS</vt:lpstr>
      <vt:lpstr>SYMBOLS</vt:lpstr>
      <vt:lpstr>ORDER OF OPERATIONS (PEMDAS)</vt:lpstr>
      <vt:lpstr>THE ORDER OF OPERATIONS MATTERS </vt:lpstr>
      <vt:lpstr>SQUARE ROOTS &amp; EXPONENTS</vt:lpstr>
      <vt:lpstr>CALCULATION OF AVERAGES</vt:lpstr>
      <vt:lpstr>CALCULATION OF STANDARD DEVIATION (SD)</vt:lpstr>
      <vt:lpstr>EXCEL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&amp; Statistics</dc:title>
  <dc:creator>April C Smith</dc:creator>
  <cp:lastModifiedBy>Aleks Jovanovich</cp:lastModifiedBy>
  <cp:revision>60</cp:revision>
  <dcterms:created xsi:type="dcterms:W3CDTF">2021-07-08T20:21:11Z</dcterms:created>
  <dcterms:modified xsi:type="dcterms:W3CDTF">2024-03-21T15:41:02Z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0x010100590ECB5C89318549A9A17F6FB811982B</vt:lpwstr>
  </property>
  <property fmtid="{D5CDD505-2E9C-101B-9397-08002B2CF9AE}" pid="3" name="_dlc_DocIdItemGuid">
    <vt:lpwstr>949f7d3d-2f1b-4107-9a98-ab15437c5c4f</vt:lpwstr>
  </property>
</Properties>
</file>