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90" r:id="rId5"/>
    <p:sldId id="576" r:id="rId6"/>
    <p:sldId id="306" r:id="rId7"/>
    <p:sldId id="593" r:id="rId8"/>
    <p:sldId id="322" r:id="rId9"/>
    <p:sldId id="547" r:id="rId10"/>
    <p:sldId id="5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D67544-8007-1E3A-27E6-109EF5FA70C5}" name="Timothy Cenna" initials="TC" userId="S::timothy_cenna@progressive.com::7efcffd5-e020-4e06-a0f0-8fe0625b5d36" providerId="AD"/>
  <p188:author id="{20113190-579F-FEE8-F716-34C08FFF125A}" name="Krista L Bair" initials="KLB" userId="S::Krista_L_Bair@Progressive.com::fb962f34-5d75-4c60-9117-6c7f4652c40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pril C Smith" initials="ACS" lastIdx="2" clrIdx="0">
    <p:extLst>
      <p:ext uri="{19B8F6BF-5375-455C-9EA6-DF929625EA0E}">
        <p15:presenceInfo xmlns:p15="http://schemas.microsoft.com/office/powerpoint/2012/main" userId="S::APRIL_C_SMITH@Progressive.com::8519dba4-55c7-4f6d-a4e7-e4fd03e50e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1F5FA3-5CC8-4871-95B1-5C2A83064B6F}" v="3" dt="2023-11-02T20:30:45.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7" autoAdjust="0"/>
    <p:restoredTop sz="93900" autoAdjust="0"/>
  </p:normalViewPr>
  <p:slideViewPr>
    <p:cSldViewPr snapToGrid="0">
      <p:cViewPr varScale="1">
        <p:scale>
          <a:sx n="100" d="100"/>
          <a:sy n="100" d="100"/>
        </p:scale>
        <p:origin x="984" y="176"/>
      </p:cViewPr>
      <p:guideLst/>
    </p:cSldViewPr>
  </p:slideViewPr>
  <p:notesTextViewPr>
    <p:cViewPr>
      <p:scale>
        <a:sx n="1" d="1"/>
        <a:sy n="1" d="1"/>
      </p:scale>
      <p:origin x="0" y="0"/>
    </p:cViewPr>
  </p:notesTextViewPr>
  <p:notesViewPr>
    <p:cSldViewPr snapToGrid="0">
      <p:cViewPr>
        <p:scale>
          <a:sx n="100" d="100"/>
          <a:sy n="100" d="100"/>
        </p:scale>
        <p:origin x="162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5CD8-7EFA-422E-8AD2-BF3EF4609C4E}" type="datetimeFigureOut">
              <a:rPr lang="en-US" smtClean="0"/>
              <a:t>3/21/24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8518-7A02-4BE2-8CB1-47F3A86B7FD4}" type="slidenum">
              <a:rPr lang="en-US" smtClean="0"/>
              <a:t>‹#›</a:t>
            </a:fld>
            <a:endParaRPr lang="en-US"/>
          </a:p>
        </p:txBody>
      </p:sp>
    </p:spTree>
    <p:extLst>
      <p:ext uri="{BB962C8B-B14F-4D97-AF65-F5344CB8AC3E}">
        <p14:creationId xmlns:p14="http://schemas.microsoft.com/office/powerpoint/2010/main" val="331956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83100"/>
            <a:ext cx="5486400" cy="3600450"/>
          </a:xfrm>
        </p:spPr>
        <p:txBody>
          <a:bodyPr/>
          <a:lstStyle/>
          <a:p>
            <a:endParaRPr lang="en-US" dirty="0"/>
          </a:p>
          <a:p>
            <a:r>
              <a:rPr lang="en-US" dirty="0"/>
              <a:t>Walk through Loss Ratio Example in Excel file:  </a:t>
            </a:r>
            <a:r>
              <a:rPr lang="en-US" b="1" dirty="0"/>
              <a:t>Weighted Average 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a:t>
            </a:fld>
            <a:endParaRPr lang="en-US"/>
          </a:p>
        </p:txBody>
      </p:sp>
    </p:spTree>
    <p:extLst>
      <p:ext uri="{BB962C8B-B14F-4D97-AF65-F5344CB8AC3E}">
        <p14:creationId xmlns:p14="http://schemas.microsoft.com/office/powerpoint/2010/main" val="223629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2</a:t>
            </a:fld>
            <a:endParaRPr lang="en-US"/>
          </a:p>
        </p:txBody>
      </p:sp>
    </p:spTree>
    <p:extLst>
      <p:ext uri="{BB962C8B-B14F-4D97-AF65-F5344CB8AC3E}">
        <p14:creationId xmlns:p14="http://schemas.microsoft.com/office/powerpoint/2010/main" val="240954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3</a:t>
            </a:fld>
            <a:endParaRPr lang="en-US"/>
          </a:p>
        </p:txBody>
      </p:sp>
    </p:spTree>
    <p:extLst>
      <p:ext uri="{BB962C8B-B14F-4D97-AF65-F5344CB8AC3E}">
        <p14:creationId xmlns:p14="http://schemas.microsoft.com/office/powerpoint/2010/main" val="1085670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4</a:t>
            </a:fld>
            <a:endParaRPr lang="en-US"/>
          </a:p>
        </p:txBody>
      </p:sp>
    </p:spTree>
    <p:extLst>
      <p:ext uri="{BB962C8B-B14F-4D97-AF65-F5344CB8AC3E}">
        <p14:creationId xmlns:p14="http://schemas.microsoft.com/office/powerpoint/2010/main" val="2593309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a:t>
            </a:fld>
            <a:endParaRPr lang="en-US"/>
          </a:p>
        </p:txBody>
      </p:sp>
    </p:spTree>
    <p:extLst>
      <p:ext uri="{BB962C8B-B14F-4D97-AF65-F5344CB8AC3E}">
        <p14:creationId xmlns:p14="http://schemas.microsoft.com/office/powerpoint/2010/main" val="354121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6</a:t>
            </a:fld>
            <a:endParaRPr lang="en-US"/>
          </a:p>
        </p:txBody>
      </p:sp>
    </p:spTree>
    <p:extLst>
      <p:ext uri="{BB962C8B-B14F-4D97-AF65-F5344CB8AC3E}">
        <p14:creationId xmlns:p14="http://schemas.microsoft.com/office/powerpoint/2010/main" val="151510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7</a:t>
            </a:fld>
            <a:endParaRPr lang="en-US"/>
          </a:p>
        </p:txBody>
      </p:sp>
    </p:spTree>
    <p:extLst>
      <p:ext uri="{BB962C8B-B14F-4D97-AF65-F5344CB8AC3E}">
        <p14:creationId xmlns:p14="http://schemas.microsoft.com/office/powerpoint/2010/main" val="2056808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grammer Title Slid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2213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rogrammer Imag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394856" y="1298865"/>
            <a:ext cx="4686300" cy="4145972"/>
          </a:xfrm>
        </p:spPr>
        <p:txBody>
          <a:bodyPr/>
          <a:lstStyle>
            <a:lvl1pPr marL="0" indent="0" algn="l">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168310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grammer Imag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350819"/>
            <a:ext cx="4894118" cy="4208318"/>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90561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1908-AC15-4068-9083-59C86619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FF968-F565-4E72-B4A0-793B681A0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4836B-A8C3-4950-A9AB-DEAE7A69C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3D8E1-55E8-4AC1-98FE-A565D8FAB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2ADDA-318C-428F-A34A-B115FCCA7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275DA2-E151-427A-9DBC-309549D80B25}"/>
              </a:ext>
            </a:extLst>
          </p:cNvPr>
          <p:cNvSpPr>
            <a:spLocks noGrp="1"/>
          </p:cNvSpPr>
          <p:nvPr>
            <p:ph type="dt" sz="half" idx="10"/>
          </p:nvPr>
        </p:nvSpPr>
        <p:spPr/>
        <p:txBody>
          <a:bodyPr/>
          <a:lstStyle/>
          <a:p>
            <a:fld id="{EF25044E-0F1F-48E3-93BA-64597E07FA91}" type="datetimeFigureOut">
              <a:rPr lang="en-US" smtClean="0"/>
              <a:t>3/21/24</a:t>
            </a:fld>
            <a:endParaRPr lang="en-US"/>
          </a:p>
        </p:txBody>
      </p:sp>
      <p:sp>
        <p:nvSpPr>
          <p:cNvPr id="8" name="Footer Placeholder 7">
            <a:extLst>
              <a:ext uri="{FF2B5EF4-FFF2-40B4-BE49-F238E27FC236}">
                <a16:creationId xmlns:a16="http://schemas.microsoft.com/office/drawing/2014/main" id="{182F973B-AFBA-496C-B8DA-6B75678BA1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E69330-1DE6-468B-8867-A37DAA0FD9AC}"/>
              </a:ext>
            </a:extLst>
          </p:cNvPr>
          <p:cNvSpPr>
            <a:spLocks noGrp="1"/>
          </p:cNvSpPr>
          <p:nvPr>
            <p:ph type="sldNum" sz="quarter" idx="12"/>
          </p:nvPr>
        </p:nvSpPr>
        <p:spPr/>
        <p:txBody>
          <a:bodyPr/>
          <a:lstStyle/>
          <a:p>
            <a:fld id="{9D246384-E44B-49F4-BBC1-A3C986087F83}" type="slidenum">
              <a:rPr lang="en-US" smtClean="0"/>
              <a:t>‹#›</a:t>
            </a:fld>
            <a:endParaRPr lang="en-US"/>
          </a:p>
        </p:txBody>
      </p:sp>
    </p:spTree>
    <p:extLst>
      <p:ext uri="{BB962C8B-B14F-4D97-AF65-F5344CB8AC3E}">
        <p14:creationId xmlns:p14="http://schemas.microsoft.com/office/powerpoint/2010/main" val="100671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ogrammer Title Slide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334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rogrammer Section Tit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988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rogrammer Section Tit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797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Programmer Content Patter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407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rogrammer Content Plai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795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392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Programmer Content Patter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06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244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Programmer Content Plai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3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rogrammer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413165"/>
            <a:ext cx="4894118" cy="4031672"/>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4279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06DD34-3FE0-454A-9D05-58AC9E6E5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6EB66-055D-E843-912F-0D7C3646F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979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ctr" defTabSz="914400" rtl="0" eaLnBrk="1" latinLnBrk="0" hangingPunct="1">
        <a:lnSpc>
          <a:spcPct val="90000"/>
        </a:lnSpc>
        <a:spcBef>
          <a:spcPct val="0"/>
        </a:spcBef>
        <a:buNone/>
        <a:defRPr sz="3600" b="1" i="0" kern="1200" spc="3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B5DB-8866-4533-B5EC-7707CA79BA41}"/>
              </a:ext>
            </a:extLst>
          </p:cNvPr>
          <p:cNvSpPr>
            <a:spLocks noGrp="1"/>
          </p:cNvSpPr>
          <p:nvPr>
            <p:ph type="title"/>
          </p:nvPr>
        </p:nvSpPr>
        <p:spPr>
          <a:xfrm>
            <a:off x="838200" y="1"/>
            <a:ext cx="10515600" cy="779317"/>
          </a:xfrm>
        </p:spPr>
        <p:txBody>
          <a:bodyPr anchor="ctr">
            <a:normAutofit/>
          </a:bodyPr>
          <a:lstStyle/>
          <a:p>
            <a:r>
              <a:rPr lang="en-US" dirty="0"/>
              <a:t>WEIGHTED AVERAGE</a:t>
            </a:r>
          </a:p>
        </p:txBody>
      </p:sp>
      <p:sp>
        <p:nvSpPr>
          <p:cNvPr id="3" name="Content Placeholder 2">
            <a:extLst>
              <a:ext uri="{FF2B5EF4-FFF2-40B4-BE49-F238E27FC236}">
                <a16:creationId xmlns:a16="http://schemas.microsoft.com/office/drawing/2014/main" id="{0E503BAD-5BA0-48F2-938F-57EE9CCE9DC4}"/>
              </a:ext>
            </a:extLst>
          </p:cNvPr>
          <p:cNvSpPr>
            <a:spLocks noGrp="1"/>
          </p:cNvSpPr>
          <p:nvPr>
            <p:ph idx="1"/>
          </p:nvPr>
        </p:nvSpPr>
        <p:spPr>
          <a:xfrm>
            <a:off x="479051" y="1212038"/>
            <a:ext cx="11233898" cy="4657724"/>
          </a:xfrm>
        </p:spPr>
        <p:txBody>
          <a:bodyPr>
            <a:normAutofit fontScale="92500" lnSpcReduction="20000"/>
          </a:bodyPr>
          <a:lstStyle/>
          <a:p>
            <a:pPr marL="0" indent="0" fontAlgn="base">
              <a:buNone/>
            </a:pPr>
            <a:r>
              <a:rPr lang="en-US" sz="2600" b="1" dirty="0"/>
              <a:t>Weighted Average </a:t>
            </a:r>
            <a:r>
              <a:rPr lang="en-US" sz="2600" dirty="0"/>
              <a:t>gives more weight to the more important segments of data.                               </a:t>
            </a:r>
          </a:p>
          <a:p>
            <a:pPr marL="0" indent="0" fontAlgn="base">
              <a:buNone/>
            </a:pPr>
            <a:endParaRPr lang="en-US" dirty="0"/>
          </a:p>
          <a:p>
            <a:pPr marL="0" indent="0" fontAlgn="base">
              <a:buNone/>
            </a:pPr>
            <a:endParaRPr lang="en-US" sz="1900" dirty="0"/>
          </a:p>
          <a:p>
            <a:pPr marL="0" indent="0" fontAlgn="base">
              <a:buNone/>
            </a:pPr>
            <a:r>
              <a:rPr lang="en-US" sz="1900" dirty="0"/>
              <a:t>In this fictitious example PL Direct has the </a:t>
            </a:r>
          </a:p>
          <a:p>
            <a:pPr marL="0" indent="0" fontAlgn="base">
              <a:buNone/>
            </a:pPr>
            <a:r>
              <a:rPr lang="en-US" sz="1900" dirty="0"/>
              <a:t>most policies, so it should be given the most</a:t>
            </a:r>
          </a:p>
          <a:p>
            <a:pPr marL="0" indent="0" fontAlgn="base">
              <a:buNone/>
            </a:pPr>
            <a:r>
              <a:rPr lang="en-US" sz="1900" dirty="0"/>
              <a:t>weight. </a:t>
            </a:r>
          </a:p>
          <a:p>
            <a:pPr marL="0" indent="0" fontAlgn="base">
              <a:buNone/>
            </a:pPr>
            <a:r>
              <a:rPr lang="en-US" sz="1900" dirty="0"/>
              <a:t>. </a:t>
            </a:r>
          </a:p>
          <a:p>
            <a:pPr marL="0" indent="0" fontAlgn="base">
              <a:buNone/>
            </a:pPr>
            <a:r>
              <a:rPr lang="en-US" sz="1900" dirty="0"/>
              <a:t>An Unweighted Average assumes each </a:t>
            </a:r>
          </a:p>
          <a:p>
            <a:pPr marL="0" indent="0" fontAlgn="base">
              <a:buNone/>
            </a:pPr>
            <a:r>
              <a:rPr lang="en-US" sz="1900" dirty="0"/>
              <a:t>Business Unit has the same importance.</a:t>
            </a:r>
          </a:p>
          <a:p>
            <a:pPr fontAlgn="base"/>
            <a:endParaRPr lang="en-US" dirty="0"/>
          </a:p>
          <a:p>
            <a:pPr fontAlgn="base"/>
            <a:endParaRPr lang="en-US" dirty="0"/>
          </a:p>
          <a:p>
            <a:pPr marL="0" indent="0" fontAlgn="base">
              <a:buNone/>
            </a:pPr>
            <a:endParaRPr lang="en-US" dirty="0"/>
          </a:p>
          <a:p>
            <a:pPr marL="0" indent="0" fontAlgn="base">
              <a:buNone/>
            </a:pPr>
            <a:r>
              <a:rPr lang="en-US" dirty="0"/>
              <a:t> </a:t>
            </a:r>
          </a:p>
          <a:p>
            <a:pPr fontAlgn="base"/>
            <a:endParaRPr lang="en-US" dirty="0"/>
          </a:p>
          <a:p>
            <a:endParaRPr lang="en-US" dirty="0"/>
          </a:p>
        </p:txBody>
      </p:sp>
      <p:sp>
        <p:nvSpPr>
          <p:cNvPr id="4" name="TextBox 3">
            <a:extLst>
              <a:ext uri="{FF2B5EF4-FFF2-40B4-BE49-F238E27FC236}">
                <a16:creationId xmlns:a16="http://schemas.microsoft.com/office/drawing/2014/main" id="{6785EFB8-14E8-42B4-9537-B893BF7B2E7C}"/>
              </a:ext>
            </a:extLst>
          </p:cNvPr>
          <p:cNvSpPr txBox="1"/>
          <p:nvPr/>
        </p:nvSpPr>
        <p:spPr>
          <a:xfrm>
            <a:off x="5642042" y="2976664"/>
            <a:ext cx="65" cy="276999"/>
          </a:xfrm>
          <a:prstGeom prst="rect">
            <a:avLst/>
          </a:prstGeom>
          <a:noFill/>
        </p:spPr>
        <p:txBody>
          <a:bodyPr wrap="none" lIns="0" tIns="0" rIns="0" bIns="0" rtlCol="0">
            <a:spAutoFit/>
          </a:bodyPr>
          <a:lstStyle/>
          <a:p>
            <a:endParaRPr lang="en-US"/>
          </a:p>
        </p:txBody>
      </p:sp>
      <p:pic>
        <p:nvPicPr>
          <p:cNvPr id="5" name="Picture 4">
            <a:extLst>
              <a:ext uri="{FF2B5EF4-FFF2-40B4-BE49-F238E27FC236}">
                <a16:creationId xmlns:a16="http://schemas.microsoft.com/office/drawing/2014/main" id="{2A749E01-E246-096E-485A-17BD85EAE300}"/>
              </a:ext>
            </a:extLst>
          </p:cNvPr>
          <p:cNvPicPr>
            <a:picLocks noChangeAspect="1"/>
          </p:cNvPicPr>
          <p:nvPr/>
        </p:nvPicPr>
        <p:blipFill>
          <a:blip r:embed="rId3"/>
          <a:stretch>
            <a:fillRect/>
          </a:stretch>
        </p:blipFill>
        <p:spPr>
          <a:xfrm>
            <a:off x="5255161" y="2228850"/>
            <a:ext cx="6457788" cy="3550462"/>
          </a:xfrm>
          <a:prstGeom prst="rect">
            <a:avLst/>
          </a:prstGeom>
        </p:spPr>
      </p:pic>
      <p:sp>
        <p:nvSpPr>
          <p:cNvPr id="6" name="TextBox 5">
            <a:extLst>
              <a:ext uri="{FF2B5EF4-FFF2-40B4-BE49-F238E27FC236}">
                <a16:creationId xmlns:a16="http://schemas.microsoft.com/office/drawing/2014/main" id="{A3DA4BF8-3169-A858-A764-05B9860C24CB}"/>
              </a:ext>
            </a:extLst>
          </p:cNvPr>
          <p:cNvSpPr txBox="1"/>
          <p:nvPr/>
        </p:nvSpPr>
        <p:spPr>
          <a:xfrm>
            <a:off x="838200" y="4722632"/>
            <a:ext cx="6163402" cy="92333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rgbClr val="000000"/>
            </a:solidFill>
          </a:ln>
        </p:spPr>
        <p:txBody>
          <a:bodyPr wrap="square" rtlCol="0">
            <a:spAutoFit/>
          </a:bodyPr>
          <a:lstStyle/>
          <a:p>
            <a:r>
              <a:rPr lang="en-US" dirty="0"/>
              <a:t>Often people want to use the  “average of averages” because it sounds good. But they are assuming all segments have the same weight and that is generally not a valid assumption.</a:t>
            </a:r>
          </a:p>
        </p:txBody>
      </p:sp>
    </p:spTree>
    <p:extLst>
      <p:ext uri="{BB962C8B-B14F-4D97-AF65-F5344CB8AC3E}">
        <p14:creationId xmlns:p14="http://schemas.microsoft.com/office/powerpoint/2010/main" val="236352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Autofit/>
          </a:bodyPr>
          <a:lstStyle/>
          <a:p>
            <a:r>
              <a:rPr lang="en-US" sz="2800" dirty="0"/>
              <a:t>MOVING AVERAGE </a:t>
            </a:r>
            <a:br>
              <a:rPr lang="en-US" sz="2600" dirty="0"/>
            </a:br>
            <a:r>
              <a:rPr lang="en-US" sz="2600" dirty="0" err="1"/>
              <a:t>MAn</a:t>
            </a:r>
            <a:r>
              <a:rPr lang="en-US" sz="2600" dirty="0"/>
              <a:t> or </a:t>
            </a:r>
            <a:r>
              <a:rPr lang="en-US" sz="2600" dirty="0" err="1"/>
              <a:t>TRn</a:t>
            </a:r>
            <a:r>
              <a:rPr lang="en-US" sz="2600" dirty="0"/>
              <a:t> where n = # of data points</a:t>
            </a:r>
          </a:p>
        </p:txBody>
      </p:sp>
      <p:sp>
        <p:nvSpPr>
          <p:cNvPr id="3" name="TextBox 2">
            <a:extLst>
              <a:ext uri="{FF2B5EF4-FFF2-40B4-BE49-F238E27FC236}">
                <a16:creationId xmlns:a16="http://schemas.microsoft.com/office/drawing/2014/main" id="{4D5C777B-8887-4865-5751-A032733271CD}"/>
              </a:ext>
            </a:extLst>
          </p:cNvPr>
          <p:cNvSpPr txBox="1"/>
          <p:nvPr/>
        </p:nvSpPr>
        <p:spPr>
          <a:xfrm>
            <a:off x="2404153" y="1113366"/>
            <a:ext cx="7613150" cy="1107996"/>
          </a:xfrm>
          <a:prstGeom prst="rect">
            <a:avLst/>
          </a:prstGeom>
          <a:noFill/>
        </p:spPr>
        <p:txBody>
          <a:bodyPr wrap="square" rtlCol="0">
            <a:spAutoFit/>
          </a:bodyPr>
          <a:lstStyle/>
          <a:p>
            <a:r>
              <a:rPr lang="en-US" sz="2200" dirty="0"/>
              <a:t>The two purposes of a Moving Average are to </a:t>
            </a:r>
          </a:p>
          <a:p>
            <a:pPr marL="800100" lvl="1" indent="-342900">
              <a:buFont typeface="Arial" panose="020B0604020202020204" pitchFamily="34" charset="0"/>
              <a:buChar char="•"/>
            </a:pPr>
            <a:r>
              <a:rPr lang="en-US" sz="2200" dirty="0"/>
              <a:t>smooth out fluctuations in the data and </a:t>
            </a:r>
          </a:p>
          <a:p>
            <a:pPr marL="800100" lvl="1" indent="-342900">
              <a:buFont typeface="Arial" panose="020B0604020202020204" pitchFamily="34" charset="0"/>
              <a:buChar char="•"/>
            </a:pPr>
            <a:r>
              <a:rPr lang="en-US" sz="2200" dirty="0"/>
              <a:t>remove seasonality (usually MA12 or TR3) to show trend</a:t>
            </a:r>
          </a:p>
        </p:txBody>
      </p:sp>
      <p:pic>
        <p:nvPicPr>
          <p:cNvPr id="5" name="Picture 4">
            <a:extLst>
              <a:ext uri="{FF2B5EF4-FFF2-40B4-BE49-F238E27FC236}">
                <a16:creationId xmlns:a16="http://schemas.microsoft.com/office/drawing/2014/main" id="{E6BB335B-6F90-49D6-ECDD-279A0424C096}"/>
              </a:ext>
            </a:extLst>
          </p:cNvPr>
          <p:cNvPicPr>
            <a:picLocks noChangeAspect="1"/>
          </p:cNvPicPr>
          <p:nvPr/>
        </p:nvPicPr>
        <p:blipFill>
          <a:blip r:embed="rId3"/>
          <a:stretch>
            <a:fillRect/>
          </a:stretch>
        </p:blipFill>
        <p:spPr>
          <a:xfrm>
            <a:off x="1445444" y="2555411"/>
            <a:ext cx="4061504" cy="3336917"/>
          </a:xfrm>
          <a:prstGeom prst="rect">
            <a:avLst/>
          </a:prstGeom>
        </p:spPr>
      </p:pic>
      <p:pic>
        <p:nvPicPr>
          <p:cNvPr id="7" name="Picture 6">
            <a:extLst>
              <a:ext uri="{FF2B5EF4-FFF2-40B4-BE49-F238E27FC236}">
                <a16:creationId xmlns:a16="http://schemas.microsoft.com/office/drawing/2014/main" id="{9F139174-B1FF-E64E-587E-8303A8952FB5}"/>
              </a:ext>
            </a:extLst>
          </p:cNvPr>
          <p:cNvPicPr>
            <a:picLocks noChangeAspect="1"/>
          </p:cNvPicPr>
          <p:nvPr/>
        </p:nvPicPr>
        <p:blipFill>
          <a:blip r:embed="rId4"/>
          <a:stretch>
            <a:fillRect/>
          </a:stretch>
        </p:blipFill>
        <p:spPr>
          <a:xfrm>
            <a:off x="5972709" y="2555412"/>
            <a:ext cx="5204705" cy="3336917"/>
          </a:xfrm>
          <a:prstGeom prst="rect">
            <a:avLst/>
          </a:prstGeom>
        </p:spPr>
      </p:pic>
    </p:spTree>
    <p:extLst>
      <p:ext uri="{BB962C8B-B14F-4D97-AF65-F5344CB8AC3E}">
        <p14:creationId xmlns:p14="http://schemas.microsoft.com/office/powerpoint/2010/main" val="218920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rmAutofit/>
          </a:bodyPr>
          <a:lstStyle/>
          <a:p>
            <a:r>
              <a:rPr lang="en-US" dirty="0"/>
              <a:t>GROWTH RATE</a:t>
            </a:r>
          </a:p>
        </p:txBody>
      </p:sp>
      <p:sp>
        <p:nvSpPr>
          <p:cNvPr id="8" name="Content Placeholder 2">
            <a:extLst>
              <a:ext uri="{FF2B5EF4-FFF2-40B4-BE49-F238E27FC236}">
                <a16:creationId xmlns:a16="http://schemas.microsoft.com/office/drawing/2014/main" id="{949808F7-58E8-4F91-B2B5-AAB6CAED5C05}"/>
              </a:ext>
            </a:extLst>
          </p:cNvPr>
          <p:cNvSpPr>
            <a:spLocks noGrp="1"/>
          </p:cNvSpPr>
          <p:nvPr>
            <p:ph idx="1"/>
          </p:nvPr>
        </p:nvSpPr>
        <p:spPr>
          <a:xfrm>
            <a:off x="838200" y="1112134"/>
            <a:ext cx="11153775" cy="4251325"/>
          </a:xfrm>
        </p:spPr>
        <p:txBody>
          <a:bodyPr>
            <a:normAutofit/>
          </a:bodyPr>
          <a:lstStyle/>
          <a:p>
            <a:pPr marL="0" indent="0" algn="ctr">
              <a:buNone/>
            </a:pPr>
            <a:r>
              <a:rPr lang="en-US" sz="2000" b="1" dirty="0"/>
              <a:t>Growth Rate </a:t>
            </a:r>
            <a:r>
              <a:rPr lang="en-US" sz="2000" dirty="0"/>
              <a:t>is the percent change of a quantity </a:t>
            </a:r>
            <a:r>
              <a:rPr lang="en-US" sz="2000" b="1" dirty="0"/>
              <a:t>from start to end of a time period</a:t>
            </a:r>
            <a:r>
              <a:rPr lang="en-US" sz="2000" dirty="0"/>
              <a:t>. It can be positive or negative.  There are 2 ways to calculate it. You should be familiar with both.</a:t>
            </a:r>
          </a:p>
          <a:p>
            <a:pPr marL="0" indent="0">
              <a:buNone/>
            </a:pPr>
            <a:endParaRPr lang="en-US" sz="2000" dirty="0"/>
          </a:p>
        </p:txBody>
      </p:sp>
      <p:pic>
        <p:nvPicPr>
          <p:cNvPr id="4" name="Picture 3">
            <a:extLst>
              <a:ext uri="{FF2B5EF4-FFF2-40B4-BE49-F238E27FC236}">
                <a16:creationId xmlns:a16="http://schemas.microsoft.com/office/drawing/2014/main" id="{70125AC8-672E-EC5D-6829-65C58B44B2AF}"/>
              </a:ext>
            </a:extLst>
          </p:cNvPr>
          <p:cNvPicPr>
            <a:picLocks noChangeAspect="1"/>
          </p:cNvPicPr>
          <p:nvPr/>
        </p:nvPicPr>
        <p:blipFill>
          <a:blip r:embed="rId3"/>
          <a:stretch>
            <a:fillRect/>
          </a:stretch>
        </p:blipFill>
        <p:spPr>
          <a:xfrm>
            <a:off x="1867392" y="1849348"/>
            <a:ext cx="8457215" cy="3896518"/>
          </a:xfrm>
          <a:prstGeom prst="rect">
            <a:avLst/>
          </a:prstGeom>
        </p:spPr>
      </p:pic>
    </p:spTree>
    <p:extLst>
      <p:ext uri="{BB962C8B-B14F-4D97-AF65-F5344CB8AC3E}">
        <p14:creationId xmlns:p14="http://schemas.microsoft.com/office/powerpoint/2010/main" val="275773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rmAutofit/>
          </a:bodyPr>
          <a:lstStyle/>
          <a:p>
            <a:r>
              <a:rPr lang="en-US" dirty="0"/>
              <a:t>GROWTH RATE</a:t>
            </a:r>
          </a:p>
        </p:txBody>
      </p:sp>
      <p:sp>
        <p:nvSpPr>
          <p:cNvPr id="8" name="Content Placeholder 2">
            <a:extLst>
              <a:ext uri="{FF2B5EF4-FFF2-40B4-BE49-F238E27FC236}">
                <a16:creationId xmlns:a16="http://schemas.microsoft.com/office/drawing/2014/main" id="{949808F7-58E8-4F91-B2B5-AAB6CAED5C05}"/>
              </a:ext>
            </a:extLst>
          </p:cNvPr>
          <p:cNvSpPr>
            <a:spLocks noGrp="1"/>
          </p:cNvSpPr>
          <p:nvPr>
            <p:ph idx="1"/>
          </p:nvPr>
        </p:nvSpPr>
        <p:spPr>
          <a:xfrm>
            <a:off x="660400" y="1112134"/>
            <a:ext cx="11153775" cy="4251325"/>
          </a:xfrm>
        </p:spPr>
        <p:txBody>
          <a:bodyPr>
            <a:normAutofit/>
          </a:bodyPr>
          <a:lstStyle/>
          <a:p>
            <a:pPr marL="0" indent="0" algn="ctr">
              <a:buNone/>
            </a:pPr>
            <a:r>
              <a:rPr lang="en-US" sz="2000" b="1" dirty="0"/>
              <a:t>Caveat</a:t>
            </a:r>
            <a:r>
              <a:rPr lang="en-US" sz="2000" dirty="0"/>
              <a:t>: It really doesn’t make sense to calculate the growth rate if the starting and ending values are of opposite signs (one is positive and one is negative).  However, we still do it in PGR.</a:t>
            </a:r>
          </a:p>
          <a:p>
            <a:pPr marL="0" indent="0">
              <a:buNone/>
            </a:pPr>
            <a:endParaRPr lang="en-US" sz="2000" dirty="0"/>
          </a:p>
        </p:txBody>
      </p:sp>
      <p:pic>
        <p:nvPicPr>
          <p:cNvPr id="3" name="Picture 2">
            <a:extLst>
              <a:ext uri="{FF2B5EF4-FFF2-40B4-BE49-F238E27FC236}">
                <a16:creationId xmlns:a16="http://schemas.microsoft.com/office/drawing/2014/main" id="{E9BDC498-B7E4-FEC8-D4CA-AC7C9C7CB431}"/>
              </a:ext>
            </a:extLst>
          </p:cNvPr>
          <p:cNvPicPr>
            <a:picLocks noChangeAspect="1"/>
          </p:cNvPicPr>
          <p:nvPr/>
        </p:nvPicPr>
        <p:blipFill>
          <a:blip r:embed="rId3"/>
          <a:stretch>
            <a:fillRect/>
          </a:stretch>
        </p:blipFill>
        <p:spPr>
          <a:xfrm>
            <a:off x="520582" y="2033587"/>
            <a:ext cx="11150835" cy="3236913"/>
          </a:xfrm>
          <a:prstGeom prst="rect">
            <a:avLst/>
          </a:prstGeom>
        </p:spPr>
      </p:pic>
    </p:spTree>
    <p:extLst>
      <p:ext uri="{BB962C8B-B14F-4D97-AF65-F5344CB8AC3E}">
        <p14:creationId xmlns:p14="http://schemas.microsoft.com/office/powerpoint/2010/main" val="362047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4FAD-4002-4B9D-9AB8-502943FBE3EA}"/>
              </a:ext>
            </a:extLst>
          </p:cNvPr>
          <p:cNvSpPr>
            <a:spLocks noGrp="1"/>
          </p:cNvSpPr>
          <p:nvPr>
            <p:ph type="title"/>
          </p:nvPr>
        </p:nvSpPr>
        <p:spPr/>
        <p:txBody>
          <a:bodyPr/>
          <a:lstStyle/>
          <a:p>
            <a:r>
              <a:rPr lang="en-US" dirty="0"/>
              <a:t>INDEXING</a:t>
            </a:r>
          </a:p>
        </p:txBody>
      </p:sp>
      <p:sp>
        <p:nvSpPr>
          <p:cNvPr id="3" name="Content Placeholder 2">
            <a:extLst>
              <a:ext uri="{FF2B5EF4-FFF2-40B4-BE49-F238E27FC236}">
                <a16:creationId xmlns:a16="http://schemas.microsoft.com/office/drawing/2014/main" id="{202DD079-3D35-4618-A4D3-B1B55364A5D1}"/>
              </a:ext>
            </a:extLst>
          </p:cNvPr>
          <p:cNvSpPr>
            <a:spLocks noGrp="1"/>
          </p:cNvSpPr>
          <p:nvPr>
            <p:ph idx="1"/>
          </p:nvPr>
        </p:nvSpPr>
        <p:spPr>
          <a:xfrm>
            <a:off x="955498" y="1040044"/>
            <a:ext cx="10870058" cy="4777912"/>
          </a:xfrm>
        </p:spPr>
        <p:txBody>
          <a:bodyPr>
            <a:normAutofit fontScale="32500" lnSpcReduction="20000"/>
          </a:bodyPr>
          <a:lstStyle/>
          <a:p>
            <a:pPr marL="0" indent="0">
              <a:buNone/>
            </a:pPr>
            <a:r>
              <a:rPr lang="en-US" sz="6200" dirty="0"/>
              <a:t>Divide all the numbers in a series by the </a:t>
            </a:r>
            <a:r>
              <a:rPr lang="en-US" sz="6200" b="1" dirty="0"/>
              <a:t>first number</a:t>
            </a:r>
            <a:r>
              <a:rPr lang="en-US" sz="6200" dirty="0"/>
              <a:t>. This sets the first number equal to 1.00</a:t>
            </a:r>
          </a:p>
          <a:p>
            <a:pPr marL="0" indent="0">
              <a:buNone/>
            </a:pPr>
            <a:r>
              <a:rPr lang="en-US" sz="6200" dirty="0"/>
              <a:t> Then multiply the newly created numbers by 100. This creates an </a:t>
            </a:r>
            <a:r>
              <a:rPr lang="en-US" sz="6200" b="1" dirty="0"/>
              <a:t>Indexed Series.</a:t>
            </a:r>
          </a:p>
          <a:p>
            <a:pPr marL="0" indent="0">
              <a:buNone/>
            </a:pPr>
            <a:endParaRPr lang="en-US" sz="6200" dirty="0"/>
          </a:p>
          <a:p>
            <a:pPr marL="0" indent="0">
              <a:buNone/>
            </a:pPr>
            <a:r>
              <a:rPr lang="en-US" sz="6200" dirty="0"/>
              <a:t>                              </a:t>
            </a:r>
            <a:r>
              <a:rPr lang="en-US" sz="6200" u="sng" dirty="0"/>
              <a:t>Example</a:t>
            </a:r>
            <a:r>
              <a:rPr lang="en-US" sz="6200" dirty="0"/>
              <a:t>: Economic series (CPI, PPI)</a:t>
            </a:r>
          </a:p>
          <a:p>
            <a:pPr marL="0" indent="0">
              <a:buNone/>
            </a:pPr>
            <a:r>
              <a:rPr lang="en-US" sz="6200" dirty="0"/>
              <a:t>  </a:t>
            </a:r>
          </a:p>
          <a:p>
            <a:pPr marL="0" indent="0">
              <a:buNone/>
            </a:pPr>
            <a:r>
              <a:rPr lang="en-US" sz="6200" b="1" dirty="0">
                <a:solidFill>
                  <a:srgbClr val="0070C0"/>
                </a:solidFill>
              </a:rPr>
              <a:t>                                Q1              Q2              Q3           Q4</a:t>
            </a:r>
          </a:p>
          <a:p>
            <a:pPr marL="0" indent="0">
              <a:buNone/>
            </a:pPr>
            <a:r>
              <a:rPr lang="en-US" sz="6200" dirty="0"/>
              <a:t>                                </a:t>
            </a:r>
            <a:r>
              <a:rPr lang="en-US" sz="6200" b="1" dirty="0"/>
              <a:t>87               95             108          120</a:t>
            </a:r>
          </a:p>
          <a:p>
            <a:pPr marL="0" indent="0">
              <a:buNone/>
            </a:pPr>
            <a:r>
              <a:rPr lang="en-US" sz="6200" dirty="0"/>
              <a:t>                             1.00            1.09            1.24         1.38</a:t>
            </a:r>
          </a:p>
          <a:p>
            <a:pPr marL="0" indent="0">
              <a:buNone/>
            </a:pPr>
            <a:r>
              <a:rPr lang="en-US" sz="6200" dirty="0"/>
              <a:t>                              100             109             124          138</a:t>
            </a:r>
          </a:p>
          <a:p>
            <a:pPr marL="0" indent="0">
              <a:buNone/>
            </a:pPr>
            <a:r>
              <a:rPr lang="en-US" sz="6200" dirty="0"/>
              <a:t>       </a:t>
            </a:r>
          </a:p>
          <a:p>
            <a:pPr marL="0" indent="0">
              <a:buNone/>
            </a:pPr>
            <a:r>
              <a:rPr lang="en-US" sz="6200" dirty="0"/>
              <a:t>                 Why do we create an index?  Because it is easy to interpret:</a:t>
            </a:r>
          </a:p>
          <a:p>
            <a:pPr marL="0" indent="0">
              <a:buNone/>
            </a:pPr>
            <a:endParaRPr lang="en-US" sz="6200" dirty="0"/>
          </a:p>
          <a:p>
            <a:pPr marL="0" indent="0">
              <a:buNone/>
            </a:pPr>
            <a:r>
              <a:rPr lang="en-US" sz="6200" dirty="0"/>
              <a:t>                                       Q2 is   9% higher than Q1</a:t>
            </a:r>
          </a:p>
          <a:p>
            <a:pPr marL="0" indent="0">
              <a:buNone/>
            </a:pPr>
            <a:r>
              <a:rPr lang="en-US" sz="6200" dirty="0"/>
              <a:t>                                       Q4 is 38% higher than Q1</a:t>
            </a:r>
          </a:p>
          <a:p>
            <a:pPr marL="0" indent="0">
              <a:buNone/>
            </a:pPr>
            <a:endParaRPr lang="en-US" sz="2900" dirty="0">
              <a:solidFill>
                <a:srgbClr val="FF0000"/>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02416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A139-E849-4FE1-9CF4-CDA0247F6DD2}"/>
              </a:ext>
            </a:extLst>
          </p:cNvPr>
          <p:cNvSpPr>
            <a:spLocks noGrp="1"/>
          </p:cNvSpPr>
          <p:nvPr>
            <p:ph type="title"/>
          </p:nvPr>
        </p:nvSpPr>
        <p:spPr>
          <a:xfrm>
            <a:off x="838200" y="1"/>
            <a:ext cx="10515600" cy="1238287"/>
          </a:xfrm>
        </p:spPr>
        <p:txBody>
          <a:bodyPr>
            <a:normAutofit/>
          </a:bodyPr>
          <a:lstStyle/>
          <a:p>
            <a:r>
              <a:rPr lang="en-US" dirty="0"/>
              <a:t>REBASING AND RELATIVITIES </a:t>
            </a:r>
            <a:br>
              <a:rPr lang="en-US" dirty="0"/>
            </a:br>
            <a:endParaRPr lang="en-US" dirty="0"/>
          </a:p>
        </p:txBody>
      </p:sp>
      <p:sp>
        <p:nvSpPr>
          <p:cNvPr id="11" name="TextBox 10">
            <a:extLst>
              <a:ext uri="{FF2B5EF4-FFF2-40B4-BE49-F238E27FC236}">
                <a16:creationId xmlns:a16="http://schemas.microsoft.com/office/drawing/2014/main" id="{9AB10AA0-C6A0-4BCD-BF4E-CAA38B045421}"/>
              </a:ext>
            </a:extLst>
          </p:cNvPr>
          <p:cNvSpPr txBox="1"/>
          <p:nvPr/>
        </p:nvSpPr>
        <p:spPr>
          <a:xfrm>
            <a:off x="1085851" y="1010203"/>
            <a:ext cx="10191749" cy="1846659"/>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Rebase: </a:t>
            </a:r>
            <a:r>
              <a:rPr lang="en-US" sz="2000" dirty="0">
                <a:latin typeface="Arial" panose="020B0604020202020204" pitchFamily="34" charset="0"/>
                <a:cs typeface="Arial" panose="020B0604020202020204" pitchFamily="34" charset="0"/>
              </a:rPr>
              <a:t>Divide the base (reference number) by itself. This sets the Base = 1.00</a:t>
            </a:r>
          </a:p>
          <a:p>
            <a:r>
              <a:rPr lang="en-US" sz="2000" b="1" dirty="0">
                <a:latin typeface="Arial" panose="020B0604020202020204" pitchFamily="34" charset="0"/>
                <a:cs typeface="Arial" panose="020B0604020202020204" pitchFamily="34" charset="0"/>
              </a:rPr>
              <a:t>Relativities</a:t>
            </a:r>
            <a:r>
              <a:rPr lang="en-US" sz="2000" dirty="0">
                <a:latin typeface="Arial" panose="020B0604020202020204" pitchFamily="34" charset="0"/>
                <a:cs typeface="Arial" panose="020B0604020202020204" pitchFamily="34" charset="0"/>
              </a:rPr>
              <a:t>: The ratios of other numbers to the base. </a:t>
            </a:r>
          </a:p>
          <a:p>
            <a:endParaRPr lang="en-US" sz="20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Many reports at PGR use “Loss Ratio Relativities” or “Pure Premium </a:t>
            </a:r>
            <a:r>
              <a:rPr lang="en-US" dirty="0" err="1">
                <a:latin typeface="Arial" panose="020B0604020202020204" pitchFamily="34" charset="0"/>
                <a:cs typeface="Arial" panose="020B0604020202020204" pitchFamily="34" charset="0"/>
              </a:rPr>
              <a:t>Relativities”.Here</a:t>
            </a:r>
            <a:r>
              <a:rPr lang="en-US" dirty="0">
                <a:latin typeface="Arial" panose="020B0604020202020204" pitchFamily="34" charset="0"/>
                <a:cs typeface="Arial" panose="020B0604020202020204" pitchFamily="34" charset="0"/>
              </a:rPr>
              <a:t> is an example where we re-base to the Total Combined Ratio (CR) and calculate relativities.</a:t>
            </a:r>
          </a:p>
          <a:p>
            <a:r>
              <a:rPr lang="en-US" b="1" dirty="0">
                <a:latin typeface="Arial" panose="020B0604020202020204" pitchFamily="34" charset="0"/>
                <a:cs typeface="Arial" panose="020B0604020202020204" pitchFamily="34" charset="0"/>
              </a:rPr>
              <a:t>Combined Ratio is (1 – Profit Margin) </a:t>
            </a:r>
            <a:r>
              <a:rPr lang="en-US" dirty="0">
                <a:latin typeface="Arial" panose="020B0604020202020204" pitchFamily="34" charset="0"/>
                <a:cs typeface="Arial" panose="020B0604020202020204" pitchFamily="34" charset="0"/>
              </a:rPr>
              <a:t>and is a metric used in insurance.</a:t>
            </a:r>
          </a:p>
        </p:txBody>
      </p:sp>
      <p:sp>
        <p:nvSpPr>
          <p:cNvPr id="3" name="TextBox 2">
            <a:extLst>
              <a:ext uri="{FF2B5EF4-FFF2-40B4-BE49-F238E27FC236}">
                <a16:creationId xmlns:a16="http://schemas.microsoft.com/office/drawing/2014/main" id="{FF552A95-488C-6397-EE00-E3ABE68BF7E8}"/>
              </a:ext>
            </a:extLst>
          </p:cNvPr>
          <p:cNvSpPr txBox="1"/>
          <p:nvPr/>
        </p:nvSpPr>
        <p:spPr>
          <a:xfrm>
            <a:off x="7545102" y="3783194"/>
            <a:ext cx="3732498" cy="646331"/>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rgbClr val="000000"/>
            </a:solidFill>
          </a:ln>
        </p:spPr>
        <p:txBody>
          <a:bodyPr wrap="square" rtlCol="0">
            <a:spAutoFit/>
          </a:bodyPr>
          <a:lstStyle/>
          <a:p>
            <a:r>
              <a:rPr lang="en-US" dirty="0"/>
              <a:t>Indexing is basically re-basing to the first term of the series of numbers.</a:t>
            </a:r>
          </a:p>
        </p:txBody>
      </p:sp>
      <p:pic>
        <p:nvPicPr>
          <p:cNvPr id="8" name="Picture 7">
            <a:extLst>
              <a:ext uri="{FF2B5EF4-FFF2-40B4-BE49-F238E27FC236}">
                <a16:creationId xmlns:a16="http://schemas.microsoft.com/office/drawing/2014/main" id="{84AB30BE-01B3-18F3-504F-43785886C774}"/>
              </a:ext>
            </a:extLst>
          </p:cNvPr>
          <p:cNvPicPr>
            <a:picLocks noChangeAspect="1"/>
          </p:cNvPicPr>
          <p:nvPr/>
        </p:nvPicPr>
        <p:blipFill>
          <a:blip r:embed="rId3"/>
          <a:stretch>
            <a:fillRect/>
          </a:stretch>
        </p:blipFill>
        <p:spPr>
          <a:xfrm>
            <a:off x="914399" y="2828840"/>
            <a:ext cx="6390057" cy="2760302"/>
          </a:xfrm>
          <a:prstGeom prst="rect">
            <a:avLst/>
          </a:prstGeom>
        </p:spPr>
      </p:pic>
    </p:spTree>
    <p:extLst>
      <p:ext uri="{BB962C8B-B14F-4D97-AF65-F5344CB8AC3E}">
        <p14:creationId xmlns:p14="http://schemas.microsoft.com/office/powerpoint/2010/main" val="215653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1791245" y="1261152"/>
            <a:ext cx="8256881"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Answers are to the far right on each tab.</a:t>
            </a:r>
          </a:p>
          <a:p>
            <a:pPr marL="0" indent="0">
              <a:buNone/>
            </a:pPr>
            <a:endParaRPr lang="en-US" sz="2100" dirty="0"/>
          </a:p>
          <a:p>
            <a:pPr marL="0" indent="0">
              <a:buNone/>
            </a:pPr>
            <a:r>
              <a:rPr lang="en-US" sz="2100" dirty="0"/>
              <a:t>Tabs </a:t>
            </a:r>
          </a:p>
          <a:p>
            <a:pPr lvl="2"/>
            <a:r>
              <a:rPr lang="en-US" sz="2000" dirty="0"/>
              <a:t>WtdAvg</a:t>
            </a:r>
          </a:p>
          <a:p>
            <a:pPr lvl="2"/>
            <a:r>
              <a:rPr lang="en-US" sz="2000" dirty="0"/>
              <a:t>MovAvg</a:t>
            </a:r>
          </a:p>
          <a:p>
            <a:pPr lvl="2"/>
            <a:r>
              <a:rPr lang="en-US" sz="2000" dirty="0"/>
              <a:t>Growth Rate</a:t>
            </a:r>
          </a:p>
          <a:p>
            <a:pPr lvl="2"/>
            <a:r>
              <a:rPr lang="en-US" sz="2000" dirty="0"/>
              <a:t>Index</a:t>
            </a:r>
          </a:p>
          <a:p>
            <a:pPr lvl="2"/>
            <a:r>
              <a:rPr lang="en-US" sz="2000" dirty="0"/>
              <a:t>Rebase</a:t>
            </a:r>
          </a:p>
        </p:txBody>
      </p:sp>
    </p:spTree>
    <p:extLst>
      <p:ext uri="{BB962C8B-B14F-4D97-AF65-F5344CB8AC3E}">
        <p14:creationId xmlns:p14="http://schemas.microsoft.com/office/powerpoint/2010/main" val="734908985"/>
      </p:ext>
    </p:extLst>
  </p:cSld>
  <p:clrMapOvr>
    <a:masterClrMapping/>
  </p:clrMapOvr>
</p:sld>
</file>

<file path=ppt/theme/theme1.xml><?xml version="1.0" encoding="utf-8"?>
<a:theme xmlns:a="http://schemas.openxmlformats.org/drawingml/2006/main" name="Boot Camp">
  <a:themeElements>
    <a:clrScheme name="BootCamp">
      <a:dk1>
        <a:srgbClr val="125679"/>
      </a:dk1>
      <a:lt1>
        <a:srgbClr val="FFFFFF"/>
      </a:lt1>
      <a:dk2>
        <a:srgbClr val="0D5879"/>
      </a:dk2>
      <a:lt2>
        <a:srgbClr val="E7E6E6"/>
      </a:lt2>
      <a:accent1>
        <a:srgbClr val="B9C152"/>
      </a:accent1>
      <a:accent2>
        <a:srgbClr val="ED7D31"/>
      </a:accent2>
      <a:accent3>
        <a:srgbClr val="155677"/>
      </a:accent3>
      <a:accent4>
        <a:srgbClr val="F6ED3D"/>
      </a:accent4>
      <a:accent5>
        <a:srgbClr val="8BD1D1"/>
      </a:accent5>
      <a:accent6>
        <a:srgbClr val="0EA3B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ot Camp" id="{4143AF38-6641-4BA7-81D3-C6C948063E97}" vid="{68586BAD-952C-475C-B885-1F4C256800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0ECB5C89318549A9A17F6FB811982B" ma:contentTypeVersion="13" ma:contentTypeDescription="Create a new document." ma:contentTypeScope="" ma:versionID="c0c33aeed60924e1aca3002cdbbb59d2">
  <xsd:schema xmlns:xsd="http://www.w3.org/2001/XMLSchema" xmlns:xs="http://www.w3.org/2001/XMLSchema" xmlns:p="http://schemas.microsoft.com/office/2006/metadata/properties" xmlns:ns3="a59490fc-4ce5-4683-bd5e-055bd96fcd20" xmlns:ns4="712f9cd6-68dd-469c-8e40-dec1f8a01151" targetNamespace="http://schemas.microsoft.com/office/2006/metadata/properties" ma:root="true" ma:fieldsID="0a917dc960cb3e51b6f84f45f383303f" ns3:_="" ns4:_="">
    <xsd:import namespace="a59490fc-4ce5-4683-bd5e-055bd96fcd20"/>
    <xsd:import namespace="712f9cd6-68dd-469c-8e40-dec1f8a0115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9490fc-4ce5-4683-bd5e-055bd96fcd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2f9cd6-68dd-469c-8e40-dec1f8a0115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7D9936-A362-4DE8-9A55-28CB48614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9490fc-4ce5-4683-bd5e-055bd96fcd20"/>
    <ds:schemaRef ds:uri="712f9cd6-68dd-469c-8e40-dec1f8a011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73F460-E57C-4891-B3C4-941F2D19B0F7}">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2f9cd6-68dd-469c-8e40-dec1f8a01151"/>
    <ds:schemaRef ds:uri="a59490fc-4ce5-4683-bd5e-055bd96fcd20"/>
    <ds:schemaRef ds:uri="http://www.w3.org/XML/1998/namespace"/>
  </ds:schemaRefs>
</ds:datastoreItem>
</file>

<file path=customXml/itemProps3.xml><?xml version="1.0" encoding="utf-8"?>
<ds:datastoreItem xmlns:ds="http://schemas.openxmlformats.org/officeDocument/2006/customXml" ds:itemID="{5B85C009-C01C-48F7-B77D-CC42AA0660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23662</TotalTime>
  <Words>654</Words>
  <Application>Microsoft Macintosh PowerPoint</Application>
  <PresentationFormat>Widescreen</PresentationFormat>
  <Paragraphs>92</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Boot Camp</vt:lpstr>
      <vt:lpstr>WEIGHTED AVERAGE</vt:lpstr>
      <vt:lpstr>MOVING AVERAGE  MAn or TRn where n = # of data points</vt:lpstr>
      <vt:lpstr>GROWTH RATE</vt:lpstr>
      <vt:lpstr>GROWTH RATE</vt:lpstr>
      <vt:lpstr>INDEXING</vt:lpstr>
      <vt:lpstr>REBASING AND RELATIVITIES  </vt:lpstr>
      <vt:lpstr>EXCEL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&amp; Statistics</dc:title>
  <dc:creator>April C Smith</dc:creator>
  <cp:lastModifiedBy>Aleks Jovanovich</cp:lastModifiedBy>
  <cp:revision>60</cp:revision>
  <dcterms:created xsi:type="dcterms:W3CDTF">2021-07-08T20:21:11Z</dcterms:created>
  <dcterms:modified xsi:type="dcterms:W3CDTF">2024-03-21T15:42:49Z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0x010100590ECB5C89318549A9A17F6FB811982B</vt:lpwstr>
  </property>
  <property fmtid="{D5CDD505-2E9C-101B-9397-08002B2CF9AE}" pid="3" name="_dlc_DocIdItemGuid">
    <vt:lpwstr>949f7d3d-2f1b-4107-9a98-ab15437c5c4f</vt:lpwstr>
  </property>
</Properties>
</file>