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539" r:id="rId5"/>
    <p:sldId id="548" r:id="rId6"/>
    <p:sldId id="549" r:id="rId7"/>
    <p:sldId id="552" r:id="rId8"/>
    <p:sldId id="288" r:id="rId9"/>
    <p:sldId id="313" r:id="rId10"/>
    <p:sldId id="325" r:id="rId11"/>
    <p:sldId id="326" r:id="rId12"/>
    <p:sldId id="324" r:id="rId13"/>
    <p:sldId id="553" r:id="rId14"/>
    <p:sldId id="294" r:id="rId15"/>
    <p:sldId id="551" r:id="rId16"/>
    <p:sldId id="558" r:id="rId17"/>
    <p:sldId id="5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D67544-8007-1E3A-27E6-109EF5FA70C5}" name="Timothy Cenna" initials="TC" userId="S::timothy_cenna@progressive.com::7efcffd5-e020-4e06-a0f0-8fe0625b5d36" providerId="AD"/>
  <p188:author id="{20113190-579F-FEE8-F716-34C08FFF125A}" name="Krista L Bair" initials="KLB" userId="S::Krista_L_Bair@Progressive.com::fb962f34-5d75-4c60-9117-6c7f4652c40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il C Smith" initials="ACS" lastIdx="2" clrIdx="0">
    <p:extLst>
      <p:ext uri="{19B8F6BF-5375-455C-9EA6-DF929625EA0E}">
        <p15:presenceInfo xmlns:p15="http://schemas.microsoft.com/office/powerpoint/2012/main" userId="S::APRIL_C_SMITH@Progressive.com::8519dba4-55c7-4f6d-a4e7-e4fd03e50e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93900" autoAdjust="0"/>
  </p:normalViewPr>
  <p:slideViewPr>
    <p:cSldViewPr snapToGrid="0">
      <p:cViewPr varScale="1">
        <p:scale>
          <a:sx n="100" d="100"/>
          <a:sy n="10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6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5CD8-7EFA-422E-8AD2-BF3EF4609C4E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8518-7A02-4BE2-8CB1-47F3A86B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statistics-probability/describing-relationships-quantitative-data/scatterplots-and-correlation/v/correlation-coefficient-intuition-examp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hanacademy.org/math/statistics-probability/describing-relationships-quantitative-data/scatterplots-and-correlation/v/correlation-coefficient-intuition-examples%22%20%EF%BF%BDHYPERLINK%20%22https:/www.khanacademy.org/math/statistics-probability/designing-studies/sampling-and-surveys/v/correlation-and-causality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7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58850" y="4489450"/>
            <a:ext cx="5486400" cy="3600450"/>
          </a:xfrm>
        </p:spPr>
        <p:txBody>
          <a:bodyPr/>
          <a:lstStyle/>
          <a:p>
            <a:r>
              <a:rPr lang="en-US" dirty="0"/>
              <a:t>https://www.khanacademy.org/math/statistics-probability/describing-relationships-quantitative-data/more-on-regression/v/regression-line-example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Instructor &amp; producer(for technical issues) to stay available as ‘office hours’ for any questions.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0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9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https://www.khanacademy.org/math/statistics-probability/describing-relationships-quantitative-data/scatterplots-and-correlation/v/correlation-coefficient-intuition-examples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https:/www.khanacademy.org/math/statistics-probability/designing-studies/sampling-and-surveys/v/correlation-and-causality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Instructor &amp; producer(for technical issues) to stay available as ‘office hours’ for any questions.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8518-7A02-4BE2-8CB1-47F3A86B7F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7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ogrammer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F602E9-D809-4E4E-920B-34E714FB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1962C-4BF6-BF42-8E62-73551FAB54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79B9-3AB4-5F4A-AAEC-A12E21D4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21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]Programme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85A268-5174-0E45-9547-EBAAB8F22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BC60-2B7A-5345-96D1-6E5B4B69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6" y="1298865"/>
            <a:ext cx="4686300" cy="4145972"/>
          </a:xfrm>
        </p:spPr>
        <p:txBody>
          <a:bodyPr/>
          <a:lstStyle>
            <a:lvl1pPr marL="0" indent="0" algn="l"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1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mer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85A268-5174-0E45-9547-EBAAB8F22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BC60-2B7A-5345-96D1-6E5B4B69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518" y="1350819"/>
            <a:ext cx="4894118" cy="4208318"/>
          </a:xfrm>
        </p:spPr>
        <p:txBody>
          <a:bodyPr/>
          <a:lstStyle>
            <a:lvl1pPr marL="0" indent="0" algn="r"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1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1908-AC15-4068-9083-59C86619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F968-F565-4E72-B4A0-793B681A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4836B-A8C3-4950-A9AB-DEAE7A69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3D8E1-55E8-4AC1-98FE-A565D8FAB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2ADDA-318C-428F-A34A-B115FCCA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75DA2-E151-427A-9DBC-309549D8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044E-0F1F-48E3-93BA-64597E07FA91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F973B-AFBA-496C-B8DA-6B75678B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69330-1DE6-468B-8867-A37DAA0F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6384-E44B-49F4-BBC1-A3C98608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ogrammer Title Slide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F602E9-D809-4E4E-920B-34E714FB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1962C-4BF6-BF42-8E62-73551FAB54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79B9-3AB4-5F4A-AAEC-A12E21D4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3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ogrammer 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3C2358-6CC0-D540-9E54-94E75CE4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57DC-3EBA-1B45-87FF-DB9373EB4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49D4-5F1F-A44E-91ED-B13EF8A4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5587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8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ogrammer 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3C2358-6CC0-D540-9E54-94E75CE4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57DC-3EBA-1B45-87FF-DB9373EB4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49D4-5F1F-A44E-91ED-B13EF8A4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5587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9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40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5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6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4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r Content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44B62-8A28-0040-A9FD-6A5E023D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422-7526-4246-AE56-69D68515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562-4F5B-6E4C-94E4-B6FBD192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83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mer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85A268-5174-0E45-9547-EBAAB8F22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7793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BC60-2B7A-5345-96D1-6E5B4B69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518" y="1413165"/>
            <a:ext cx="4894118" cy="4031672"/>
          </a:xfrm>
        </p:spPr>
        <p:txBody>
          <a:bodyPr/>
          <a:lstStyle>
            <a:lvl1pPr marL="0" indent="0" algn="r"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6DD34-3FE0-454A-9D05-58AC9E6E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6EB66-055D-E843-912F-0D7C3646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9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spc="3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Char char="•"/>
        <a:defRPr sz="24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400" b="0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cc-eighth-grade-math/cc-8th-data/cc-8th-line-of-best-fit/v/example-estimating-from-regression-lin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hanacademy.org/math/statistics-probability/summarizing-quantitative-data/mean-median-basics/v/statistics-intro-mean-median-and-mo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statistics-probability/describing-relationships-quantitative-data/scatterplots-and-correlation/v/correlation-coefficient-intuition-examp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hanacademy.org/math/statistics-probability/summarizing-quantitative-data/mean-median-basics/v/statistics-intro-mean-median-and-mode" TargetMode="External"/><Relationship Id="rId4" Type="http://schemas.openxmlformats.org/officeDocument/2006/relationships/hyperlink" Target="https://www.khanacademy.org/math/statistics-probability/designing-studies/sampling-and-surveys/v/correlation-and-causalit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E4B0-1E79-4302-A84A-3665908B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5" y="269912"/>
            <a:ext cx="10515600" cy="779317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STATISTICS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941FD-014E-4A3C-9BA5-8D108594B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8746" y="854020"/>
                <a:ext cx="7963491" cy="4889234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                      </a:t>
                </a:r>
                <a:r>
                  <a:rPr lang="en-US" sz="3300" b="1" dirty="0">
                    <a:solidFill>
                      <a:srgbClr val="00B050"/>
                    </a:solidFill>
                  </a:rPr>
                  <a:t>This is when the fun begins. 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Estimate </a:t>
                </a:r>
                <a:r>
                  <a:rPr lang="en-US" b="1" dirty="0"/>
                  <a:t>population</a:t>
                </a:r>
                <a:r>
                  <a:rPr lang="en-US" dirty="0"/>
                  <a:t> parameters by </a:t>
                </a:r>
                <a:r>
                  <a:rPr lang="en-US" b="1" dirty="0"/>
                  <a:t>sample</a:t>
                </a:r>
                <a:r>
                  <a:rPr lang="en-US" dirty="0"/>
                  <a:t> parameters.</a:t>
                </a:r>
              </a:p>
              <a:p>
                <a:endParaRPr lang="en-US" dirty="0"/>
              </a:p>
              <a:p>
                <a:r>
                  <a:rPr lang="en-US" sz="2200" dirty="0"/>
                  <a:t>Parameters of a Population (Greek letters)</a:t>
                </a:r>
              </a:p>
              <a:p>
                <a:pPr lvl="1"/>
                <a:r>
                  <a:rPr lang="en-US" sz="2200" b="1" dirty="0"/>
                  <a:t>µ</a:t>
                </a:r>
                <a:r>
                  <a:rPr lang="en-US" sz="2200" dirty="0"/>
                  <a:t>	  Mu  Population Mean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b="1" smtClean="0"/>
                      <m:t>σ</m:t>
                    </m:r>
                  </m:oMath>
                </a14:m>
                <a:r>
                  <a:rPr lang="en-US" sz="2200" dirty="0"/>
                  <a:t>   Sigma   Population Standard Deviation</a:t>
                </a:r>
              </a:p>
              <a:p>
                <a:pPr lvl="1"/>
                <a:r>
                  <a:rPr lang="en-US" sz="2200" b="1" dirty="0"/>
                  <a:t>N</a:t>
                </a:r>
                <a:r>
                  <a:rPr lang="en-US" sz="2200" dirty="0"/>
                  <a:t>   Number of observations in the Population</a:t>
                </a:r>
              </a:p>
              <a:p>
                <a:pPr lvl="1"/>
                <a:r>
                  <a:rPr lang="en-US" sz="2200" dirty="0"/>
                  <a:t> y = </a:t>
                </a:r>
                <a:r>
                  <a:rPr lang="el-GR" sz="2200" b="1" dirty="0"/>
                  <a:t>α</a:t>
                </a:r>
                <a:r>
                  <a:rPr lang="en-US" sz="2200" dirty="0"/>
                  <a:t>x + </a:t>
                </a:r>
                <a:r>
                  <a:rPr lang="el-GR" sz="2200" b="1" dirty="0"/>
                  <a:t>β</a:t>
                </a:r>
                <a:r>
                  <a:rPr lang="en-US" sz="2200" dirty="0"/>
                  <a:t>  Slope and y-intercept of the Population</a:t>
                </a:r>
              </a:p>
              <a:p>
                <a:pPr lvl="1"/>
                <a:endParaRPr lang="en-US" sz="2200" dirty="0"/>
              </a:p>
              <a:p>
                <a:r>
                  <a:rPr lang="en-US" sz="2200" dirty="0"/>
                  <a:t>Parameters of a Sample</a:t>
                </a:r>
              </a:p>
              <a:p>
                <a:pPr lvl="1"/>
                <a:r>
                  <a:rPr lang="en-US" sz="2200" b="1" i="0" dirty="0">
                    <a:solidFill>
                      <a:srgbClr val="202124"/>
                    </a:solidFill>
                    <a:effectLst/>
                    <a:latin typeface="Roboto" panose="02000000000000000000" pitchFamily="2" charset="0"/>
                  </a:rPr>
                  <a:t>x̅</a:t>
                </a:r>
                <a:r>
                  <a:rPr lang="en-US" sz="2200" b="0" i="0" dirty="0">
                    <a:solidFill>
                      <a:srgbClr val="202124"/>
                    </a:solidFill>
                    <a:effectLst/>
                    <a:latin typeface="Roboto" panose="02000000000000000000" pitchFamily="2" charset="0"/>
                  </a:rPr>
                  <a:t> </a:t>
                </a:r>
                <a:r>
                  <a:rPr lang="en-US" sz="2200" b="1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  </a:t>
                </a:r>
                <a:r>
                  <a:rPr lang="en-US" sz="2200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x</a:t>
                </a:r>
                <a:r>
                  <a:rPr lang="en-US" sz="2200" dirty="0"/>
                  <a:t>-bar  Sample Mean</a:t>
                </a:r>
              </a:p>
              <a:p>
                <a:pPr lvl="1"/>
                <a:r>
                  <a:rPr lang="en-US" sz="2200" b="1" dirty="0"/>
                  <a:t>s</a:t>
                </a:r>
                <a:r>
                  <a:rPr lang="en-US" sz="2200" dirty="0"/>
                  <a:t>  Sample Standard Deviation</a:t>
                </a:r>
              </a:p>
              <a:p>
                <a:pPr lvl="1"/>
                <a:r>
                  <a:rPr lang="en-US" sz="2200" b="1" dirty="0"/>
                  <a:t>n</a:t>
                </a:r>
                <a:r>
                  <a:rPr lang="en-US" sz="2200" dirty="0"/>
                  <a:t>   Number of observations in the Sample</a:t>
                </a:r>
              </a:p>
              <a:p>
                <a:pPr lvl="1"/>
                <a:r>
                  <a:rPr lang="en-US" sz="2200" dirty="0"/>
                  <a:t>y = </a:t>
                </a:r>
                <a:r>
                  <a:rPr lang="en-US" sz="2200" b="1" dirty="0"/>
                  <a:t>m</a:t>
                </a:r>
                <a:r>
                  <a:rPr lang="en-US" sz="2200" dirty="0"/>
                  <a:t>x + </a:t>
                </a:r>
                <a:r>
                  <a:rPr lang="en-US" sz="2200" b="1" dirty="0"/>
                  <a:t>b</a:t>
                </a:r>
                <a:r>
                  <a:rPr lang="en-US" sz="2200" dirty="0"/>
                  <a:t>     Slope and y-intercept of the Sample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941FD-014E-4A3C-9BA5-8D108594B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8746" y="854020"/>
                <a:ext cx="7963491" cy="4889234"/>
              </a:xfrm>
              <a:blipFill>
                <a:blip r:embed="rId3"/>
                <a:stretch>
                  <a:fillRect l="-765" b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0DEC-03B9-4400-9D56-26333C53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"/>
            <a:ext cx="11589249" cy="779317"/>
          </a:xfrm>
        </p:spPr>
        <p:txBody>
          <a:bodyPr>
            <a:normAutofit/>
          </a:bodyPr>
          <a:lstStyle/>
          <a:p>
            <a:r>
              <a:rPr lang="en-US" dirty="0"/>
              <a:t>LINEAR EQUATIONS (TRENDS)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591A-AADD-4574-B11F-BE28D5A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37" y="934948"/>
            <a:ext cx="10109770" cy="475693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b="1" i="1" dirty="0"/>
              <a:t>Method 2 to find the equation y = mx + b: Two Point Method</a:t>
            </a:r>
          </a:p>
          <a:p>
            <a:pPr lvl="1"/>
            <a:endParaRPr lang="en-US" sz="2400" b="1" dirty="0"/>
          </a:p>
          <a:p>
            <a:pPr marL="0" indent="0">
              <a:buNone/>
            </a:pPr>
            <a:r>
              <a:rPr lang="en-US" sz="2100" dirty="0"/>
              <a:t>         </a:t>
            </a:r>
            <a:r>
              <a:rPr lang="en-US" sz="2100" u="sng" dirty="0"/>
              <a:t>Given</a:t>
            </a:r>
            <a:r>
              <a:rPr lang="en-US" sz="2100" dirty="0"/>
              <a:t>: (2, 600) and (6, 800) are two points on a line. Find the equation of the line.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                            x=2, y=600     and    x=6, y=800   </a:t>
            </a:r>
          </a:p>
          <a:p>
            <a:pPr marL="0" indent="0">
              <a:buNone/>
            </a:pPr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Compute the slope: (change in y) / (change in x) = (800-600)/(6-2) = 200/4 = 50  </a:t>
            </a:r>
          </a:p>
          <a:p>
            <a:pPr marL="457200" indent="-457200">
              <a:buAutoNum type="arabicPeriod"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                            So, </a:t>
            </a:r>
            <a:r>
              <a:rPr lang="en-US" sz="2100" b="1" dirty="0"/>
              <a:t>y = mx + b       y = 50x + b</a:t>
            </a:r>
          </a:p>
          <a:p>
            <a:pPr marL="0" indent="0">
              <a:buNone/>
            </a:pPr>
            <a:endParaRPr lang="en-US" sz="2100" dirty="0"/>
          </a:p>
          <a:p>
            <a:pPr marL="457200" indent="-457200">
              <a:buAutoNum type="arabicPeriod" startAt="2"/>
            </a:pPr>
            <a:r>
              <a:rPr lang="en-US" sz="2100" dirty="0"/>
              <a:t>Put either point into the equation to find b:  600 = 50(2) + b      600 = 100 +b      </a:t>
            </a:r>
            <a:r>
              <a:rPr lang="en-US" sz="2100" dirty="0" err="1"/>
              <a:t>b</a:t>
            </a:r>
            <a:r>
              <a:rPr lang="en-US" sz="2100" dirty="0"/>
              <a:t> = 500</a:t>
            </a:r>
          </a:p>
          <a:p>
            <a:pPr marL="457200" indent="-457200">
              <a:buAutoNum type="arabicPeriod" startAt="2"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                                        </a:t>
            </a:r>
            <a:r>
              <a:rPr lang="en-US" sz="2100" b="1" dirty="0">
                <a:highlight>
                  <a:srgbClr val="FFFF00"/>
                </a:highlight>
              </a:rPr>
              <a:t>y = 50x + 500</a:t>
            </a:r>
            <a:endParaRPr lang="en-US" sz="2100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253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05C4-DF82-47F6-9C1D-3165433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30"/>
            <a:ext cx="12192000" cy="779317"/>
          </a:xfrm>
        </p:spPr>
        <p:txBody>
          <a:bodyPr anchor="ctr"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FBBB-8F1A-466B-8876-46B7C314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08"/>
            <a:ext cx="10621987" cy="77931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100" dirty="0"/>
              <a:t>In Algebra, if all the points are </a:t>
            </a:r>
            <a:r>
              <a:rPr lang="en-US" sz="2100" b="1" dirty="0"/>
              <a:t>on</a:t>
            </a:r>
            <a:r>
              <a:rPr lang="en-US" sz="2100" dirty="0"/>
              <a:t> a straight line, the equation is </a:t>
            </a:r>
            <a:r>
              <a:rPr lang="en-US" sz="2100" b="1" dirty="0"/>
              <a:t>y = mx+ b</a:t>
            </a:r>
          </a:p>
          <a:p>
            <a:pPr marL="457200" lvl="1" indent="0" fontAlgn="base">
              <a:buNone/>
            </a:pPr>
            <a:r>
              <a:rPr lang="en-US" sz="2100" b="1" dirty="0"/>
              <a:t> </a:t>
            </a: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marL="0" indent="0" fontAlgn="base">
              <a:buNone/>
            </a:pPr>
            <a:endParaRPr lang="en-US" sz="21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F0631-AF45-4250-9D6B-E9C4EE46C157}"/>
              </a:ext>
            </a:extLst>
          </p:cNvPr>
          <p:cNvSpPr txBox="1"/>
          <p:nvPr/>
        </p:nvSpPr>
        <p:spPr>
          <a:xfrm>
            <a:off x="6492462" y="1899017"/>
            <a:ext cx="5518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Statistics, the data points are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scattered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about a straight line. We use Linear Regression to get the formula  y = 40x + 532, which is an estimate of the true straight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841896-0B52-530F-D2BB-30B0C1B78BD9}"/>
                  </a:ext>
                </a:extLst>
              </p:cNvPr>
              <p:cNvSpPr txBox="1"/>
              <p:nvPr/>
            </p:nvSpPr>
            <p:spPr>
              <a:xfrm>
                <a:off x="6535324" y="3637219"/>
                <a:ext cx="510898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Formally, just as we estimate </a:t>
                </a:r>
                <a:r>
                  <a:rPr lang="en-US" sz="2000" b="1" dirty="0"/>
                  <a:t>µ</a:t>
                </a:r>
                <a:r>
                  <a:rPr lang="en-US" sz="2000" dirty="0"/>
                  <a:t> and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smtClean="0"/>
                      <m:t>σ</m:t>
                    </m:r>
                  </m:oMath>
                </a14:m>
                <a:r>
                  <a:rPr lang="en-US" sz="2000" dirty="0"/>
                  <a:t> by </a:t>
                </a:r>
              </a:p>
              <a:p>
                <a:r>
                  <a:rPr lang="en-US" sz="2000" dirty="0">
                    <a:solidFill>
                      <a:srgbClr val="202124"/>
                    </a:solidFill>
                    <a:latin typeface="Roboto" panose="02000000000000000000" pitchFamily="2" charset="0"/>
                    <a:cs typeface="Arial" panose="020B0604020202020204" pitchFamily="34" charset="0"/>
                  </a:rPr>
                  <a:t>                                                </a:t>
                </a:r>
                <a:r>
                  <a:rPr lang="en-US" sz="2000" b="1" dirty="0"/>
                  <a:t>x̅</a:t>
                </a:r>
                <a:r>
                  <a:rPr lang="en-US" sz="2000" dirty="0"/>
                  <a:t>  and </a:t>
                </a:r>
                <a:r>
                  <a:rPr lang="en-US" sz="2000" b="1" dirty="0"/>
                  <a:t>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</a:t>
                </a:r>
                <a:r>
                  <a:rPr lang="en-US" sz="2000" b="1" dirty="0"/>
                  <a:t>Linear Regression </a:t>
                </a:r>
                <a:r>
                  <a:rPr lang="en-US" sz="2000" dirty="0"/>
                  <a:t>we estimate y = </a:t>
                </a:r>
                <a:r>
                  <a:rPr lang="el-GR" sz="2000" b="1" dirty="0"/>
                  <a:t>α</a:t>
                </a:r>
                <a:r>
                  <a:rPr lang="en-US" sz="2000" dirty="0"/>
                  <a:t>x + </a:t>
                </a:r>
                <a:r>
                  <a:rPr lang="el-GR" sz="2000" b="1" dirty="0"/>
                  <a:t>β</a:t>
                </a:r>
                <a:r>
                  <a:rPr lang="en-US" sz="2000" dirty="0"/>
                  <a:t> by </a:t>
                </a:r>
              </a:p>
              <a:p>
                <a:r>
                  <a:rPr lang="en-US" sz="2000" dirty="0"/>
                  <a:t>                                                             y = </a:t>
                </a:r>
                <a:r>
                  <a:rPr lang="en-US" sz="2000" b="1" dirty="0"/>
                  <a:t>m</a:t>
                </a:r>
                <a:r>
                  <a:rPr lang="en-US" sz="2000" dirty="0"/>
                  <a:t>x + </a:t>
                </a:r>
                <a:r>
                  <a:rPr lang="en-US" sz="2000" b="1" dirty="0"/>
                  <a:t>b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841896-0B52-530F-D2BB-30B0C1B7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324" y="3637219"/>
                <a:ext cx="5108988" cy="1631216"/>
              </a:xfrm>
              <a:prstGeom prst="rect">
                <a:avLst/>
              </a:prstGeom>
              <a:blipFill>
                <a:blip r:embed="rId3"/>
                <a:stretch>
                  <a:fillRect l="-1193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D2F4B97-85C1-1D86-C2BA-F9B7EC554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586" y="1768767"/>
            <a:ext cx="4818477" cy="34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F8B1-05F8-4EFE-852C-C238612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094C2C-4F59-07AC-CF6A-3DCE82A8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61" y="1219450"/>
            <a:ext cx="10515600" cy="3806248"/>
          </a:xfrm>
        </p:spPr>
        <p:txBody>
          <a:bodyPr anchor="ctr">
            <a:normAutofit/>
          </a:bodyPr>
          <a:lstStyle/>
          <a:p>
            <a:pPr marL="0" indent="0" algn="ctr" fontAlgn="base">
              <a:buNone/>
            </a:pPr>
            <a:r>
              <a:rPr lang="en-US" dirty="0"/>
              <a:t>Khan Academy</a:t>
            </a:r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u="sng" dirty="0">
                <a:hlinkClick r:id="rId3"/>
              </a:rPr>
              <a:t>Linear Regression</a:t>
            </a:r>
            <a:endParaRPr lang="en-US" dirty="0"/>
          </a:p>
          <a:p>
            <a:pPr marL="0" indent="0" algn="ctr" fontAlgn="base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 fontAlgn="base">
              <a:buNone/>
            </a:pPr>
            <a:endParaRPr lang="en-US" u="sng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4262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05C4-DF82-47F6-9C1D-3165433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30"/>
            <a:ext cx="12192000" cy="779317"/>
          </a:xfrm>
        </p:spPr>
        <p:txBody>
          <a:bodyPr anchor="ctr">
            <a:normAutofit/>
          </a:bodyPr>
          <a:lstStyle/>
          <a:p>
            <a:r>
              <a:rPr lang="en-US" dirty="0"/>
              <a:t>LINEAR REGRESSION -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FBBB-8F1A-466B-8876-46B7C314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6" y="4939419"/>
            <a:ext cx="10621987" cy="779317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2100" dirty="0"/>
              <a:t>Outliers can influence the interpretation of a linear regression, even as far as finding a positive or negative slope.</a:t>
            </a:r>
            <a:r>
              <a:rPr lang="en-US" sz="2100" b="1" dirty="0"/>
              <a:t> </a:t>
            </a: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fontAlgn="base"/>
            <a:endParaRPr lang="en-US" sz="2100" dirty="0">
              <a:highlight>
                <a:srgbClr val="FFFF00"/>
              </a:highlight>
            </a:endParaRPr>
          </a:p>
          <a:p>
            <a:pPr marL="0" indent="0" fontAlgn="base">
              <a:buNone/>
            </a:pPr>
            <a:endParaRPr lang="en-US" sz="2100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50D4E4-EE03-0B80-3DA8-4E54B167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5" y="1139264"/>
            <a:ext cx="4566300" cy="3316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74F39-E7AA-1282-BB1B-6A215433EF94}"/>
              </a:ext>
            </a:extLst>
          </p:cNvPr>
          <p:cNvSpPr txBox="1"/>
          <p:nvPr/>
        </p:nvSpPr>
        <p:spPr>
          <a:xfrm>
            <a:off x="9484243" y="1139264"/>
            <a:ext cx="2595937" cy="341632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two analysts get different answers, the first place they look is their SQL. But the reason could be the way they handle outliers. The right- hand graph has positive slope because it eliminated the outlier. The left has a negative slope because it did not eliminate the outlier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722EBE-B9D4-0515-E44A-F25283EA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49" y="1139264"/>
            <a:ext cx="4566300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9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0DEC-03B9-4400-9D56-26333C53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00216" cy="779317"/>
          </a:xfrm>
        </p:spPr>
        <p:txBody>
          <a:bodyPr>
            <a:normAutofit/>
          </a:bodyPr>
          <a:lstStyle/>
          <a:p>
            <a:r>
              <a:rPr lang="en-US" dirty="0"/>
              <a:t>EXCEL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591A-AADD-4574-B11F-BE28D5A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1" y="1261152"/>
            <a:ext cx="10726220" cy="4040313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/>
              <a:t>                     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Go to the Excel exercises in your workbook. The answers are to the far right on each tab.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Tabs </a:t>
            </a:r>
          </a:p>
          <a:p>
            <a:pPr lvl="2"/>
            <a:r>
              <a:rPr lang="en-US" sz="2000" dirty="0"/>
              <a:t>MeanMed</a:t>
            </a:r>
          </a:p>
          <a:p>
            <a:pPr lvl="2"/>
            <a:r>
              <a:rPr lang="en-US" sz="2000" dirty="0"/>
              <a:t>Display</a:t>
            </a:r>
          </a:p>
          <a:p>
            <a:pPr lvl="2"/>
            <a:r>
              <a:rPr lang="en-US" sz="2000" dirty="0"/>
              <a:t>Outlr1</a:t>
            </a:r>
          </a:p>
          <a:p>
            <a:pPr lvl="2"/>
            <a:r>
              <a:rPr lang="en-US" sz="2000" dirty="0"/>
              <a:t>Outlr2</a:t>
            </a:r>
          </a:p>
          <a:p>
            <a:pPr lvl="2"/>
            <a:r>
              <a:rPr lang="en-US" sz="2000" dirty="0"/>
              <a:t>Corr1</a:t>
            </a:r>
          </a:p>
          <a:p>
            <a:pPr lvl="2"/>
            <a:r>
              <a:rPr lang="en-US" sz="2000" dirty="0"/>
              <a:t>Corr2</a:t>
            </a:r>
          </a:p>
          <a:p>
            <a:pPr lvl="2"/>
            <a:r>
              <a:rPr lang="en-US" sz="2000" dirty="0"/>
              <a:t>LinEq</a:t>
            </a:r>
          </a:p>
          <a:p>
            <a:pPr lvl="2"/>
            <a:r>
              <a:rPr lang="en-US" sz="2000" dirty="0"/>
              <a:t>LinReg</a:t>
            </a:r>
          </a:p>
          <a:p>
            <a:pPr lvl="2"/>
            <a:r>
              <a:rPr lang="en-US" sz="2000" dirty="0"/>
              <a:t>Outlr_LinReg</a:t>
            </a:r>
          </a:p>
        </p:txBody>
      </p:sp>
    </p:spTree>
    <p:extLst>
      <p:ext uri="{BB962C8B-B14F-4D97-AF65-F5344CB8AC3E}">
        <p14:creationId xmlns:p14="http://schemas.microsoft.com/office/powerpoint/2010/main" val="106739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638A-CBDB-48FE-8607-F4B8B48B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9317"/>
          </a:xfrm>
        </p:spPr>
        <p:txBody>
          <a:bodyPr anchor="ctr">
            <a:normAutofit/>
          </a:bodyPr>
          <a:lstStyle/>
          <a:p>
            <a:r>
              <a:rPr lang="en-US" dirty="0"/>
              <a:t>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43B7-C003-4180-B559-1BC3AB97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040"/>
            <a:ext cx="11210925" cy="464392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200" dirty="0"/>
              <a:t> Two variables are </a:t>
            </a:r>
            <a:r>
              <a:rPr lang="en-US" sz="2200" b="1" dirty="0"/>
              <a:t>correlated</a:t>
            </a:r>
            <a:r>
              <a:rPr lang="en-US" sz="2200" dirty="0"/>
              <a:t> if there is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relationship or connection between them.</a:t>
            </a:r>
            <a:endParaRPr lang="en-US" sz="2200" dirty="0"/>
          </a:p>
          <a:p>
            <a:pPr marL="0" indent="0" fontAlgn="base">
              <a:buNone/>
            </a:pPr>
            <a:endParaRPr lang="en-US" sz="2200" dirty="0"/>
          </a:p>
          <a:p>
            <a:pPr marL="0" indent="0" fontAlgn="base">
              <a:buNone/>
            </a:pPr>
            <a:r>
              <a:rPr lang="en-US" sz="2000" dirty="0"/>
              <a:t>The statistical notion of correlation is the </a:t>
            </a:r>
            <a:r>
              <a:rPr lang="en-US" sz="2000" b="1" dirty="0"/>
              <a:t>correlation coefficient.</a:t>
            </a:r>
          </a:p>
          <a:p>
            <a:pPr lvl="1" fontAlgn="base"/>
            <a:r>
              <a:rPr lang="en-US" dirty="0"/>
              <a:t>The population correlation coefficient is Greek letter </a:t>
            </a:r>
            <a:r>
              <a:rPr lang="en-US" b="1" dirty="0"/>
              <a:t>rho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ρ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 </a:t>
            </a:r>
          </a:p>
          <a:p>
            <a:pPr lvl="1" fontAlgn="base"/>
            <a:r>
              <a:rPr lang="en-US" dirty="0"/>
              <a:t>The sample correlation coefficient is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sz="2200" dirty="0"/>
          </a:p>
          <a:p>
            <a:pPr lvl="1" fontAlgn="base"/>
            <a:r>
              <a:rPr lang="en-US" dirty="0">
                <a:solidFill>
                  <a:srgbClr val="000000"/>
                </a:solidFill>
              </a:rPr>
              <a:t>r is </a:t>
            </a:r>
            <a:r>
              <a:rPr lang="en-US" dirty="0"/>
              <a:t>calculated in excel as  r = correl(range1,range2). It is between -1 and +1.</a:t>
            </a:r>
          </a:p>
          <a:p>
            <a:pPr lvl="2" fontAlgn="base"/>
            <a:r>
              <a:rPr lang="en-US" dirty="0"/>
              <a:t>r tells us the sign (direction) of the relationship but not how strong the relationship is.</a:t>
            </a:r>
          </a:p>
          <a:p>
            <a:pPr lvl="2" fontAlgn="base"/>
            <a:r>
              <a:rPr lang="en-US" sz="1900" dirty="0"/>
              <a:t>r-squared tells us how strong the relationship is. </a:t>
            </a:r>
          </a:p>
          <a:p>
            <a:pPr lvl="3" fontAlgn="base"/>
            <a:r>
              <a:rPr lang="en-US" sz="1700" dirty="0"/>
              <a:t>It is the % of the variation in y is explained by the variation in x. </a:t>
            </a:r>
          </a:p>
          <a:p>
            <a:pPr marL="914400" lvl="2" indent="0" fontAlgn="base">
              <a:buNone/>
            </a:pPr>
            <a:endParaRPr lang="en-US" sz="1900" dirty="0"/>
          </a:p>
          <a:p>
            <a:pPr marL="914400" lvl="2" indent="0" fontAlgn="base">
              <a:buNone/>
            </a:pPr>
            <a:r>
              <a:rPr lang="en-US" sz="1900" dirty="0"/>
              <a:t>See the next slide for examples</a:t>
            </a:r>
          </a:p>
          <a:p>
            <a:pPr lvl="1" fontAlgn="base"/>
            <a:endParaRPr lang="en-US" sz="2100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638A-CBDB-48FE-8607-F4B8B48B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9317"/>
          </a:xfrm>
        </p:spPr>
        <p:txBody>
          <a:bodyPr anchor="ctr">
            <a:normAutofit/>
          </a:bodyPr>
          <a:lstStyle/>
          <a:p>
            <a:r>
              <a:rPr lang="en-US" dirty="0"/>
              <a:t>CORRELATION SCENARIOS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43B7-C003-4180-B559-1BC3AB97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04850"/>
            <a:ext cx="11906250" cy="527659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844F7-765E-39D4-6264-8C30471B7E4B}"/>
              </a:ext>
            </a:extLst>
          </p:cNvPr>
          <p:cNvSpPr txBox="1"/>
          <p:nvPr/>
        </p:nvSpPr>
        <p:spPr>
          <a:xfrm>
            <a:off x="142875" y="1069219"/>
            <a:ext cx="2940049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 = +1     r-square =1.0</a:t>
            </a:r>
          </a:p>
          <a:p>
            <a:endParaRPr lang="en-US" dirty="0"/>
          </a:p>
          <a:p>
            <a:r>
              <a:rPr lang="en-US" dirty="0"/>
              <a:t>Exact positive relationship between x (horizontal axis) and  y (vertical axis). </a:t>
            </a:r>
          </a:p>
          <a:p>
            <a:endParaRPr lang="en-US" dirty="0"/>
          </a:p>
          <a:p>
            <a:r>
              <a:rPr lang="en-US" dirty="0"/>
              <a:t>All the variation in y is due to the variation in x.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C3967-A238-F87A-1042-84F805BB4085}"/>
              </a:ext>
            </a:extLst>
          </p:cNvPr>
          <p:cNvSpPr txBox="1"/>
          <p:nvPr/>
        </p:nvSpPr>
        <p:spPr>
          <a:xfrm>
            <a:off x="9241407" y="1069219"/>
            <a:ext cx="2729875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 = -1    r-square = 1.0</a:t>
            </a:r>
          </a:p>
          <a:p>
            <a:endParaRPr lang="en-US" dirty="0"/>
          </a:p>
          <a:p>
            <a:r>
              <a:rPr lang="en-US" dirty="0"/>
              <a:t>Exact inverse  relationship between x (horizontal axis) and  y (vertical axis). </a:t>
            </a:r>
          </a:p>
          <a:p>
            <a:endParaRPr lang="en-US" dirty="0"/>
          </a:p>
          <a:p>
            <a:r>
              <a:rPr lang="en-US" dirty="0"/>
              <a:t>All the variation in y is due to the variation in x.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2A9B2-C923-58DC-BE74-32284C0A616A}"/>
              </a:ext>
            </a:extLst>
          </p:cNvPr>
          <p:cNvSpPr txBox="1"/>
          <p:nvPr/>
        </p:nvSpPr>
        <p:spPr>
          <a:xfrm>
            <a:off x="142875" y="3562251"/>
            <a:ext cx="2940049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 = 0.7    r-square = 0.5</a:t>
            </a:r>
          </a:p>
          <a:p>
            <a:endParaRPr lang="en-US" dirty="0"/>
          </a:p>
          <a:p>
            <a:r>
              <a:rPr lang="en-US" dirty="0"/>
              <a:t>Positive relationship between x (horizontal axis) and  y (vertical axis). </a:t>
            </a:r>
          </a:p>
          <a:p>
            <a:endParaRPr lang="en-US" dirty="0"/>
          </a:p>
          <a:p>
            <a:r>
              <a:rPr lang="en-US" dirty="0"/>
              <a:t>50%  of the variation in y is due to the variation in 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568E6-4B49-9346-BA72-92B8CC299D1C}"/>
              </a:ext>
            </a:extLst>
          </p:cNvPr>
          <p:cNvSpPr txBox="1"/>
          <p:nvPr/>
        </p:nvSpPr>
        <p:spPr>
          <a:xfrm>
            <a:off x="9241407" y="3741912"/>
            <a:ext cx="254317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 = 0.0     r-square =0.0</a:t>
            </a:r>
          </a:p>
          <a:p>
            <a:endParaRPr lang="en-US" dirty="0"/>
          </a:p>
          <a:p>
            <a:r>
              <a:rPr lang="en-US" dirty="0"/>
              <a:t>No linear relationship  </a:t>
            </a:r>
          </a:p>
          <a:p>
            <a:endParaRPr lang="en-US" dirty="0"/>
          </a:p>
          <a:p>
            <a:r>
              <a:rPr lang="en-US" dirty="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C75B6-15CB-65F5-3A98-B491FA0F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25" y="987425"/>
            <a:ext cx="6026150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638A-CBDB-48FE-8607-F4B8B48B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9317"/>
          </a:xfrm>
        </p:spPr>
        <p:txBody>
          <a:bodyPr anchor="ctr">
            <a:normAutofit/>
          </a:bodyPr>
          <a:lstStyle/>
          <a:p>
            <a:r>
              <a:rPr lang="en-US" dirty="0"/>
              <a:t>NONLINEAR CORRELATION SCENARIOS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43B7-C003-4180-B559-1BC3AB97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04850"/>
            <a:ext cx="11906250" cy="527659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A9854-54C7-6AD7-731B-48763754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45" y="1271413"/>
            <a:ext cx="4952143" cy="3870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29866-541F-E1ED-0B1E-824CC2F20EE8}"/>
              </a:ext>
            </a:extLst>
          </p:cNvPr>
          <p:cNvSpPr txBox="1"/>
          <p:nvPr/>
        </p:nvSpPr>
        <p:spPr>
          <a:xfrm>
            <a:off x="7698820" y="1929399"/>
            <a:ext cx="3818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because r=0 &amp; r-square = 0 does not mean there is no relationship between x and y. </a:t>
            </a:r>
          </a:p>
          <a:p>
            <a:endParaRPr lang="en-US" sz="2000" dirty="0"/>
          </a:p>
          <a:p>
            <a:r>
              <a:rPr lang="en-US" sz="2000" dirty="0"/>
              <a:t>There is </a:t>
            </a:r>
            <a:r>
              <a:rPr lang="en-US" sz="2000" b="1" dirty="0"/>
              <a:t>no Linear relationship </a:t>
            </a:r>
            <a:r>
              <a:rPr lang="en-US" sz="2000" dirty="0"/>
              <a:t>because the orange line has slope, r, and r-square =0.</a:t>
            </a:r>
          </a:p>
          <a:p>
            <a:endParaRPr lang="en-US" sz="2000" dirty="0"/>
          </a:p>
          <a:p>
            <a:r>
              <a:rPr lang="en-US" sz="2000" dirty="0"/>
              <a:t>But there is a </a:t>
            </a:r>
            <a:r>
              <a:rPr lang="en-US" sz="2000" b="1" dirty="0"/>
              <a:t>perfect non-Linear relationship</a:t>
            </a:r>
            <a:r>
              <a:rPr lang="en-US" sz="2000" dirty="0"/>
              <a:t> on the parabola.</a:t>
            </a:r>
          </a:p>
        </p:txBody>
      </p:sp>
    </p:spTree>
    <p:extLst>
      <p:ext uri="{BB962C8B-B14F-4D97-AF65-F5344CB8AC3E}">
        <p14:creationId xmlns:p14="http://schemas.microsoft.com/office/powerpoint/2010/main" val="42595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638A-CBDB-48FE-8607-F4B8B48B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9317"/>
          </a:xfrm>
        </p:spPr>
        <p:txBody>
          <a:bodyPr anchor="ctr">
            <a:normAutofit/>
          </a:bodyPr>
          <a:lstStyle/>
          <a:p>
            <a:r>
              <a:rPr lang="en-US"/>
              <a:t>CORRELATION VS.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43B7-C003-4180-B559-1BC3AB97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207100"/>
            <a:ext cx="11645900" cy="45258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      There may be a </a:t>
            </a:r>
            <a:r>
              <a:rPr lang="en-US" b="1" dirty="0"/>
              <a:t>correlation</a:t>
            </a:r>
            <a:r>
              <a:rPr lang="en-US" dirty="0"/>
              <a:t> between two variables, but </a:t>
            </a:r>
            <a:r>
              <a:rPr lang="en-US" b="1" dirty="0">
                <a:solidFill>
                  <a:srgbClr val="FF0000"/>
                </a:solidFill>
              </a:rPr>
              <a:t>that does not</a:t>
            </a:r>
            <a:r>
              <a:rPr lang="en-US" dirty="0"/>
              <a:t>  </a:t>
            </a:r>
          </a:p>
          <a:p>
            <a:pPr marL="0" indent="0" fontAlgn="base">
              <a:buNone/>
            </a:pPr>
            <a:r>
              <a:rPr lang="en-US" dirty="0"/>
              <a:t>                         necessarily mean that one </a:t>
            </a:r>
            <a:r>
              <a:rPr lang="en-US" b="1" dirty="0"/>
              <a:t>causes the other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2000" u="sng" dirty="0"/>
              <a:t>Example 1</a:t>
            </a:r>
            <a:r>
              <a:rPr lang="en-US" sz="2000" dirty="0"/>
              <a:t>: High correlation, no causation: </a:t>
            </a:r>
          </a:p>
          <a:p>
            <a:pPr marL="0" indent="0" fontAlgn="base">
              <a:buNone/>
            </a:pPr>
            <a:r>
              <a:rPr lang="en-US" sz="2000" dirty="0"/>
              <a:t>Ice Cream sales and baseball homeruns.   </a:t>
            </a:r>
          </a:p>
          <a:p>
            <a:pPr marL="0" indent="0" fontAlgn="base">
              <a:buNone/>
            </a:pPr>
            <a:r>
              <a:rPr lang="en-US" sz="2000" dirty="0"/>
              <a:t>	</a:t>
            </a:r>
            <a:endParaRPr lang="en-US" sz="2000" dirty="0">
              <a:solidFill>
                <a:srgbClr val="E7E6E6">
                  <a:lumMod val="25000"/>
                </a:srgbClr>
              </a:solidFill>
            </a:endParaRPr>
          </a:p>
          <a:p>
            <a:pPr marL="0" indent="0" fontAlgn="base">
              <a:buNone/>
            </a:pPr>
            <a:r>
              <a:rPr lang="en-US" sz="2000" u="sng" dirty="0"/>
              <a:t>Example 2</a:t>
            </a:r>
            <a:r>
              <a:rPr lang="en-US" sz="2000" dirty="0"/>
              <a:t>: High correlation with causation. </a:t>
            </a:r>
          </a:p>
          <a:p>
            <a:pPr marL="0" indent="0" fontAlgn="base">
              <a:buNone/>
            </a:pPr>
            <a:r>
              <a:rPr lang="en-US" sz="2000" dirty="0"/>
              <a:t>Weight gain in a rat and amount of food eaten. 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A3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endParaRPr lang="en-US" dirty="0">
              <a:solidFill>
                <a:srgbClr val="E7E6E6">
                  <a:lumMod val="25000"/>
                </a:srgbClr>
              </a:solidFill>
            </a:endParaRPr>
          </a:p>
          <a:p>
            <a:pPr marL="0" indent="0" algn="ctr" fontAlgn="base">
              <a:spcBef>
                <a:spcPts val="500"/>
              </a:spcBef>
              <a:buClr>
                <a:srgbClr val="0EA3B3"/>
              </a:buClr>
              <a:buNone/>
              <a:defRPr/>
            </a:pPr>
            <a:r>
              <a:rPr lang="en-US" sz="2000" dirty="0">
                <a:solidFill>
                  <a:srgbClr val="E7E6E6">
                    <a:lumMod val="25000"/>
                  </a:srgbClr>
                </a:solidFill>
              </a:rPr>
              <a:t>PGR charges lower premiums to drivers with high credit scores. This is correlation, but the argument is that people who are responsible with financial decisions are generally more responsible drivers. </a:t>
            </a:r>
          </a:p>
          <a:p>
            <a:pPr marL="457200" marR="0" lvl="1" indent="0" algn="ctr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A3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15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F8B1-05F8-4EFE-852C-C238612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VS. CAUSATION – KHAN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E5D0-FD07-4412-8C7A-DEA17EE5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61" y="1219450"/>
            <a:ext cx="10515600" cy="3806248"/>
          </a:xfrm>
        </p:spPr>
        <p:txBody>
          <a:bodyPr anchor="ctr">
            <a:normAutofit/>
          </a:bodyPr>
          <a:lstStyle/>
          <a:p>
            <a:pPr marL="0" indent="0" algn="ctr" fontAlgn="base">
              <a:buNone/>
            </a:pPr>
            <a:r>
              <a:rPr lang="en-US" dirty="0"/>
              <a:t>Khan Academy</a:t>
            </a:r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u="sng" dirty="0">
                <a:hlinkClick r:id="rId3"/>
              </a:rPr>
              <a:t>Correlation</a:t>
            </a:r>
            <a:endParaRPr lang="en-US" dirty="0">
              <a:latin typeface="Arial"/>
              <a:cs typeface="Arial"/>
            </a:endParaRPr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u="sng" dirty="0">
                <a:hlinkClick r:id="rId4"/>
              </a:rPr>
              <a:t>Correlation &amp; Causation</a:t>
            </a:r>
            <a:endParaRPr lang="en-US" dirty="0"/>
          </a:p>
          <a:p>
            <a:pPr marL="0" indent="0" algn="ctr" fontAlgn="base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 fontAlgn="base">
              <a:buNone/>
            </a:pPr>
            <a:endParaRPr lang="en-US" u="sng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89668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0908-F5DC-40CB-A67D-B4A1CF5F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7" y="1"/>
            <a:ext cx="11948846" cy="779317"/>
          </a:xfrm>
        </p:spPr>
        <p:txBody>
          <a:bodyPr>
            <a:noAutofit/>
          </a:bodyPr>
          <a:lstStyle/>
          <a:p>
            <a:r>
              <a:rPr lang="en-US" sz="2600" dirty="0"/>
              <a:t>A LINEAR EQUATION IS A STRAIGHT LINE 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8DEEEFB-BB7F-4E14-9111-D9F781F68806}"/>
              </a:ext>
            </a:extLst>
          </p:cNvPr>
          <p:cNvSpPr txBox="1"/>
          <p:nvPr/>
        </p:nvSpPr>
        <p:spPr>
          <a:xfrm>
            <a:off x="561654" y="3209513"/>
            <a:ext cx="2085654" cy="43897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y intercept = 500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E3908-83DE-917E-D650-C012050D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136" y="993497"/>
            <a:ext cx="6285556" cy="4565209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F4B979B9-A46F-4EDD-9FE2-9CBFBB7A5C7E}"/>
              </a:ext>
            </a:extLst>
          </p:cNvPr>
          <p:cNvSpPr txBox="1"/>
          <p:nvPr/>
        </p:nvSpPr>
        <p:spPr>
          <a:xfrm rot="20571647">
            <a:off x="5746159" y="2927048"/>
            <a:ext cx="1928998" cy="39824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Slope = 50/year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221B4-F02D-470E-94E1-F01543BE85FD}"/>
              </a:ext>
            </a:extLst>
          </p:cNvPr>
          <p:cNvCxnSpPr>
            <a:cxnSpLocks/>
          </p:cNvCxnSpPr>
          <p:nvPr/>
        </p:nvCxnSpPr>
        <p:spPr>
          <a:xfrm>
            <a:off x="2704331" y="3428999"/>
            <a:ext cx="13619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0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1BBF-72A6-481F-8CD0-7338B382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2" y="0"/>
            <a:ext cx="12390634" cy="779317"/>
          </a:xfrm>
        </p:spPr>
        <p:txBody>
          <a:bodyPr>
            <a:noAutofit/>
          </a:bodyPr>
          <a:lstStyle/>
          <a:p>
            <a:br>
              <a:rPr lang="en-US" sz="2600" dirty="0"/>
            </a:br>
            <a:r>
              <a:rPr lang="en-US" sz="2400" dirty="0"/>
              <a:t>NONLINEAR EQUATIONS ARE NOT STRAIGHT LINES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FEA1-4F94-443E-8661-0FB4C53A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51" y="1213009"/>
            <a:ext cx="10725150" cy="3806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/>
              <a:t>Examples: y = x^2    y = 5*ln(x)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60CB1-C03F-728B-73CF-5FB39CA1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64" y="2024009"/>
            <a:ext cx="5494945" cy="330281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425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0DEC-03B9-4400-9D56-26333C53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00216" cy="779317"/>
          </a:xfrm>
        </p:spPr>
        <p:txBody>
          <a:bodyPr>
            <a:normAutofit/>
          </a:bodyPr>
          <a:lstStyle/>
          <a:p>
            <a:r>
              <a:rPr lang="en-US" dirty="0"/>
              <a:t>LINEAR EQUATIONS (TRENDS</a:t>
            </a:r>
            <a:r>
              <a:rPr lang="en-US" i="1" dirty="0"/>
              <a:t>) </a:t>
            </a:r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591A-AADD-4574-B11F-BE28D5A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22" y="1024847"/>
            <a:ext cx="8739768" cy="480830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                      </a:t>
            </a:r>
            <a:r>
              <a:rPr lang="en-US" dirty="0"/>
              <a:t>A </a:t>
            </a:r>
            <a:r>
              <a:rPr lang="en-US" b="1" dirty="0"/>
              <a:t>linear equation </a:t>
            </a:r>
            <a:r>
              <a:rPr lang="en-US" dirty="0"/>
              <a:t>has the form </a:t>
            </a:r>
            <a:r>
              <a:rPr lang="en-US" b="1" dirty="0"/>
              <a:t>y = mx + b</a:t>
            </a:r>
            <a:r>
              <a:rPr lang="en-US" dirty="0"/>
              <a:t>.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100" dirty="0"/>
              <a:t>   </a:t>
            </a:r>
            <a:r>
              <a:rPr lang="en-US" sz="2100" b="1" dirty="0"/>
              <a:t>b</a:t>
            </a:r>
            <a:r>
              <a:rPr lang="en-US" sz="2100" dirty="0"/>
              <a:t> is the </a:t>
            </a:r>
            <a:r>
              <a:rPr lang="en-US" sz="2100" b="1" dirty="0"/>
              <a:t>y-intercept</a:t>
            </a:r>
            <a:r>
              <a:rPr lang="en-US" sz="2100" dirty="0"/>
              <a:t>: where the line crosses the </a:t>
            </a:r>
            <a:r>
              <a:rPr lang="en-US" sz="2100" i="1" dirty="0"/>
              <a:t>y</a:t>
            </a:r>
            <a:r>
              <a:rPr lang="en-US" sz="2100" dirty="0"/>
              <a:t> axis when </a:t>
            </a:r>
            <a:r>
              <a:rPr lang="en-US" sz="2100" i="1" dirty="0"/>
              <a:t>x</a:t>
            </a:r>
            <a:r>
              <a:rPr lang="en-US" sz="2100" dirty="0"/>
              <a:t> is 0.</a:t>
            </a:r>
          </a:p>
          <a:p>
            <a:pPr marL="457200" lvl="1" indent="0">
              <a:buNone/>
            </a:pPr>
            <a:r>
              <a:rPr lang="en-US" sz="2100" dirty="0"/>
              <a:t>   </a:t>
            </a:r>
            <a:r>
              <a:rPr lang="en-US" sz="2100" b="1" dirty="0"/>
              <a:t>m</a:t>
            </a:r>
            <a:r>
              <a:rPr lang="en-US" sz="2100" dirty="0"/>
              <a:t> is the </a:t>
            </a:r>
            <a:r>
              <a:rPr lang="en-US" sz="2100" b="1" dirty="0"/>
              <a:t>slope</a:t>
            </a:r>
            <a:r>
              <a:rPr lang="en-US" sz="2100" dirty="0"/>
              <a:t>: the amount y increases when x increases 1 unit.</a:t>
            </a:r>
          </a:p>
          <a:p>
            <a:pPr lvl="1"/>
            <a:endParaRPr lang="en-US" sz="2100" i="1" dirty="0"/>
          </a:p>
          <a:p>
            <a:pPr marL="0" indent="0">
              <a:buNone/>
            </a:pPr>
            <a:r>
              <a:rPr lang="en-US" sz="2100" b="1" i="1" dirty="0"/>
              <a:t>         Method 1 to find the equation y = mx + b: Slope/intercept method 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dirty="0"/>
              <a:t>        Today’s cost to repair a windshield is $500. The cost increases $50 each year.</a:t>
            </a:r>
          </a:p>
          <a:p>
            <a:pPr marL="0" indent="0">
              <a:buNone/>
            </a:pPr>
            <a:r>
              <a:rPr lang="en-US" sz="2100" dirty="0"/>
              <a:t>         How much will a windshield cost to repair 6 years from now?</a:t>
            </a:r>
          </a:p>
          <a:p>
            <a:pPr marL="0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  When x=0, y=$500, so the </a:t>
            </a:r>
            <a:r>
              <a:rPr lang="en-US" sz="2100" b="1" dirty="0"/>
              <a:t>y-intercept is b </a:t>
            </a:r>
            <a:r>
              <a:rPr lang="en-US" sz="2100" i="1" dirty="0"/>
              <a:t>= </a:t>
            </a:r>
            <a:r>
              <a:rPr lang="en-US" sz="2100" dirty="0"/>
              <a:t>$500</a:t>
            </a:r>
            <a:r>
              <a:rPr lang="en-US" sz="2100" i="1" dirty="0"/>
              <a:t>. </a:t>
            </a:r>
          </a:p>
          <a:p>
            <a:pPr marL="457200" lvl="1" indent="0">
              <a:buNone/>
            </a:pPr>
            <a:r>
              <a:rPr lang="en-US" sz="2100" dirty="0"/>
              <a:t>  The cost increases $50 each time x increases by 1, so </a:t>
            </a:r>
            <a:r>
              <a:rPr lang="en-US" sz="2100" b="1" dirty="0"/>
              <a:t>m = $50</a:t>
            </a:r>
            <a:r>
              <a:rPr lang="en-US" sz="2100" dirty="0"/>
              <a:t>.</a:t>
            </a:r>
          </a:p>
          <a:p>
            <a:pPr marL="457200" lvl="1" indent="0">
              <a:buNone/>
            </a:pPr>
            <a:r>
              <a:rPr lang="en-US" sz="2100" dirty="0"/>
              <a:t>                             </a:t>
            </a:r>
          </a:p>
          <a:p>
            <a:pPr marL="457200" lvl="1" indent="0">
              <a:buNone/>
            </a:pPr>
            <a:r>
              <a:rPr lang="en-US" sz="2100" dirty="0"/>
              <a:t>                                      </a:t>
            </a:r>
            <a:r>
              <a:rPr lang="en-US" sz="2100" b="1" dirty="0">
                <a:highlight>
                  <a:srgbClr val="FFFF00"/>
                </a:highlight>
              </a:rPr>
              <a:t>y = $50x + $500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   In year 6:  y = ($50)(6) + $500 = $300 + $500 = $800</a:t>
            </a:r>
            <a:endParaRPr lang="en-US" sz="2100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59980277"/>
      </p:ext>
    </p:extLst>
  </p:cSld>
  <p:clrMapOvr>
    <a:masterClrMapping/>
  </p:clrMapOvr>
</p:sld>
</file>

<file path=ppt/theme/theme1.xml><?xml version="1.0" encoding="utf-8"?>
<a:theme xmlns:a="http://schemas.openxmlformats.org/drawingml/2006/main" name="Boot Camp">
  <a:themeElements>
    <a:clrScheme name="BootCamp">
      <a:dk1>
        <a:srgbClr val="125679"/>
      </a:dk1>
      <a:lt1>
        <a:srgbClr val="FFFFFF"/>
      </a:lt1>
      <a:dk2>
        <a:srgbClr val="0D5879"/>
      </a:dk2>
      <a:lt2>
        <a:srgbClr val="E7E6E6"/>
      </a:lt2>
      <a:accent1>
        <a:srgbClr val="B9C152"/>
      </a:accent1>
      <a:accent2>
        <a:srgbClr val="ED7D31"/>
      </a:accent2>
      <a:accent3>
        <a:srgbClr val="155677"/>
      </a:accent3>
      <a:accent4>
        <a:srgbClr val="F6ED3D"/>
      </a:accent4>
      <a:accent5>
        <a:srgbClr val="8BD1D1"/>
      </a:accent5>
      <a:accent6>
        <a:srgbClr val="0EA3B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 Camp" id="{4143AF38-6641-4BA7-81D3-C6C948063E97}" vid="{68586BAD-952C-475C-B885-1F4C256800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ECB5C89318549A9A17F6FB811982B" ma:contentTypeVersion="13" ma:contentTypeDescription="Create a new document." ma:contentTypeScope="" ma:versionID="c0c33aeed60924e1aca3002cdbbb59d2">
  <xsd:schema xmlns:xsd="http://www.w3.org/2001/XMLSchema" xmlns:xs="http://www.w3.org/2001/XMLSchema" xmlns:p="http://schemas.microsoft.com/office/2006/metadata/properties" xmlns:ns3="a59490fc-4ce5-4683-bd5e-055bd96fcd20" xmlns:ns4="712f9cd6-68dd-469c-8e40-dec1f8a01151" targetNamespace="http://schemas.microsoft.com/office/2006/metadata/properties" ma:root="true" ma:fieldsID="0a917dc960cb3e51b6f84f45f383303f" ns3:_="" ns4:_="">
    <xsd:import namespace="a59490fc-4ce5-4683-bd5e-055bd96fcd20"/>
    <xsd:import namespace="712f9cd6-68dd-469c-8e40-dec1f8a011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490fc-4ce5-4683-bd5e-055bd96fcd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f9cd6-68dd-469c-8e40-dec1f8a01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73F460-E57C-4891-B3C4-941F2D19B0F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2f9cd6-68dd-469c-8e40-dec1f8a01151"/>
    <ds:schemaRef ds:uri="a59490fc-4ce5-4683-bd5e-055bd96fcd2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85C009-C01C-48F7-B77D-CC42AA0660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7D9936-A362-4DE8-9A55-28CB486142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9490fc-4ce5-4683-bd5e-055bd96fcd20"/>
    <ds:schemaRef ds:uri="712f9cd6-68dd-469c-8e40-dec1f8a01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23666</TotalTime>
  <Words>1160</Words>
  <Application>Microsoft Macintosh PowerPoint</Application>
  <PresentationFormat>Widescreen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Segoe UI</vt:lpstr>
      <vt:lpstr>Boot Camp</vt:lpstr>
      <vt:lpstr>INFERENTIAL STATISTICS  </vt:lpstr>
      <vt:lpstr>CORRELATION </vt:lpstr>
      <vt:lpstr>CORRELATION SCENARIOS </vt:lpstr>
      <vt:lpstr>NONLINEAR CORRELATION SCENARIOS </vt:lpstr>
      <vt:lpstr>CORRELATION VS. CAUSATION</vt:lpstr>
      <vt:lpstr>CORRELATION VS. CAUSATION – KHAN</vt:lpstr>
      <vt:lpstr>A LINEAR EQUATION IS A STRAIGHT LINE </vt:lpstr>
      <vt:lpstr> NONLINEAR EQUATIONS ARE NOT STRAIGHT LINES  </vt:lpstr>
      <vt:lpstr>LINEAR EQUATIONS (TRENDS) CALCULATIONS</vt:lpstr>
      <vt:lpstr>LINEAR EQUATIONS (TRENDS) CALCULATIONS</vt:lpstr>
      <vt:lpstr>LINEAR REGRESSION</vt:lpstr>
      <vt:lpstr>LINEAR REGRESSION </vt:lpstr>
      <vt:lpstr>LINEAR REGRESSION - OUTLIERS</vt:lpstr>
      <vt:lpstr>EXCEL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&amp; Statistics</dc:title>
  <dc:creator>April C Smith</dc:creator>
  <cp:lastModifiedBy>Aleksandar Jovanovich</cp:lastModifiedBy>
  <cp:revision>62</cp:revision>
  <dcterms:created xsi:type="dcterms:W3CDTF">2021-07-08T20:21:11Z</dcterms:created>
  <dcterms:modified xsi:type="dcterms:W3CDTF">2024-03-13T19:00:28Z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0x010100590ECB5C89318549A9A17F6FB811982B</vt:lpwstr>
  </property>
  <property fmtid="{D5CDD505-2E9C-101B-9397-08002B2CF9AE}" pid="3" name="_dlc_DocIdItemGuid">
    <vt:lpwstr>949f7d3d-2f1b-4107-9a98-ab15437c5c4f</vt:lpwstr>
  </property>
</Properties>
</file>