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64" r:id="rId4"/>
    <p:sldMasterId id="2147493466" r:id="rId5"/>
    <p:sldMasterId id="2147493460" r:id="rId6"/>
    <p:sldMasterId id="2147493470" r:id="rId7"/>
  </p:sldMasterIdLst>
  <p:notesMasterIdLst>
    <p:notesMasterId r:id="rId42"/>
  </p:notesMasterIdLst>
  <p:handoutMasterIdLst>
    <p:handoutMasterId r:id="rId43"/>
  </p:handoutMasterIdLst>
  <p:sldIdLst>
    <p:sldId id="256" r:id="rId8"/>
    <p:sldId id="310" r:id="rId9"/>
    <p:sldId id="400" r:id="rId10"/>
    <p:sldId id="456" r:id="rId11"/>
    <p:sldId id="465" r:id="rId12"/>
    <p:sldId id="402" r:id="rId13"/>
    <p:sldId id="403" r:id="rId14"/>
    <p:sldId id="457" r:id="rId15"/>
    <p:sldId id="406" r:id="rId16"/>
    <p:sldId id="405" r:id="rId17"/>
    <p:sldId id="431" r:id="rId18"/>
    <p:sldId id="461" r:id="rId19"/>
    <p:sldId id="416" r:id="rId20"/>
    <p:sldId id="459" r:id="rId21"/>
    <p:sldId id="410" r:id="rId22"/>
    <p:sldId id="413" r:id="rId23"/>
    <p:sldId id="460" r:id="rId24"/>
    <p:sldId id="462" r:id="rId25"/>
    <p:sldId id="408" r:id="rId26"/>
    <p:sldId id="409" r:id="rId27"/>
    <p:sldId id="419" r:id="rId28"/>
    <p:sldId id="466" r:id="rId29"/>
    <p:sldId id="420" r:id="rId30"/>
    <p:sldId id="467" r:id="rId31"/>
    <p:sldId id="468" r:id="rId32"/>
    <p:sldId id="437" r:id="rId33"/>
    <p:sldId id="440" r:id="rId34"/>
    <p:sldId id="438" r:id="rId35"/>
    <p:sldId id="442" r:id="rId36"/>
    <p:sldId id="404" r:id="rId37"/>
    <p:sldId id="340" r:id="rId38"/>
    <p:sldId id="463" r:id="rId39"/>
    <p:sldId id="444" r:id="rId40"/>
    <p:sldId id="464" r:id="rId41"/>
  </p:sldIdLst>
  <p:sldSz cx="9144000" cy="6858000" type="screen4x3"/>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Introduction" id="{C6F36656-9BB5-C647-A40D-E6EEBB9DF022}">
          <p14:sldIdLst>
            <p14:sldId id="256"/>
            <p14:sldId id="310"/>
          </p14:sldIdLst>
        </p14:section>
        <p14:section name="What is a Join?" id="{F1F22038-7539-C54D-84BB-90AECE016022}">
          <p14:sldIdLst>
            <p14:sldId id="400"/>
            <p14:sldId id="456"/>
            <p14:sldId id="465"/>
            <p14:sldId id="402"/>
            <p14:sldId id="403"/>
            <p14:sldId id="457"/>
          </p14:sldIdLst>
        </p14:section>
        <p14:section name="Inner Join" id="{5F2A353E-46CE-3A44-B46E-A2C745B17A94}">
          <p14:sldIdLst>
            <p14:sldId id="406"/>
            <p14:sldId id="405"/>
            <p14:sldId id="431"/>
          </p14:sldIdLst>
        </p14:section>
        <p14:section name="Full Outer Join" id="{A7F75BFF-0B65-0544-895A-6C8A53E7BB54}">
          <p14:sldIdLst>
            <p14:sldId id="461"/>
            <p14:sldId id="416"/>
          </p14:sldIdLst>
        </p14:section>
        <p14:section name="Left Outer Join" id="{485284D6-AF94-AC49-8F8E-DEF034319C4E}">
          <p14:sldIdLst>
            <p14:sldId id="459"/>
            <p14:sldId id="410"/>
          </p14:sldIdLst>
        </p14:section>
        <p14:section name="Right Outer Join" id="{69965D88-A687-AF4D-833E-AB922E33BC35}">
          <p14:sldIdLst>
            <p14:sldId id="413"/>
            <p14:sldId id="460"/>
            <p14:sldId id="462"/>
          </p14:sldIdLst>
        </p14:section>
        <p14:section name="Alias" id="{2B64652D-AB12-FB4A-AC2E-4EA5B27F7A36}">
          <p14:sldIdLst>
            <p14:sldId id="408"/>
            <p14:sldId id="409"/>
          </p14:sldIdLst>
        </p14:section>
        <p14:section name="Join Conditions" id="{36BDD691-B0FB-DD48-B020-EFD991F25E8D}">
          <p14:sldIdLst>
            <p14:sldId id="419"/>
            <p14:sldId id="466"/>
            <p14:sldId id="420"/>
            <p14:sldId id="467"/>
            <p14:sldId id="468"/>
          </p14:sldIdLst>
        </p14:section>
        <p14:section name="Join With Aggregates" id="{0738CA60-406A-1F4D-8B95-1E727DA0FE07}">
          <p14:sldIdLst>
            <p14:sldId id="437"/>
            <p14:sldId id="440"/>
            <p14:sldId id="438"/>
            <p14:sldId id="442"/>
          </p14:sldIdLst>
        </p14:section>
        <p14:section name="Summary" id="{5F32AEFE-A1A0-8A48-A42C-FF84CADA5A4C}">
          <p14:sldIdLst/>
        </p14:section>
        <p14:section name="Hands On Examples" id="{94B4DAB3-0118-0F4E-8E94-2BB8ACE9EF48}">
          <p14:sldIdLst>
            <p14:sldId id="404"/>
            <p14:sldId id="340"/>
            <p14:sldId id="463"/>
            <p14:sldId id="444"/>
          </p14:sldIdLst>
        </p14:section>
        <p14:section name="Exercise" id="{EA9AE111-151A-4944-9719-A725D79A8EC8}">
          <p14:sldIdLst>
            <p14:sldId id="46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B Fischbach" initials="TBF" lastIdx="1" clrIdx="0">
    <p:extLst>
      <p:ext uri="{19B8F6BF-5375-455C-9EA6-DF929625EA0E}">
        <p15:presenceInfo xmlns:p15="http://schemas.microsoft.com/office/powerpoint/2012/main" userId="S::Thomas_B_Fischbach@Progressive.com::9b100181-ba77-43d8-8d5d-d32fd393812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4036"/>
    <a:srgbClr val="F5857E"/>
    <a:srgbClr val="00556F"/>
    <a:srgbClr val="4A7EBB"/>
    <a:srgbClr val="F7CE3C"/>
    <a:srgbClr val="D3CCBD"/>
    <a:srgbClr val="3F80CD"/>
    <a:srgbClr val="949A90"/>
    <a:srgbClr val="98DAD9"/>
    <a:srgbClr val="F582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68" autoAdjust="0"/>
    <p:restoredTop sz="84430" autoAdjust="0"/>
  </p:normalViewPr>
  <p:slideViewPr>
    <p:cSldViewPr snapToGrid="0" snapToObjects="1">
      <p:cViewPr varScale="1">
        <p:scale>
          <a:sx n="90" d="100"/>
          <a:sy n="90" d="100"/>
        </p:scale>
        <p:origin x="1176" y="184"/>
      </p:cViewPr>
      <p:guideLst>
        <p:guide orient="horz" pos="2160"/>
        <p:guide pos="2880"/>
      </p:guideLst>
    </p:cSldViewPr>
  </p:slideViewPr>
  <p:notesTextViewPr>
    <p:cViewPr>
      <p:scale>
        <a:sx n="100" d="100"/>
        <a:sy n="100" d="100"/>
      </p:scale>
      <p:origin x="0" y="-496"/>
    </p:cViewPr>
  </p:notesTextViewPr>
  <p:sorterViewPr>
    <p:cViewPr>
      <p:scale>
        <a:sx n="149" d="100"/>
        <a:sy n="149" d="100"/>
      </p:scale>
      <p:origin x="0" y="-37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viewProps" Target="viewProps.xml"/><Relationship Id="rId20" Type="http://schemas.openxmlformats.org/officeDocument/2006/relationships/slide" Target="slides/slide13.xml"/><Relationship Id="rId41"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D0F6E1-8E43-44BB-AD10-2D118302B846}"/>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A9C8FFBC-F1EF-49C4-B2DA-DFD741760FD4}"/>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eaLnBrk="1" hangingPunct="1">
              <a:defRPr sz="1200"/>
            </a:lvl1pPr>
          </a:lstStyle>
          <a:p>
            <a:pPr>
              <a:defRPr/>
            </a:pPr>
            <a:fld id="{0A4128A1-2553-4925-80BE-11C9C0688C53}" type="datetimeFigureOut">
              <a:rPr lang="en-US"/>
              <a:pPr>
                <a:defRPr/>
              </a:pPr>
              <a:t>1/27/24</a:t>
            </a:fld>
            <a:endParaRPr lang="en-US" dirty="0"/>
          </a:p>
        </p:txBody>
      </p:sp>
      <p:sp>
        <p:nvSpPr>
          <p:cNvPr id="4" name="Footer Placeholder 3">
            <a:extLst>
              <a:ext uri="{FF2B5EF4-FFF2-40B4-BE49-F238E27FC236}">
                <a16:creationId xmlns:a16="http://schemas.microsoft.com/office/drawing/2014/main" id="{FC1B2341-728B-4800-8976-E62E7E046AD5}"/>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eaLnBrk="1" hangingPunct="1">
              <a:defRPr sz="1200"/>
            </a:lvl1pPr>
          </a:lstStyle>
          <a:p>
            <a:pPr>
              <a:defRPr/>
            </a:pPr>
            <a:endParaRPr lang="en-US" dirty="0"/>
          </a:p>
        </p:txBody>
      </p:sp>
      <p:sp>
        <p:nvSpPr>
          <p:cNvPr id="5" name="Slide Number Placeholder 4">
            <a:extLst>
              <a:ext uri="{FF2B5EF4-FFF2-40B4-BE49-F238E27FC236}">
                <a16:creationId xmlns:a16="http://schemas.microsoft.com/office/drawing/2014/main" id="{B8E81DBA-615F-46FB-B05F-A92766D5D1BF}"/>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eaLnBrk="1" hangingPunct="1">
              <a:defRPr sz="1200"/>
            </a:lvl1pPr>
          </a:lstStyle>
          <a:p>
            <a:pPr>
              <a:defRPr/>
            </a:pPr>
            <a:fld id="{D0868E51-713C-4D54-B1DE-277270EA252E}"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58705B-88C0-42CA-81F7-0E875CE611E6}"/>
              </a:ext>
            </a:extLst>
          </p:cNvPr>
          <p:cNvSpPr>
            <a:spLocks noGrp="1"/>
          </p:cNvSpPr>
          <p:nvPr>
            <p:ph type="hdr" sz="quarter"/>
          </p:nvPr>
        </p:nvSpPr>
        <p:spPr>
          <a:xfrm>
            <a:off x="0" y="0"/>
            <a:ext cx="3038475" cy="466725"/>
          </a:xfrm>
          <a:prstGeom prst="rect">
            <a:avLst/>
          </a:prstGeom>
        </p:spPr>
        <p:txBody>
          <a:bodyPr vert="horz" lIns="93177" tIns="46589" rIns="93177" bIns="46589"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9EE15126-4888-4932-B6C3-7B02C0C75981}"/>
              </a:ext>
            </a:extLst>
          </p:cNvPr>
          <p:cNvSpPr>
            <a:spLocks noGrp="1"/>
          </p:cNvSpPr>
          <p:nvPr>
            <p:ph type="dt" idx="1"/>
          </p:nvPr>
        </p:nvSpPr>
        <p:spPr>
          <a:xfrm>
            <a:off x="3970338" y="0"/>
            <a:ext cx="3038475" cy="466725"/>
          </a:xfrm>
          <a:prstGeom prst="rect">
            <a:avLst/>
          </a:prstGeom>
        </p:spPr>
        <p:txBody>
          <a:bodyPr vert="horz" lIns="93177" tIns="46589" rIns="93177" bIns="46589" rtlCol="0"/>
          <a:lstStyle>
            <a:lvl1pPr algn="r" eaLnBrk="1" hangingPunct="1">
              <a:defRPr sz="1200"/>
            </a:lvl1pPr>
          </a:lstStyle>
          <a:p>
            <a:pPr>
              <a:defRPr/>
            </a:pPr>
            <a:fld id="{73FBF92F-34BB-4974-879D-422CCDC29AB9}" type="datetimeFigureOut">
              <a:rPr lang="en-US"/>
              <a:pPr>
                <a:defRPr/>
              </a:pPr>
              <a:t>1/27/24</a:t>
            </a:fld>
            <a:endParaRPr lang="en-US" dirty="0"/>
          </a:p>
        </p:txBody>
      </p:sp>
      <p:sp>
        <p:nvSpPr>
          <p:cNvPr id="4" name="Slide Image Placeholder 3">
            <a:extLst>
              <a:ext uri="{FF2B5EF4-FFF2-40B4-BE49-F238E27FC236}">
                <a16:creationId xmlns:a16="http://schemas.microsoft.com/office/drawing/2014/main" id="{8413FD02-48A4-4DA7-89E7-2FC09C069680}"/>
              </a:ext>
            </a:extLst>
          </p:cNvPr>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a:extLst>
              <a:ext uri="{FF2B5EF4-FFF2-40B4-BE49-F238E27FC236}">
                <a16:creationId xmlns:a16="http://schemas.microsoft.com/office/drawing/2014/main" id="{48FFBB92-9C3B-4112-BD83-4F999ECDDF91}"/>
              </a:ext>
            </a:extLst>
          </p:cNvPr>
          <p:cNvSpPr>
            <a:spLocks noGrp="1"/>
          </p:cNvSpPr>
          <p:nvPr>
            <p:ph type="body" sz="quarter" idx="3"/>
          </p:nvPr>
        </p:nvSpPr>
        <p:spPr>
          <a:xfrm>
            <a:off x="701675" y="4473575"/>
            <a:ext cx="5607050" cy="3660775"/>
          </a:xfrm>
          <a:prstGeom prst="rect">
            <a:avLst/>
          </a:prstGeom>
        </p:spPr>
        <p:txBody>
          <a:bodyPr vert="horz" lIns="93177" tIns="46589" rIns="93177" bIns="4658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F66B235-252E-401B-AB21-D8A166EA2841}"/>
              </a:ext>
            </a:extLst>
          </p:cNvPr>
          <p:cNvSpPr>
            <a:spLocks noGrp="1"/>
          </p:cNvSpPr>
          <p:nvPr>
            <p:ph type="ftr" sz="quarter" idx="4"/>
          </p:nvPr>
        </p:nvSpPr>
        <p:spPr>
          <a:xfrm>
            <a:off x="0" y="8829675"/>
            <a:ext cx="3038475" cy="466725"/>
          </a:xfrm>
          <a:prstGeom prst="rect">
            <a:avLst/>
          </a:prstGeom>
        </p:spPr>
        <p:txBody>
          <a:bodyPr vert="horz" lIns="93177" tIns="46589" rIns="93177" bIns="46589" rtlCol="0" anchor="b"/>
          <a:lstStyle>
            <a:lvl1pPr algn="l" eaLnBrk="1" hangingPunct="1">
              <a:defRPr sz="1200"/>
            </a:lvl1pPr>
          </a:lstStyle>
          <a:p>
            <a:pPr>
              <a:defRPr/>
            </a:pPr>
            <a:endParaRPr lang="en-US" dirty="0"/>
          </a:p>
        </p:txBody>
      </p:sp>
      <p:sp>
        <p:nvSpPr>
          <p:cNvPr id="7" name="Slide Number Placeholder 6">
            <a:extLst>
              <a:ext uri="{FF2B5EF4-FFF2-40B4-BE49-F238E27FC236}">
                <a16:creationId xmlns:a16="http://schemas.microsoft.com/office/drawing/2014/main" id="{FC0EAA52-B793-40A2-A43E-34445910796B}"/>
              </a:ext>
            </a:extLst>
          </p:cNvPr>
          <p:cNvSpPr>
            <a:spLocks noGrp="1"/>
          </p:cNvSpPr>
          <p:nvPr>
            <p:ph type="sldNum" sz="quarter" idx="5"/>
          </p:nvPr>
        </p:nvSpPr>
        <p:spPr>
          <a:xfrm>
            <a:off x="3970338" y="8829675"/>
            <a:ext cx="3038475" cy="466725"/>
          </a:xfrm>
          <a:prstGeom prst="rect">
            <a:avLst/>
          </a:prstGeom>
        </p:spPr>
        <p:txBody>
          <a:bodyPr vert="horz" lIns="93177" tIns="46589" rIns="93177" bIns="46589" rtlCol="0" anchor="b"/>
          <a:lstStyle>
            <a:lvl1pPr algn="r" eaLnBrk="1" hangingPunct="1">
              <a:defRPr sz="1200"/>
            </a:lvl1pPr>
          </a:lstStyle>
          <a:p>
            <a:pPr>
              <a:defRPr/>
            </a:pPr>
            <a:fld id="{D0B7D74D-C969-4920-A7A6-E44C909EE3F2}"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976F7B8F-3F81-492C-A80E-CAF72B928D5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397E328E-CCBA-4478-9B04-890335BD2D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F0A16267-A242-433D-8871-F958D211A51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a:t>
            </a:fld>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Now, let's dive deeper into the concept of INNER JOIN and its key characteristics.</a:t>
            </a:r>
          </a:p>
          <a:p>
            <a:pPr algn="l">
              <a:buFont typeface="Arial" panose="020B0604020202020204" pitchFamily="34" charset="0"/>
              <a:buChar char="•"/>
            </a:pPr>
            <a:r>
              <a:rPr lang="en-US" b="0" i="0" dirty="0">
                <a:solidFill>
                  <a:srgbClr val="374151"/>
                </a:solidFill>
                <a:effectLst/>
                <a:latin typeface="Söhne"/>
              </a:rPr>
              <a:t>An INNER JOIN is ideal when you need to assemble connected data from multiple tables. It ensures that the result set includes only the data that has corresponding matches in both tables based on the defined join condition.</a:t>
            </a:r>
          </a:p>
          <a:p>
            <a:pPr algn="l">
              <a:buFont typeface="Arial" panose="020B0604020202020204" pitchFamily="34" charset="0"/>
              <a:buChar char="•"/>
            </a:pPr>
            <a:r>
              <a:rPr lang="en-US" b="0" i="0" dirty="0">
                <a:solidFill>
                  <a:srgbClr val="374151"/>
                </a:solidFill>
                <a:effectLst/>
                <a:latin typeface="Söhne"/>
              </a:rPr>
              <a:t>One of the strengths of INNER JOIN is that it avoids duplication or missing values in the result, providing a clean and complete dataset.</a:t>
            </a:r>
          </a:p>
          <a:p>
            <a:pPr algn="l">
              <a:buFont typeface="Arial" panose="020B0604020202020204" pitchFamily="34" charset="0"/>
              <a:buChar char="•"/>
            </a:pPr>
            <a:r>
              <a:rPr lang="en-US" b="0" i="0" dirty="0">
                <a:solidFill>
                  <a:srgbClr val="374151"/>
                </a:solidFill>
                <a:effectLst/>
                <a:latin typeface="Söhne"/>
              </a:rPr>
              <a:t>This type of join is particularly effective when you're combining data related to the same entities from different tables, creating a unified view.</a:t>
            </a:r>
          </a:p>
          <a:p>
            <a:pPr algn="l">
              <a:buFont typeface="Arial" panose="020B0604020202020204" pitchFamily="34" charset="0"/>
              <a:buChar char="•"/>
            </a:pPr>
            <a:r>
              <a:rPr lang="en-US" b="0" i="0" dirty="0">
                <a:solidFill>
                  <a:srgbClr val="374151"/>
                </a:solidFill>
                <a:effectLst/>
                <a:latin typeface="Söhne"/>
              </a:rPr>
              <a:t>The example query demonstrates how an INNER JOIN is structured in SQL. In this case, we're joining </a:t>
            </a:r>
            <a:r>
              <a:rPr lang="en-US" b="0" i="0" dirty="0" err="1">
                <a:solidFill>
                  <a:srgbClr val="374151"/>
                </a:solidFill>
                <a:effectLst/>
                <a:latin typeface="Söhne"/>
              </a:rPr>
              <a:t>TableA</a:t>
            </a:r>
            <a:r>
              <a:rPr lang="en-US" b="0" i="0" dirty="0">
                <a:solidFill>
                  <a:srgbClr val="374151"/>
                </a:solidFill>
                <a:effectLst/>
                <a:latin typeface="Söhne"/>
              </a:rPr>
              <a:t> and </a:t>
            </a:r>
            <a:r>
              <a:rPr lang="en-US" b="0" i="0" dirty="0" err="1">
                <a:solidFill>
                  <a:srgbClr val="374151"/>
                </a:solidFill>
                <a:effectLst/>
                <a:latin typeface="Söhne"/>
              </a:rPr>
              <a:t>TableB</a:t>
            </a:r>
            <a:r>
              <a:rPr lang="en-US" b="0" i="0" dirty="0">
                <a:solidFill>
                  <a:srgbClr val="374151"/>
                </a:solidFill>
                <a:effectLst/>
                <a:latin typeface="Söhne"/>
              </a:rPr>
              <a:t> based on the common column "id" in </a:t>
            </a:r>
            <a:r>
              <a:rPr lang="en-US" b="0" i="0" dirty="0" err="1">
                <a:solidFill>
                  <a:srgbClr val="374151"/>
                </a:solidFill>
                <a:effectLst/>
                <a:latin typeface="Söhne"/>
              </a:rPr>
              <a:t>TableA</a:t>
            </a:r>
            <a:r>
              <a:rPr lang="en-US" b="0" i="0" dirty="0">
                <a:solidFill>
                  <a:srgbClr val="374151"/>
                </a:solidFill>
                <a:effectLst/>
                <a:latin typeface="Söhne"/>
              </a:rPr>
              <a:t> and "</a:t>
            </a:r>
            <a:r>
              <a:rPr lang="en-US" b="0" i="0" dirty="0" err="1">
                <a:solidFill>
                  <a:srgbClr val="374151"/>
                </a:solidFill>
                <a:effectLst/>
                <a:latin typeface="Söhne"/>
              </a:rPr>
              <a:t>tablea_id</a:t>
            </a:r>
            <a:r>
              <a:rPr lang="en-US" b="0" i="0" dirty="0">
                <a:solidFill>
                  <a:srgbClr val="374151"/>
                </a:solidFill>
                <a:effectLst/>
                <a:latin typeface="Söhne"/>
              </a:rPr>
              <a:t>" in </a:t>
            </a:r>
            <a:r>
              <a:rPr lang="en-US" b="0" i="0" dirty="0" err="1">
                <a:solidFill>
                  <a:srgbClr val="374151"/>
                </a:solidFill>
                <a:effectLst/>
                <a:latin typeface="Söhne"/>
              </a:rPr>
              <a:t>TableB</a:t>
            </a:r>
            <a:r>
              <a:rPr lang="en-US" b="0" i="0" dirty="0">
                <a:solidFill>
                  <a:srgbClr val="374151"/>
                </a:solidFill>
                <a:effectLst/>
                <a:latin typeface="Söhne"/>
              </a:rPr>
              <a:t>.</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10</a:t>
            </a:fld>
            <a:endParaRPr lang="en-US" dirty="0"/>
          </a:p>
        </p:txBody>
      </p:sp>
    </p:spTree>
    <p:extLst>
      <p:ext uri="{BB962C8B-B14F-4D97-AF65-F5344CB8AC3E}">
        <p14:creationId xmlns:p14="http://schemas.microsoft.com/office/powerpoint/2010/main" val="2506166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Let's delve into a common source of confusion: the difference between JOIN and INNER JOIN in SQL.</a:t>
            </a:r>
          </a:p>
          <a:p>
            <a:pPr algn="l">
              <a:buFont typeface="Arial" panose="020B0604020202020204" pitchFamily="34" charset="0"/>
              <a:buChar char="•"/>
            </a:pPr>
            <a:r>
              <a:rPr lang="en-US" b="0" i="0" dirty="0">
                <a:solidFill>
                  <a:srgbClr val="374151"/>
                </a:solidFill>
                <a:effectLst/>
                <a:latin typeface="Söhne"/>
              </a:rPr>
              <a:t>When you use JOIN alone, it's essentially shorthand for INNER JOIN. They share the same functionality, aligning rows based on the specified ON condition.</a:t>
            </a:r>
          </a:p>
          <a:p>
            <a:pPr algn="l">
              <a:buFont typeface="Arial" panose="020B0604020202020204" pitchFamily="34" charset="0"/>
              <a:buChar char="•"/>
            </a:pPr>
            <a:r>
              <a:rPr lang="en-US" b="0" i="0" dirty="0">
                <a:solidFill>
                  <a:srgbClr val="374151"/>
                </a:solidFill>
                <a:effectLst/>
                <a:latin typeface="Söhne"/>
              </a:rPr>
              <a:t>Whether you opt for JOIN or explicitly use INNER JOIN, the outcome is identical—a result set formed by joining tables according to the specified condition.</a:t>
            </a:r>
          </a:p>
          <a:p>
            <a:pPr algn="l">
              <a:buFont typeface="Arial" panose="020B0604020202020204" pitchFamily="34" charset="0"/>
              <a:buChar char="•"/>
            </a:pPr>
            <a:r>
              <a:rPr lang="en-US" b="0" i="0" dirty="0">
                <a:solidFill>
                  <a:srgbClr val="374151"/>
                </a:solidFill>
                <a:effectLst/>
                <a:latin typeface="Söhne"/>
              </a:rPr>
              <a:t>The distinction lies in clarity. The INNER JOIN syntax explicitly communicates your intent for an inner join, ensuring your SQL queries are easily understood.</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11</a:t>
            </a:fld>
            <a:endParaRPr lang="en-US" dirty="0"/>
          </a:p>
        </p:txBody>
      </p:sp>
    </p:spTree>
    <p:extLst>
      <p:ext uri="{BB962C8B-B14F-4D97-AF65-F5344CB8AC3E}">
        <p14:creationId xmlns:p14="http://schemas.microsoft.com/office/powerpoint/2010/main" val="923532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this visual representation, we have an example of an OUTER JOIN.</a:t>
            </a:r>
          </a:p>
          <a:p>
            <a:pPr algn="l">
              <a:buFont typeface="Arial" panose="020B0604020202020204" pitchFamily="34" charset="0"/>
              <a:buChar char="•"/>
            </a:pPr>
            <a:r>
              <a:rPr lang="en-US" b="0" i="0" dirty="0">
                <a:solidFill>
                  <a:srgbClr val="374151"/>
                </a:solidFill>
                <a:effectLst/>
                <a:latin typeface="Söhne"/>
              </a:rPr>
              <a:t>The diagram illustrates how an OUTER JOIN combines data from two tables, including all rows from both tables, while still considering the specified join condition.</a:t>
            </a:r>
          </a:p>
          <a:p>
            <a:pPr algn="l">
              <a:buFont typeface="Arial" panose="020B0604020202020204" pitchFamily="34" charset="0"/>
              <a:buChar char="•"/>
            </a:pPr>
            <a:r>
              <a:rPr lang="en-US" b="0" i="0" dirty="0">
                <a:solidFill>
                  <a:srgbClr val="374151"/>
                </a:solidFill>
                <a:effectLst/>
                <a:latin typeface="Söhne"/>
              </a:rPr>
              <a:t>As you can see, the result set contains all records from both tables, with matching records based on the join condition and NULL values for columns where there is no match.</a:t>
            </a:r>
          </a:p>
          <a:p>
            <a:pPr algn="l">
              <a:buFont typeface="Arial" panose="020B0604020202020204" pitchFamily="34" charset="0"/>
              <a:buChar char="•"/>
            </a:pPr>
            <a:r>
              <a:rPr lang="en-US" b="0" i="0" dirty="0">
                <a:solidFill>
                  <a:srgbClr val="374151"/>
                </a:solidFill>
                <a:effectLst/>
                <a:latin typeface="Söhne"/>
              </a:rPr>
              <a:t>This graphical representation provides a clear visualization of how an OUTER JOIN works to retrieve data comprehensively from both tables, ensuring no data is left behind.</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12</a:t>
            </a:fld>
            <a:endParaRPr lang="en-US" dirty="0"/>
          </a:p>
        </p:txBody>
      </p:sp>
    </p:spTree>
    <p:extLst>
      <p:ext uri="{BB962C8B-B14F-4D97-AF65-F5344CB8AC3E}">
        <p14:creationId xmlns:p14="http://schemas.microsoft.com/office/powerpoint/2010/main" val="2980955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Now, let's explore the power of a FULL OUTER JOIN, which completes the data puzzle by including matching and unmatched rows from both tables.</a:t>
            </a:r>
          </a:p>
          <a:p>
            <a:pPr algn="l">
              <a:buFont typeface="Arial" panose="020B0604020202020204" pitchFamily="34" charset="0"/>
              <a:buChar char="•"/>
            </a:pPr>
            <a:r>
              <a:rPr lang="en-US" b="0" i="0" dirty="0">
                <a:solidFill>
                  <a:srgbClr val="374151"/>
                </a:solidFill>
                <a:effectLst/>
                <a:latin typeface="Söhne"/>
              </a:rPr>
              <a:t>In a FULL OUTER JOIN, you get the best of both worlds—it returns all rows from both the left and right tables, ensuring no data is left behind.</a:t>
            </a:r>
          </a:p>
          <a:p>
            <a:pPr algn="l">
              <a:buFont typeface="Arial" panose="020B0604020202020204" pitchFamily="34" charset="0"/>
              <a:buChar char="•"/>
            </a:pPr>
            <a:r>
              <a:rPr lang="en-US" b="0" i="0" dirty="0">
                <a:solidFill>
                  <a:srgbClr val="374151"/>
                </a:solidFill>
                <a:effectLst/>
                <a:latin typeface="Söhne"/>
              </a:rPr>
              <a:t>When there's no match between rows, the columns for the missing side are filled with NULL values, maintaining the structure of the result set.</a:t>
            </a:r>
          </a:p>
          <a:p>
            <a:pPr algn="l">
              <a:buFont typeface="Arial" panose="020B0604020202020204" pitchFamily="34" charset="0"/>
              <a:buChar char="•"/>
            </a:pPr>
            <a:r>
              <a:rPr lang="en-US" b="0" i="0" dirty="0">
                <a:solidFill>
                  <a:srgbClr val="374151"/>
                </a:solidFill>
                <a:effectLst/>
                <a:latin typeface="Söhne"/>
              </a:rPr>
              <a:t>The example query illustrates how a FULL OUTER JOIN is written in SQL. In this case, we're joining </a:t>
            </a:r>
            <a:r>
              <a:rPr lang="en-US" b="0" i="0" dirty="0" err="1">
                <a:solidFill>
                  <a:srgbClr val="374151"/>
                </a:solidFill>
                <a:effectLst/>
                <a:latin typeface="Söhne"/>
              </a:rPr>
              <a:t>TableA</a:t>
            </a:r>
            <a:r>
              <a:rPr lang="en-US" b="0" i="0" dirty="0">
                <a:solidFill>
                  <a:srgbClr val="374151"/>
                </a:solidFill>
                <a:effectLst/>
                <a:latin typeface="Söhne"/>
              </a:rPr>
              <a:t> and </a:t>
            </a:r>
            <a:r>
              <a:rPr lang="en-US" b="0" i="0" dirty="0" err="1">
                <a:solidFill>
                  <a:srgbClr val="374151"/>
                </a:solidFill>
                <a:effectLst/>
                <a:latin typeface="Söhne"/>
              </a:rPr>
              <a:t>TableB</a:t>
            </a:r>
            <a:r>
              <a:rPr lang="en-US" b="0" i="0" dirty="0">
                <a:solidFill>
                  <a:srgbClr val="374151"/>
                </a:solidFill>
                <a:effectLst/>
                <a:latin typeface="Söhne"/>
              </a:rPr>
              <a:t> based on the common column "id" in </a:t>
            </a:r>
            <a:r>
              <a:rPr lang="en-US" b="0" i="0" dirty="0" err="1">
                <a:solidFill>
                  <a:srgbClr val="374151"/>
                </a:solidFill>
                <a:effectLst/>
                <a:latin typeface="Söhne"/>
              </a:rPr>
              <a:t>TableA</a:t>
            </a:r>
            <a:r>
              <a:rPr lang="en-US" b="0" i="0" dirty="0">
                <a:solidFill>
                  <a:srgbClr val="374151"/>
                </a:solidFill>
                <a:effectLst/>
                <a:latin typeface="Söhne"/>
              </a:rPr>
              <a:t> and "</a:t>
            </a:r>
            <a:r>
              <a:rPr lang="en-US" b="0" i="0" dirty="0" err="1">
                <a:solidFill>
                  <a:srgbClr val="374151"/>
                </a:solidFill>
                <a:effectLst/>
                <a:latin typeface="Söhne"/>
              </a:rPr>
              <a:t>a_id</a:t>
            </a:r>
            <a:r>
              <a:rPr lang="en-US" b="0" i="0" dirty="0">
                <a:solidFill>
                  <a:srgbClr val="374151"/>
                </a:solidFill>
                <a:effectLst/>
                <a:latin typeface="Söhne"/>
              </a:rPr>
              <a:t>" in </a:t>
            </a:r>
            <a:r>
              <a:rPr lang="en-US" b="0" i="0" dirty="0" err="1">
                <a:solidFill>
                  <a:srgbClr val="374151"/>
                </a:solidFill>
                <a:effectLst/>
                <a:latin typeface="Söhne"/>
              </a:rPr>
              <a:t>TableB</a:t>
            </a:r>
            <a:r>
              <a:rPr lang="en-US" b="0" i="0" dirty="0">
                <a:solidFill>
                  <a:srgbClr val="374151"/>
                </a:solidFill>
                <a:effectLst/>
                <a:latin typeface="Söhne"/>
              </a:rPr>
              <a:t>.</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13</a:t>
            </a:fld>
            <a:endParaRPr lang="en-US" dirty="0"/>
          </a:p>
        </p:txBody>
      </p:sp>
    </p:spTree>
    <p:extLst>
      <p:ext uri="{BB962C8B-B14F-4D97-AF65-F5344CB8AC3E}">
        <p14:creationId xmlns:p14="http://schemas.microsoft.com/office/powerpoint/2010/main" val="2401018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this visual representation, we have an example of a LEFT JOIN.</a:t>
            </a:r>
          </a:p>
          <a:p>
            <a:pPr algn="l">
              <a:buFont typeface="Arial" panose="020B0604020202020204" pitchFamily="34" charset="0"/>
              <a:buChar char="•"/>
            </a:pPr>
            <a:r>
              <a:rPr lang="en-US" b="0" i="0" dirty="0">
                <a:solidFill>
                  <a:srgbClr val="374151"/>
                </a:solidFill>
                <a:effectLst/>
                <a:latin typeface="Söhne"/>
              </a:rPr>
              <a:t>The diagram illustrates how a LEFT JOIN combines data from two tables, including all rows from the left table and matching rows from the right table based on the specified join condition.</a:t>
            </a:r>
          </a:p>
          <a:p>
            <a:pPr algn="l">
              <a:buFont typeface="Arial" panose="020B0604020202020204" pitchFamily="34" charset="0"/>
              <a:buChar char="•"/>
            </a:pPr>
            <a:r>
              <a:rPr lang="en-US" b="0" i="0" dirty="0">
                <a:solidFill>
                  <a:srgbClr val="374151"/>
                </a:solidFill>
                <a:effectLst/>
                <a:latin typeface="Söhne"/>
              </a:rPr>
              <a:t>As you can see, the result set contains all records from the left table, and matching records from the right table, if any. Rows from the left table with no match in the right table will still appear in the result with NULL values for right table columns.</a:t>
            </a:r>
          </a:p>
          <a:p>
            <a:pPr algn="l">
              <a:buFont typeface="Arial" panose="020B0604020202020204" pitchFamily="34" charset="0"/>
              <a:buChar char="•"/>
            </a:pPr>
            <a:r>
              <a:rPr lang="en-US" b="0" i="0" dirty="0">
                <a:solidFill>
                  <a:srgbClr val="374151"/>
                </a:solidFill>
                <a:effectLst/>
                <a:latin typeface="Söhne"/>
              </a:rPr>
              <a:t>This graphical representation provides a clear visualization of how a LEFT JOIN functions to retrieve data from both tables while preserving all records from the left side.</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14</a:t>
            </a:fld>
            <a:endParaRPr lang="en-US" dirty="0"/>
          </a:p>
        </p:txBody>
      </p:sp>
    </p:spTree>
    <p:extLst>
      <p:ext uri="{BB962C8B-B14F-4D97-AF65-F5344CB8AC3E}">
        <p14:creationId xmlns:p14="http://schemas.microsoft.com/office/powerpoint/2010/main" val="67808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Building on our understanding of joins, let's explore the LEFT JOIN and its unique characteristics.</a:t>
            </a:r>
          </a:p>
          <a:p>
            <a:pPr algn="l">
              <a:buFont typeface="Arial" panose="020B0604020202020204" pitchFamily="34" charset="0"/>
              <a:buChar char="•"/>
            </a:pPr>
            <a:r>
              <a:rPr lang="en-US" b="0" i="0" dirty="0">
                <a:solidFill>
                  <a:srgbClr val="374151"/>
                </a:solidFill>
                <a:effectLst/>
                <a:latin typeface="Söhne"/>
              </a:rPr>
              <a:t>A LEFT JOIN is your choice when you want to assemble connected data while preserving all records from the left table.</a:t>
            </a:r>
          </a:p>
          <a:p>
            <a:pPr algn="l">
              <a:buFont typeface="Arial" panose="020B0604020202020204" pitchFamily="34" charset="0"/>
              <a:buChar char="•"/>
            </a:pPr>
            <a:r>
              <a:rPr lang="en-US" b="0" i="0" dirty="0">
                <a:solidFill>
                  <a:srgbClr val="374151"/>
                </a:solidFill>
                <a:effectLst/>
                <a:latin typeface="Söhne"/>
              </a:rPr>
              <a:t>Key features:</a:t>
            </a:r>
          </a:p>
          <a:p>
            <a:pPr marL="742950" lvl="1" indent="-285750" algn="l">
              <a:buFont typeface="Arial" panose="020B0604020202020204" pitchFamily="34" charset="0"/>
              <a:buChar char="•"/>
            </a:pPr>
            <a:r>
              <a:rPr lang="en-US" b="0" i="0" dirty="0">
                <a:solidFill>
                  <a:srgbClr val="374151"/>
                </a:solidFill>
                <a:effectLst/>
                <a:latin typeface="Söhne"/>
              </a:rPr>
              <a:t>It includes all records from the left table and adds related data from the right table based on the join condition.</a:t>
            </a:r>
          </a:p>
          <a:p>
            <a:pPr marL="742950" lvl="1" indent="-285750" algn="l">
              <a:buFont typeface="Arial" panose="020B0604020202020204" pitchFamily="34" charset="0"/>
              <a:buChar char="•"/>
            </a:pPr>
            <a:r>
              <a:rPr lang="en-US" b="0" i="0" dirty="0">
                <a:solidFill>
                  <a:srgbClr val="374151"/>
                </a:solidFill>
                <a:effectLst/>
                <a:latin typeface="Söhne"/>
              </a:rPr>
              <a:t>When there's no match on the right side, NULL values appear in the result set for unmatched records.</a:t>
            </a:r>
          </a:p>
          <a:p>
            <a:pPr marL="742950" lvl="1" indent="-285750" algn="l">
              <a:buFont typeface="Arial" panose="020B0604020202020204" pitchFamily="34" charset="0"/>
              <a:buChar char="•"/>
            </a:pPr>
            <a:r>
              <a:rPr lang="en-US" b="0" i="0" dirty="0">
                <a:solidFill>
                  <a:srgbClr val="374151"/>
                </a:solidFill>
                <a:effectLst/>
                <a:latin typeface="Söhne"/>
              </a:rPr>
              <a:t>This type of join is incredibly useful for preserving data from the left table, even when there are no corresponding matches on the right side.</a:t>
            </a:r>
          </a:p>
          <a:p>
            <a:pPr algn="l">
              <a:buFont typeface="Arial" panose="020B0604020202020204" pitchFamily="34" charset="0"/>
              <a:buChar char="•"/>
            </a:pPr>
            <a:r>
              <a:rPr lang="en-US" b="0" i="0" dirty="0">
                <a:solidFill>
                  <a:srgbClr val="374151"/>
                </a:solidFill>
                <a:effectLst/>
                <a:latin typeface="Söhne"/>
              </a:rPr>
              <a:t>The example query demonstrates a LEFT JOIN between </a:t>
            </a:r>
            <a:r>
              <a:rPr lang="en-US" b="0" i="0" dirty="0" err="1">
                <a:solidFill>
                  <a:srgbClr val="374151"/>
                </a:solidFill>
                <a:effectLst/>
                <a:latin typeface="Söhne"/>
              </a:rPr>
              <a:t>TableA</a:t>
            </a:r>
            <a:r>
              <a:rPr lang="en-US" b="0" i="0" dirty="0">
                <a:solidFill>
                  <a:srgbClr val="374151"/>
                </a:solidFill>
                <a:effectLst/>
                <a:latin typeface="Söhne"/>
              </a:rPr>
              <a:t> and </a:t>
            </a:r>
            <a:r>
              <a:rPr lang="en-US" b="0" i="0" dirty="0" err="1">
                <a:solidFill>
                  <a:srgbClr val="374151"/>
                </a:solidFill>
                <a:effectLst/>
                <a:latin typeface="Söhne"/>
              </a:rPr>
              <a:t>TableB</a:t>
            </a:r>
            <a:r>
              <a:rPr lang="en-US" b="0" i="0" dirty="0">
                <a:solidFill>
                  <a:srgbClr val="374151"/>
                </a:solidFill>
                <a:effectLst/>
                <a:latin typeface="Söhne"/>
              </a:rPr>
              <a:t>, using "id" from </a:t>
            </a:r>
            <a:r>
              <a:rPr lang="en-US" b="0" i="0" dirty="0" err="1">
                <a:solidFill>
                  <a:srgbClr val="374151"/>
                </a:solidFill>
                <a:effectLst/>
                <a:latin typeface="Söhne"/>
              </a:rPr>
              <a:t>TableA</a:t>
            </a:r>
            <a:r>
              <a:rPr lang="en-US" b="0" i="0" dirty="0">
                <a:solidFill>
                  <a:srgbClr val="374151"/>
                </a:solidFill>
                <a:effectLst/>
                <a:latin typeface="Söhne"/>
              </a:rPr>
              <a:t> and "</a:t>
            </a:r>
            <a:r>
              <a:rPr lang="en-US" b="0" i="0" dirty="0" err="1">
                <a:solidFill>
                  <a:srgbClr val="374151"/>
                </a:solidFill>
                <a:effectLst/>
                <a:latin typeface="Söhne"/>
              </a:rPr>
              <a:t>tablea_id</a:t>
            </a:r>
            <a:r>
              <a:rPr lang="en-US" b="0" i="0" dirty="0">
                <a:solidFill>
                  <a:srgbClr val="374151"/>
                </a:solidFill>
                <a:effectLst/>
                <a:latin typeface="Söhne"/>
              </a:rPr>
              <a:t>" from </a:t>
            </a:r>
            <a:r>
              <a:rPr lang="en-US" b="0" i="0" dirty="0" err="1">
                <a:solidFill>
                  <a:srgbClr val="374151"/>
                </a:solidFill>
                <a:effectLst/>
                <a:latin typeface="Söhne"/>
              </a:rPr>
              <a:t>TableB</a:t>
            </a:r>
            <a:r>
              <a:rPr lang="en-US" b="0" i="0" dirty="0">
                <a:solidFill>
                  <a:srgbClr val="374151"/>
                </a:solidFill>
                <a:effectLst/>
                <a:latin typeface="Söhne"/>
              </a:rPr>
              <a:t> as the join condition.</a:t>
            </a:r>
          </a:p>
          <a:p>
            <a:br>
              <a:rPr lang="en-US" dirty="0"/>
            </a:b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15</a:t>
            </a:fld>
            <a:endParaRPr lang="en-US" dirty="0"/>
          </a:p>
        </p:txBody>
      </p:sp>
    </p:spTree>
    <p:extLst>
      <p:ext uri="{BB962C8B-B14F-4D97-AF65-F5344CB8AC3E}">
        <p14:creationId xmlns:p14="http://schemas.microsoft.com/office/powerpoint/2010/main" val="2527086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this visual representation, we have an example of a RIGHT JOIN.</a:t>
            </a:r>
          </a:p>
          <a:p>
            <a:pPr algn="l">
              <a:buFont typeface="Arial" panose="020B0604020202020204" pitchFamily="34" charset="0"/>
              <a:buChar char="•"/>
            </a:pPr>
            <a:r>
              <a:rPr lang="en-US" b="0" i="0" dirty="0">
                <a:solidFill>
                  <a:srgbClr val="374151"/>
                </a:solidFill>
                <a:effectLst/>
                <a:latin typeface="Söhne"/>
              </a:rPr>
              <a:t>The diagram illustrates how a RIGHT JOIN combines data from two tables, including all rows from the right table and matching rows from the left table based on the specified join condition.</a:t>
            </a:r>
          </a:p>
          <a:p>
            <a:pPr algn="l">
              <a:buFont typeface="Arial" panose="020B0604020202020204" pitchFamily="34" charset="0"/>
              <a:buChar char="•"/>
            </a:pPr>
            <a:r>
              <a:rPr lang="en-US" b="0" i="0" dirty="0">
                <a:solidFill>
                  <a:srgbClr val="374151"/>
                </a:solidFill>
                <a:effectLst/>
                <a:latin typeface="Söhne"/>
              </a:rPr>
              <a:t>As you can see, the result set contains all records from the right table, and matching records from the left table, if any. Rows from the right table with no match in the left table will still appear in the result with NULL values for left table columns.</a:t>
            </a:r>
          </a:p>
          <a:p>
            <a:pPr algn="l">
              <a:buFont typeface="Arial" panose="020B0604020202020204" pitchFamily="34" charset="0"/>
              <a:buChar char="•"/>
            </a:pPr>
            <a:r>
              <a:rPr lang="en-US" b="0" i="0" dirty="0">
                <a:solidFill>
                  <a:srgbClr val="374151"/>
                </a:solidFill>
                <a:effectLst/>
                <a:latin typeface="Söhne"/>
              </a:rPr>
              <a:t>This graphical representation provides a clear visualization of how a RIGHT JOIN functions to retrieve data from both tables while preserving all records from the right side.</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16</a:t>
            </a:fld>
            <a:endParaRPr lang="en-US" dirty="0"/>
          </a:p>
        </p:txBody>
      </p:sp>
    </p:spTree>
    <p:extLst>
      <p:ext uri="{BB962C8B-B14F-4D97-AF65-F5344CB8AC3E}">
        <p14:creationId xmlns:p14="http://schemas.microsoft.com/office/powerpoint/2010/main" val="119490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Much like the LEFT JOIN, the RIGHT JOIN is a formidable tool for connecting data, but with a twist.</a:t>
            </a:r>
          </a:p>
          <a:p>
            <a:pPr algn="l">
              <a:buFont typeface="Arial" panose="020B0604020202020204" pitchFamily="34" charset="0"/>
              <a:buChar char="•"/>
            </a:pPr>
            <a:r>
              <a:rPr lang="en-US" b="0" i="0" dirty="0">
                <a:solidFill>
                  <a:srgbClr val="374151"/>
                </a:solidFill>
                <a:effectLst/>
                <a:latin typeface="Söhne"/>
              </a:rPr>
              <a:t>It's the ideal choice when you want to establish data connections while ensuring that all records from the right table are included.</a:t>
            </a:r>
          </a:p>
          <a:p>
            <a:pPr algn="l">
              <a:buFont typeface="Arial" panose="020B0604020202020204" pitchFamily="34" charset="0"/>
              <a:buChar char="•"/>
            </a:pPr>
            <a:r>
              <a:rPr lang="en-US" b="0" i="0" dirty="0">
                <a:solidFill>
                  <a:srgbClr val="374151"/>
                </a:solidFill>
                <a:effectLst/>
                <a:latin typeface="Söhne"/>
              </a:rPr>
              <a:t>Key characteristics:</a:t>
            </a:r>
          </a:p>
          <a:p>
            <a:pPr marL="742950" lvl="1" indent="-285750" algn="l">
              <a:buFont typeface="Arial" panose="020B0604020202020204" pitchFamily="34" charset="0"/>
              <a:buChar char="•"/>
            </a:pPr>
            <a:r>
              <a:rPr lang="en-US" b="0" i="0" dirty="0">
                <a:solidFill>
                  <a:srgbClr val="374151"/>
                </a:solidFill>
                <a:effectLst/>
                <a:latin typeface="Söhne"/>
              </a:rPr>
              <a:t>It includes all records from the right table and adds related data from the left table based on the join condition.</a:t>
            </a:r>
          </a:p>
          <a:p>
            <a:pPr marL="742950" lvl="1" indent="-285750" algn="l">
              <a:buFont typeface="Arial" panose="020B0604020202020204" pitchFamily="34" charset="0"/>
              <a:buChar char="•"/>
            </a:pPr>
            <a:r>
              <a:rPr lang="en-US" b="0" i="0" dirty="0">
                <a:solidFill>
                  <a:srgbClr val="374151"/>
                </a:solidFill>
                <a:effectLst/>
                <a:latin typeface="Söhne"/>
              </a:rPr>
              <a:t>When there's no match on the left side, NULL values appear in the result set for unmatched records.</a:t>
            </a:r>
          </a:p>
          <a:p>
            <a:pPr marL="742950" lvl="1" indent="-285750" algn="l">
              <a:buFont typeface="Arial" panose="020B0604020202020204" pitchFamily="34" charset="0"/>
              <a:buChar char="•"/>
            </a:pPr>
            <a:r>
              <a:rPr lang="en-US" b="0" i="0" dirty="0">
                <a:solidFill>
                  <a:srgbClr val="374151"/>
                </a:solidFill>
                <a:effectLst/>
                <a:latin typeface="Söhne"/>
              </a:rPr>
              <a:t>RIGHT JOIN is particularly valuable for maintaining data from the right table, even when there are no corresponding matches on the left side.</a:t>
            </a:r>
          </a:p>
          <a:p>
            <a:pPr algn="l">
              <a:buFont typeface="Arial" panose="020B0604020202020204" pitchFamily="34" charset="0"/>
              <a:buChar char="•"/>
            </a:pPr>
            <a:r>
              <a:rPr lang="en-US" b="0" i="0" dirty="0">
                <a:solidFill>
                  <a:srgbClr val="374151"/>
                </a:solidFill>
                <a:effectLst/>
                <a:latin typeface="Söhne"/>
              </a:rPr>
              <a:t>The example query showcases a RIGHT JOIN between </a:t>
            </a:r>
            <a:r>
              <a:rPr lang="en-US" b="0" i="0" dirty="0" err="1">
                <a:solidFill>
                  <a:srgbClr val="374151"/>
                </a:solidFill>
                <a:effectLst/>
                <a:latin typeface="Söhne"/>
              </a:rPr>
              <a:t>TableA</a:t>
            </a:r>
            <a:r>
              <a:rPr lang="en-US" b="0" i="0" dirty="0">
                <a:solidFill>
                  <a:srgbClr val="374151"/>
                </a:solidFill>
                <a:effectLst/>
                <a:latin typeface="Söhne"/>
              </a:rPr>
              <a:t> and </a:t>
            </a:r>
            <a:r>
              <a:rPr lang="en-US" b="0" i="0" dirty="0" err="1">
                <a:solidFill>
                  <a:srgbClr val="374151"/>
                </a:solidFill>
                <a:effectLst/>
                <a:latin typeface="Söhne"/>
              </a:rPr>
              <a:t>TableB</a:t>
            </a:r>
            <a:r>
              <a:rPr lang="en-US" b="0" i="0" dirty="0">
                <a:solidFill>
                  <a:srgbClr val="374151"/>
                </a:solidFill>
                <a:effectLst/>
                <a:latin typeface="Söhne"/>
              </a:rPr>
              <a:t>, using "id" from </a:t>
            </a:r>
            <a:r>
              <a:rPr lang="en-US" b="0" i="0" dirty="0" err="1">
                <a:solidFill>
                  <a:srgbClr val="374151"/>
                </a:solidFill>
                <a:effectLst/>
                <a:latin typeface="Söhne"/>
              </a:rPr>
              <a:t>TableA</a:t>
            </a:r>
            <a:r>
              <a:rPr lang="en-US" b="0" i="0" dirty="0">
                <a:solidFill>
                  <a:srgbClr val="374151"/>
                </a:solidFill>
                <a:effectLst/>
                <a:latin typeface="Söhne"/>
              </a:rPr>
              <a:t> and "</a:t>
            </a:r>
            <a:r>
              <a:rPr lang="en-US" b="0" i="0" dirty="0" err="1">
                <a:solidFill>
                  <a:srgbClr val="374151"/>
                </a:solidFill>
                <a:effectLst/>
                <a:latin typeface="Söhne"/>
              </a:rPr>
              <a:t>tablea_id</a:t>
            </a:r>
            <a:r>
              <a:rPr lang="en-US" b="0" i="0" dirty="0">
                <a:solidFill>
                  <a:srgbClr val="374151"/>
                </a:solidFill>
                <a:effectLst/>
                <a:latin typeface="Söhne"/>
              </a:rPr>
              <a:t>" from </a:t>
            </a:r>
            <a:r>
              <a:rPr lang="en-US" b="0" i="0" dirty="0" err="1">
                <a:solidFill>
                  <a:srgbClr val="374151"/>
                </a:solidFill>
                <a:effectLst/>
                <a:latin typeface="Söhne"/>
              </a:rPr>
              <a:t>TableB</a:t>
            </a:r>
            <a:r>
              <a:rPr lang="en-US" b="0" i="0" dirty="0">
                <a:solidFill>
                  <a:srgbClr val="374151"/>
                </a:solidFill>
                <a:effectLst/>
                <a:latin typeface="Söhne"/>
              </a:rPr>
              <a:t> as the join condition.</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17</a:t>
            </a:fld>
            <a:endParaRPr lang="en-US" dirty="0"/>
          </a:p>
        </p:txBody>
      </p:sp>
    </p:spTree>
    <p:extLst>
      <p:ext uri="{BB962C8B-B14F-4D97-AF65-F5344CB8AC3E}">
        <p14:creationId xmlns:p14="http://schemas.microsoft.com/office/powerpoint/2010/main" val="34033945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the world of SQL JOINs, LEFT JOIN is the go-to choice, accounting for approximately 95% of JOINs used in practice.</a:t>
            </a:r>
          </a:p>
          <a:p>
            <a:pPr algn="l">
              <a:buFont typeface="Arial" panose="020B0604020202020204" pitchFamily="34" charset="0"/>
              <a:buChar char="•"/>
            </a:pPr>
            <a:r>
              <a:rPr lang="en-US" b="0" i="0" dirty="0">
                <a:solidFill>
                  <a:srgbClr val="374151"/>
                </a:solidFill>
                <a:effectLst/>
                <a:latin typeface="Söhne"/>
              </a:rPr>
              <a:t>However, there are scenarios where opting for a RIGHT JOIN might be appropriate. Let's explore when to consider it:</a:t>
            </a:r>
          </a:p>
          <a:p>
            <a:pPr marL="742950" lvl="1" indent="-285750" algn="l">
              <a:buFont typeface="Arial" panose="020B0604020202020204" pitchFamily="34" charset="0"/>
              <a:buChar char="•"/>
            </a:pPr>
            <a:r>
              <a:rPr lang="en-US" b="1" i="0" dirty="0">
                <a:solidFill>
                  <a:srgbClr val="374151"/>
                </a:solidFill>
                <a:effectLst/>
                <a:latin typeface="Söhne"/>
              </a:rPr>
              <a:t>Ad Hoc Queries:</a:t>
            </a:r>
            <a:r>
              <a:rPr lang="en-US" b="0" i="0" dirty="0">
                <a:solidFill>
                  <a:srgbClr val="374151"/>
                </a:solidFill>
                <a:effectLst/>
                <a:latin typeface="Söhne"/>
              </a:rPr>
              <a:t> Sometimes, when working with ad hoc queries, you might find it more convenient to use a RIGHT JOIN to avoid reordering your data.</a:t>
            </a:r>
          </a:p>
          <a:p>
            <a:pPr marL="742950" lvl="1" indent="-285750" algn="l">
              <a:buFont typeface="Arial" panose="020B0604020202020204" pitchFamily="34" charset="0"/>
              <a:buChar char="•"/>
            </a:pPr>
            <a:r>
              <a:rPr lang="en-US" b="1" i="0" dirty="0">
                <a:solidFill>
                  <a:srgbClr val="374151"/>
                </a:solidFill>
                <a:effectLst/>
                <a:latin typeface="Söhne"/>
              </a:rPr>
              <a:t>Confusing Others:</a:t>
            </a:r>
            <a:r>
              <a:rPr lang="en-US" b="0" i="0" dirty="0">
                <a:solidFill>
                  <a:srgbClr val="374151"/>
                </a:solidFill>
                <a:effectLst/>
                <a:latin typeface="Söhne"/>
              </a:rPr>
              <a:t> In some cases, intentionally using a RIGHT JOIN might be a way to emphasize specific data or relationships, even if it's unconventional and could potentially confuse others.</a:t>
            </a:r>
          </a:p>
          <a:p>
            <a:pPr marL="742950" lvl="1" indent="-285750" algn="l">
              <a:buFont typeface="Arial" panose="020B0604020202020204" pitchFamily="34" charset="0"/>
              <a:buChar char="•"/>
            </a:pPr>
            <a:r>
              <a:rPr lang="en-US" b="1" i="0">
                <a:solidFill>
                  <a:srgbClr val="374151"/>
                </a:solidFill>
                <a:effectLst/>
                <a:latin typeface="Söhne"/>
              </a:rPr>
              <a:t>Inheriting Code:</a:t>
            </a:r>
            <a:r>
              <a:rPr lang="en-US" b="0" i="0">
                <a:solidFill>
                  <a:srgbClr val="374151"/>
                </a:solidFill>
                <a:effectLst/>
                <a:latin typeface="Söhne"/>
              </a:rPr>
              <a:t> When inheriting code from others or working within an existing codebase that predominantly uses RIGHT JOINs, maintaining consistency might lead you to continue using them.</a:t>
            </a:r>
          </a:p>
          <a:p>
            <a:endParaRPr lang="en-US"/>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18</a:t>
            </a:fld>
            <a:endParaRPr lang="en-US" dirty="0"/>
          </a:p>
        </p:txBody>
      </p:sp>
    </p:spTree>
    <p:extLst>
      <p:ext uri="{BB962C8B-B14F-4D97-AF65-F5344CB8AC3E}">
        <p14:creationId xmlns:p14="http://schemas.microsoft.com/office/powerpoint/2010/main" val="854862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Table aliases in SQL JOINs are a handy tool that can significantly enhance your query-writing experience.</a:t>
            </a:r>
          </a:p>
          <a:p>
            <a:pPr algn="l">
              <a:buFont typeface="Arial" panose="020B0604020202020204" pitchFamily="34" charset="0"/>
              <a:buChar char="•"/>
            </a:pPr>
            <a:r>
              <a:rPr lang="en-US" b="0" i="0" dirty="0">
                <a:solidFill>
                  <a:srgbClr val="374151"/>
                </a:solidFill>
                <a:effectLst/>
                <a:latin typeface="Söhne"/>
              </a:rPr>
              <a:t>By assigning aliases to tables involved in JOINs, you can improve the readability of your SQL code and simplify the process of writing complex queries.</a:t>
            </a:r>
          </a:p>
          <a:p>
            <a:pPr algn="l">
              <a:buFont typeface="Arial" panose="020B0604020202020204" pitchFamily="34" charset="0"/>
              <a:buChar char="•"/>
            </a:pPr>
            <a:r>
              <a:rPr lang="en-US" b="0" i="0" dirty="0">
                <a:solidFill>
                  <a:srgbClr val="374151"/>
                </a:solidFill>
                <a:effectLst/>
                <a:latin typeface="Söhne"/>
              </a:rPr>
              <a:t>The use of shorter aliases reduces typing effort and helps avoid naming conflicts, particularly when tables have columns with the same name.</a:t>
            </a:r>
          </a:p>
          <a:p>
            <a:pPr algn="l">
              <a:buFont typeface="Arial" panose="020B0604020202020204" pitchFamily="34" charset="0"/>
              <a:buChar char="•"/>
            </a:pPr>
            <a:r>
              <a:rPr lang="en-US" b="0" i="0" dirty="0">
                <a:solidFill>
                  <a:srgbClr val="374151"/>
                </a:solidFill>
                <a:effectLst/>
                <a:latin typeface="Söhne"/>
              </a:rPr>
              <a:t>The syntax for a SQL JOIN with aliases is straightforward, as shown here. It allows you to specify column lists and join conditions with clarity and brevity.</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19</a:t>
            </a:fld>
            <a:endParaRPr lang="en-US" dirty="0"/>
          </a:p>
        </p:txBody>
      </p:sp>
    </p:spTree>
    <p:extLst>
      <p:ext uri="{BB962C8B-B14F-4D97-AF65-F5344CB8AC3E}">
        <p14:creationId xmlns:p14="http://schemas.microsoft.com/office/powerpoint/2010/main" val="875210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"Welcome, everyone! Today's lesson is all about SQL joins, and by the end of our session, you'll have acquired some valuable skills."</a:t>
            </a:r>
          </a:p>
          <a:p>
            <a:pPr algn="l">
              <a:buFont typeface="Arial" panose="020B0604020202020204" pitchFamily="34" charset="0"/>
              <a:buChar char="•"/>
            </a:pPr>
            <a:r>
              <a:rPr lang="en-US" b="0" i="0" dirty="0">
                <a:solidFill>
                  <a:srgbClr val="374151"/>
                </a:solidFill>
                <a:effectLst/>
                <a:latin typeface="Söhne"/>
              </a:rPr>
              <a:t>"Our primary objectives are threefold. First, we'll delve into the world of joins and understand their various types."</a:t>
            </a:r>
          </a:p>
          <a:p>
            <a:pPr algn="l">
              <a:buFont typeface="Arial" panose="020B0604020202020204" pitchFamily="34" charset="0"/>
              <a:buChar char="•"/>
            </a:pPr>
            <a:r>
              <a:rPr lang="en-US" b="0" i="0" dirty="0">
                <a:solidFill>
                  <a:srgbClr val="374151"/>
                </a:solidFill>
                <a:effectLst/>
                <a:latin typeface="Söhne"/>
              </a:rPr>
              <a:t>"Next, we'll take a deep dive into INNER and OUTER joins, ensuring you can distinguish between them with ease."</a:t>
            </a:r>
          </a:p>
          <a:p>
            <a:pPr algn="l">
              <a:buFont typeface="Arial" panose="020B0604020202020204" pitchFamily="34" charset="0"/>
              <a:buChar char="•"/>
            </a:pPr>
            <a:r>
              <a:rPr lang="en-US" b="0" i="0" dirty="0">
                <a:solidFill>
                  <a:srgbClr val="374151"/>
                </a:solidFill>
                <a:effectLst/>
                <a:latin typeface="Söhne"/>
              </a:rPr>
              <a:t>"Finally, we'll put this knowledge to practical use, showing you how to apply these join concepts effectively in your SQL queries."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a:t>
            </a:fld>
            <a:endParaRPr lang="en-US" dirty="0"/>
          </a:p>
        </p:txBody>
      </p:sp>
    </p:spTree>
    <p:extLst>
      <p:ext uri="{BB962C8B-B14F-4D97-AF65-F5344CB8AC3E}">
        <p14:creationId xmlns:p14="http://schemas.microsoft.com/office/powerpoint/2010/main" val="10311946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Let's see how table aliases can significantly simplify your SQL queries. Take a look at these two examples.</a:t>
            </a:r>
          </a:p>
          <a:p>
            <a:pPr algn="l">
              <a:buFont typeface="Arial" panose="020B0604020202020204" pitchFamily="34" charset="0"/>
              <a:buChar char="•"/>
            </a:pPr>
            <a:r>
              <a:rPr lang="en-US" b="0" i="0" dirty="0">
                <a:solidFill>
                  <a:srgbClr val="374151"/>
                </a:solidFill>
                <a:effectLst/>
                <a:latin typeface="Söhne"/>
              </a:rPr>
              <a:t>In the first query, without aliases, you'll notice that we have to use the full table names every time we reference columns from customers and orders. It can make the code lengthy and less readable.</a:t>
            </a:r>
          </a:p>
          <a:p>
            <a:pPr algn="l">
              <a:buFont typeface="Arial" panose="020B0604020202020204" pitchFamily="34" charset="0"/>
              <a:buChar char="•"/>
            </a:pPr>
            <a:r>
              <a:rPr lang="en-US" b="0" i="0" dirty="0">
                <a:solidFill>
                  <a:srgbClr val="374151"/>
                </a:solidFill>
                <a:effectLst/>
                <a:latin typeface="Söhne"/>
              </a:rPr>
              <a:t>Now, contrast that with the second query, which uses table aliases. By assigning short aliases (in this case, "</a:t>
            </a:r>
            <a:r>
              <a:rPr lang="en-US" b="0" i="0" dirty="0" err="1">
                <a:solidFill>
                  <a:srgbClr val="374151"/>
                </a:solidFill>
                <a:effectLst/>
                <a:latin typeface="Söhne"/>
              </a:rPr>
              <a:t>cust</a:t>
            </a:r>
            <a:r>
              <a:rPr lang="en-US" b="0" i="0" dirty="0">
                <a:solidFill>
                  <a:srgbClr val="374151"/>
                </a:solidFill>
                <a:effectLst/>
                <a:latin typeface="Söhne"/>
              </a:rPr>
              <a:t>" for customers and "</a:t>
            </a:r>
            <a:r>
              <a:rPr lang="en-US" b="0" i="0" dirty="0" err="1">
                <a:solidFill>
                  <a:srgbClr val="374151"/>
                </a:solidFill>
                <a:effectLst/>
                <a:latin typeface="Söhne"/>
              </a:rPr>
              <a:t>ord</a:t>
            </a:r>
            <a:r>
              <a:rPr lang="en-US" b="0" i="0" dirty="0">
                <a:solidFill>
                  <a:srgbClr val="374151"/>
                </a:solidFill>
                <a:effectLst/>
                <a:latin typeface="Söhne"/>
              </a:rPr>
              <a:t>" for orders), we can simplify the query and improve readability. The JOIN conditions remain clear and concise.</a:t>
            </a:r>
          </a:p>
          <a:p>
            <a:pPr algn="l">
              <a:buFont typeface="Arial" panose="020B0604020202020204" pitchFamily="34" charset="0"/>
              <a:buChar char="•"/>
            </a:pPr>
            <a:r>
              <a:rPr lang="en-US" b="0" i="0" dirty="0">
                <a:solidFill>
                  <a:srgbClr val="374151"/>
                </a:solidFill>
                <a:effectLst/>
                <a:latin typeface="Söhne"/>
              </a:rPr>
              <a:t>Table aliases are a practical technique that not only reduces typing effort but also makes your SQL code more elegant and comprehensible.</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20</a:t>
            </a:fld>
            <a:endParaRPr lang="en-US" dirty="0"/>
          </a:p>
        </p:txBody>
      </p:sp>
    </p:spTree>
    <p:extLst>
      <p:ext uri="{BB962C8B-B14F-4D97-AF65-F5344CB8AC3E}">
        <p14:creationId xmlns:p14="http://schemas.microsoft.com/office/powerpoint/2010/main" val="40840132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As we continue our journey into the world of SQL JOINS, it's time to delve deeper into the glue that holds these joins together: JOIN conditions.</a:t>
            </a:r>
          </a:p>
          <a:p>
            <a:pPr algn="l">
              <a:buFont typeface="Arial" panose="020B0604020202020204" pitchFamily="34" charset="0"/>
              <a:buChar char="•"/>
            </a:pPr>
            <a:r>
              <a:rPr lang="en-US" b="0" i="0" dirty="0">
                <a:solidFill>
                  <a:srgbClr val="374151"/>
                </a:solidFill>
                <a:effectLst/>
                <a:latin typeface="Söhne"/>
              </a:rPr>
              <a:t>We've seen how different types of joins can bring data together, but the magic happens when we define the criteria for matching rows using JOIN conditions.</a:t>
            </a:r>
          </a:p>
          <a:p>
            <a:pPr algn="l">
              <a:buFont typeface="Arial" panose="020B0604020202020204" pitchFamily="34" charset="0"/>
              <a:buChar char="•"/>
            </a:pPr>
            <a:r>
              <a:rPr lang="en-US" b="0" i="0" dirty="0">
                <a:solidFill>
                  <a:srgbClr val="374151"/>
                </a:solidFill>
                <a:effectLst/>
                <a:latin typeface="Söhne"/>
              </a:rPr>
              <a:t>So, let's transition our discussion to understand the importance and mechanics of these crucial conditions.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21</a:t>
            </a:fld>
            <a:endParaRPr lang="en-US" dirty="0"/>
          </a:p>
        </p:txBody>
      </p:sp>
    </p:spTree>
    <p:extLst>
      <p:ext uri="{BB962C8B-B14F-4D97-AF65-F5344CB8AC3E}">
        <p14:creationId xmlns:p14="http://schemas.microsoft.com/office/powerpoint/2010/main" val="3184738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Now, let's delve into the essential concept of defining table relationships through the ON clause.</a:t>
            </a:r>
          </a:p>
          <a:p>
            <a:pPr algn="l">
              <a:buFont typeface="Arial" panose="020B0604020202020204" pitchFamily="34" charset="0"/>
              <a:buChar char="•"/>
            </a:pPr>
            <a:r>
              <a:rPr lang="en-US" b="0" i="0" dirty="0">
                <a:solidFill>
                  <a:srgbClr val="374151"/>
                </a:solidFill>
                <a:effectLst/>
                <a:latin typeface="Söhne"/>
              </a:rPr>
              <a:t>The ON clause is where we specify how two tables are related, matching rows based on column values. This connection is what allows us to bring together related data from different tables.</a:t>
            </a:r>
          </a:p>
          <a:p>
            <a:pPr algn="l">
              <a:buFont typeface="Arial" panose="020B0604020202020204" pitchFamily="34" charset="0"/>
              <a:buChar char="•"/>
            </a:pPr>
            <a:r>
              <a:rPr lang="en-US" b="0" i="0" dirty="0">
                <a:solidFill>
                  <a:srgbClr val="374151"/>
                </a:solidFill>
                <a:effectLst/>
                <a:latin typeface="Söhne"/>
              </a:rPr>
              <a:t>Some key things to remember:</a:t>
            </a:r>
          </a:p>
          <a:p>
            <a:pPr marL="742950" lvl="1" indent="-285750" algn="l">
              <a:buFont typeface="Arial" panose="020B0604020202020204" pitchFamily="34" charset="0"/>
              <a:buChar char="•"/>
            </a:pPr>
            <a:r>
              <a:rPr lang="en-US" b="0" i="0" dirty="0">
                <a:solidFill>
                  <a:srgbClr val="374151"/>
                </a:solidFill>
                <a:effectLst/>
                <a:latin typeface="Söhne"/>
              </a:rPr>
              <a:t>It's an essential component of table joining, determining how tables are linked.</a:t>
            </a:r>
          </a:p>
          <a:p>
            <a:pPr marL="742950" lvl="1" indent="-285750" algn="l">
              <a:buFont typeface="Arial" panose="020B0604020202020204" pitchFamily="34" charset="0"/>
              <a:buChar char="•"/>
            </a:pPr>
            <a:r>
              <a:rPr lang="en-US" b="0" i="0" dirty="0">
                <a:solidFill>
                  <a:srgbClr val="374151"/>
                </a:solidFill>
                <a:effectLst/>
                <a:latin typeface="Söhne"/>
              </a:rPr>
              <a:t>It forms the basis for linking and analyzing data from related tables.</a:t>
            </a:r>
          </a:p>
          <a:p>
            <a:pPr marL="742950" lvl="1" indent="-285750" algn="l">
              <a:buFont typeface="Arial" panose="020B0604020202020204" pitchFamily="34" charset="0"/>
              <a:buChar char="•"/>
            </a:pPr>
            <a:r>
              <a:rPr lang="en-US" b="0" i="0" dirty="0">
                <a:solidFill>
                  <a:srgbClr val="374151"/>
                </a:solidFill>
                <a:effectLst/>
                <a:latin typeface="Söhne"/>
              </a:rPr>
              <a:t>JOIN conditions defined in the ON clause filter query results based on these relationships.</a:t>
            </a:r>
          </a:p>
          <a:p>
            <a:pPr marL="742950" lvl="1" indent="-285750" algn="l">
              <a:buFont typeface="Arial" panose="020B0604020202020204" pitchFamily="34" charset="0"/>
              <a:buChar char="•"/>
            </a:pPr>
            <a:r>
              <a:rPr lang="en-US" b="0" i="0" dirty="0">
                <a:solidFill>
                  <a:srgbClr val="374151"/>
                </a:solidFill>
                <a:effectLst/>
                <a:latin typeface="Söhne"/>
              </a:rPr>
              <a:t>Typically, key columns like ID fields are compared to establish these connections.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22</a:t>
            </a:fld>
            <a:endParaRPr lang="en-US" dirty="0"/>
          </a:p>
        </p:txBody>
      </p:sp>
    </p:spTree>
    <p:extLst>
      <p:ext uri="{BB962C8B-B14F-4D97-AF65-F5344CB8AC3E}">
        <p14:creationId xmlns:p14="http://schemas.microsoft.com/office/powerpoint/2010/main" val="22442256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SQL JOINs, we often use join conditions like the one shown here, where we connect tables based on specific columns, such as </a:t>
            </a:r>
            <a:r>
              <a:rPr lang="en-US" b="0" i="0" dirty="0" err="1">
                <a:solidFill>
                  <a:srgbClr val="374151"/>
                </a:solidFill>
                <a:effectLst/>
                <a:latin typeface="Söhne"/>
              </a:rPr>
              <a:t>CustomerID</a:t>
            </a:r>
            <a:r>
              <a:rPr lang="en-US" b="0" i="0" dirty="0">
                <a:solidFill>
                  <a:srgbClr val="374151"/>
                </a:solidFill>
                <a:effectLst/>
                <a:latin typeface="Söhne"/>
              </a:rPr>
              <a:t> in Customers and Orders.</a:t>
            </a:r>
          </a:p>
          <a:p>
            <a:pPr algn="l">
              <a:buFont typeface="Arial" panose="020B0604020202020204" pitchFamily="34" charset="0"/>
              <a:buChar char="•"/>
            </a:pPr>
            <a:r>
              <a:rPr lang="en-US" b="0" i="0" dirty="0">
                <a:solidFill>
                  <a:srgbClr val="374151"/>
                </a:solidFill>
                <a:effectLst/>
                <a:latin typeface="Söhne"/>
              </a:rPr>
              <a:t>Matching tables via keys, as seen in the second point, is a common practice, especially in standardized relationships. It enables us to link fundamental entities, like customers to their transactions.</a:t>
            </a:r>
          </a:p>
          <a:p>
            <a:pPr algn="l">
              <a:buFont typeface="Arial" panose="020B0604020202020204" pitchFamily="34" charset="0"/>
              <a:buChar char="•"/>
            </a:pPr>
            <a:r>
              <a:rPr lang="en-US" b="0" i="0" dirty="0">
                <a:solidFill>
                  <a:srgbClr val="374151"/>
                </a:solidFill>
                <a:effectLst/>
                <a:latin typeface="Söhne"/>
              </a:rPr>
              <a:t>But why do we match on keys? It simplifies data relationships, ensures data integrity, and enhances query performance, making it a crucial practice in database management.</a:t>
            </a:r>
          </a:p>
          <a:p>
            <a:br>
              <a:rPr lang="en-US" dirty="0"/>
            </a:b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23</a:t>
            </a:fld>
            <a:endParaRPr lang="en-US" dirty="0"/>
          </a:p>
        </p:txBody>
      </p:sp>
    </p:spTree>
    <p:extLst>
      <p:ext uri="{BB962C8B-B14F-4D97-AF65-F5344CB8AC3E}">
        <p14:creationId xmlns:p14="http://schemas.microsoft.com/office/powerpoint/2010/main" val="22611784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704C2-EE9B-6390-C698-7A8BEE3DBA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96CE4E-A2D0-A548-0CB3-AD8EAE32C8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7FCCF5-0597-58E9-8B19-B1B6FAA72E3B}"/>
              </a:ext>
            </a:extLst>
          </p:cNvPr>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Keys play a pivotal role in databases. They are unique identifiers that distinguish records within a table. Primary keys ensure record uniqueness within a table, while foreign keys establish connections between tables, forming the basis of relationships.</a:t>
            </a:r>
          </a:p>
          <a:p>
            <a:pPr algn="l">
              <a:buFont typeface="Arial" panose="020B0604020202020204" pitchFamily="34" charset="0"/>
              <a:buChar char="•"/>
            </a:pPr>
            <a:r>
              <a:rPr lang="en-US" b="0" i="0" dirty="0">
                <a:solidFill>
                  <a:srgbClr val="374151"/>
                </a:solidFill>
                <a:effectLst/>
                <a:latin typeface="Söhne"/>
              </a:rPr>
              <a:t>When we zoom out to view the bigger picture, we have Entity-Relationship Diagrams, often referred to as ERDs. These diagrams provide a visual representation of a database's structure. They showcase tables, their keys, and the relationships between them. ERDs are crucial tools for both database design and understanding the complex web of connections within a database.</a:t>
            </a:r>
          </a:p>
          <a:p>
            <a:pPr algn="l"/>
            <a:endParaRPr lang="en-US" dirty="0"/>
          </a:p>
        </p:txBody>
      </p:sp>
      <p:sp>
        <p:nvSpPr>
          <p:cNvPr id="4" name="Slide Number Placeholder 3">
            <a:extLst>
              <a:ext uri="{FF2B5EF4-FFF2-40B4-BE49-F238E27FC236}">
                <a16:creationId xmlns:a16="http://schemas.microsoft.com/office/drawing/2014/main" id="{FFA982AA-5D10-567E-E5B3-9DB0283C028B}"/>
              </a:ext>
            </a:extLst>
          </p:cNvPr>
          <p:cNvSpPr>
            <a:spLocks noGrp="1"/>
          </p:cNvSpPr>
          <p:nvPr>
            <p:ph type="sldNum" sz="quarter" idx="5"/>
          </p:nvPr>
        </p:nvSpPr>
        <p:spPr/>
        <p:txBody>
          <a:bodyPr/>
          <a:lstStyle/>
          <a:p>
            <a:pPr>
              <a:defRPr/>
            </a:pPr>
            <a:fld id="{D0B7D74D-C969-4920-A7A6-E44C909EE3F2}" type="slidenum">
              <a:rPr lang="en-US" smtClean="0"/>
              <a:pPr>
                <a:defRPr/>
              </a:pPr>
              <a:t>24</a:t>
            </a:fld>
            <a:endParaRPr lang="en-US" dirty="0"/>
          </a:p>
        </p:txBody>
      </p:sp>
    </p:spTree>
    <p:extLst>
      <p:ext uri="{BB962C8B-B14F-4D97-AF65-F5344CB8AC3E}">
        <p14:creationId xmlns:p14="http://schemas.microsoft.com/office/powerpoint/2010/main" val="403155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44AB85-C418-7E9A-FBD3-31B0C1EED6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7278CF-4571-DCCB-6B3B-16B9887FE6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EA8984-8A0E-0D1E-B5A7-FF02AA4A8E32}"/>
              </a:ext>
            </a:extLst>
          </p:cNvPr>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Now that we've discussed the importance of keys in databases and their role in establishing relationships, let's take a visual journey into the world of Entity-Relationship Diagrams (ERDs).</a:t>
            </a:r>
          </a:p>
          <a:p>
            <a:pPr algn="l">
              <a:buFont typeface="Arial" panose="020B0604020202020204" pitchFamily="34" charset="0"/>
              <a:buChar char="•"/>
            </a:pPr>
            <a:r>
              <a:rPr lang="en-US" b="0" i="0" dirty="0">
                <a:solidFill>
                  <a:srgbClr val="374151"/>
                </a:solidFill>
                <a:effectLst/>
                <a:latin typeface="Söhne"/>
              </a:rPr>
              <a:t>In this ERD, you'll see tables represented as entities, each with its unique set of attributes. These tables are connected by lines, symbolizing the relationships between them.</a:t>
            </a:r>
          </a:p>
          <a:p>
            <a:pPr algn="l">
              <a:buFont typeface="Arial" panose="020B0604020202020204" pitchFamily="34" charset="0"/>
              <a:buChar char="•"/>
            </a:pPr>
            <a:r>
              <a:rPr lang="en-US" b="0" i="0" dirty="0">
                <a:solidFill>
                  <a:srgbClr val="374151"/>
                </a:solidFill>
                <a:effectLst/>
                <a:latin typeface="Söhne"/>
              </a:rPr>
              <a:t>ERDs serve as an essential bridge between keys and the overall database structure. They visually illustrate how keys, both primary and foreign, play a pivotal role in connecting and organizing data within a database.</a:t>
            </a:r>
          </a:p>
          <a:p>
            <a:pPr algn="l">
              <a:buFont typeface="Arial" panose="020B0604020202020204" pitchFamily="34" charset="0"/>
              <a:buChar char="•"/>
            </a:pPr>
            <a:r>
              <a:rPr lang="en-US" b="0" i="0" dirty="0">
                <a:solidFill>
                  <a:srgbClr val="374151"/>
                </a:solidFill>
                <a:effectLst/>
                <a:latin typeface="Söhne"/>
              </a:rPr>
              <a:t>As we explore this ERD, pay close attention to how keys act as the glue that links tables and enables the efficient retrieval of interconnected data.</a:t>
            </a:r>
          </a:p>
          <a:p>
            <a:pPr algn="l"/>
            <a:endParaRPr lang="en-US" b="0" i="0" dirty="0">
              <a:solidFill>
                <a:srgbClr val="374151"/>
              </a:solidFill>
              <a:effectLst/>
              <a:latin typeface="Söhne"/>
            </a:endParaRPr>
          </a:p>
          <a:p>
            <a:pPr algn="l"/>
            <a:endParaRPr lang="en-US" dirty="0"/>
          </a:p>
        </p:txBody>
      </p:sp>
      <p:sp>
        <p:nvSpPr>
          <p:cNvPr id="4" name="Slide Number Placeholder 3">
            <a:extLst>
              <a:ext uri="{FF2B5EF4-FFF2-40B4-BE49-F238E27FC236}">
                <a16:creationId xmlns:a16="http://schemas.microsoft.com/office/drawing/2014/main" id="{3EEDAEAC-7E7E-71C2-58D1-B310DE1A1B84}"/>
              </a:ext>
            </a:extLst>
          </p:cNvPr>
          <p:cNvSpPr>
            <a:spLocks noGrp="1"/>
          </p:cNvSpPr>
          <p:nvPr>
            <p:ph type="sldNum" sz="quarter" idx="5"/>
          </p:nvPr>
        </p:nvSpPr>
        <p:spPr/>
        <p:txBody>
          <a:bodyPr/>
          <a:lstStyle/>
          <a:p>
            <a:pPr>
              <a:defRPr/>
            </a:pPr>
            <a:fld id="{D0B7D74D-C969-4920-A7A6-E44C909EE3F2}" type="slidenum">
              <a:rPr lang="en-US" smtClean="0"/>
              <a:pPr>
                <a:defRPr/>
              </a:pPr>
              <a:t>25</a:t>
            </a:fld>
            <a:endParaRPr lang="en-US" dirty="0"/>
          </a:p>
        </p:txBody>
      </p:sp>
    </p:spTree>
    <p:extLst>
      <p:ext uri="{BB962C8B-B14F-4D97-AF65-F5344CB8AC3E}">
        <p14:creationId xmlns:p14="http://schemas.microsoft.com/office/powerpoint/2010/main" val="8949485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each function</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32</a:t>
            </a:fld>
            <a:endParaRPr lang="en-US" dirty="0"/>
          </a:p>
        </p:txBody>
      </p:sp>
    </p:spTree>
    <p:extLst>
      <p:ext uri="{BB962C8B-B14F-4D97-AF65-F5344CB8AC3E}">
        <p14:creationId xmlns:p14="http://schemas.microsoft.com/office/powerpoint/2010/main" val="33137967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Answers are stored in the Exercise </a:t>
            </a:r>
            <a:r>
              <a:rPr lang="en-US" dirty="0" err="1"/>
              <a:t>Answers.sql</a:t>
            </a:r>
            <a:r>
              <a:rPr lang="en-US" dirty="0"/>
              <a:t> file</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34</a:t>
            </a:fld>
            <a:endParaRPr lang="en-US" dirty="0"/>
          </a:p>
        </p:txBody>
      </p:sp>
    </p:spTree>
    <p:extLst>
      <p:ext uri="{BB962C8B-B14F-4D97-AF65-F5344CB8AC3E}">
        <p14:creationId xmlns:p14="http://schemas.microsoft.com/office/powerpoint/2010/main" val="2239918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Welcome, everyone! Today, we're going to dive into the world of SQL Joins, a powerful concept that allows us to bring data together from different tables.</a:t>
            </a:r>
          </a:p>
          <a:p>
            <a:pPr algn="l">
              <a:buFont typeface="Arial" panose="020B0604020202020204" pitchFamily="34" charset="0"/>
              <a:buChar char="•"/>
            </a:pPr>
            <a:r>
              <a:rPr lang="en-US" b="0" i="0" dirty="0">
                <a:solidFill>
                  <a:srgbClr val="374151"/>
                </a:solidFill>
                <a:effectLst/>
                <a:latin typeface="Söhne"/>
              </a:rPr>
              <a:t>SQL Joins work by connecting related information in tables using common columns, often referred to as IDs or keys.</a:t>
            </a:r>
          </a:p>
          <a:p>
            <a:pPr algn="l">
              <a:buFont typeface="Arial" panose="020B0604020202020204" pitchFamily="34" charset="0"/>
              <a:buChar char="•"/>
            </a:pPr>
            <a:r>
              <a:rPr lang="en-US" b="0" i="0" dirty="0">
                <a:solidFill>
                  <a:srgbClr val="374151"/>
                </a:solidFill>
                <a:effectLst/>
                <a:latin typeface="Söhne"/>
              </a:rPr>
              <a:t>Understanding SQL Joins is fundamental in working efficiently with multiple tables in a database.</a:t>
            </a:r>
          </a:p>
          <a:p>
            <a:pPr algn="l">
              <a:buFont typeface="Arial" panose="020B0604020202020204" pitchFamily="34" charset="0"/>
              <a:buChar char="•"/>
            </a:pPr>
            <a:r>
              <a:rPr lang="en-US" b="0" i="0" dirty="0">
                <a:solidFill>
                  <a:srgbClr val="374151"/>
                </a:solidFill>
                <a:effectLst/>
                <a:latin typeface="Söhne"/>
              </a:rPr>
              <a:t>These joins are the building blocks for constructing intricate queries, generating meaningful reports, and conducting comprehensive data analysis.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3</a:t>
            </a:fld>
            <a:endParaRPr lang="en-US" dirty="0"/>
          </a:p>
        </p:txBody>
      </p:sp>
    </p:spTree>
    <p:extLst>
      <p:ext uri="{BB962C8B-B14F-4D97-AF65-F5344CB8AC3E}">
        <p14:creationId xmlns:p14="http://schemas.microsoft.com/office/powerpoint/2010/main" val="4168774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Let's demystify the SQL JOIN statement and see it in action with an example.</a:t>
            </a:r>
          </a:p>
          <a:p>
            <a:pPr algn="l">
              <a:buFont typeface="Arial" panose="020B0604020202020204" pitchFamily="34" charset="0"/>
              <a:buChar char="•"/>
            </a:pPr>
            <a:r>
              <a:rPr lang="en-US" b="0" i="0" dirty="0">
                <a:solidFill>
                  <a:srgbClr val="374151"/>
                </a:solidFill>
                <a:effectLst/>
                <a:latin typeface="Söhne"/>
              </a:rPr>
              <a:t>The JOIN statement involves several components, as listed above.</a:t>
            </a:r>
          </a:p>
          <a:p>
            <a:pPr algn="l">
              <a:buFont typeface="Arial" panose="020B0604020202020204" pitchFamily="34" charset="0"/>
              <a:buChar char="•"/>
            </a:pPr>
            <a:r>
              <a:rPr lang="en-US" b="0" i="0" dirty="0">
                <a:solidFill>
                  <a:srgbClr val="374151"/>
                </a:solidFill>
                <a:effectLst/>
                <a:latin typeface="Söhne"/>
              </a:rPr>
              <a:t>To make it practical, we'll examine this SQL query example.</a:t>
            </a:r>
          </a:p>
          <a:p>
            <a:pPr algn="l">
              <a:buFont typeface="Arial" panose="020B0604020202020204" pitchFamily="34" charset="0"/>
              <a:buChar char="•"/>
            </a:pPr>
            <a:r>
              <a:rPr lang="en-US" b="0" i="0" dirty="0">
                <a:solidFill>
                  <a:srgbClr val="374151"/>
                </a:solidFill>
                <a:effectLst/>
                <a:latin typeface="Söhne"/>
              </a:rPr>
              <a:t>In this example, we're combining data from Table1 and Table2 using an INNER JOIN, where rows match based on the id and table1_id columns.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4</a:t>
            </a:fld>
            <a:endParaRPr lang="en-US" dirty="0"/>
          </a:p>
        </p:txBody>
      </p:sp>
    </p:spTree>
    <p:extLst>
      <p:ext uri="{BB962C8B-B14F-4D97-AF65-F5344CB8AC3E}">
        <p14:creationId xmlns:p14="http://schemas.microsoft.com/office/powerpoint/2010/main" val="565907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2E6E1-E2E4-03F9-F56E-84CCBA2B10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6709E-20D1-C2F7-E55A-3B8575FF1C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A3631D-10CB-8C7E-51AB-D71A3C7C8484}"/>
              </a:ext>
            </a:extLst>
          </p:cNvPr>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As we progress through our discussion on SQL JOINs, it's important to take a moment to appreciate the practicality of what we've just seen in our example query.</a:t>
            </a:r>
          </a:p>
          <a:p>
            <a:pPr algn="l">
              <a:buFont typeface="Arial" panose="020B0604020202020204" pitchFamily="34" charset="0"/>
              <a:buChar char="•"/>
            </a:pPr>
            <a:r>
              <a:rPr lang="en-US" b="0" i="0" dirty="0">
                <a:solidFill>
                  <a:srgbClr val="374151"/>
                </a:solidFill>
                <a:effectLst/>
                <a:latin typeface="Söhne"/>
              </a:rPr>
              <a:t>This real-world example has illustrated how SQL JOINs intelligently combine data from various tables, giving us valuable insights into their power and potential.</a:t>
            </a:r>
          </a:p>
          <a:p>
            <a:pPr algn="l">
              <a:buFont typeface="Arial" panose="020B0604020202020204" pitchFamily="34" charset="0"/>
              <a:buChar char="•"/>
            </a:pPr>
            <a:r>
              <a:rPr lang="en-US" b="0" i="0" dirty="0">
                <a:solidFill>
                  <a:srgbClr val="374151"/>
                </a:solidFill>
                <a:effectLst/>
                <a:latin typeface="Söhne"/>
              </a:rPr>
              <a:t>Now, with this foundation in mind, let's pivot our attention to explore the main types of SQL JOINs and their unique characteristics.</a:t>
            </a:r>
          </a:p>
          <a:p>
            <a:endParaRPr lang="en-US" dirty="0"/>
          </a:p>
        </p:txBody>
      </p:sp>
      <p:sp>
        <p:nvSpPr>
          <p:cNvPr id="4" name="Slide Number Placeholder 3">
            <a:extLst>
              <a:ext uri="{FF2B5EF4-FFF2-40B4-BE49-F238E27FC236}">
                <a16:creationId xmlns:a16="http://schemas.microsoft.com/office/drawing/2014/main" id="{6AADD453-0277-E736-7C07-03969A0171DF}"/>
              </a:ext>
            </a:extLst>
          </p:cNvPr>
          <p:cNvSpPr>
            <a:spLocks noGrp="1"/>
          </p:cNvSpPr>
          <p:nvPr>
            <p:ph type="sldNum" sz="quarter" idx="5"/>
          </p:nvPr>
        </p:nvSpPr>
        <p:spPr/>
        <p:txBody>
          <a:bodyPr/>
          <a:lstStyle/>
          <a:p>
            <a:pPr>
              <a:defRPr/>
            </a:pPr>
            <a:fld id="{D0B7D74D-C969-4920-A7A6-E44C909EE3F2}" type="slidenum">
              <a:rPr lang="en-US" smtClean="0"/>
              <a:pPr>
                <a:defRPr/>
              </a:pPr>
              <a:t>5</a:t>
            </a:fld>
            <a:endParaRPr lang="en-US" dirty="0"/>
          </a:p>
        </p:txBody>
      </p:sp>
    </p:spTree>
    <p:extLst>
      <p:ext uri="{BB962C8B-B14F-4D97-AF65-F5344CB8AC3E}">
        <p14:creationId xmlns:p14="http://schemas.microsoft.com/office/powerpoint/2010/main" val="339458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Let's explore the main types of SQL JOINS, focusing on both INNER JOIN and OUTER JOIN.</a:t>
            </a:r>
          </a:p>
          <a:p>
            <a:pPr algn="l">
              <a:buFont typeface="Arial" panose="020B0604020202020204" pitchFamily="34" charset="0"/>
              <a:buChar char="•"/>
            </a:pPr>
            <a:r>
              <a:rPr lang="en-US" b="1" i="0" dirty="0">
                <a:solidFill>
                  <a:srgbClr val="374151"/>
                </a:solidFill>
                <a:effectLst/>
                <a:latin typeface="Söhne"/>
              </a:rPr>
              <a:t>INNER JOIN</a:t>
            </a:r>
            <a:r>
              <a:rPr lang="en-US" b="0" i="0" dirty="0">
                <a:solidFill>
                  <a:srgbClr val="374151"/>
                </a:solidFill>
                <a:effectLst/>
                <a:latin typeface="Söhne"/>
              </a:rPr>
              <a:t> ensures that only matching rows from both tables are included in the result, excluding those that do not meet the specified criteria in the ON clause.</a:t>
            </a:r>
          </a:p>
          <a:p>
            <a:pPr algn="l">
              <a:buFont typeface="Arial" panose="020B0604020202020204" pitchFamily="34" charset="0"/>
              <a:buChar char="•"/>
            </a:pPr>
            <a:r>
              <a:rPr lang="en-US" b="0" i="0" dirty="0">
                <a:solidFill>
                  <a:srgbClr val="374151"/>
                </a:solidFill>
                <a:effectLst/>
                <a:latin typeface="Söhne"/>
              </a:rPr>
              <a:t>Conversely, </a:t>
            </a:r>
            <a:r>
              <a:rPr lang="en-US" b="1" i="0" dirty="0">
                <a:solidFill>
                  <a:srgbClr val="374151"/>
                </a:solidFill>
                <a:effectLst/>
                <a:latin typeface="Söhne"/>
              </a:rPr>
              <a:t>OUTER JOIN (or FULL OUTER JOIN)</a:t>
            </a:r>
            <a:r>
              <a:rPr lang="en-US" b="0" i="0" dirty="0">
                <a:solidFill>
                  <a:srgbClr val="374151"/>
                </a:solidFill>
                <a:effectLst/>
                <a:latin typeface="Söhne"/>
              </a:rPr>
              <a:t> combines all rows from both tables, including unmatched rows from both sides. In cases where no match is found, NULL values are used to fill in the gaps.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6</a:t>
            </a:fld>
            <a:endParaRPr lang="en-US" dirty="0"/>
          </a:p>
        </p:txBody>
      </p:sp>
    </p:spTree>
    <p:extLst>
      <p:ext uri="{BB962C8B-B14F-4D97-AF65-F5344CB8AC3E}">
        <p14:creationId xmlns:p14="http://schemas.microsoft.com/office/powerpoint/2010/main" val="3909402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Continuing our exploration of SQL JOIN types, let's now focus on both LEFT JOIN and RIGHT JOIN.</a:t>
            </a:r>
          </a:p>
          <a:p>
            <a:pPr algn="l">
              <a:buFont typeface="Arial" panose="020B0604020202020204" pitchFamily="34" charset="0"/>
              <a:buChar char="•"/>
            </a:pPr>
            <a:r>
              <a:rPr lang="en-US" b="1" i="0" dirty="0">
                <a:solidFill>
                  <a:srgbClr val="374151"/>
                </a:solidFill>
                <a:effectLst/>
                <a:latin typeface="Söhne"/>
              </a:rPr>
              <a:t>LEFT JOIN</a:t>
            </a:r>
            <a:r>
              <a:rPr lang="en-US" b="0" i="0" dirty="0">
                <a:solidFill>
                  <a:srgbClr val="374151"/>
                </a:solidFill>
                <a:effectLst/>
                <a:latin typeface="Söhne"/>
              </a:rPr>
              <a:t> retrieves all rows from the left table, including matching rows from the right table. If there's no match in the right table, right table columns display NULL values.</a:t>
            </a:r>
          </a:p>
          <a:p>
            <a:pPr algn="l">
              <a:buFont typeface="Arial" panose="020B0604020202020204" pitchFamily="34" charset="0"/>
              <a:buChar char="•"/>
            </a:pPr>
            <a:r>
              <a:rPr lang="en-US" b="0" i="0" dirty="0">
                <a:solidFill>
                  <a:srgbClr val="374151"/>
                </a:solidFill>
                <a:effectLst/>
                <a:latin typeface="Söhne"/>
              </a:rPr>
              <a:t>Conversely, </a:t>
            </a:r>
            <a:r>
              <a:rPr lang="en-US" b="1" i="0" dirty="0">
                <a:solidFill>
                  <a:srgbClr val="374151"/>
                </a:solidFill>
                <a:effectLst/>
                <a:latin typeface="Söhne"/>
              </a:rPr>
              <a:t>RIGHT JOIN</a:t>
            </a:r>
            <a:r>
              <a:rPr lang="en-US" b="0" i="0" dirty="0">
                <a:solidFill>
                  <a:srgbClr val="374151"/>
                </a:solidFill>
                <a:effectLst/>
                <a:latin typeface="Söhne"/>
              </a:rPr>
              <a:t> retrieves all rows from the right table, including matching rows from the left table. If there's no match in the left table, left table columns display NULL values.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7</a:t>
            </a:fld>
            <a:endParaRPr lang="en-US" dirty="0"/>
          </a:p>
        </p:txBody>
      </p:sp>
    </p:spTree>
    <p:extLst>
      <p:ext uri="{BB962C8B-B14F-4D97-AF65-F5344CB8AC3E}">
        <p14:creationId xmlns:p14="http://schemas.microsoft.com/office/powerpoint/2010/main" val="577675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In this visual representation, we can clearly see the four primary SQL JOIN types we've discussed: INNER JOIN, LEFT JOIN, RIGHT JOIN, and OUTER JOIN.</a:t>
            </a:r>
          </a:p>
          <a:p>
            <a:pPr algn="l">
              <a:buFont typeface="Arial" panose="020B0604020202020204" pitchFamily="34" charset="0"/>
              <a:buChar char="•"/>
            </a:pPr>
            <a:r>
              <a:rPr lang="en-US" b="0" i="0" dirty="0">
                <a:solidFill>
                  <a:srgbClr val="374151"/>
                </a:solidFill>
                <a:effectLst/>
                <a:latin typeface="Söhne"/>
              </a:rPr>
              <a:t>Each type has its unique characteristics and purpose in combining data from multiple tables.</a:t>
            </a:r>
          </a:p>
          <a:p>
            <a:pPr algn="l">
              <a:buFont typeface="Arial" panose="020B0604020202020204" pitchFamily="34" charset="0"/>
              <a:buChar char="•"/>
            </a:pPr>
            <a:r>
              <a:rPr lang="en-US" b="0" i="0" dirty="0">
                <a:solidFill>
                  <a:srgbClr val="374151"/>
                </a:solidFill>
                <a:effectLst/>
                <a:latin typeface="Söhne"/>
              </a:rPr>
              <a:t>The INNER JOIN brings together matching rows, while the LEFT JOIN retrieves all rows from the left table and matches from the right table.</a:t>
            </a:r>
          </a:p>
          <a:p>
            <a:pPr algn="l">
              <a:buFont typeface="Arial" panose="020B0604020202020204" pitchFamily="34" charset="0"/>
              <a:buChar char="•"/>
            </a:pPr>
            <a:r>
              <a:rPr lang="en-US" b="0" i="0" dirty="0">
                <a:solidFill>
                  <a:srgbClr val="374151"/>
                </a:solidFill>
                <a:effectLst/>
                <a:latin typeface="Söhne"/>
              </a:rPr>
              <a:t>Conversely, the RIGHT JOIN retrieves all rows from the right table and matches from the left table.</a:t>
            </a:r>
          </a:p>
          <a:p>
            <a:pPr algn="l">
              <a:buFont typeface="Arial" panose="020B0604020202020204" pitchFamily="34" charset="0"/>
              <a:buChar char="•"/>
            </a:pPr>
            <a:r>
              <a:rPr lang="en-US" b="0" i="0" dirty="0">
                <a:solidFill>
                  <a:srgbClr val="374151"/>
                </a:solidFill>
                <a:effectLst/>
                <a:latin typeface="Söhne"/>
              </a:rPr>
              <a:t>Finally, the OUTER JOIN, also known as FULL OUTER JOIN, combines all rows from both tables and fills in NULL values when there's no match.</a:t>
            </a:r>
          </a:p>
          <a:p>
            <a:pPr algn="l">
              <a:buFont typeface="Arial" panose="020B0604020202020204" pitchFamily="34" charset="0"/>
              <a:buChar char="•"/>
            </a:pPr>
            <a:r>
              <a:rPr lang="en-US" b="0" i="0" dirty="0">
                <a:solidFill>
                  <a:srgbClr val="374151"/>
                </a:solidFill>
                <a:effectLst/>
                <a:latin typeface="Söhne"/>
              </a:rPr>
              <a:t>Visualizing these JOIN types can help you better understand how they work and choose the right one for your specific data retrieval needs.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8</a:t>
            </a:fld>
            <a:endParaRPr lang="en-US" dirty="0"/>
          </a:p>
        </p:txBody>
      </p:sp>
    </p:spTree>
    <p:extLst>
      <p:ext uri="{BB962C8B-B14F-4D97-AF65-F5344CB8AC3E}">
        <p14:creationId xmlns:p14="http://schemas.microsoft.com/office/powerpoint/2010/main" val="1554210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this visual representation, we have an example of an INNER JOIN in action.</a:t>
            </a:r>
          </a:p>
          <a:p>
            <a:pPr algn="l">
              <a:buFont typeface="Arial" panose="020B0604020202020204" pitchFamily="34" charset="0"/>
              <a:buChar char="•"/>
            </a:pPr>
            <a:r>
              <a:rPr lang="en-US" b="0" i="0" dirty="0">
                <a:solidFill>
                  <a:srgbClr val="374151"/>
                </a:solidFill>
                <a:effectLst/>
                <a:latin typeface="Söhne"/>
              </a:rPr>
              <a:t>The diagram illustrates how an INNER JOIN combines data from two tables, including only the rows that have matching values based on the specified join condition.</a:t>
            </a:r>
          </a:p>
          <a:p>
            <a:pPr algn="l">
              <a:buFont typeface="Arial" panose="020B0604020202020204" pitchFamily="34" charset="0"/>
              <a:buChar char="•"/>
            </a:pPr>
            <a:r>
              <a:rPr lang="en-US" b="0" i="0" dirty="0">
                <a:solidFill>
                  <a:srgbClr val="374151"/>
                </a:solidFill>
                <a:effectLst/>
                <a:latin typeface="Söhne"/>
              </a:rPr>
              <a:t>As you can see, the result set contains only the overlapping area where the data from both tables aligns according to the join condition.</a:t>
            </a:r>
          </a:p>
          <a:p>
            <a:pPr algn="l">
              <a:buFont typeface="Arial" panose="020B0604020202020204" pitchFamily="34" charset="0"/>
              <a:buChar char="•"/>
            </a:pPr>
            <a:r>
              <a:rPr lang="en-US" b="0" i="0" dirty="0">
                <a:solidFill>
                  <a:srgbClr val="374151"/>
                </a:solidFill>
                <a:effectLst/>
                <a:latin typeface="Söhne"/>
              </a:rPr>
              <a:t>This graphical representation provides a clear visualization of how an INNER JOIN functions to retrieve matching data from multiple tables.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9</a:t>
            </a:fld>
            <a:endParaRPr lang="en-US" dirty="0"/>
          </a:p>
        </p:txBody>
      </p:sp>
    </p:spTree>
    <p:extLst>
      <p:ext uri="{BB962C8B-B14F-4D97-AF65-F5344CB8AC3E}">
        <p14:creationId xmlns:p14="http://schemas.microsoft.com/office/powerpoint/2010/main" val="477960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83559"/>
            <a:ext cx="77724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111156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978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7032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2019" y="2883559"/>
            <a:ext cx="64008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1672019"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4486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577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196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422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34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itle 1"/>
          <p:cNvSpPr>
            <a:spLocks noGrp="1"/>
          </p:cNvSpPr>
          <p:nvPr>
            <p:ph type="title"/>
          </p:nvPr>
        </p:nvSpPr>
        <p:spPr>
          <a:xfrm>
            <a:off x="623888" y="2553420"/>
            <a:ext cx="7886700" cy="681487"/>
          </a:xfrm>
        </p:spPr>
        <p:txBody>
          <a:bodyPr anchor="b">
            <a:normAutofit/>
          </a:bodyPr>
          <a:lstStyle>
            <a:lvl1pPr>
              <a:defRPr sz="2700"/>
            </a:lvl1pPr>
          </a:lstStyle>
          <a:p>
            <a:r>
              <a:rPr lang="en-US" dirty="0"/>
              <a:t>Click to edit Master title style</a:t>
            </a:r>
          </a:p>
        </p:txBody>
      </p:sp>
      <p:sp>
        <p:nvSpPr>
          <p:cNvPr id="8" name="Text Placeholder 2"/>
          <p:cNvSpPr>
            <a:spLocks noGrp="1"/>
          </p:cNvSpPr>
          <p:nvPr>
            <p:ph type="body" idx="1"/>
          </p:nvPr>
        </p:nvSpPr>
        <p:spPr>
          <a:xfrm>
            <a:off x="623888" y="3295502"/>
            <a:ext cx="7886700" cy="560507"/>
          </a:xfrm>
        </p:spPr>
        <p:txBody>
          <a:bodyPr/>
          <a:lstStyle>
            <a:lvl1pPr marL="0" indent="0">
              <a:buNone/>
              <a:defRPr sz="1800">
                <a:solidFill>
                  <a:srgbClr val="0FA7B5"/>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6611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848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49847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5.xml"/><Relationship Id="rId7"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5.jpe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4.jpeg"/><Relationship Id="rId5" Type="http://schemas.openxmlformats.org/officeDocument/2006/relationships/theme" Target="../theme/theme4.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3" descr="KDS_Cover_2A-04.jpg">
            <a:extLst>
              <a:ext uri="{FF2B5EF4-FFF2-40B4-BE49-F238E27FC236}">
                <a16:creationId xmlns:a16="http://schemas.microsoft.com/office/drawing/2014/main" id="{4FE1C379-7611-400C-A5EE-DC13D9408A4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2"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 descr="KDS_Cover_3A-05.jpg">
            <a:extLst>
              <a:ext uri="{FF2B5EF4-FFF2-40B4-BE49-F238E27FC236}">
                <a16:creationId xmlns:a16="http://schemas.microsoft.com/office/drawing/2014/main" id="{F3F5536A-FCE9-493E-BC13-7230A619340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3"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3" descr="KDS_Header_Bar_1A_2A.jpg">
            <a:extLst>
              <a:ext uri="{FF2B5EF4-FFF2-40B4-BE49-F238E27FC236}">
                <a16:creationId xmlns:a16="http://schemas.microsoft.com/office/drawing/2014/main" id="{A964DDFA-2636-4F00-8405-3CF01364D307}"/>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41313" y="703263"/>
            <a:ext cx="8394700" cy="3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4" descr="KDS_Footer_A.jpg">
            <a:extLst>
              <a:ext uri="{FF2B5EF4-FFF2-40B4-BE49-F238E27FC236}">
                <a16:creationId xmlns:a16="http://schemas.microsoft.com/office/drawing/2014/main" id="{3A755CB4-4D40-4259-96E5-0369359688DA}"/>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4" r:id="rId1"/>
    <p:sldLayoutId id="2147493475" r:id="rId2"/>
    <p:sldLayoutId id="2147493476" r:id="rId3"/>
    <p:sldLayoutId id="2147493477" r:id="rId4"/>
    <p:sldLayoutId id="2147493478" r:id="rId5"/>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4" descr="KDS_Footer_A.jpg">
            <a:extLst>
              <a:ext uri="{FF2B5EF4-FFF2-40B4-BE49-F238E27FC236}">
                <a16:creationId xmlns:a16="http://schemas.microsoft.com/office/drawing/2014/main" id="{3E12171D-6930-4CED-8334-C751C3ECCA0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 descr="KDS_Header_Bar_3A.jpg">
            <a:extLst>
              <a:ext uri="{FF2B5EF4-FFF2-40B4-BE49-F238E27FC236}">
                <a16:creationId xmlns:a16="http://schemas.microsoft.com/office/drawing/2014/main" id="{4E29AE8B-65E5-4206-A6DC-5F73410E08F9}"/>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440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9" r:id="rId1"/>
    <p:sldLayoutId id="2147493480" r:id="rId2"/>
    <p:sldLayoutId id="2147493481" r:id="rId3"/>
    <p:sldLayoutId id="2147493482" r:id="rId4"/>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D0DDDAD-F6CD-4950-850F-8232ADB246A1}"/>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Joins in SQL</a:t>
            </a:r>
          </a:p>
        </p:txBody>
      </p:sp>
      <p:sp>
        <p:nvSpPr>
          <p:cNvPr id="2" name="Subtitle 1">
            <a:extLst>
              <a:ext uri="{FF2B5EF4-FFF2-40B4-BE49-F238E27FC236}">
                <a16:creationId xmlns:a16="http://schemas.microsoft.com/office/drawing/2014/main" id="{7C84A2C5-5A88-76DF-C328-2A3CC7343135}"/>
              </a:ext>
            </a:extLst>
          </p:cNvPr>
          <p:cNvSpPr>
            <a:spLocks noGrp="1"/>
          </p:cNvSpPr>
          <p:nvPr>
            <p:ph type="subTitle" idx="1"/>
          </p:nvPr>
        </p:nvSpPr>
        <p:spPr>
          <a:xfrm>
            <a:off x="1672019" y="3574592"/>
            <a:ext cx="6400800" cy="334106"/>
          </a:xfrm>
        </p:spPr>
        <p:txBody>
          <a:bodyPr/>
          <a:lstStyle/>
          <a:p>
            <a:pPr algn="ctr"/>
            <a:r>
              <a:rPr lang="en-US" dirty="0"/>
              <a:t>SQL Day 4 class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Inner Join Fundamentals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Inner Join Concepts</a:t>
            </a:r>
          </a:p>
          <a:p>
            <a:pPr lvl="1"/>
            <a:r>
              <a:rPr lang="en-US" b="0" i="0" dirty="0">
                <a:solidFill>
                  <a:srgbClr val="374151"/>
                </a:solidFill>
                <a:effectLst/>
                <a:latin typeface="Söhne"/>
              </a:rPr>
              <a:t>Ideal for assembling connected data.</a:t>
            </a:r>
          </a:p>
          <a:p>
            <a:pPr lvl="1"/>
            <a:r>
              <a:rPr lang="en-US" b="0" i="0" dirty="0">
                <a:solidFill>
                  <a:srgbClr val="374151"/>
                </a:solidFill>
                <a:effectLst/>
                <a:latin typeface="Söhne"/>
              </a:rPr>
              <a:t>Result only includes related data.</a:t>
            </a:r>
          </a:p>
          <a:p>
            <a:pPr lvl="1"/>
            <a:r>
              <a:rPr lang="en-US" b="0" i="0" dirty="0">
                <a:solidFill>
                  <a:srgbClr val="374151"/>
                </a:solidFill>
                <a:effectLst/>
                <a:latin typeface="Söhne"/>
              </a:rPr>
              <a:t>No duplication or missing values.</a:t>
            </a:r>
          </a:p>
          <a:p>
            <a:pPr lvl="1"/>
            <a:r>
              <a:rPr lang="en-US" b="0" i="0" dirty="0">
                <a:solidFill>
                  <a:srgbClr val="374151"/>
                </a:solidFill>
                <a:effectLst/>
                <a:latin typeface="Söhne"/>
              </a:rPr>
              <a:t>Great for combining data about the same entities.</a:t>
            </a:r>
          </a:p>
          <a:p>
            <a:pPr lvl="1"/>
            <a:endParaRPr lang="en-US" b="0" i="0" dirty="0">
              <a:solidFill>
                <a:srgbClr val="374151"/>
              </a:solidFill>
              <a:effectLst/>
              <a:latin typeface="Söhne"/>
            </a:endParaRPr>
          </a:p>
          <a:p>
            <a:r>
              <a:rPr lang="en-US" b="1" i="0" dirty="0">
                <a:solidFill>
                  <a:srgbClr val="374151"/>
                </a:solidFill>
                <a:effectLst/>
                <a:latin typeface="Söhne"/>
              </a:rPr>
              <a:t>INNER JOIN Example:</a:t>
            </a:r>
            <a:endParaRPr lang="en-US" b="0" i="0" dirty="0">
              <a:solidFill>
                <a:srgbClr val="374151"/>
              </a:solidFill>
              <a:effectLst/>
              <a:latin typeface="Söhne"/>
            </a:endParaRPr>
          </a:p>
          <a:p>
            <a:pPr marL="914400" lvl="2" indent="0">
              <a:buNone/>
            </a:pPr>
            <a:r>
              <a:rPr lang="en-US" sz="2000" b="0" i="0" dirty="0">
                <a:solidFill>
                  <a:srgbClr val="2E95D3"/>
                </a:solidFill>
                <a:effectLst/>
                <a:latin typeface="Söhne Mono"/>
              </a:rPr>
              <a:t>SELECT</a:t>
            </a:r>
            <a:r>
              <a:rPr lang="en-US" sz="2000" b="0" i="0" dirty="0">
                <a:solidFill>
                  <a:schemeClr val="tx1"/>
                </a:solidFill>
                <a:effectLst/>
                <a:latin typeface="Söhne Mono"/>
              </a:rPr>
              <a:t> * </a:t>
            </a:r>
          </a:p>
          <a:p>
            <a:pPr marL="914400" lvl="2" indent="0">
              <a:buNone/>
            </a:pPr>
            <a:r>
              <a:rPr lang="en-US" sz="2000" b="0" i="0" dirty="0">
                <a:solidFill>
                  <a:srgbClr val="2E95D3"/>
                </a:solidFill>
                <a:effectLst/>
                <a:latin typeface="Söhne Mono"/>
              </a:rPr>
              <a:t>FROM</a:t>
            </a:r>
            <a:r>
              <a:rPr lang="en-US" sz="2000" b="0" i="0" dirty="0">
                <a:solidFill>
                  <a:schemeClr val="tx1"/>
                </a:solidFill>
                <a:effectLst/>
                <a:latin typeface="Söhne Mono"/>
              </a:rPr>
              <a:t> </a:t>
            </a:r>
            <a:r>
              <a:rPr lang="en-US" sz="2000" b="0" i="0" dirty="0" err="1">
                <a:solidFill>
                  <a:schemeClr val="tx1"/>
                </a:solidFill>
                <a:effectLst/>
                <a:latin typeface="Söhne Mono"/>
              </a:rPr>
              <a:t>TableA</a:t>
            </a:r>
            <a:r>
              <a:rPr lang="en-US" sz="2000" b="0" i="0" dirty="0">
                <a:solidFill>
                  <a:schemeClr val="tx1"/>
                </a:solidFill>
                <a:effectLst/>
                <a:latin typeface="Söhne Mono"/>
              </a:rPr>
              <a:t> </a:t>
            </a:r>
          </a:p>
          <a:p>
            <a:pPr marL="914400" lvl="2" indent="0">
              <a:buNone/>
            </a:pPr>
            <a:r>
              <a:rPr lang="en-US" sz="2000" b="0" i="0" dirty="0">
                <a:solidFill>
                  <a:srgbClr val="2E95D3"/>
                </a:solidFill>
                <a:effectLst/>
                <a:latin typeface="Söhne Mono"/>
              </a:rPr>
              <a:t>JOIN</a:t>
            </a:r>
            <a:r>
              <a:rPr lang="en-US" sz="2000" b="0" i="0" dirty="0">
                <a:solidFill>
                  <a:srgbClr val="FFFFFF"/>
                </a:solidFill>
                <a:effectLst/>
                <a:latin typeface="Söhne Mono"/>
              </a:rPr>
              <a:t> </a:t>
            </a:r>
            <a:r>
              <a:rPr lang="en-US" sz="2000" b="0" i="0" dirty="0" err="1">
                <a:solidFill>
                  <a:schemeClr val="tx1"/>
                </a:solidFill>
                <a:effectLst/>
                <a:latin typeface="Söhne Mono"/>
              </a:rPr>
              <a:t>TableB</a:t>
            </a:r>
            <a:r>
              <a:rPr lang="en-US" sz="2000" b="0" i="0" dirty="0">
                <a:solidFill>
                  <a:schemeClr val="tx1"/>
                </a:solidFill>
                <a:effectLst/>
                <a:latin typeface="Söhne Mono"/>
              </a:rPr>
              <a:t> </a:t>
            </a:r>
          </a:p>
          <a:p>
            <a:pPr marL="914400" lvl="2" indent="0">
              <a:buNone/>
            </a:pPr>
            <a:r>
              <a:rPr lang="en-US" sz="2000" dirty="0">
                <a:solidFill>
                  <a:schemeClr val="tx1"/>
                </a:solidFill>
                <a:latin typeface="Söhne Mono"/>
              </a:rPr>
              <a:t>  </a:t>
            </a:r>
            <a:r>
              <a:rPr lang="en-US" sz="2000" b="0" i="0" dirty="0">
                <a:solidFill>
                  <a:srgbClr val="2E95D3"/>
                </a:solidFill>
                <a:effectLst/>
                <a:latin typeface="Söhne Mono"/>
              </a:rPr>
              <a:t>ON</a:t>
            </a:r>
            <a:r>
              <a:rPr lang="en-US" sz="2000" b="0" i="0" dirty="0">
                <a:solidFill>
                  <a:srgbClr val="FFFFFF"/>
                </a:solidFill>
                <a:effectLst/>
                <a:latin typeface="Söhne Mono"/>
              </a:rPr>
              <a:t> </a:t>
            </a:r>
            <a:r>
              <a:rPr lang="en-US" sz="2000" b="0" i="0" dirty="0" err="1">
                <a:solidFill>
                  <a:schemeClr val="tx1"/>
                </a:solidFill>
                <a:effectLst/>
                <a:latin typeface="Söhne Mono"/>
              </a:rPr>
              <a:t>TableA.id</a:t>
            </a:r>
            <a:r>
              <a:rPr lang="en-US" sz="2000" b="0" i="0" dirty="0">
                <a:solidFill>
                  <a:schemeClr val="tx1"/>
                </a:solidFill>
                <a:effectLst/>
                <a:latin typeface="Söhne Mono"/>
              </a:rPr>
              <a:t> = </a:t>
            </a:r>
            <a:r>
              <a:rPr lang="en-US" sz="2000" b="0" i="0" dirty="0" err="1">
                <a:solidFill>
                  <a:schemeClr val="tx1"/>
                </a:solidFill>
                <a:effectLst/>
                <a:latin typeface="Söhne Mono"/>
              </a:rPr>
              <a:t>TableB.tablea_id</a:t>
            </a:r>
            <a:r>
              <a:rPr lang="en-US" sz="2000" b="0" i="0" dirty="0">
                <a:solidFill>
                  <a:schemeClr val="tx1"/>
                </a:solidFill>
                <a:effectLst/>
                <a:latin typeface="Söhne Mono"/>
              </a:rPr>
              <a:t>;</a:t>
            </a:r>
            <a:endParaRPr lang="en-US" sz="2000" b="0" i="0" dirty="0">
              <a:solidFill>
                <a:schemeClr val="tx1"/>
              </a:solidFill>
              <a:effectLst/>
              <a:latin typeface="Söhne"/>
            </a:endParaRPr>
          </a:p>
        </p:txBody>
      </p:sp>
    </p:spTree>
    <p:extLst>
      <p:ext uri="{BB962C8B-B14F-4D97-AF65-F5344CB8AC3E}">
        <p14:creationId xmlns:p14="http://schemas.microsoft.com/office/powerpoint/2010/main" val="8047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Inner Join Fundamentals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b="0" i="0" dirty="0">
                <a:solidFill>
                  <a:srgbClr val="1C1917"/>
                </a:solidFill>
                <a:effectLst/>
                <a:latin typeface="-apple-system"/>
              </a:rPr>
              <a:t>The key differences between </a:t>
            </a:r>
            <a:r>
              <a:rPr lang="en-US" b="1" i="0" dirty="0">
                <a:solidFill>
                  <a:srgbClr val="1C1917"/>
                </a:solidFill>
                <a:effectLst/>
                <a:latin typeface="-apple-system"/>
              </a:rPr>
              <a:t>JOIN</a:t>
            </a:r>
            <a:r>
              <a:rPr lang="en-US" b="0" i="0" dirty="0">
                <a:solidFill>
                  <a:srgbClr val="1C1917"/>
                </a:solidFill>
                <a:effectLst/>
                <a:latin typeface="-apple-system"/>
              </a:rPr>
              <a:t> and </a:t>
            </a:r>
            <a:r>
              <a:rPr lang="en-US" b="1" i="0" dirty="0">
                <a:solidFill>
                  <a:srgbClr val="1C1917"/>
                </a:solidFill>
                <a:effectLst/>
                <a:latin typeface="-apple-system"/>
              </a:rPr>
              <a:t>INNER JOIN</a:t>
            </a:r>
            <a:r>
              <a:rPr lang="en-US" b="0" i="0" dirty="0">
                <a:solidFill>
                  <a:srgbClr val="1C1917"/>
                </a:solidFill>
                <a:effectLst/>
                <a:latin typeface="-apple-system"/>
              </a:rPr>
              <a:t>:</a:t>
            </a:r>
          </a:p>
          <a:p>
            <a:pPr lvl="1">
              <a:buFont typeface="Arial" panose="020B0604020202020204" pitchFamily="34" charset="0"/>
              <a:buChar char="•"/>
            </a:pPr>
            <a:r>
              <a:rPr lang="en-US" b="0" i="0" dirty="0">
                <a:solidFill>
                  <a:srgbClr val="1C1917"/>
                </a:solidFill>
                <a:effectLst/>
                <a:latin typeface="-apple-system"/>
              </a:rPr>
              <a:t>JOIN by itself implicitly means INNER JOIN</a:t>
            </a:r>
          </a:p>
          <a:p>
            <a:pPr lvl="1">
              <a:buFont typeface="Arial" panose="020B0604020202020204" pitchFamily="34" charset="0"/>
              <a:buChar char="•"/>
            </a:pPr>
            <a:r>
              <a:rPr lang="en-US" b="0" i="0" dirty="0">
                <a:solidFill>
                  <a:srgbClr val="1C1917"/>
                </a:solidFill>
                <a:effectLst/>
                <a:latin typeface="-apple-system"/>
              </a:rPr>
              <a:t>They function the same way - matching rows where the ON condition is true</a:t>
            </a:r>
          </a:p>
          <a:p>
            <a:pPr lvl="1">
              <a:buFont typeface="Arial" panose="020B0604020202020204" pitchFamily="34" charset="0"/>
              <a:buChar char="•"/>
            </a:pPr>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a:p>
            <a:pPr algn="l"/>
            <a:r>
              <a:rPr lang="en-US" b="1" i="0" dirty="0">
                <a:solidFill>
                  <a:srgbClr val="1C1917"/>
                </a:solidFill>
                <a:effectLst/>
                <a:latin typeface="-apple-system"/>
              </a:rPr>
              <a:t>JOIN</a:t>
            </a:r>
            <a:r>
              <a:rPr lang="en-US" b="0" i="0" dirty="0">
                <a:solidFill>
                  <a:srgbClr val="1C1917"/>
                </a:solidFill>
                <a:effectLst/>
                <a:latin typeface="-apple-system"/>
              </a:rPr>
              <a:t> and </a:t>
            </a:r>
            <a:r>
              <a:rPr lang="en-US" b="1" i="0" dirty="0">
                <a:solidFill>
                  <a:srgbClr val="1C1917"/>
                </a:solidFill>
                <a:effectLst/>
                <a:latin typeface="-apple-system"/>
              </a:rPr>
              <a:t>INNER JOIN </a:t>
            </a:r>
            <a:r>
              <a:rPr lang="en-US" b="0" i="0" dirty="0">
                <a:solidFill>
                  <a:srgbClr val="1C1917"/>
                </a:solidFill>
                <a:effectLst/>
                <a:latin typeface="-apple-system"/>
              </a:rPr>
              <a:t>produce the same result set joining on a condition.</a:t>
            </a:r>
          </a:p>
          <a:p>
            <a:pPr lvl="1"/>
            <a:r>
              <a:rPr lang="en-US" b="0" i="0" dirty="0">
                <a:solidFill>
                  <a:srgbClr val="1C1917"/>
                </a:solidFill>
                <a:effectLst/>
                <a:latin typeface="-apple-system"/>
              </a:rPr>
              <a:t>The INNER JOIN syntax just makes it clearer that you are intending an inner join rather than a different join type. </a:t>
            </a:r>
          </a:p>
          <a:p>
            <a:pPr marL="0" indent="0">
              <a:buNone/>
            </a:pPr>
            <a:br>
              <a:rPr lang="en-US" dirty="0">
                <a:effectLst/>
              </a:rPr>
            </a:br>
            <a:endParaRPr lang="en-US" dirty="0">
              <a:effectLst/>
            </a:endParaRPr>
          </a:p>
          <a:p>
            <a:pPr algn="l"/>
            <a:endParaRPr lang="en-US" b="0" i="0" dirty="0">
              <a:solidFill>
                <a:srgbClr val="1C1917"/>
              </a:solidFill>
              <a:effectLst/>
              <a:latin typeface="-apple-system"/>
            </a:endParaRPr>
          </a:p>
        </p:txBody>
      </p:sp>
    </p:spTree>
    <p:extLst>
      <p:ext uri="{BB962C8B-B14F-4D97-AF65-F5344CB8AC3E}">
        <p14:creationId xmlns:p14="http://schemas.microsoft.com/office/powerpoint/2010/main" val="3514407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57200" y="274638"/>
            <a:ext cx="8229600" cy="428312"/>
          </a:xfrm>
        </p:spPr>
        <p:txBody>
          <a:bodyPr>
            <a:normAutofit/>
          </a:bodyPr>
          <a:lstStyle/>
          <a:p>
            <a:pPr>
              <a:lnSpc>
                <a:spcPct val="90000"/>
              </a:lnSpc>
            </a:pPr>
            <a:r>
              <a:rPr lang="en-US" dirty="0"/>
              <a:t>Full Outer Join Fundamentals</a:t>
            </a:r>
            <a:endParaRPr lang="en-US"/>
          </a:p>
        </p:txBody>
      </p:sp>
      <p:pic>
        <p:nvPicPr>
          <p:cNvPr id="4" name="Picture 2" descr="How To Do a Full Outer Join in MySQL - Ubiq BI">
            <a:extLst>
              <a:ext uri="{FF2B5EF4-FFF2-40B4-BE49-F238E27FC236}">
                <a16:creationId xmlns:a16="http://schemas.microsoft.com/office/drawing/2014/main" id="{C2774D36-193C-6172-EB80-D1B0BCF3926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57200" y="1419495"/>
            <a:ext cx="8229600" cy="4410635"/>
          </a:xfrm>
          <a:prstGeom prst="rect">
            <a:avLst/>
          </a:prstGeom>
          <a:solidFill>
            <a:srgbClr val="FFFFFF"/>
          </a:solidFill>
        </p:spPr>
      </p:pic>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Tree>
    <p:extLst>
      <p:ext uri="{BB962C8B-B14F-4D97-AF65-F5344CB8AC3E}">
        <p14:creationId xmlns:p14="http://schemas.microsoft.com/office/powerpoint/2010/main" val="2388936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Full Outer Join Fundamentals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FULL OUTER JOINs Complete Data</a:t>
            </a:r>
          </a:p>
          <a:p>
            <a:pPr lvl="1"/>
            <a:r>
              <a:rPr lang="en-US" b="0" i="0" dirty="0">
                <a:solidFill>
                  <a:srgbClr val="1C1917"/>
                </a:solidFill>
                <a:effectLst/>
                <a:latin typeface="-apple-system"/>
              </a:rPr>
              <a:t>Matching and Unmatched Rows from Both Tables</a:t>
            </a:r>
          </a:p>
          <a:p>
            <a:pPr lvl="1"/>
            <a:r>
              <a:rPr lang="en-US" b="0" i="0" dirty="0">
                <a:solidFill>
                  <a:srgbClr val="1C1917"/>
                </a:solidFill>
                <a:effectLst/>
                <a:latin typeface="-apple-system"/>
              </a:rPr>
              <a:t>Returns all rows from the left and right tables</a:t>
            </a:r>
          </a:p>
          <a:p>
            <a:pPr lvl="1"/>
            <a:r>
              <a:rPr lang="en-US" b="0" i="0" dirty="0">
                <a:solidFill>
                  <a:srgbClr val="1C1917"/>
                </a:solidFill>
                <a:effectLst/>
                <a:latin typeface="-apple-system"/>
              </a:rPr>
              <a:t>If no match, columns are NULL for missing side</a:t>
            </a:r>
          </a:p>
          <a:p>
            <a:pPr lvl="2"/>
            <a:endParaRPr lang="en-US" b="0" i="0" dirty="0">
              <a:solidFill>
                <a:srgbClr val="1C1917"/>
              </a:solidFill>
              <a:effectLst/>
              <a:latin typeface="-apple-system"/>
            </a:endParaRPr>
          </a:p>
          <a:p>
            <a:r>
              <a:rPr lang="en-US" dirty="0">
                <a:solidFill>
                  <a:srgbClr val="1C1917"/>
                </a:solidFill>
                <a:latin typeface="-apple-system"/>
              </a:rPr>
              <a:t>FULL OUTER</a:t>
            </a:r>
            <a:r>
              <a:rPr lang="en-US" b="0" i="0" dirty="0">
                <a:solidFill>
                  <a:srgbClr val="1C1917"/>
                </a:solidFill>
                <a:effectLst/>
                <a:latin typeface="-apple-system"/>
              </a:rPr>
              <a:t> JOIN Example:</a:t>
            </a:r>
            <a:endParaRPr lang="en-US" sz="3200" dirty="0">
              <a:effectLst/>
            </a:endParaRPr>
          </a:p>
          <a:p>
            <a:pPr marL="857250" lvl="2" indent="0">
              <a:buNone/>
            </a:pPr>
            <a:r>
              <a:rPr lang="en-US" sz="2400" b="0" i="0" dirty="0">
                <a:solidFill>
                  <a:srgbClr val="2E95D3"/>
                </a:solidFill>
                <a:effectLst/>
                <a:latin typeface="Söhne Mono"/>
              </a:rPr>
              <a:t>SELECT</a:t>
            </a:r>
            <a:r>
              <a:rPr lang="en-US" sz="2400" b="0" i="0" dirty="0">
                <a:solidFill>
                  <a:schemeClr val="tx1"/>
                </a:solidFill>
                <a:effectLst/>
                <a:latin typeface="Söhne Mono"/>
              </a:rPr>
              <a:t> * </a:t>
            </a:r>
          </a:p>
          <a:p>
            <a:pPr marL="857250" lvl="2" indent="0">
              <a:buNone/>
            </a:pPr>
            <a:r>
              <a:rPr lang="en-US" sz="2400" b="0" i="0" dirty="0">
                <a:solidFill>
                  <a:srgbClr val="2E95D3"/>
                </a:solidFill>
                <a:effectLst/>
                <a:latin typeface="Söhne Mono"/>
              </a:rPr>
              <a:t>FROM</a:t>
            </a:r>
            <a:r>
              <a:rPr lang="en-US" sz="2400" b="0" i="0" dirty="0">
                <a:solidFill>
                  <a:srgbClr val="FFFFFF"/>
                </a:solidFill>
                <a:effectLst/>
                <a:latin typeface="Söhne Mono"/>
              </a:rPr>
              <a:t> </a:t>
            </a:r>
            <a:r>
              <a:rPr lang="en-US" sz="2400" b="0" i="0" dirty="0" err="1">
                <a:solidFill>
                  <a:schemeClr val="tx1"/>
                </a:solidFill>
                <a:effectLst/>
                <a:latin typeface="Söhne Mono"/>
              </a:rPr>
              <a:t>TableA</a:t>
            </a:r>
            <a:r>
              <a:rPr lang="en-US" sz="2400" b="0" i="0" dirty="0">
                <a:solidFill>
                  <a:schemeClr val="tx1"/>
                </a:solidFill>
                <a:effectLst/>
                <a:latin typeface="Söhne Mono"/>
              </a:rPr>
              <a:t> </a:t>
            </a:r>
          </a:p>
          <a:p>
            <a:pPr marL="857250" lvl="2" indent="0">
              <a:buNone/>
            </a:pPr>
            <a:r>
              <a:rPr lang="en-US" sz="2400" b="0" i="0" dirty="0">
                <a:solidFill>
                  <a:srgbClr val="2E95D3"/>
                </a:solidFill>
                <a:effectLst/>
                <a:latin typeface="Söhne Mono"/>
              </a:rPr>
              <a:t>FULL</a:t>
            </a:r>
            <a:r>
              <a:rPr lang="en-US" sz="2400" b="0" i="0" dirty="0">
                <a:solidFill>
                  <a:srgbClr val="FFFFFF"/>
                </a:solidFill>
                <a:effectLst/>
                <a:latin typeface="Söhne Mono"/>
              </a:rPr>
              <a:t> </a:t>
            </a:r>
            <a:r>
              <a:rPr lang="en-US" sz="2400" b="0" i="0" dirty="0">
                <a:solidFill>
                  <a:srgbClr val="2E95D3"/>
                </a:solidFill>
                <a:effectLst/>
                <a:latin typeface="Söhne Mono"/>
              </a:rPr>
              <a:t>JOIN</a:t>
            </a:r>
            <a:r>
              <a:rPr lang="en-US" sz="2400" b="0" i="0" dirty="0">
                <a:solidFill>
                  <a:srgbClr val="FFFFFF"/>
                </a:solidFill>
                <a:effectLst/>
                <a:latin typeface="Söhne Mono"/>
              </a:rPr>
              <a:t> </a:t>
            </a:r>
            <a:r>
              <a:rPr lang="en-US" sz="2400" b="0" i="0" dirty="0" err="1">
                <a:solidFill>
                  <a:schemeClr val="tx1"/>
                </a:solidFill>
                <a:effectLst/>
                <a:latin typeface="Söhne Mono"/>
              </a:rPr>
              <a:t>TableB</a:t>
            </a:r>
            <a:r>
              <a:rPr lang="en-US" sz="2400" b="0" i="0" dirty="0">
                <a:solidFill>
                  <a:srgbClr val="FFFFFF"/>
                </a:solidFill>
                <a:effectLst/>
                <a:latin typeface="Söhne Mono"/>
              </a:rPr>
              <a:t> </a:t>
            </a:r>
          </a:p>
          <a:p>
            <a:pPr marL="857250" lvl="2" indent="0">
              <a:buNone/>
            </a:pPr>
            <a:r>
              <a:rPr lang="en-US" sz="2400" dirty="0">
                <a:solidFill>
                  <a:srgbClr val="FFFFFF"/>
                </a:solidFill>
                <a:latin typeface="Söhne Mono"/>
              </a:rPr>
              <a:t>  </a:t>
            </a:r>
            <a:r>
              <a:rPr lang="en-US" sz="2400" b="0" i="0" dirty="0">
                <a:solidFill>
                  <a:srgbClr val="2E95D3"/>
                </a:solidFill>
                <a:effectLst/>
                <a:latin typeface="Söhne Mono"/>
              </a:rPr>
              <a:t>ON</a:t>
            </a:r>
            <a:r>
              <a:rPr lang="en-US" sz="2400" b="0" i="0" dirty="0">
                <a:solidFill>
                  <a:srgbClr val="FFFFFF"/>
                </a:solidFill>
                <a:effectLst/>
                <a:latin typeface="Söhne Mono"/>
              </a:rPr>
              <a:t> </a:t>
            </a:r>
            <a:r>
              <a:rPr lang="en-US" sz="2400" b="0" i="0" dirty="0" err="1">
                <a:solidFill>
                  <a:schemeClr val="tx1"/>
                </a:solidFill>
                <a:effectLst/>
                <a:latin typeface="Söhne Mono"/>
              </a:rPr>
              <a:t>TableA.id</a:t>
            </a:r>
            <a:r>
              <a:rPr lang="en-US" sz="2400" b="0" i="0" dirty="0">
                <a:solidFill>
                  <a:schemeClr val="tx1"/>
                </a:solidFill>
                <a:effectLst/>
                <a:latin typeface="Söhne Mono"/>
              </a:rPr>
              <a:t> = </a:t>
            </a:r>
            <a:r>
              <a:rPr lang="en-US" sz="2400" b="0" i="0" dirty="0" err="1">
                <a:solidFill>
                  <a:schemeClr val="tx1"/>
                </a:solidFill>
                <a:effectLst/>
                <a:latin typeface="Söhne Mono"/>
              </a:rPr>
              <a:t>TableB.a_id</a:t>
            </a:r>
            <a:r>
              <a:rPr lang="en-US" sz="2400" b="0" i="0" dirty="0">
                <a:solidFill>
                  <a:schemeClr val="tx1"/>
                </a:solidFill>
                <a:effectLst/>
                <a:latin typeface="Söhne Mono"/>
              </a:rPr>
              <a:t>;</a:t>
            </a:r>
          </a:p>
          <a:p>
            <a:pPr marL="857250" lvl="2" indent="0">
              <a:buNone/>
            </a:pPr>
            <a:endParaRPr lang="en-US" sz="2400" dirty="0">
              <a:solidFill>
                <a:srgbClr val="FFFFFF"/>
              </a:solidFill>
              <a:latin typeface="Söhne Mono"/>
            </a:endParaRPr>
          </a:p>
          <a:p>
            <a:pPr marL="857250" lvl="2" indent="0">
              <a:buNone/>
            </a:pPr>
            <a:endParaRPr lang="en-US" sz="2200" b="0" i="0" dirty="0">
              <a:solidFill>
                <a:srgbClr val="1C1917"/>
              </a:solidFill>
              <a:effectLst/>
              <a:latin typeface="-apple-system"/>
            </a:endParaRPr>
          </a:p>
        </p:txBody>
      </p:sp>
    </p:spTree>
    <p:extLst>
      <p:ext uri="{BB962C8B-B14F-4D97-AF65-F5344CB8AC3E}">
        <p14:creationId xmlns:p14="http://schemas.microsoft.com/office/powerpoint/2010/main" val="2211227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Left Join Fundamentals</a:t>
            </a:r>
          </a:p>
        </p:txBody>
      </p:sp>
      <p:pic>
        <p:nvPicPr>
          <p:cNvPr id="2" name="Picture 2" descr="SQL LEFT JOIN Operation - Tutorial Republic">
            <a:extLst>
              <a:ext uri="{FF2B5EF4-FFF2-40B4-BE49-F238E27FC236}">
                <a16:creationId xmlns:a16="http://schemas.microsoft.com/office/drawing/2014/main" id="{1BC6C868-536F-190F-544C-8A9FF704D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5059" y="2092006"/>
            <a:ext cx="6400800" cy="3281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921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Left Join Fundamentals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374151"/>
                </a:solidFill>
                <a:effectLst/>
                <a:latin typeface="Söhne"/>
              </a:rPr>
              <a:t>Leveraging LEFT JOIN</a:t>
            </a:r>
          </a:p>
          <a:p>
            <a:pPr lvl="1"/>
            <a:r>
              <a:rPr lang="en-US" sz="1600" b="0" i="0" dirty="0">
                <a:solidFill>
                  <a:srgbClr val="374151"/>
                </a:solidFill>
                <a:effectLst/>
                <a:latin typeface="Söhne"/>
              </a:rPr>
              <a:t>Ideal for assembling connected data.</a:t>
            </a:r>
          </a:p>
          <a:p>
            <a:pPr lvl="1"/>
            <a:r>
              <a:rPr lang="en-US" sz="1600" b="0" i="0" dirty="0">
                <a:solidFill>
                  <a:srgbClr val="374151"/>
                </a:solidFill>
                <a:effectLst/>
                <a:latin typeface="Söhne"/>
              </a:rPr>
              <a:t>Includes all records from the left table and related data from the right table.</a:t>
            </a:r>
          </a:p>
          <a:p>
            <a:pPr lvl="1"/>
            <a:r>
              <a:rPr lang="en-US" sz="1600" b="0" i="0" dirty="0">
                <a:solidFill>
                  <a:srgbClr val="374151"/>
                </a:solidFill>
                <a:effectLst/>
                <a:latin typeface="Söhne"/>
              </a:rPr>
              <a:t>NULL values appear for unmatched right table records.</a:t>
            </a:r>
          </a:p>
          <a:p>
            <a:pPr lvl="1"/>
            <a:r>
              <a:rPr lang="en-US" sz="1600" b="0" i="0" dirty="0">
                <a:solidFill>
                  <a:srgbClr val="374151"/>
                </a:solidFill>
                <a:effectLst/>
                <a:latin typeface="Söhne"/>
              </a:rPr>
              <a:t>Useful for preserving data from the left table.</a:t>
            </a:r>
          </a:p>
          <a:p>
            <a:endParaRPr lang="en-US" b="0" i="0" dirty="0">
              <a:solidFill>
                <a:srgbClr val="1C1917"/>
              </a:solidFill>
              <a:effectLst/>
              <a:latin typeface="-apple-system"/>
            </a:endParaRPr>
          </a:p>
          <a:p>
            <a:r>
              <a:rPr lang="en-US" b="0" i="0" dirty="0">
                <a:solidFill>
                  <a:srgbClr val="1C1917"/>
                </a:solidFill>
                <a:effectLst/>
                <a:latin typeface="-apple-system"/>
              </a:rPr>
              <a:t>LEFT JOIN Example:</a:t>
            </a:r>
          </a:p>
          <a:p>
            <a:pPr marL="457200" lvl="1" indent="0">
              <a:buNone/>
            </a:pPr>
            <a:r>
              <a:rPr lang="en-US" dirty="0">
                <a:solidFill>
                  <a:srgbClr val="1C1917"/>
                </a:solidFill>
                <a:latin typeface="-apple-system"/>
              </a:rPr>
              <a:t>	</a:t>
            </a:r>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a:solidFill>
                  <a:schemeClr val="tx1"/>
                </a:solidFill>
                <a:effectLst/>
                <a:latin typeface="Söhne Mono"/>
              </a:rPr>
              <a:t>* </a:t>
            </a:r>
          </a:p>
          <a:p>
            <a:pPr marL="457200" lvl="1" indent="0">
              <a:buNone/>
            </a:pPr>
            <a:r>
              <a:rPr lang="en-US" dirty="0">
                <a:solidFill>
                  <a:schemeClr val="tx1"/>
                </a:solidFill>
                <a:latin typeface="Söhne Mono"/>
              </a:rPr>
              <a:t>	</a:t>
            </a: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err="1">
                <a:solidFill>
                  <a:schemeClr val="tx1"/>
                </a:solidFill>
                <a:effectLst/>
                <a:latin typeface="Söhne Mono"/>
              </a:rPr>
              <a:t>TableA</a:t>
            </a:r>
            <a:r>
              <a:rPr lang="en-US" b="0" i="0" dirty="0">
                <a:solidFill>
                  <a:schemeClr val="tx1"/>
                </a:solidFill>
                <a:effectLst/>
                <a:latin typeface="Söhne Mono"/>
              </a:rPr>
              <a:t> </a:t>
            </a:r>
          </a:p>
          <a:p>
            <a:pPr marL="457200" lvl="1" indent="0">
              <a:buNone/>
            </a:pPr>
            <a:r>
              <a:rPr lang="en-US" dirty="0">
                <a:solidFill>
                  <a:schemeClr val="tx1"/>
                </a:solidFill>
                <a:latin typeface="Söhne Mono"/>
              </a:rPr>
              <a:t>	</a:t>
            </a:r>
            <a:r>
              <a:rPr lang="en-US" b="0" i="0" dirty="0">
                <a:solidFill>
                  <a:srgbClr val="2E95D3"/>
                </a:solidFill>
                <a:effectLst/>
                <a:latin typeface="Söhne Mono"/>
              </a:rPr>
              <a:t>LEFT</a:t>
            </a:r>
            <a:r>
              <a:rPr lang="en-US" b="0" i="0" dirty="0">
                <a:solidFill>
                  <a:srgbClr val="FFFFFF"/>
                </a:solidFill>
                <a:effectLst/>
                <a:latin typeface="Söhne Mono"/>
              </a:rPr>
              <a:t> </a:t>
            </a:r>
            <a:r>
              <a:rPr lang="en-US" b="0" i="0" dirty="0">
                <a:solidFill>
                  <a:srgbClr val="2E95D3"/>
                </a:solidFill>
                <a:effectLst/>
                <a:latin typeface="Söhne Mono"/>
              </a:rPr>
              <a:t>JOIN</a:t>
            </a:r>
            <a:r>
              <a:rPr lang="en-US" b="0" i="0" dirty="0">
                <a:solidFill>
                  <a:srgbClr val="FFFFFF"/>
                </a:solidFill>
                <a:effectLst/>
                <a:latin typeface="Söhne Mono"/>
              </a:rPr>
              <a:t> </a:t>
            </a:r>
            <a:r>
              <a:rPr lang="en-US" b="0" i="0" dirty="0" err="1">
                <a:solidFill>
                  <a:schemeClr val="tx1"/>
                </a:solidFill>
                <a:effectLst/>
                <a:latin typeface="Söhne Mono"/>
              </a:rPr>
              <a:t>TableB</a:t>
            </a:r>
            <a:r>
              <a:rPr lang="en-US" b="0" i="0" dirty="0">
                <a:solidFill>
                  <a:schemeClr val="tx1"/>
                </a:solidFill>
                <a:effectLst/>
                <a:latin typeface="Söhne Mono"/>
              </a:rPr>
              <a:t> </a:t>
            </a:r>
          </a:p>
          <a:p>
            <a:pPr marL="457200" lvl="1" indent="0">
              <a:buNone/>
            </a:pPr>
            <a:r>
              <a:rPr lang="en-US" dirty="0">
                <a:solidFill>
                  <a:schemeClr val="tx1"/>
                </a:solidFill>
                <a:latin typeface="Söhne Mono"/>
              </a:rPr>
              <a:t>	  </a:t>
            </a:r>
            <a:r>
              <a:rPr lang="en-US" b="0" i="0" dirty="0">
                <a:solidFill>
                  <a:srgbClr val="2E95D3"/>
                </a:solidFill>
                <a:effectLst/>
                <a:latin typeface="Söhne Mono"/>
              </a:rPr>
              <a:t>ON</a:t>
            </a:r>
            <a:r>
              <a:rPr lang="en-US" b="0" i="0" dirty="0">
                <a:solidFill>
                  <a:srgbClr val="FFFFFF"/>
                </a:solidFill>
                <a:effectLst/>
                <a:latin typeface="Söhne Mono"/>
              </a:rPr>
              <a:t> </a:t>
            </a:r>
            <a:r>
              <a:rPr lang="en-US" b="0" i="0" dirty="0" err="1">
                <a:solidFill>
                  <a:schemeClr val="tx1"/>
                </a:solidFill>
                <a:effectLst/>
                <a:latin typeface="Söhne Mono"/>
              </a:rPr>
              <a:t>TableA.id</a:t>
            </a:r>
            <a:r>
              <a:rPr lang="en-US" b="0" i="0" dirty="0">
                <a:solidFill>
                  <a:schemeClr val="tx1"/>
                </a:solidFill>
                <a:effectLst/>
                <a:latin typeface="Söhne Mono"/>
              </a:rPr>
              <a:t> = </a:t>
            </a:r>
            <a:r>
              <a:rPr lang="en-US" b="0" i="0" dirty="0" err="1">
                <a:solidFill>
                  <a:schemeClr val="tx1"/>
                </a:solidFill>
                <a:effectLst/>
                <a:latin typeface="Söhne Mono"/>
              </a:rPr>
              <a:t>TableB.tablea_id</a:t>
            </a:r>
            <a:r>
              <a:rPr lang="en-US" b="0" i="0" dirty="0">
                <a:solidFill>
                  <a:schemeClr val="tx1"/>
                </a:solidFill>
                <a:effectLst/>
                <a:latin typeface="Söhne Mono"/>
              </a:rPr>
              <a:t>;</a:t>
            </a:r>
            <a:endParaRPr lang="en-US" b="0" i="0" dirty="0">
              <a:solidFill>
                <a:schemeClr val="tx1"/>
              </a:solidFill>
              <a:effectLst/>
              <a:latin typeface="-apple-system"/>
            </a:endParaRPr>
          </a:p>
        </p:txBody>
      </p:sp>
    </p:spTree>
    <p:extLst>
      <p:ext uri="{BB962C8B-B14F-4D97-AF65-F5344CB8AC3E}">
        <p14:creationId xmlns:p14="http://schemas.microsoft.com/office/powerpoint/2010/main" val="2345749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Right Join Fundamentals</a:t>
            </a:r>
          </a:p>
        </p:txBody>
      </p:sp>
      <p:pic>
        <p:nvPicPr>
          <p:cNvPr id="4" name="Picture 2" descr="SQL RIGHT JOIN Operation - Tutorial Republic">
            <a:extLst>
              <a:ext uri="{FF2B5EF4-FFF2-40B4-BE49-F238E27FC236}">
                <a16:creationId xmlns:a16="http://schemas.microsoft.com/office/drawing/2014/main" id="{9710EBAE-9CCE-93F1-610E-77F5D4EFE06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7415" y="1738858"/>
            <a:ext cx="8989169" cy="3837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520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Right Join Fundamentals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374151"/>
                </a:solidFill>
                <a:effectLst/>
                <a:latin typeface="Söhne"/>
              </a:rPr>
              <a:t>Harnessing the Power of RIGHT JOIN</a:t>
            </a:r>
          </a:p>
          <a:p>
            <a:pPr lvl="1"/>
            <a:r>
              <a:rPr lang="en-US" b="0" i="0" dirty="0">
                <a:solidFill>
                  <a:srgbClr val="374151"/>
                </a:solidFill>
                <a:effectLst/>
                <a:latin typeface="Söhne"/>
              </a:rPr>
              <a:t>Ideal for connecting data while preserving all records from the right table.</a:t>
            </a:r>
          </a:p>
          <a:p>
            <a:pPr lvl="1"/>
            <a:r>
              <a:rPr lang="en-US" b="0" i="0" dirty="0">
                <a:solidFill>
                  <a:srgbClr val="374151"/>
                </a:solidFill>
                <a:effectLst/>
                <a:latin typeface="Söhne"/>
              </a:rPr>
              <a:t>Includes all records from the right table and related data from the left table.</a:t>
            </a:r>
          </a:p>
          <a:p>
            <a:pPr lvl="1"/>
            <a:r>
              <a:rPr lang="en-US" b="0" i="0" dirty="0">
                <a:solidFill>
                  <a:srgbClr val="374151"/>
                </a:solidFill>
                <a:effectLst/>
                <a:latin typeface="Söhne"/>
              </a:rPr>
              <a:t>NULL values appear for unmatched left table records.</a:t>
            </a:r>
          </a:p>
          <a:p>
            <a:pPr lvl="1"/>
            <a:r>
              <a:rPr lang="en-US" b="0" i="0" dirty="0">
                <a:solidFill>
                  <a:srgbClr val="374151"/>
                </a:solidFill>
                <a:effectLst/>
                <a:latin typeface="Söhne"/>
              </a:rPr>
              <a:t>Valuable for maintaining data from the right table.</a:t>
            </a:r>
          </a:p>
          <a:p>
            <a:pPr lvl="1"/>
            <a:endParaRPr lang="en-US" b="0" i="0" dirty="0">
              <a:solidFill>
                <a:srgbClr val="374151"/>
              </a:solidFill>
              <a:effectLst/>
              <a:latin typeface="Söhne"/>
            </a:endParaRPr>
          </a:p>
          <a:p>
            <a:pPr marL="457200" lvl="1" indent="0">
              <a:buNone/>
            </a:pPr>
            <a:r>
              <a:rPr lang="en-US" b="1" i="0" dirty="0">
                <a:solidFill>
                  <a:srgbClr val="374151"/>
                </a:solidFill>
                <a:effectLst/>
                <a:latin typeface="Söhne"/>
              </a:rPr>
              <a:t>RIGHT JOIN Example:</a:t>
            </a:r>
          </a:p>
          <a:p>
            <a:pPr marL="457200" lvl="1" indent="0">
              <a:buNone/>
            </a:pPr>
            <a:r>
              <a:rPr lang="en-US" b="1" dirty="0">
                <a:solidFill>
                  <a:srgbClr val="374151"/>
                </a:solidFill>
                <a:latin typeface="Söhne"/>
              </a:rPr>
              <a:t>	</a:t>
            </a:r>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a:solidFill>
                  <a:schemeClr val="tx1"/>
                </a:solidFill>
                <a:effectLst/>
                <a:latin typeface="Söhne Mono"/>
              </a:rPr>
              <a:t>* </a:t>
            </a:r>
          </a:p>
          <a:p>
            <a:pPr marL="457200" lvl="1" indent="0">
              <a:buNone/>
            </a:pPr>
            <a:r>
              <a:rPr lang="en-US" dirty="0">
                <a:solidFill>
                  <a:schemeClr val="tx1"/>
                </a:solidFill>
                <a:latin typeface="Söhne Mono"/>
              </a:rPr>
              <a:t>	</a:t>
            </a: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err="1">
                <a:solidFill>
                  <a:schemeClr val="tx1"/>
                </a:solidFill>
                <a:effectLst/>
                <a:latin typeface="Söhne Mono"/>
              </a:rPr>
              <a:t>TableA</a:t>
            </a:r>
            <a:r>
              <a:rPr lang="en-US" b="0" i="0" dirty="0">
                <a:solidFill>
                  <a:schemeClr val="tx1"/>
                </a:solidFill>
                <a:effectLst/>
                <a:latin typeface="Söhne Mono"/>
              </a:rPr>
              <a:t> </a:t>
            </a:r>
          </a:p>
          <a:p>
            <a:pPr marL="457200" lvl="1" indent="0">
              <a:buNone/>
            </a:pPr>
            <a:r>
              <a:rPr lang="en-US" dirty="0">
                <a:solidFill>
                  <a:schemeClr val="tx1"/>
                </a:solidFill>
                <a:latin typeface="Söhne Mono"/>
              </a:rPr>
              <a:t>	</a:t>
            </a:r>
            <a:r>
              <a:rPr lang="en-US" dirty="0">
                <a:solidFill>
                  <a:srgbClr val="2E95D3"/>
                </a:solidFill>
                <a:latin typeface="Söhne Mono"/>
              </a:rPr>
              <a:t>RIGHT</a:t>
            </a:r>
            <a:r>
              <a:rPr lang="en-US" b="0" i="0" dirty="0">
                <a:solidFill>
                  <a:srgbClr val="FFFFFF"/>
                </a:solidFill>
                <a:effectLst/>
                <a:latin typeface="Söhne Mono"/>
              </a:rPr>
              <a:t> </a:t>
            </a:r>
            <a:r>
              <a:rPr lang="en-US" b="0" i="0" dirty="0">
                <a:solidFill>
                  <a:srgbClr val="2E95D3"/>
                </a:solidFill>
                <a:effectLst/>
                <a:latin typeface="Söhne Mono"/>
              </a:rPr>
              <a:t>JOIN</a:t>
            </a:r>
            <a:r>
              <a:rPr lang="en-US" b="0" i="0" dirty="0">
                <a:solidFill>
                  <a:srgbClr val="FFFFFF"/>
                </a:solidFill>
                <a:effectLst/>
                <a:latin typeface="Söhne Mono"/>
              </a:rPr>
              <a:t> </a:t>
            </a:r>
            <a:r>
              <a:rPr lang="en-US" b="0" i="0" dirty="0" err="1">
                <a:solidFill>
                  <a:schemeClr val="tx1"/>
                </a:solidFill>
                <a:effectLst/>
                <a:latin typeface="Söhne Mono"/>
              </a:rPr>
              <a:t>TableB</a:t>
            </a:r>
            <a:r>
              <a:rPr lang="en-US" b="0" i="0" dirty="0">
                <a:solidFill>
                  <a:schemeClr val="tx1"/>
                </a:solidFill>
                <a:effectLst/>
                <a:latin typeface="Söhne Mono"/>
              </a:rPr>
              <a:t> </a:t>
            </a:r>
          </a:p>
          <a:p>
            <a:pPr marL="457200" lvl="1" indent="0">
              <a:buNone/>
            </a:pPr>
            <a:r>
              <a:rPr lang="en-US" dirty="0">
                <a:solidFill>
                  <a:schemeClr val="tx1"/>
                </a:solidFill>
                <a:latin typeface="Söhne Mono"/>
              </a:rPr>
              <a:t>	  </a:t>
            </a:r>
            <a:r>
              <a:rPr lang="en-US" b="0" i="0" dirty="0">
                <a:solidFill>
                  <a:srgbClr val="2E95D3"/>
                </a:solidFill>
                <a:effectLst/>
                <a:latin typeface="Söhne Mono"/>
              </a:rPr>
              <a:t>ON</a:t>
            </a:r>
            <a:r>
              <a:rPr lang="en-US" b="0" i="0" dirty="0">
                <a:solidFill>
                  <a:srgbClr val="FFFFFF"/>
                </a:solidFill>
                <a:effectLst/>
                <a:latin typeface="Söhne Mono"/>
              </a:rPr>
              <a:t> </a:t>
            </a:r>
            <a:r>
              <a:rPr lang="en-US" b="0" i="0" dirty="0" err="1">
                <a:solidFill>
                  <a:schemeClr val="tx1"/>
                </a:solidFill>
                <a:effectLst/>
                <a:latin typeface="Söhne Mono"/>
              </a:rPr>
              <a:t>TableA.id</a:t>
            </a:r>
            <a:r>
              <a:rPr lang="en-US" b="0" i="0" dirty="0">
                <a:solidFill>
                  <a:schemeClr val="tx1"/>
                </a:solidFill>
                <a:effectLst/>
                <a:latin typeface="Söhne Mono"/>
              </a:rPr>
              <a:t> = </a:t>
            </a:r>
            <a:r>
              <a:rPr lang="en-US" b="0" i="0" dirty="0" err="1">
                <a:solidFill>
                  <a:schemeClr val="tx1"/>
                </a:solidFill>
                <a:effectLst/>
                <a:latin typeface="Söhne Mono"/>
              </a:rPr>
              <a:t>TableB.tablea_id</a:t>
            </a:r>
            <a:r>
              <a:rPr lang="en-US" b="0" i="0" dirty="0">
                <a:solidFill>
                  <a:schemeClr val="tx1"/>
                </a:solidFill>
                <a:effectLst/>
                <a:latin typeface="Söhne Mono"/>
              </a:rPr>
              <a:t>;</a:t>
            </a:r>
            <a:endParaRPr lang="en-US" b="0" i="0" dirty="0">
              <a:solidFill>
                <a:schemeClr val="tx1"/>
              </a:solidFill>
              <a:effectLst/>
              <a:latin typeface="-apple-system"/>
            </a:endParaRPr>
          </a:p>
          <a:p>
            <a:pPr lvl="1"/>
            <a:endParaRPr lang="en-US" b="0" i="0" dirty="0">
              <a:solidFill>
                <a:srgbClr val="374151"/>
              </a:solidFill>
              <a:effectLst/>
              <a:latin typeface="Söhne"/>
            </a:endParaRPr>
          </a:p>
        </p:txBody>
      </p:sp>
    </p:spTree>
    <p:extLst>
      <p:ext uri="{BB962C8B-B14F-4D97-AF65-F5344CB8AC3E}">
        <p14:creationId xmlns:p14="http://schemas.microsoft.com/office/powerpoint/2010/main" val="3476844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Right Join Fundamentals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374151"/>
                </a:solidFill>
                <a:effectLst/>
                <a:latin typeface="Söhne"/>
              </a:rPr>
              <a:t>LEFT JOIN vs. RIGHT JOIN: When to Choose Right</a:t>
            </a:r>
          </a:p>
          <a:p>
            <a:pPr lvl="1"/>
            <a:r>
              <a:rPr lang="en-US" b="0" i="0" dirty="0">
                <a:solidFill>
                  <a:srgbClr val="374151"/>
                </a:solidFill>
                <a:effectLst/>
                <a:latin typeface="Söhne"/>
              </a:rPr>
              <a:t>LEFT JOIN is used 95% of the time.</a:t>
            </a:r>
          </a:p>
          <a:p>
            <a:pPr lvl="1"/>
            <a:r>
              <a:rPr lang="en-US" b="0" i="0" dirty="0">
                <a:solidFill>
                  <a:srgbClr val="374151"/>
                </a:solidFill>
                <a:effectLst/>
                <a:latin typeface="Söhne"/>
              </a:rPr>
              <a:t>Reasons to use RIGHT JOIN:</a:t>
            </a:r>
          </a:p>
          <a:p>
            <a:pPr lvl="2"/>
            <a:r>
              <a:rPr lang="en-US" b="0" i="0" dirty="0">
                <a:solidFill>
                  <a:srgbClr val="374151"/>
                </a:solidFill>
                <a:effectLst/>
                <a:latin typeface="Söhne"/>
              </a:rPr>
              <a:t>Sometimes you can be too lazy to reorder an ad hoc query.</a:t>
            </a:r>
          </a:p>
          <a:p>
            <a:pPr lvl="2"/>
            <a:r>
              <a:rPr lang="en-US" b="0" i="0" dirty="0">
                <a:solidFill>
                  <a:srgbClr val="374151"/>
                </a:solidFill>
                <a:effectLst/>
                <a:latin typeface="Söhne"/>
              </a:rPr>
              <a:t>Confuse other people.</a:t>
            </a:r>
          </a:p>
          <a:p>
            <a:pPr lvl="2"/>
            <a:r>
              <a:rPr lang="en-US" b="0" i="0" dirty="0">
                <a:solidFill>
                  <a:srgbClr val="374151"/>
                </a:solidFill>
                <a:effectLst/>
                <a:latin typeface="Söhne"/>
              </a:rPr>
              <a:t>Inherit existing code from others.</a:t>
            </a:r>
          </a:p>
          <a:p>
            <a:pPr lvl="1"/>
            <a:endParaRPr lang="en-US" b="0" i="0" dirty="0">
              <a:solidFill>
                <a:srgbClr val="131313"/>
              </a:solidFill>
              <a:effectLst/>
              <a:latin typeface="-apple-system"/>
            </a:endParaRPr>
          </a:p>
          <a:p>
            <a:pPr lvl="1"/>
            <a:endParaRPr lang="en-US" b="0" i="0" dirty="0">
              <a:solidFill>
                <a:srgbClr val="1C1917"/>
              </a:solidFill>
              <a:effectLst/>
              <a:latin typeface="-apple-system"/>
            </a:endParaRPr>
          </a:p>
          <a:p>
            <a:pPr marL="914400" lvl="2" indent="0">
              <a:buNone/>
            </a:pPr>
            <a:endParaRPr lang="en-US" b="0" i="0" dirty="0">
              <a:solidFill>
                <a:srgbClr val="1C1917"/>
              </a:solidFill>
              <a:effectLst/>
              <a:latin typeface="-apple-system"/>
            </a:endParaRPr>
          </a:p>
        </p:txBody>
      </p:sp>
    </p:spTree>
    <p:extLst>
      <p:ext uri="{BB962C8B-B14F-4D97-AF65-F5344CB8AC3E}">
        <p14:creationId xmlns:p14="http://schemas.microsoft.com/office/powerpoint/2010/main" val="1611500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Why Use Join Alias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374151"/>
                </a:solidFill>
                <a:effectLst/>
                <a:latin typeface="Söhne"/>
              </a:rPr>
              <a:t>Join aliases are useful for assigning table aliases in JOIN statements.</a:t>
            </a:r>
          </a:p>
          <a:p>
            <a:pPr lvl="1"/>
            <a:r>
              <a:rPr lang="en-US" b="0" i="0" dirty="0">
                <a:solidFill>
                  <a:srgbClr val="374151"/>
                </a:solidFill>
                <a:effectLst/>
                <a:latin typeface="Söhne"/>
              </a:rPr>
              <a:t>Improves readability.</a:t>
            </a:r>
          </a:p>
          <a:p>
            <a:pPr lvl="1"/>
            <a:r>
              <a:rPr lang="en-US" b="0" i="0" dirty="0">
                <a:solidFill>
                  <a:srgbClr val="374151"/>
                </a:solidFill>
                <a:effectLst/>
                <a:latin typeface="Söhne"/>
              </a:rPr>
              <a:t>Simplifies coding.</a:t>
            </a:r>
          </a:p>
          <a:p>
            <a:pPr lvl="1"/>
            <a:r>
              <a:rPr lang="en-US" b="0" i="0" dirty="0">
                <a:solidFill>
                  <a:srgbClr val="374151"/>
                </a:solidFill>
                <a:effectLst/>
                <a:latin typeface="Söhne"/>
              </a:rPr>
              <a:t>Requires typing shorter aliases.</a:t>
            </a:r>
          </a:p>
          <a:p>
            <a:pPr lvl="1"/>
            <a:r>
              <a:rPr lang="en-US" b="0" i="0" dirty="0">
                <a:solidFill>
                  <a:srgbClr val="374151"/>
                </a:solidFill>
                <a:effectLst/>
                <a:latin typeface="Söhne"/>
              </a:rPr>
              <a:t>Allows identical column names across tables.</a:t>
            </a:r>
          </a:p>
          <a:p>
            <a:pPr lvl="1"/>
            <a:endParaRPr lang="en-US" b="0" i="0" dirty="0">
              <a:solidFill>
                <a:srgbClr val="374151"/>
              </a:solidFill>
              <a:effectLst/>
              <a:latin typeface="Söhne"/>
            </a:endParaRPr>
          </a:p>
          <a:p>
            <a:r>
              <a:rPr lang="en-US" b="1" i="0" dirty="0">
                <a:solidFill>
                  <a:srgbClr val="374151"/>
                </a:solidFill>
                <a:effectLst/>
                <a:latin typeface="Söhne"/>
              </a:rPr>
              <a:t>SQL JOIN with Aliases Syntax:</a:t>
            </a:r>
            <a:endParaRPr lang="en-US" b="0" i="0" dirty="0">
              <a:solidFill>
                <a:srgbClr val="374151"/>
              </a:solidFill>
              <a:effectLst/>
              <a:latin typeface="Söhne"/>
            </a:endParaRPr>
          </a:p>
          <a:p>
            <a:pPr marL="857250" lvl="2" indent="0">
              <a:buNone/>
            </a:pPr>
            <a:r>
              <a:rPr lang="en-US" sz="2000" b="0" i="0" dirty="0">
                <a:solidFill>
                  <a:srgbClr val="374151"/>
                </a:solidFill>
                <a:effectLst/>
                <a:latin typeface="Söhne"/>
              </a:rPr>
              <a:t>SELECT </a:t>
            </a:r>
            <a:r>
              <a:rPr lang="en-US" sz="2000" b="0" i="0" dirty="0" err="1">
                <a:solidFill>
                  <a:srgbClr val="374151"/>
                </a:solidFill>
                <a:effectLst/>
                <a:latin typeface="Söhne"/>
              </a:rPr>
              <a:t>column_list</a:t>
            </a:r>
            <a:endParaRPr lang="en-US" sz="2000" b="0" i="0" dirty="0">
              <a:solidFill>
                <a:srgbClr val="374151"/>
              </a:solidFill>
              <a:effectLst/>
              <a:latin typeface="Söhne"/>
            </a:endParaRPr>
          </a:p>
          <a:p>
            <a:pPr marL="857250" lvl="2" indent="0">
              <a:buNone/>
            </a:pPr>
            <a:r>
              <a:rPr lang="en-US" sz="2000" b="0" i="0" dirty="0">
                <a:solidFill>
                  <a:srgbClr val="374151"/>
                </a:solidFill>
                <a:effectLst/>
                <a:latin typeface="Söhne"/>
              </a:rPr>
              <a:t>FROM table1 </a:t>
            </a:r>
            <a:r>
              <a:rPr lang="en-US" sz="2000" b="1" i="0" dirty="0">
                <a:solidFill>
                  <a:srgbClr val="374151"/>
                </a:solidFill>
                <a:effectLst/>
                <a:latin typeface="Söhne"/>
              </a:rPr>
              <a:t>alias1</a:t>
            </a:r>
          </a:p>
          <a:p>
            <a:pPr marL="857250" lvl="2" indent="0">
              <a:buNone/>
            </a:pPr>
            <a:r>
              <a:rPr lang="en-US" sz="2000" b="0" i="0" dirty="0">
                <a:solidFill>
                  <a:srgbClr val="374151"/>
                </a:solidFill>
                <a:effectLst/>
                <a:latin typeface="Söhne"/>
              </a:rPr>
              <a:t>JOIN table2 </a:t>
            </a:r>
            <a:r>
              <a:rPr lang="en-US" sz="2000" b="1" i="0" dirty="0">
                <a:solidFill>
                  <a:srgbClr val="374151"/>
                </a:solidFill>
                <a:effectLst/>
                <a:latin typeface="Söhne"/>
              </a:rPr>
              <a:t>alias2 </a:t>
            </a:r>
          </a:p>
          <a:p>
            <a:pPr marL="857250" lvl="2" indent="0">
              <a:buNone/>
            </a:pPr>
            <a:r>
              <a:rPr lang="en-US" sz="2000" dirty="0">
                <a:solidFill>
                  <a:srgbClr val="374151"/>
                </a:solidFill>
                <a:latin typeface="Söhne"/>
              </a:rPr>
              <a:t>  </a:t>
            </a:r>
            <a:r>
              <a:rPr lang="en-US" sz="2000" b="0" i="0" dirty="0">
                <a:solidFill>
                  <a:srgbClr val="374151"/>
                </a:solidFill>
                <a:effectLst/>
                <a:latin typeface="Söhne"/>
              </a:rPr>
              <a:t>ON alias1.join_column = alias2.join_column</a:t>
            </a:r>
          </a:p>
          <a:p>
            <a:pPr marL="1314450" lvl="3" indent="0">
              <a:buNone/>
            </a:pPr>
            <a:br>
              <a:rPr lang="en-US" dirty="0">
                <a:effectLst/>
              </a:rPr>
            </a:br>
            <a:endParaRPr lang="en-US" dirty="0">
              <a:effectLst/>
            </a:endParaRPr>
          </a:p>
          <a:p>
            <a:pPr lvl="1"/>
            <a:endParaRPr lang="en-US" b="0" i="0" dirty="0">
              <a:solidFill>
                <a:srgbClr val="1C1917"/>
              </a:solidFill>
              <a:effectLst/>
              <a:latin typeface="-apple-system"/>
            </a:endParaRPr>
          </a:p>
        </p:txBody>
      </p:sp>
    </p:spTree>
    <p:extLst>
      <p:ext uri="{BB962C8B-B14F-4D97-AF65-F5344CB8AC3E}">
        <p14:creationId xmlns:p14="http://schemas.microsoft.com/office/powerpoint/2010/main" val="280375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Learning Objectives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0" i="0" dirty="0">
                <a:solidFill>
                  <a:srgbClr val="24292F"/>
                </a:solidFill>
                <a:effectLst/>
                <a:latin typeface="-apple-system"/>
              </a:rPr>
              <a:t>By the end of this lesson, you will be able to:</a:t>
            </a:r>
          </a:p>
          <a:p>
            <a:pPr lvl="1"/>
            <a:endParaRPr lang="en-US" b="0" i="0" dirty="0">
              <a:solidFill>
                <a:srgbClr val="24292F"/>
              </a:solidFill>
              <a:effectLst/>
              <a:latin typeface="-apple-system"/>
            </a:endParaRPr>
          </a:p>
          <a:p>
            <a:r>
              <a:rPr lang="en-US" b="0" i="0" dirty="0">
                <a:solidFill>
                  <a:srgbClr val="374151"/>
                </a:solidFill>
                <a:effectLst/>
                <a:latin typeface="Söhne"/>
              </a:rPr>
              <a:t>By the end of this lesson, you will be empowered to:</a:t>
            </a:r>
          </a:p>
          <a:p>
            <a:pPr lvl="1"/>
            <a:r>
              <a:rPr lang="en-US" b="1" i="0" dirty="0">
                <a:solidFill>
                  <a:srgbClr val="374151"/>
                </a:solidFill>
                <a:effectLst/>
                <a:latin typeface="Söhne"/>
              </a:rPr>
              <a:t>Expertly Identify Joins:</a:t>
            </a:r>
            <a:r>
              <a:rPr lang="en-US" b="0" i="0" dirty="0">
                <a:solidFill>
                  <a:srgbClr val="374151"/>
                </a:solidFill>
                <a:effectLst/>
                <a:latin typeface="Söhne"/>
              </a:rPr>
              <a:t> Recognize and comprehend various types of SQL joins.</a:t>
            </a:r>
          </a:p>
          <a:p>
            <a:pPr lvl="1"/>
            <a:r>
              <a:rPr lang="en-US" b="1" i="0" dirty="0">
                <a:solidFill>
                  <a:srgbClr val="374151"/>
                </a:solidFill>
                <a:effectLst/>
                <a:latin typeface="Söhne"/>
              </a:rPr>
              <a:t>Master Join Distinctions:</a:t>
            </a:r>
            <a:r>
              <a:rPr lang="en-US" b="0" i="0" dirty="0">
                <a:solidFill>
                  <a:srgbClr val="374151"/>
                </a:solidFill>
                <a:effectLst/>
                <a:latin typeface="Söhne"/>
              </a:rPr>
              <a:t> Confidently differentiate between INNER and OUTER joins.</a:t>
            </a:r>
          </a:p>
          <a:p>
            <a:pPr lvl="1"/>
            <a:r>
              <a:rPr lang="en-US" b="1" i="0" dirty="0">
                <a:solidFill>
                  <a:srgbClr val="374151"/>
                </a:solidFill>
                <a:effectLst/>
                <a:latin typeface="Söhne"/>
              </a:rPr>
              <a:t>Apply Join Mastery:</a:t>
            </a:r>
            <a:r>
              <a:rPr lang="en-US" b="0" i="0" dirty="0">
                <a:solidFill>
                  <a:srgbClr val="374151"/>
                </a:solidFill>
                <a:effectLst/>
                <a:latin typeface="Söhne"/>
              </a:rPr>
              <a:t> Skillfully utilize these concepts in your SQL queries.</a:t>
            </a:r>
          </a:p>
          <a:p>
            <a:pPr lvl="1"/>
            <a:endParaRPr lang="en-US" b="0" i="0" dirty="0">
              <a:solidFill>
                <a:srgbClr val="24292F"/>
              </a:solidFill>
              <a:effectLst/>
              <a:latin typeface="-apple-system"/>
            </a:endParaRPr>
          </a:p>
        </p:txBody>
      </p:sp>
    </p:spTree>
    <p:extLst>
      <p:ext uri="{BB962C8B-B14F-4D97-AF65-F5344CB8AC3E}">
        <p14:creationId xmlns:p14="http://schemas.microsoft.com/office/powerpoint/2010/main" val="1551696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Why Use Join Alias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1" i="0" dirty="0">
                <a:solidFill>
                  <a:srgbClr val="374151"/>
                </a:solidFill>
                <a:effectLst/>
                <a:latin typeface="Söhne"/>
              </a:rPr>
              <a:t>Without Aliases:</a:t>
            </a:r>
            <a:endParaRPr lang="en-US" b="0" i="0" dirty="0">
              <a:solidFill>
                <a:srgbClr val="374151"/>
              </a:solidFill>
              <a:effectLst/>
              <a:latin typeface="Söhne"/>
            </a:endParaRPr>
          </a:p>
          <a:p>
            <a:pPr marL="457200" lvl="1" indent="0" algn="l">
              <a:buNone/>
            </a:pPr>
            <a:r>
              <a:rPr lang="en-US" b="0" i="0" dirty="0">
                <a:solidFill>
                  <a:srgbClr val="374151"/>
                </a:solidFill>
                <a:effectLst/>
                <a:latin typeface="Söhne"/>
              </a:rPr>
              <a:t>SELECT </a:t>
            </a:r>
            <a:r>
              <a:rPr lang="en-US" b="0" i="0" dirty="0" err="1">
                <a:solidFill>
                  <a:srgbClr val="374151"/>
                </a:solidFill>
                <a:effectLst/>
                <a:latin typeface="Söhne"/>
              </a:rPr>
              <a:t>customers.name</a:t>
            </a:r>
            <a:r>
              <a:rPr lang="en-US" b="0" i="0" dirty="0">
                <a:solidFill>
                  <a:srgbClr val="374151"/>
                </a:solidFill>
                <a:effectLst/>
                <a:latin typeface="Söhne"/>
              </a:rPr>
              <a:t>, </a:t>
            </a:r>
            <a:r>
              <a:rPr lang="en-US" b="0" i="0" dirty="0" err="1">
                <a:solidFill>
                  <a:srgbClr val="374151"/>
                </a:solidFill>
                <a:effectLst/>
                <a:latin typeface="Söhne"/>
              </a:rPr>
              <a:t>orders.amount</a:t>
            </a:r>
            <a:endParaRPr lang="en-US" b="0" i="0" dirty="0">
              <a:solidFill>
                <a:srgbClr val="374151"/>
              </a:solidFill>
              <a:effectLst/>
              <a:latin typeface="Söhne"/>
            </a:endParaRPr>
          </a:p>
          <a:p>
            <a:pPr marL="457200" lvl="1" indent="0" algn="l">
              <a:buNone/>
            </a:pPr>
            <a:r>
              <a:rPr lang="en-US" b="0" i="0" dirty="0">
                <a:solidFill>
                  <a:srgbClr val="374151"/>
                </a:solidFill>
                <a:effectLst/>
                <a:latin typeface="Söhne"/>
              </a:rPr>
              <a:t>FROM customers</a:t>
            </a:r>
          </a:p>
          <a:p>
            <a:pPr marL="457200" lvl="1" indent="0" algn="l">
              <a:buNone/>
            </a:pPr>
            <a:r>
              <a:rPr lang="en-US" b="0" i="0" dirty="0">
                <a:solidFill>
                  <a:srgbClr val="374151"/>
                </a:solidFill>
                <a:effectLst/>
                <a:latin typeface="Söhne"/>
              </a:rPr>
              <a:t>JOIN orders </a:t>
            </a:r>
          </a:p>
          <a:p>
            <a:pPr marL="457200" lvl="1" indent="0" algn="l">
              <a:buNone/>
            </a:pPr>
            <a:r>
              <a:rPr lang="en-US" dirty="0">
                <a:solidFill>
                  <a:srgbClr val="374151"/>
                </a:solidFill>
                <a:latin typeface="Söhne"/>
              </a:rPr>
              <a:t>  </a:t>
            </a:r>
            <a:r>
              <a:rPr lang="en-US" b="0" i="0" dirty="0">
                <a:solidFill>
                  <a:srgbClr val="374151"/>
                </a:solidFill>
                <a:effectLst/>
                <a:latin typeface="Söhne"/>
              </a:rPr>
              <a:t>ON </a:t>
            </a:r>
            <a:r>
              <a:rPr lang="en-US" b="0" i="0" dirty="0" err="1">
                <a:solidFill>
                  <a:srgbClr val="374151"/>
                </a:solidFill>
                <a:effectLst/>
                <a:latin typeface="Söhne"/>
              </a:rPr>
              <a:t>customers.id</a:t>
            </a:r>
            <a:r>
              <a:rPr lang="en-US" b="0" i="0" dirty="0">
                <a:solidFill>
                  <a:srgbClr val="374151"/>
                </a:solidFill>
                <a:effectLst/>
                <a:latin typeface="Söhne"/>
              </a:rPr>
              <a:t> = </a:t>
            </a:r>
            <a:r>
              <a:rPr lang="en-US" b="0" i="0" dirty="0" err="1">
                <a:solidFill>
                  <a:srgbClr val="374151"/>
                </a:solidFill>
                <a:effectLst/>
                <a:latin typeface="Söhne"/>
              </a:rPr>
              <a:t>orders.customer_id</a:t>
            </a:r>
            <a:r>
              <a:rPr lang="en-US" b="0" i="0" dirty="0">
                <a:solidFill>
                  <a:srgbClr val="374151"/>
                </a:solidFill>
                <a:effectLst/>
                <a:latin typeface="Söhne"/>
              </a:rPr>
              <a:t>;</a:t>
            </a:r>
          </a:p>
          <a:p>
            <a:pPr marL="742950" lvl="1" indent="-285750"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With Aliases:</a:t>
            </a:r>
            <a:endParaRPr lang="en-US" b="0" i="0" dirty="0">
              <a:solidFill>
                <a:srgbClr val="374151"/>
              </a:solidFill>
              <a:effectLst/>
              <a:latin typeface="Söhne"/>
            </a:endParaRPr>
          </a:p>
          <a:p>
            <a:pPr marL="457200" lvl="1" indent="0" algn="l">
              <a:buNone/>
            </a:pPr>
            <a:r>
              <a:rPr lang="en-US" b="0" i="0" dirty="0">
                <a:solidFill>
                  <a:srgbClr val="374151"/>
                </a:solidFill>
                <a:effectLst/>
                <a:latin typeface="Söhne"/>
              </a:rPr>
              <a:t>SELECT </a:t>
            </a:r>
            <a:r>
              <a:rPr lang="en-US" b="0" i="0" dirty="0" err="1">
                <a:solidFill>
                  <a:srgbClr val="374151"/>
                </a:solidFill>
                <a:effectLst/>
                <a:latin typeface="Söhne"/>
              </a:rPr>
              <a:t>cust.name</a:t>
            </a:r>
            <a:r>
              <a:rPr lang="en-US" b="0" i="0" dirty="0">
                <a:solidFill>
                  <a:srgbClr val="374151"/>
                </a:solidFill>
                <a:effectLst/>
                <a:latin typeface="Söhne"/>
              </a:rPr>
              <a:t>, </a:t>
            </a:r>
            <a:r>
              <a:rPr lang="en-US" b="0" i="0" dirty="0" err="1">
                <a:solidFill>
                  <a:srgbClr val="374151"/>
                </a:solidFill>
                <a:effectLst/>
                <a:latin typeface="Söhne"/>
              </a:rPr>
              <a:t>ord.amount</a:t>
            </a:r>
            <a:endParaRPr lang="en-US" b="0" i="0" dirty="0">
              <a:solidFill>
                <a:srgbClr val="374151"/>
              </a:solidFill>
              <a:effectLst/>
              <a:latin typeface="Söhne"/>
            </a:endParaRPr>
          </a:p>
          <a:p>
            <a:pPr marL="457200" lvl="1" indent="0" algn="l">
              <a:buNone/>
            </a:pPr>
            <a:r>
              <a:rPr lang="en-US" b="0" i="0" dirty="0">
                <a:solidFill>
                  <a:srgbClr val="374151"/>
                </a:solidFill>
                <a:effectLst/>
                <a:latin typeface="Söhne"/>
              </a:rPr>
              <a:t>FROM customers </a:t>
            </a:r>
            <a:r>
              <a:rPr lang="en-US" b="1" i="0" dirty="0" err="1">
                <a:solidFill>
                  <a:srgbClr val="374151"/>
                </a:solidFill>
                <a:effectLst/>
                <a:latin typeface="Söhne"/>
              </a:rPr>
              <a:t>cust</a:t>
            </a:r>
            <a:endParaRPr lang="en-US" b="1" i="0" dirty="0">
              <a:solidFill>
                <a:srgbClr val="374151"/>
              </a:solidFill>
              <a:effectLst/>
              <a:latin typeface="Söhne"/>
            </a:endParaRPr>
          </a:p>
          <a:p>
            <a:pPr marL="457200" lvl="1" indent="0" algn="l">
              <a:buNone/>
            </a:pPr>
            <a:r>
              <a:rPr lang="en-US" b="0" i="0" dirty="0">
                <a:solidFill>
                  <a:srgbClr val="374151"/>
                </a:solidFill>
                <a:effectLst/>
                <a:latin typeface="Söhne"/>
              </a:rPr>
              <a:t>JOIN orders </a:t>
            </a:r>
            <a:r>
              <a:rPr lang="en-US" b="1" i="0" dirty="0" err="1">
                <a:solidFill>
                  <a:srgbClr val="374151"/>
                </a:solidFill>
                <a:effectLst/>
                <a:latin typeface="Söhne"/>
              </a:rPr>
              <a:t>ord</a:t>
            </a:r>
            <a:r>
              <a:rPr lang="en-US" b="1" i="0" dirty="0">
                <a:solidFill>
                  <a:srgbClr val="374151"/>
                </a:solidFill>
                <a:effectLst/>
                <a:latin typeface="Söhne"/>
              </a:rPr>
              <a:t> </a:t>
            </a:r>
          </a:p>
          <a:p>
            <a:pPr marL="457200" lvl="1" indent="0" algn="l">
              <a:buNone/>
            </a:pPr>
            <a:r>
              <a:rPr lang="en-US" b="0" i="0" dirty="0">
                <a:solidFill>
                  <a:srgbClr val="374151"/>
                </a:solidFill>
                <a:effectLst/>
                <a:latin typeface="Söhne"/>
              </a:rPr>
              <a:t>  ON </a:t>
            </a:r>
            <a:r>
              <a:rPr lang="en-US" b="1" i="0" dirty="0" err="1">
                <a:solidFill>
                  <a:srgbClr val="374151"/>
                </a:solidFill>
                <a:effectLst/>
                <a:latin typeface="Söhne"/>
              </a:rPr>
              <a:t>cust</a:t>
            </a:r>
            <a:r>
              <a:rPr lang="en-US" b="0" i="0" dirty="0" err="1">
                <a:solidFill>
                  <a:srgbClr val="374151"/>
                </a:solidFill>
                <a:effectLst/>
                <a:latin typeface="Söhne"/>
              </a:rPr>
              <a:t>.id</a:t>
            </a:r>
            <a:r>
              <a:rPr lang="en-US" b="0" i="0" dirty="0">
                <a:solidFill>
                  <a:srgbClr val="374151"/>
                </a:solidFill>
                <a:effectLst/>
                <a:latin typeface="Söhne"/>
              </a:rPr>
              <a:t> = </a:t>
            </a:r>
            <a:r>
              <a:rPr lang="en-US" b="1" i="0" dirty="0" err="1">
                <a:solidFill>
                  <a:srgbClr val="374151"/>
                </a:solidFill>
                <a:effectLst/>
                <a:latin typeface="Söhne"/>
              </a:rPr>
              <a:t>ord</a:t>
            </a:r>
            <a:r>
              <a:rPr lang="en-US" b="0" i="0" dirty="0" err="1">
                <a:solidFill>
                  <a:srgbClr val="374151"/>
                </a:solidFill>
                <a:effectLst/>
                <a:latin typeface="Söhne"/>
              </a:rPr>
              <a:t>.customer_id</a:t>
            </a:r>
            <a:r>
              <a:rPr lang="en-US" b="0" i="0" dirty="0">
                <a:solidFill>
                  <a:srgbClr val="374151"/>
                </a:solidFill>
                <a:effectLst/>
                <a:latin typeface="Söhne"/>
              </a:rPr>
              <a:t>;</a:t>
            </a:r>
          </a:p>
          <a:p>
            <a:pPr lvl="2"/>
            <a:endParaRPr lang="en-US" dirty="0">
              <a:solidFill>
                <a:srgbClr val="1C1917"/>
              </a:solidFill>
              <a:latin typeface="-apple-system"/>
            </a:endParaRPr>
          </a:p>
        </p:txBody>
      </p:sp>
    </p:spTree>
    <p:extLst>
      <p:ext uri="{BB962C8B-B14F-4D97-AF65-F5344CB8AC3E}">
        <p14:creationId xmlns:p14="http://schemas.microsoft.com/office/powerpoint/2010/main" val="1459088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Join Conditions Related to Table Data</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374151"/>
                </a:solidFill>
                <a:effectLst/>
                <a:latin typeface="Söhne"/>
              </a:rPr>
              <a:t>Now that we've explored different types of SQL JOINS, let's shift our focus to the critical element that glues them together: JOIN conditions.</a:t>
            </a:r>
            <a:endParaRPr lang="en-US" b="0" i="0" dirty="0">
              <a:solidFill>
                <a:srgbClr val="1C1917"/>
              </a:solidFill>
              <a:effectLst/>
              <a:latin typeface="-apple-system"/>
            </a:endParaRPr>
          </a:p>
        </p:txBody>
      </p:sp>
    </p:spTree>
    <p:extLst>
      <p:ext uri="{BB962C8B-B14F-4D97-AF65-F5344CB8AC3E}">
        <p14:creationId xmlns:p14="http://schemas.microsoft.com/office/powerpoint/2010/main" val="3408893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9997E-2C03-A9B2-543C-C65DA6669E98}"/>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6F8B57D3-12B4-62DE-D492-94BEF03F8617}"/>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12254E7C-A00A-5F18-EAAF-DCB569BB3DFA}"/>
              </a:ext>
            </a:extLst>
          </p:cNvPr>
          <p:cNvSpPr>
            <a:spLocks noGrp="1"/>
          </p:cNvSpPr>
          <p:nvPr>
            <p:ph type="title"/>
          </p:nvPr>
        </p:nvSpPr>
        <p:spPr>
          <a:xfrm>
            <a:off x="400050" y="119939"/>
            <a:ext cx="8229600" cy="428312"/>
          </a:xfrm>
        </p:spPr>
        <p:txBody>
          <a:bodyPr/>
          <a:lstStyle/>
          <a:p>
            <a:r>
              <a:rPr lang="en-US" dirty="0"/>
              <a:t>Join Conditions Related to Table Data</a:t>
            </a:r>
          </a:p>
        </p:txBody>
      </p:sp>
      <p:sp>
        <p:nvSpPr>
          <p:cNvPr id="7" name="Content Placeholder 6">
            <a:extLst>
              <a:ext uri="{FF2B5EF4-FFF2-40B4-BE49-F238E27FC236}">
                <a16:creationId xmlns:a16="http://schemas.microsoft.com/office/drawing/2014/main" id="{F843D337-DBA5-F1A6-EACA-807B8F89E223}"/>
              </a:ext>
            </a:extLst>
          </p:cNvPr>
          <p:cNvSpPr>
            <a:spLocks noGrp="1"/>
          </p:cNvSpPr>
          <p:nvPr>
            <p:ph idx="1"/>
          </p:nvPr>
        </p:nvSpPr>
        <p:spPr>
          <a:xfrm>
            <a:off x="400050" y="1225062"/>
            <a:ext cx="8229600" cy="5002701"/>
          </a:xfrm>
        </p:spPr>
        <p:txBody>
          <a:bodyPr/>
          <a:lstStyle/>
          <a:p>
            <a:pPr marL="400050"/>
            <a:r>
              <a:rPr lang="en-US" b="0" i="0" dirty="0">
                <a:solidFill>
                  <a:srgbClr val="374151"/>
                </a:solidFill>
                <a:effectLst/>
                <a:latin typeface="Söhne"/>
              </a:rPr>
              <a:t>The </a:t>
            </a:r>
            <a:r>
              <a:rPr lang="en-US" b="1" i="0" dirty="0">
                <a:solidFill>
                  <a:srgbClr val="374151"/>
                </a:solidFill>
                <a:effectLst/>
                <a:latin typeface="Söhne"/>
              </a:rPr>
              <a:t>ON </a:t>
            </a:r>
            <a:r>
              <a:rPr lang="en-US" b="0" i="0" dirty="0">
                <a:solidFill>
                  <a:srgbClr val="374151"/>
                </a:solidFill>
                <a:effectLst/>
                <a:latin typeface="Söhne"/>
              </a:rPr>
              <a:t>clause specifies how two tables are related.</a:t>
            </a:r>
          </a:p>
          <a:p>
            <a:pPr marL="800100" lvl="1"/>
            <a:r>
              <a:rPr lang="en-US" b="0" i="0" dirty="0">
                <a:solidFill>
                  <a:srgbClr val="374151"/>
                </a:solidFill>
                <a:effectLst/>
                <a:latin typeface="Söhne"/>
              </a:rPr>
              <a:t>It matches rows between tables based on column values.</a:t>
            </a:r>
          </a:p>
          <a:p>
            <a:pPr marL="800100" lvl="1"/>
            <a:r>
              <a:rPr lang="en-US" b="0" i="0" dirty="0">
                <a:solidFill>
                  <a:srgbClr val="374151"/>
                </a:solidFill>
                <a:effectLst/>
                <a:latin typeface="Söhne"/>
              </a:rPr>
              <a:t>This connects related data across tables.</a:t>
            </a:r>
          </a:p>
          <a:p>
            <a:pPr marL="400050"/>
            <a:endParaRPr lang="en-US" b="0" i="0" dirty="0">
              <a:solidFill>
                <a:srgbClr val="374151"/>
              </a:solidFill>
              <a:effectLst/>
              <a:latin typeface="Söhne"/>
            </a:endParaRPr>
          </a:p>
          <a:p>
            <a:r>
              <a:rPr lang="en-US" b="1" i="0" dirty="0">
                <a:solidFill>
                  <a:srgbClr val="374151"/>
                </a:solidFill>
                <a:effectLst/>
                <a:latin typeface="Söhne"/>
              </a:rPr>
              <a:t>Key Things to Know:</a:t>
            </a:r>
            <a:endParaRPr lang="en-US" b="0" i="0" dirty="0">
              <a:solidFill>
                <a:srgbClr val="374151"/>
              </a:solidFill>
              <a:effectLst/>
              <a:latin typeface="Söhne"/>
            </a:endParaRPr>
          </a:p>
          <a:p>
            <a:pPr lvl="1"/>
            <a:r>
              <a:rPr lang="en-US" b="0" i="0" dirty="0">
                <a:solidFill>
                  <a:srgbClr val="374151"/>
                </a:solidFill>
                <a:effectLst/>
                <a:latin typeface="Söhne"/>
              </a:rPr>
              <a:t>Essential component of table joining.</a:t>
            </a:r>
          </a:p>
          <a:p>
            <a:pPr lvl="1"/>
            <a:r>
              <a:rPr lang="en-US" b="0" i="0" dirty="0">
                <a:solidFill>
                  <a:srgbClr val="374151"/>
                </a:solidFill>
                <a:effectLst/>
                <a:latin typeface="Söhne"/>
              </a:rPr>
              <a:t>Basis for linking and analyzing related table data.</a:t>
            </a:r>
          </a:p>
          <a:p>
            <a:pPr lvl="1"/>
            <a:r>
              <a:rPr lang="en-US" b="0" i="0" dirty="0">
                <a:solidFill>
                  <a:srgbClr val="374151"/>
                </a:solidFill>
                <a:effectLst/>
                <a:latin typeface="Söhne"/>
              </a:rPr>
              <a:t>Filters query results based on defined relationships.</a:t>
            </a:r>
          </a:p>
          <a:p>
            <a:pPr lvl="1"/>
            <a:r>
              <a:rPr lang="en-US" b="0" i="0" dirty="0">
                <a:solidFill>
                  <a:srgbClr val="374151"/>
                </a:solidFill>
                <a:effectLst/>
                <a:latin typeface="Söhne"/>
              </a:rPr>
              <a:t>Typically compare key columns like ID fields.</a:t>
            </a:r>
          </a:p>
          <a:p>
            <a:pPr marL="0" indent="0">
              <a:buNone/>
            </a:pPr>
            <a:endParaRPr lang="en-US" b="0" i="0" dirty="0">
              <a:solidFill>
                <a:srgbClr val="1C1917"/>
              </a:solidFill>
              <a:effectLst/>
              <a:latin typeface="-apple-system"/>
            </a:endParaRPr>
          </a:p>
        </p:txBody>
      </p:sp>
    </p:spTree>
    <p:extLst>
      <p:ext uri="{BB962C8B-B14F-4D97-AF65-F5344CB8AC3E}">
        <p14:creationId xmlns:p14="http://schemas.microsoft.com/office/powerpoint/2010/main" val="1678641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Join Conditions Related to Table Data</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Typical Join Condition:</a:t>
            </a:r>
            <a:endParaRPr lang="en-US" b="0" i="0" dirty="0">
              <a:solidFill>
                <a:srgbClr val="374151"/>
              </a:solidFill>
              <a:effectLst/>
              <a:latin typeface="Söhne"/>
            </a:endParaRPr>
          </a:p>
          <a:p>
            <a:pPr lvl="1"/>
            <a:r>
              <a:rPr lang="en-US" b="0" i="0" dirty="0">
                <a:solidFill>
                  <a:srgbClr val="374151"/>
                </a:solidFill>
                <a:effectLst/>
                <a:latin typeface="Söhne"/>
              </a:rPr>
              <a:t>ON </a:t>
            </a:r>
            <a:r>
              <a:rPr lang="en-US" b="0" i="0" dirty="0" err="1">
                <a:solidFill>
                  <a:srgbClr val="374151"/>
                </a:solidFill>
                <a:effectLst/>
                <a:latin typeface="Söhne"/>
              </a:rPr>
              <a:t>Customers.CustomerID</a:t>
            </a:r>
            <a:r>
              <a:rPr lang="en-US" b="0" i="0" dirty="0">
                <a:solidFill>
                  <a:srgbClr val="374151"/>
                </a:solidFill>
                <a:effectLst/>
                <a:latin typeface="Söhne"/>
              </a:rPr>
              <a:t> = </a:t>
            </a:r>
            <a:r>
              <a:rPr lang="en-US" b="0" i="0" dirty="0" err="1">
                <a:solidFill>
                  <a:srgbClr val="374151"/>
                </a:solidFill>
                <a:effectLst/>
                <a:latin typeface="Söhne"/>
              </a:rPr>
              <a:t>Orders.CustomerID</a:t>
            </a:r>
            <a:endParaRPr lang="en-US" b="0" i="0" dirty="0">
              <a:solidFill>
                <a:srgbClr val="374151"/>
              </a:solidFill>
              <a:effectLst/>
              <a:latin typeface="Söhne"/>
            </a:endParaRPr>
          </a:p>
          <a:p>
            <a:pPr lvl="1"/>
            <a:endParaRPr lang="en-US" b="0" i="0" dirty="0">
              <a:solidFill>
                <a:srgbClr val="374151"/>
              </a:solidFill>
              <a:effectLst/>
              <a:latin typeface="Söhne"/>
            </a:endParaRPr>
          </a:p>
          <a:p>
            <a:r>
              <a:rPr lang="en-US" b="1" i="0" dirty="0">
                <a:solidFill>
                  <a:srgbClr val="374151"/>
                </a:solidFill>
                <a:effectLst/>
                <a:latin typeface="Söhne"/>
              </a:rPr>
              <a:t>Relating Table Data via Keys:</a:t>
            </a:r>
            <a:endParaRPr lang="en-US" b="0" i="0" dirty="0">
              <a:solidFill>
                <a:srgbClr val="374151"/>
              </a:solidFill>
              <a:effectLst/>
              <a:latin typeface="Söhne"/>
            </a:endParaRPr>
          </a:p>
          <a:p>
            <a:pPr lvl="1"/>
            <a:r>
              <a:rPr lang="en-US" b="0" i="0" dirty="0">
                <a:solidFill>
                  <a:srgbClr val="374151"/>
                </a:solidFill>
                <a:effectLst/>
                <a:latin typeface="Söhne"/>
              </a:rPr>
              <a:t>Common for standardized relationships.</a:t>
            </a:r>
          </a:p>
          <a:p>
            <a:pPr lvl="1"/>
            <a:r>
              <a:rPr lang="en-US" b="0" i="0" dirty="0">
                <a:solidFill>
                  <a:srgbClr val="374151"/>
                </a:solidFill>
                <a:effectLst/>
                <a:latin typeface="Söhne"/>
              </a:rPr>
              <a:t>Links core table entities like customers to transactions.</a:t>
            </a:r>
          </a:p>
          <a:p>
            <a:pPr lvl="1"/>
            <a:endParaRPr lang="en-US" b="0" i="0" dirty="0">
              <a:solidFill>
                <a:srgbClr val="374151"/>
              </a:solidFill>
              <a:effectLst/>
              <a:latin typeface="Söhne"/>
            </a:endParaRPr>
          </a:p>
          <a:p>
            <a:r>
              <a:rPr lang="en-US" b="1" i="0" dirty="0">
                <a:solidFill>
                  <a:srgbClr val="374151"/>
                </a:solidFill>
                <a:effectLst/>
                <a:latin typeface="Söhne"/>
              </a:rPr>
              <a:t>Why Match on Keys?</a:t>
            </a:r>
            <a:endParaRPr lang="en-US" b="0" i="0" dirty="0">
              <a:solidFill>
                <a:srgbClr val="374151"/>
              </a:solidFill>
              <a:effectLst/>
              <a:latin typeface="Söhne"/>
            </a:endParaRPr>
          </a:p>
          <a:p>
            <a:pPr lvl="1"/>
            <a:r>
              <a:rPr lang="en-US" b="0" i="0" dirty="0">
                <a:solidFill>
                  <a:srgbClr val="374151"/>
                </a:solidFill>
                <a:effectLst/>
                <a:latin typeface="Söhne"/>
              </a:rPr>
              <a:t>Simplifies data relationships.</a:t>
            </a:r>
          </a:p>
          <a:p>
            <a:pPr lvl="1"/>
            <a:r>
              <a:rPr lang="en-US" b="0" i="0" dirty="0">
                <a:solidFill>
                  <a:srgbClr val="374151"/>
                </a:solidFill>
                <a:effectLst/>
                <a:latin typeface="Söhne"/>
              </a:rPr>
              <a:t>Ensures data integrity.</a:t>
            </a:r>
          </a:p>
          <a:p>
            <a:pPr lvl="1"/>
            <a:r>
              <a:rPr lang="en-US" b="0" i="0" dirty="0">
                <a:solidFill>
                  <a:srgbClr val="374151"/>
                </a:solidFill>
                <a:effectLst/>
                <a:latin typeface="Söhne"/>
              </a:rPr>
              <a:t>Enhances query performance.</a:t>
            </a:r>
          </a:p>
          <a:p>
            <a:pPr lvl="1">
              <a:spcBef>
                <a:spcPts val="0"/>
              </a:spcBef>
            </a:pPr>
            <a:endParaRPr lang="en-US" b="0" i="0" dirty="0">
              <a:solidFill>
                <a:srgbClr val="1C1917"/>
              </a:solidFill>
              <a:effectLst/>
              <a:latin typeface="-apple-system"/>
            </a:endParaRPr>
          </a:p>
        </p:txBody>
      </p:sp>
    </p:spTree>
    <p:extLst>
      <p:ext uri="{BB962C8B-B14F-4D97-AF65-F5344CB8AC3E}">
        <p14:creationId xmlns:p14="http://schemas.microsoft.com/office/powerpoint/2010/main" val="4077071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066DC-ED8B-65F4-1D9A-0D1487046854}"/>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105C4330-E004-32FB-F55C-11F3115EC34D}"/>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85D857E6-367D-40DD-B159-583D5CF25854}"/>
              </a:ext>
            </a:extLst>
          </p:cNvPr>
          <p:cNvSpPr>
            <a:spLocks noGrp="1"/>
          </p:cNvSpPr>
          <p:nvPr>
            <p:ph type="title"/>
          </p:nvPr>
        </p:nvSpPr>
        <p:spPr>
          <a:xfrm>
            <a:off x="400050" y="119939"/>
            <a:ext cx="8229600" cy="428312"/>
          </a:xfrm>
        </p:spPr>
        <p:txBody>
          <a:bodyPr/>
          <a:lstStyle/>
          <a:p>
            <a:r>
              <a:rPr lang="en-US" dirty="0"/>
              <a:t>Join Conditions Related to Table Data</a:t>
            </a:r>
          </a:p>
        </p:txBody>
      </p:sp>
      <p:sp>
        <p:nvSpPr>
          <p:cNvPr id="7" name="Content Placeholder 6">
            <a:extLst>
              <a:ext uri="{FF2B5EF4-FFF2-40B4-BE49-F238E27FC236}">
                <a16:creationId xmlns:a16="http://schemas.microsoft.com/office/drawing/2014/main" id="{CBE4BBC9-6C86-A13C-1EA2-8C7CC4E35ABE}"/>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1" i="0" dirty="0">
                <a:solidFill>
                  <a:srgbClr val="374151"/>
                </a:solidFill>
                <a:effectLst/>
                <a:latin typeface="Söhne"/>
              </a:rPr>
              <a:t>Keys in Databases: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Keys uniquely identify records within a table.</a:t>
            </a:r>
          </a:p>
          <a:p>
            <a:pPr marL="742950" lvl="1" indent="-285750" algn="l">
              <a:buFont typeface="Arial" panose="020B0604020202020204" pitchFamily="34" charset="0"/>
              <a:buChar char="•"/>
            </a:pPr>
            <a:r>
              <a:rPr lang="en-US" b="0" i="0" dirty="0">
                <a:solidFill>
                  <a:srgbClr val="374151"/>
                </a:solidFill>
                <a:effectLst/>
                <a:latin typeface="Söhne"/>
              </a:rPr>
              <a:t>Primary keys are essential for record uniqueness.</a:t>
            </a:r>
          </a:p>
          <a:p>
            <a:pPr marL="742950" lvl="1" indent="-285750" algn="l">
              <a:buFont typeface="Arial" panose="020B0604020202020204" pitchFamily="34" charset="0"/>
              <a:buChar char="•"/>
            </a:pPr>
            <a:r>
              <a:rPr lang="en-US" b="0" i="0" dirty="0">
                <a:solidFill>
                  <a:srgbClr val="374151"/>
                </a:solidFill>
                <a:effectLst/>
                <a:latin typeface="Söhne"/>
              </a:rPr>
              <a:t>Foreign keys establish relationships between tables.</a:t>
            </a:r>
          </a:p>
          <a:p>
            <a:pPr marL="742950" lvl="1" indent="-285750"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Entity-Relationship Diagrams (ERD):</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Visual representation of a database's structure.</a:t>
            </a:r>
          </a:p>
          <a:p>
            <a:pPr marL="742950" lvl="1" indent="-285750" algn="l">
              <a:buFont typeface="Arial" panose="020B0604020202020204" pitchFamily="34" charset="0"/>
              <a:buChar char="•"/>
            </a:pPr>
            <a:r>
              <a:rPr lang="en-US" b="0" i="0" dirty="0">
                <a:solidFill>
                  <a:srgbClr val="374151"/>
                </a:solidFill>
                <a:effectLst/>
                <a:latin typeface="Söhne"/>
              </a:rPr>
              <a:t>Depicts tables, keys, and relationships.</a:t>
            </a:r>
          </a:p>
          <a:p>
            <a:pPr marL="742950" lvl="1" indent="-285750" algn="l">
              <a:buFont typeface="Arial" panose="020B0604020202020204" pitchFamily="34" charset="0"/>
              <a:buChar char="•"/>
            </a:pPr>
            <a:r>
              <a:rPr lang="en-US" b="0" i="0" dirty="0">
                <a:solidFill>
                  <a:srgbClr val="374151"/>
                </a:solidFill>
                <a:effectLst/>
                <a:latin typeface="Söhne"/>
              </a:rPr>
              <a:t>Crucial tool for database design and understanding.</a:t>
            </a:r>
          </a:p>
          <a:p>
            <a:pPr lvl="1">
              <a:spcBef>
                <a:spcPts val="0"/>
              </a:spcBef>
            </a:pPr>
            <a:endParaRPr lang="en-US" b="0" i="0" dirty="0">
              <a:solidFill>
                <a:srgbClr val="1C1917"/>
              </a:solidFill>
              <a:effectLst/>
              <a:latin typeface="-apple-system"/>
            </a:endParaRPr>
          </a:p>
        </p:txBody>
      </p:sp>
    </p:spTree>
    <p:extLst>
      <p:ext uri="{BB962C8B-B14F-4D97-AF65-F5344CB8AC3E}">
        <p14:creationId xmlns:p14="http://schemas.microsoft.com/office/powerpoint/2010/main" val="3291350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F556F-5980-CE56-AF99-C923481E0AB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7746BD7-238B-6CD6-61D0-F091CC2C1590}"/>
              </a:ext>
            </a:extLst>
          </p:cNvPr>
          <p:cNvSpPr>
            <a:spLocks noGrp="1"/>
          </p:cNvSpPr>
          <p:nvPr>
            <p:ph type="title"/>
          </p:nvPr>
        </p:nvSpPr>
        <p:spPr>
          <a:xfrm>
            <a:off x="457200" y="274638"/>
            <a:ext cx="8229600" cy="428312"/>
          </a:xfrm>
        </p:spPr>
        <p:txBody>
          <a:bodyPr>
            <a:normAutofit/>
          </a:bodyPr>
          <a:lstStyle/>
          <a:p>
            <a:pPr>
              <a:lnSpc>
                <a:spcPct val="90000"/>
              </a:lnSpc>
            </a:pPr>
            <a:r>
              <a:rPr lang="en-US" dirty="0"/>
              <a:t>Join Conditions Related to Table Data</a:t>
            </a:r>
            <a:endParaRPr lang="en-US"/>
          </a:p>
        </p:txBody>
      </p:sp>
      <p:pic>
        <p:nvPicPr>
          <p:cNvPr id="1026" name="Picture 2" descr="Data Modeling: Entity-Relationship Diagram (ER Diagram)">
            <a:extLst>
              <a:ext uri="{FF2B5EF4-FFF2-40B4-BE49-F238E27FC236}">
                <a16:creationId xmlns:a16="http://schemas.microsoft.com/office/drawing/2014/main" id="{432F8AB2-A751-50E2-3068-B316505EE9E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57200" y="1197081"/>
            <a:ext cx="8229600" cy="4855463"/>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8" name="Subtitle 2">
            <a:extLst>
              <a:ext uri="{FF2B5EF4-FFF2-40B4-BE49-F238E27FC236}">
                <a16:creationId xmlns:a16="http://schemas.microsoft.com/office/drawing/2014/main" id="{C25B9957-9A0D-6C7E-6CA0-26CA77480EF4}"/>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Tree>
    <p:extLst>
      <p:ext uri="{BB962C8B-B14F-4D97-AF65-F5344CB8AC3E}">
        <p14:creationId xmlns:p14="http://schemas.microsoft.com/office/powerpoint/2010/main" val="1973716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Joins Enabled Aggregated Analysis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Blending Joins and Aggregates</a:t>
            </a:r>
          </a:p>
          <a:p>
            <a:pPr lvl="1"/>
            <a:r>
              <a:rPr lang="en-US" dirty="0">
                <a:solidFill>
                  <a:srgbClr val="1C1917"/>
                </a:solidFill>
                <a:latin typeface="-apple-system"/>
              </a:rPr>
              <a:t>J</a:t>
            </a:r>
            <a:r>
              <a:rPr lang="en-US" b="0" i="0" dirty="0">
                <a:solidFill>
                  <a:srgbClr val="1C1917"/>
                </a:solidFill>
                <a:effectLst/>
                <a:latin typeface="-apple-system"/>
              </a:rPr>
              <a:t>oining multiple tables FIRST in a SQL query, and then aggregating the resulted joined data using functions like SUM, COUNT, AVG, etc.</a:t>
            </a:r>
          </a:p>
          <a:p>
            <a:pPr lvl="1"/>
            <a:endParaRPr lang="en-US" b="0" i="0" dirty="0">
              <a:solidFill>
                <a:srgbClr val="1C1917"/>
              </a:solidFill>
              <a:effectLst/>
              <a:latin typeface="-apple-system"/>
            </a:endParaRPr>
          </a:p>
          <a:p>
            <a:pPr lvl="1"/>
            <a:endParaRPr lang="en-US" b="0" i="0" dirty="0">
              <a:solidFill>
                <a:srgbClr val="1C1917"/>
              </a:solidFill>
              <a:effectLst/>
              <a:latin typeface="-apple-system"/>
            </a:endParaRPr>
          </a:p>
          <a:p>
            <a:r>
              <a:rPr lang="en-US" b="0" i="0" dirty="0">
                <a:solidFill>
                  <a:srgbClr val="1C1917"/>
                </a:solidFill>
                <a:effectLst/>
                <a:latin typeface="-apple-system"/>
              </a:rPr>
              <a:t>For example</a:t>
            </a:r>
            <a:r>
              <a:rPr lang="en-US" dirty="0">
                <a:solidFill>
                  <a:srgbClr val="1C1917"/>
                </a:solidFill>
                <a:latin typeface="-apple-system"/>
              </a:rPr>
              <a:t>:</a:t>
            </a:r>
          </a:p>
          <a:p>
            <a:pPr lvl="1"/>
            <a:r>
              <a:rPr lang="en-US" b="0" i="0" dirty="0">
                <a:solidFill>
                  <a:srgbClr val="1C1917"/>
                </a:solidFill>
                <a:effectLst/>
                <a:latin typeface="-apple-system"/>
              </a:rPr>
              <a:t>Join a customers table to an orders table</a:t>
            </a:r>
          </a:p>
          <a:p>
            <a:pPr lvl="2"/>
            <a:r>
              <a:rPr lang="en-US" b="0" i="0" dirty="0">
                <a:solidFill>
                  <a:srgbClr val="1C1917"/>
                </a:solidFill>
                <a:effectLst/>
                <a:latin typeface="-apple-system"/>
              </a:rPr>
              <a:t>Then, aggregate the joined data to summarize rather than seeing individual rows</a:t>
            </a:r>
          </a:p>
          <a:p>
            <a:pPr lvl="2"/>
            <a:r>
              <a:rPr lang="en-US" b="0" i="0" dirty="0">
                <a:solidFill>
                  <a:srgbClr val="1C1917"/>
                </a:solidFill>
                <a:effectLst/>
                <a:latin typeface="-apple-system"/>
              </a:rPr>
              <a:t>This allows you to lend row level and summary data together</a:t>
            </a:r>
            <a:endParaRPr lang="en-US" dirty="0">
              <a:solidFill>
                <a:srgbClr val="1C1917"/>
              </a:solidFill>
              <a:latin typeface="-apple-system"/>
            </a:endParaRPr>
          </a:p>
          <a:p>
            <a:pPr marL="1314450" lvl="3" indent="0">
              <a:buNone/>
            </a:pPr>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1164140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Joins Enabled Aggregated Analysis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SQL Syntax Pattern</a:t>
            </a:r>
          </a:p>
          <a:p>
            <a:pPr lvl="1"/>
            <a:endParaRPr lang="en-US" dirty="0">
              <a:solidFill>
                <a:srgbClr val="1C1917"/>
              </a:solidFill>
              <a:latin typeface="-apple-system"/>
            </a:endParaRPr>
          </a:p>
          <a:p>
            <a:pPr marL="800100" lvl="2" indent="0">
              <a:buNone/>
            </a:pPr>
            <a:r>
              <a:rPr lang="en-US" sz="2000" dirty="0">
                <a:solidFill>
                  <a:srgbClr val="1C1917"/>
                </a:solidFill>
                <a:latin typeface="-apple-system"/>
              </a:rPr>
              <a:t>SELECT </a:t>
            </a:r>
            <a:r>
              <a:rPr lang="en-US" sz="2000" dirty="0" err="1">
                <a:solidFill>
                  <a:srgbClr val="1C1917"/>
                </a:solidFill>
                <a:latin typeface="-apple-system"/>
              </a:rPr>
              <a:t>customers.name</a:t>
            </a:r>
            <a:r>
              <a:rPr lang="en-US" sz="2000" dirty="0">
                <a:solidFill>
                  <a:srgbClr val="1C1917"/>
                </a:solidFill>
                <a:latin typeface="-apple-system"/>
              </a:rPr>
              <a:t>, SUM(</a:t>
            </a:r>
            <a:r>
              <a:rPr lang="en-US" sz="2000" dirty="0" err="1">
                <a:solidFill>
                  <a:srgbClr val="1C1917"/>
                </a:solidFill>
                <a:latin typeface="-apple-system"/>
              </a:rPr>
              <a:t>orders.amount</a:t>
            </a:r>
            <a:r>
              <a:rPr lang="en-US" sz="2000" dirty="0">
                <a:solidFill>
                  <a:srgbClr val="1C1917"/>
                </a:solidFill>
                <a:latin typeface="-apple-system"/>
              </a:rPr>
              <a:t>) AS </a:t>
            </a:r>
            <a:r>
              <a:rPr lang="en-US" sz="2000" dirty="0" err="1">
                <a:solidFill>
                  <a:srgbClr val="1C1917"/>
                </a:solidFill>
                <a:latin typeface="-apple-system"/>
              </a:rPr>
              <a:t>total_purchased</a:t>
            </a:r>
            <a:endParaRPr lang="en-US" sz="2000" dirty="0">
              <a:solidFill>
                <a:srgbClr val="1C1917"/>
              </a:solidFill>
              <a:latin typeface="-apple-system"/>
            </a:endParaRPr>
          </a:p>
          <a:p>
            <a:pPr marL="800100" lvl="2" indent="0">
              <a:buNone/>
            </a:pPr>
            <a:r>
              <a:rPr lang="en-US" sz="2000" dirty="0">
                <a:solidFill>
                  <a:srgbClr val="1C1917"/>
                </a:solidFill>
                <a:latin typeface="-apple-system"/>
              </a:rPr>
              <a:t>FROM customers</a:t>
            </a:r>
          </a:p>
          <a:p>
            <a:pPr marL="800100" lvl="2" indent="0">
              <a:buNone/>
            </a:pPr>
            <a:r>
              <a:rPr lang="en-US" sz="2000" dirty="0">
                <a:solidFill>
                  <a:srgbClr val="1C1917"/>
                </a:solidFill>
                <a:latin typeface="-apple-system"/>
              </a:rPr>
              <a:t>INNER JOIN orders</a:t>
            </a:r>
          </a:p>
          <a:p>
            <a:pPr marL="800100" lvl="2" indent="0">
              <a:buNone/>
            </a:pPr>
            <a:r>
              <a:rPr lang="en-US" sz="2000" dirty="0">
                <a:solidFill>
                  <a:srgbClr val="1C1917"/>
                </a:solidFill>
                <a:latin typeface="-apple-system"/>
              </a:rPr>
              <a:t>  ON </a:t>
            </a:r>
            <a:r>
              <a:rPr lang="en-US" sz="2000" dirty="0" err="1">
                <a:solidFill>
                  <a:srgbClr val="1C1917"/>
                </a:solidFill>
                <a:latin typeface="-apple-system"/>
              </a:rPr>
              <a:t>customers.id</a:t>
            </a:r>
            <a:r>
              <a:rPr lang="en-US" sz="2000" dirty="0">
                <a:solidFill>
                  <a:srgbClr val="1C1917"/>
                </a:solidFill>
                <a:latin typeface="-apple-system"/>
              </a:rPr>
              <a:t> = </a:t>
            </a:r>
            <a:r>
              <a:rPr lang="en-US" sz="2000" dirty="0" err="1">
                <a:solidFill>
                  <a:srgbClr val="1C1917"/>
                </a:solidFill>
                <a:latin typeface="-apple-system"/>
              </a:rPr>
              <a:t>orders.customer_id</a:t>
            </a:r>
            <a:endParaRPr lang="en-US" sz="2000" dirty="0">
              <a:solidFill>
                <a:srgbClr val="1C1917"/>
              </a:solidFill>
              <a:latin typeface="-apple-system"/>
            </a:endParaRPr>
          </a:p>
          <a:p>
            <a:pPr marL="800100" lvl="2" indent="0">
              <a:buNone/>
            </a:pPr>
            <a:r>
              <a:rPr lang="en-US" sz="2000" dirty="0">
                <a:solidFill>
                  <a:srgbClr val="1C1917"/>
                </a:solidFill>
                <a:latin typeface="-apple-system"/>
              </a:rPr>
              <a:t>GROUP BY </a:t>
            </a:r>
            <a:r>
              <a:rPr lang="en-US" sz="2000" dirty="0" err="1">
                <a:solidFill>
                  <a:srgbClr val="1C1917"/>
                </a:solidFill>
                <a:latin typeface="-apple-system"/>
              </a:rPr>
              <a:t>customers.name</a:t>
            </a:r>
            <a:endParaRPr lang="en-US" sz="2000" b="0" i="0" dirty="0">
              <a:solidFill>
                <a:srgbClr val="1C1917"/>
              </a:solidFill>
              <a:effectLst/>
              <a:latin typeface="-apple-system"/>
            </a:endParaRPr>
          </a:p>
          <a:p>
            <a:pPr lvl="1"/>
            <a:endParaRPr lang="en-US" sz="2400" b="0" i="0" dirty="0">
              <a:solidFill>
                <a:srgbClr val="1C1917"/>
              </a:solidFill>
              <a:effectLst/>
              <a:latin typeface="-apple-system"/>
            </a:endParaRPr>
          </a:p>
          <a:p>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16613318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Joins Enabled Aggregated Analysis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Join a customers table to an orders table</a:t>
            </a:r>
          </a:p>
          <a:p>
            <a:pPr marL="914400" lvl="2" indent="0">
              <a:buNone/>
            </a:pPr>
            <a:r>
              <a:rPr lang="en-US" b="0" i="0" dirty="0">
                <a:solidFill>
                  <a:srgbClr val="1C1917"/>
                </a:solidFill>
                <a:effectLst/>
                <a:latin typeface="-apple-system"/>
              </a:rPr>
              <a:t>SELECT </a:t>
            </a:r>
            <a:r>
              <a:rPr lang="en-US" b="0" i="0" dirty="0" err="1">
                <a:solidFill>
                  <a:srgbClr val="1C1917"/>
                </a:solidFill>
                <a:effectLst/>
                <a:latin typeface="-apple-system"/>
              </a:rPr>
              <a:t>c.name</a:t>
            </a:r>
            <a:r>
              <a:rPr lang="en-US" b="0" i="0" dirty="0">
                <a:solidFill>
                  <a:srgbClr val="1C1917"/>
                </a:solidFill>
                <a:effectLst/>
                <a:latin typeface="-apple-system"/>
              </a:rPr>
              <a:t>, </a:t>
            </a:r>
            <a:r>
              <a:rPr lang="en-US" b="0" i="0" dirty="0" err="1">
                <a:solidFill>
                  <a:srgbClr val="1C1917"/>
                </a:solidFill>
                <a:effectLst/>
                <a:latin typeface="-apple-system"/>
              </a:rPr>
              <a:t>o.amount</a:t>
            </a:r>
            <a:r>
              <a:rPr lang="en-US" b="0" i="0" dirty="0">
                <a:solidFill>
                  <a:srgbClr val="1C1917"/>
                </a:solidFill>
                <a:effectLst/>
                <a:latin typeface="-apple-system"/>
              </a:rPr>
              <a:t> </a:t>
            </a:r>
          </a:p>
          <a:p>
            <a:pPr marL="914400" lvl="2" indent="0">
              <a:buNone/>
            </a:pPr>
            <a:r>
              <a:rPr lang="en-US" b="0" i="0" dirty="0">
                <a:solidFill>
                  <a:srgbClr val="1C1917"/>
                </a:solidFill>
                <a:effectLst/>
                <a:latin typeface="-apple-system"/>
              </a:rPr>
              <a:t>FROM customers c</a:t>
            </a:r>
          </a:p>
          <a:p>
            <a:pPr marL="914400" lvl="2" indent="0">
              <a:buNone/>
            </a:pPr>
            <a:r>
              <a:rPr lang="en-US" b="0" i="0" dirty="0">
                <a:solidFill>
                  <a:srgbClr val="1C1917"/>
                </a:solidFill>
                <a:effectLst/>
                <a:latin typeface="-apple-system"/>
              </a:rPr>
              <a:t>JOIN orders o </a:t>
            </a:r>
          </a:p>
          <a:p>
            <a:pPr marL="914400" lvl="2" indent="0">
              <a:buNone/>
            </a:pPr>
            <a:r>
              <a:rPr lang="en-US" dirty="0">
                <a:solidFill>
                  <a:srgbClr val="1C1917"/>
                </a:solidFill>
                <a:latin typeface="-apple-system"/>
              </a:rPr>
              <a:t>  </a:t>
            </a:r>
            <a:r>
              <a:rPr lang="en-US" b="0" i="0" dirty="0">
                <a:solidFill>
                  <a:srgbClr val="1C1917"/>
                </a:solidFill>
                <a:effectLst/>
                <a:latin typeface="-apple-system"/>
              </a:rPr>
              <a:t>ON </a:t>
            </a:r>
            <a:r>
              <a:rPr lang="en-US" b="0" i="0" dirty="0" err="1">
                <a:solidFill>
                  <a:srgbClr val="1C1917"/>
                </a:solidFill>
                <a:effectLst/>
                <a:latin typeface="-apple-system"/>
              </a:rPr>
              <a:t>c.id</a:t>
            </a:r>
            <a:r>
              <a:rPr lang="en-US" b="0" i="0" dirty="0">
                <a:solidFill>
                  <a:srgbClr val="1C1917"/>
                </a:solidFill>
                <a:effectLst/>
                <a:latin typeface="-apple-system"/>
              </a:rPr>
              <a:t> = </a:t>
            </a:r>
            <a:r>
              <a:rPr lang="en-US" b="0" i="0" dirty="0" err="1">
                <a:solidFill>
                  <a:srgbClr val="1C1917"/>
                </a:solidFill>
                <a:effectLst/>
                <a:latin typeface="-apple-system"/>
              </a:rPr>
              <a:t>o.customer_id</a:t>
            </a:r>
            <a:endParaRPr lang="en-US" b="0" i="0" dirty="0">
              <a:solidFill>
                <a:srgbClr val="1C1917"/>
              </a:solidFill>
              <a:effectLst/>
              <a:latin typeface="-apple-system"/>
            </a:endParaRPr>
          </a:p>
          <a:p>
            <a:pPr marL="514350" lvl="1" indent="0">
              <a:buNone/>
            </a:pPr>
            <a:endParaRPr lang="en-US" b="0" i="0" dirty="0">
              <a:solidFill>
                <a:srgbClr val="1C1917"/>
              </a:solidFill>
              <a:effectLst/>
              <a:latin typeface="-apple-system"/>
            </a:endParaRPr>
          </a:p>
          <a:p>
            <a:r>
              <a:rPr lang="en-US" b="0" i="0" dirty="0">
                <a:solidFill>
                  <a:srgbClr val="1C1917"/>
                </a:solidFill>
                <a:effectLst/>
                <a:latin typeface="-apple-system"/>
              </a:rPr>
              <a:t>Then, aggregate the joined data</a:t>
            </a:r>
          </a:p>
          <a:p>
            <a:pPr marL="857250" lvl="2" indent="0">
              <a:buNone/>
            </a:pPr>
            <a:r>
              <a:rPr lang="en-US" b="0" i="0" dirty="0">
                <a:solidFill>
                  <a:srgbClr val="1C1917"/>
                </a:solidFill>
                <a:effectLst/>
                <a:latin typeface="-apple-system"/>
              </a:rPr>
              <a:t>SELECT </a:t>
            </a:r>
            <a:r>
              <a:rPr lang="en-US" b="0" i="0" dirty="0" err="1">
                <a:solidFill>
                  <a:srgbClr val="1C1917"/>
                </a:solidFill>
                <a:effectLst/>
                <a:latin typeface="-apple-system"/>
              </a:rPr>
              <a:t>c.name</a:t>
            </a:r>
            <a:r>
              <a:rPr lang="en-US" b="0" i="0" dirty="0">
                <a:solidFill>
                  <a:srgbClr val="1C1917"/>
                </a:solidFill>
                <a:effectLst/>
                <a:latin typeface="-apple-system"/>
              </a:rPr>
              <a:t>, SUM(</a:t>
            </a:r>
            <a:r>
              <a:rPr lang="en-US" b="0" i="0" dirty="0" err="1">
                <a:solidFill>
                  <a:srgbClr val="1C1917"/>
                </a:solidFill>
                <a:effectLst/>
                <a:latin typeface="-apple-system"/>
              </a:rPr>
              <a:t>o.amount</a:t>
            </a:r>
            <a:r>
              <a:rPr lang="en-US" b="0" i="0" dirty="0">
                <a:solidFill>
                  <a:srgbClr val="1C1917"/>
                </a:solidFill>
                <a:effectLst/>
                <a:latin typeface="-apple-system"/>
              </a:rPr>
              <a:t>) </a:t>
            </a:r>
          </a:p>
          <a:p>
            <a:pPr marL="857250" lvl="2" indent="0">
              <a:buNone/>
            </a:pPr>
            <a:r>
              <a:rPr lang="en-US" b="0" i="0" dirty="0">
                <a:solidFill>
                  <a:srgbClr val="1C1917"/>
                </a:solidFill>
                <a:effectLst/>
                <a:latin typeface="-apple-system"/>
              </a:rPr>
              <a:t>FROM customers c  </a:t>
            </a:r>
          </a:p>
          <a:p>
            <a:pPr marL="857250" lvl="2" indent="0">
              <a:buNone/>
            </a:pPr>
            <a:r>
              <a:rPr lang="en-US" b="0" i="0" dirty="0">
                <a:solidFill>
                  <a:srgbClr val="1C1917"/>
                </a:solidFill>
                <a:effectLst/>
                <a:latin typeface="-apple-system"/>
              </a:rPr>
              <a:t>JOIN orders o </a:t>
            </a:r>
          </a:p>
          <a:p>
            <a:pPr marL="857250" lvl="2" indent="0">
              <a:buNone/>
            </a:pPr>
            <a:r>
              <a:rPr lang="en-US" dirty="0">
                <a:solidFill>
                  <a:srgbClr val="1C1917"/>
                </a:solidFill>
                <a:latin typeface="-apple-system"/>
              </a:rPr>
              <a:t>  </a:t>
            </a:r>
            <a:r>
              <a:rPr lang="en-US" b="0" i="0" dirty="0">
                <a:solidFill>
                  <a:srgbClr val="1C1917"/>
                </a:solidFill>
                <a:effectLst/>
                <a:latin typeface="-apple-system"/>
              </a:rPr>
              <a:t>ON </a:t>
            </a:r>
            <a:r>
              <a:rPr lang="en-US" b="0" i="0" dirty="0" err="1">
                <a:solidFill>
                  <a:srgbClr val="1C1917"/>
                </a:solidFill>
                <a:effectLst/>
                <a:latin typeface="-apple-system"/>
              </a:rPr>
              <a:t>c.id</a:t>
            </a:r>
            <a:r>
              <a:rPr lang="en-US" b="0" i="0" dirty="0">
                <a:solidFill>
                  <a:srgbClr val="1C1917"/>
                </a:solidFill>
                <a:effectLst/>
                <a:latin typeface="-apple-system"/>
              </a:rPr>
              <a:t> = </a:t>
            </a:r>
            <a:r>
              <a:rPr lang="en-US" b="0" i="0" dirty="0" err="1">
                <a:solidFill>
                  <a:srgbClr val="1C1917"/>
                </a:solidFill>
                <a:effectLst/>
                <a:latin typeface="-apple-system"/>
              </a:rPr>
              <a:t>o.customer_id</a:t>
            </a:r>
            <a:endParaRPr lang="en-US" b="0" i="0" dirty="0">
              <a:solidFill>
                <a:srgbClr val="1C1917"/>
              </a:solidFill>
              <a:effectLst/>
              <a:latin typeface="-apple-system"/>
            </a:endParaRPr>
          </a:p>
          <a:p>
            <a:pPr marL="857250" lvl="2" indent="0">
              <a:buNone/>
            </a:pPr>
            <a:r>
              <a:rPr lang="en-US" b="0" i="0" dirty="0">
                <a:solidFill>
                  <a:srgbClr val="1C1917"/>
                </a:solidFill>
                <a:effectLst/>
                <a:latin typeface="-apple-system"/>
              </a:rPr>
              <a:t>GROUP BY </a:t>
            </a:r>
            <a:r>
              <a:rPr lang="en-US" b="0" i="0" dirty="0" err="1">
                <a:solidFill>
                  <a:srgbClr val="1C1917"/>
                </a:solidFill>
                <a:effectLst/>
                <a:latin typeface="-apple-system"/>
              </a:rPr>
              <a:t>c.name</a:t>
            </a:r>
            <a:endParaRPr lang="en-US" b="0" i="0" dirty="0">
              <a:solidFill>
                <a:srgbClr val="1C1917"/>
              </a:solidFill>
              <a:effectLst/>
              <a:latin typeface="-apple-system"/>
            </a:endParaRPr>
          </a:p>
          <a:p>
            <a:pPr marL="1771650" lvl="4" indent="0">
              <a:buNone/>
            </a:pPr>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3835619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Joins Enabled Aggregated Analysis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b="0" i="0" dirty="0">
                <a:solidFill>
                  <a:srgbClr val="1C1917"/>
                </a:solidFill>
                <a:effectLst/>
                <a:latin typeface="-apple-system"/>
              </a:rPr>
              <a:t>Examples Using AdventerWorks2012:</a:t>
            </a:r>
          </a:p>
          <a:p>
            <a:pPr algn="l"/>
            <a:endParaRPr lang="en-US" b="0" i="0" dirty="0">
              <a:solidFill>
                <a:srgbClr val="1C1917"/>
              </a:solidFill>
              <a:effectLst/>
              <a:latin typeface="-apple-system"/>
            </a:endParaRPr>
          </a:p>
          <a:p>
            <a:pPr lvl="1"/>
            <a:r>
              <a:rPr lang="en-US" i="0" dirty="0">
                <a:solidFill>
                  <a:srgbClr val="1C1917"/>
                </a:solidFill>
                <a:effectLst/>
                <a:latin typeface="-apple-system"/>
              </a:rPr>
              <a:t>Average reseller sales amount per year:</a:t>
            </a:r>
          </a:p>
          <a:p>
            <a:pPr lvl="1"/>
            <a:endParaRPr lang="en-US" i="0" dirty="0">
              <a:solidFill>
                <a:srgbClr val="1C1917"/>
              </a:solidFill>
              <a:effectLst/>
              <a:latin typeface="-apple-system"/>
            </a:endParaRPr>
          </a:p>
          <a:p>
            <a:pPr marL="857250" lvl="2" indent="0">
              <a:buNone/>
            </a:pPr>
            <a:r>
              <a:rPr lang="en-US" i="0" dirty="0">
                <a:solidFill>
                  <a:srgbClr val="1C1917"/>
                </a:solidFill>
                <a:effectLst/>
                <a:latin typeface="-apple-system"/>
              </a:rPr>
              <a:t>SELECT YEAR(</a:t>
            </a:r>
            <a:r>
              <a:rPr lang="en-US" i="0" dirty="0" err="1">
                <a:solidFill>
                  <a:srgbClr val="1C1917"/>
                </a:solidFill>
                <a:effectLst/>
                <a:latin typeface="-apple-system"/>
              </a:rPr>
              <a:t>sh.OrderDate</a:t>
            </a:r>
            <a:r>
              <a:rPr lang="en-US" i="0" dirty="0">
                <a:solidFill>
                  <a:srgbClr val="1C1917"/>
                </a:solidFill>
                <a:effectLst/>
                <a:latin typeface="-apple-system"/>
              </a:rPr>
              <a:t>) AS </a:t>
            </a:r>
            <a:r>
              <a:rPr lang="en-US" i="0" dirty="0" err="1">
                <a:solidFill>
                  <a:srgbClr val="1C1917"/>
                </a:solidFill>
                <a:effectLst/>
                <a:latin typeface="-apple-system"/>
              </a:rPr>
              <a:t>OrderYear</a:t>
            </a:r>
            <a:r>
              <a:rPr lang="en-US" i="0" dirty="0">
                <a:solidFill>
                  <a:srgbClr val="1C1917"/>
                </a:solidFill>
                <a:effectLst/>
                <a:latin typeface="-apple-system"/>
              </a:rPr>
              <a:t>, AVG(</a:t>
            </a:r>
            <a:r>
              <a:rPr lang="en-US" i="0" dirty="0" err="1">
                <a:solidFill>
                  <a:srgbClr val="1C1917"/>
                </a:solidFill>
                <a:effectLst/>
                <a:latin typeface="-apple-system"/>
              </a:rPr>
              <a:t>sd.LineTotal</a:t>
            </a:r>
            <a:r>
              <a:rPr lang="en-US" i="0" dirty="0">
                <a:solidFill>
                  <a:srgbClr val="1C1917"/>
                </a:solidFill>
                <a:effectLst/>
                <a:latin typeface="-apple-system"/>
              </a:rPr>
              <a:t>) AS </a:t>
            </a:r>
            <a:r>
              <a:rPr lang="en-US" i="0" dirty="0" err="1">
                <a:solidFill>
                  <a:srgbClr val="1C1917"/>
                </a:solidFill>
                <a:effectLst/>
                <a:latin typeface="-apple-system"/>
              </a:rPr>
              <a:t>AverageSales</a:t>
            </a:r>
            <a:endParaRPr lang="en-US" i="0" dirty="0">
              <a:solidFill>
                <a:srgbClr val="1C1917"/>
              </a:solidFill>
              <a:effectLst/>
              <a:latin typeface="-apple-system"/>
            </a:endParaRPr>
          </a:p>
          <a:p>
            <a:pPr marL="857250" lvl="2" indent="0">
              <a:buNone/>
            </a:pPr>
            <a:r>
              <a:rPr lang="en-US" i="0" dirty="0">
                <a:solidFill>
                  <a:srgbClr val="1C1917"/>
                </a:solidFill>
                <a:effectLst/>
                <a:latin typeface="-apple-system"/>
              </a:rPr>
              <a:t>FROM </a:t>
            </a:r>
            <a:r>
              <a:rPr lang="en-US" i="0" dirty="0" err="1">
                <a:solidFill>
                  <a:srgbClr val="1C1917"/>
                </a:solidFill>
                <a:effectLst/>
                <a:latin typeface="-apple-system"/>
              </a:rPr>
              <a:t>Sales.SalesOrderHeader</a:t>
            </a:r>
            <a:r>
              <a:rPr lang="en-US" i="0" dirty="0">
                <a:solidFill>
                  <a:srgbClr val="1C1917"/>
                </a:solidFill>
                <a:effectLst/>
                <a:latin typeface="-apple-system"/>
              </a:rPr>
              <a:t> </a:t>
            </a:r>
            <a:r>
              <a:rPr lang="en-US" i="0" dirty="0" err="1">
                <a:solidFill>
                  <a:srgbClr val="1C1917"/>
                </a:solidFill>
                <a:effectLst/>
                <a:latin typeface="-apple-system"/>
              </a:rPr>
              <a:t>sh</a:t>
            </a:r>
            <a:r>
              <a:rPr lang="en-US" i="0" dirty="0">
                <a:solidFill>
                  <a:srgbClr val="1C1917"/>
                </a:solidFill>
                <a:effectLst/>
                <a:latin typeface="-apple-system"/>
              </a:rPr>
              <a:t> </a:t>
            </a:r>
          </a:p>
          <a:p>
            <a:pPr marL="857250" lvl="2" indent="0">
              <a:buNone/>
            </a:pPr>
            <a:r>
              <a:rPr lang="en-US" i="0" dirty="0">
                <a:solidFill>
                  <a:srgbClr val="1C1917"/>
                </a:solidFill>
                <a:effectLst/>
                <a:latin typeface="-apple-system"/>
              </a:rPr>
              <a:t>INNER JOIN </a:t>
            </a:r>
            <a:r>
              <a:rPr lang="en-US" i="0" dirty="0" err="1">
                <a:solidFill>
                  <a:srgbClr val="1C1917"/>
                </a:solidFill>
                <a:effectLst/>
                <a:latin typeface="-apple-system"/>
              </a:rPr>
              <a:t>Sales.SalesOrderDetail</a:t>
            </a:r>
            <a:r>
              <a:rPr lang="en-US" i="0" dirty="0">
                <a:solidFill>
                  <a:srgbClr val="1C1917"/>
                </a:solidFill>
                <a:effectLst/>
                <a:latin typeface="-apple-system"/>
              </a:rPr>
              <a:t> </a:t>
            </a:r>
            <a:r>
              <a:rPr lang="en-US" i="0" dirty="0" err="1">
                <a:solidFill>
                  <a:srgbClr val="1C1917"/>
                </a:solidFill>
                <a:effectLst/>
                <a:latin typeface="-apple-system"/>
              </a:rPr>
              <a:t>sd</a:t>
            </a:r>
            <a:endParaRPr lang="en-US" i="0" dirty="0">
              <a:solidFill>
                <a:srgbClr val="1C1917"/>
              </a:solidFill>
              <a:effectLst/>
              <a:latin typeface="-apple-system"/>
            </a:endParaRPr>
          </a:p>
          <a:p>
            <a:pPr marL="857250" lvl="2" indent="0">
              <a:buNone/>
            </a:pPr>
            <a:r>
              <a:rPr lang="en-US" i="0" dirty="0">
                <a:solidFill>
                  <a:srgbClr val="1C1917"/>
                </a:solidFill>
                <a:effectLst/>
                <a:latin typeface="-apple-system"/>
              </a:rPr>
              <a:t>  ON </a:t>
            </a:r>
            <a:r>
              <a:rPr lang="en-US" i="0" dirty="0" err="1">
                <a:solidFill>
                  <a:srgbClr val="1C1917"/>
                </a:solidFill>
                <a:effectLst/>
                <a:latin typeface="-apple-system"/>
              </a:rPr>
              <a:t>sh.SalesOrderID</a:t>
            </a:r>
            <a:r>
              <a:rPr lang="en-US" i="0" dirty="0">
                <a:solidFill>
                  <a:srgbClr val="1C1917"/>
                </a:solidFill>
                <a:effectLst/>
                <a:latin typeface="-apple-system"/>
              </a:rPr>
              <a:t> = </a:t>
            </a:r>
            <a:r>
              <a:rPr lang="en-US" i="0" dirty="0" err="1">
                <a:solidFill>
                  <a:srgbClr val="1C1917"/>
                </a:solidFill>
                <a:effectLst/>
                <a:latin typeface="-apple-system"/>
              </a:rPr>
              <a:t>sd.SalesOrderID</a:t>
            </a:r>
            <a:r>
              <a:rPr lang="en-US" i="0" dirty="0">
                <a:solidFill>
                  <a:srgbClr val="1C1917"/>
                </a:solidFill>
                <a:effectLst/>
                <a:latin typeface="-apple-system"/>
              </a:rPr>
              <a:t> </a:t>
            </a:r>
          </a:p>
          <a:p>
            <a:pPr marL="857250" lvl="2" indent="0">
              <a:buNone/>
            </a:pPr>
            <a:r>
              <a:rPr lang="en-US" i="0" dirty="0">
                <a:solidFill>
                  <a:srgbClr val="1C1917"/>
                </a:solidFill>
                <a:effectLst/>
                <a:latin typeface="-apple-system"/>
              </a:rPr>
              <a:t>GROUP BY YEAR(</a:t>
            </a:r>
            <a:r>
              <a:rPr lang="en-US" i="0" dirty="0" err="1">
                <a:solidFill>
                  <a:srgbClr val="1C1917"/>
                </a:solidFill>
                <a:effectLst/>
                <a:latin typeface="-apple-system"/>
              </a:rPr>
              <a:t>sh.OrderDate</a:t>
            </a:r>
            <a:r>
              <a:rPr lang="en-US" i="0" dirty="0">
                <a:solidFill>
                  <a:srgbClr val="1C1917"/>
                </a:solidFill>
                <a:effectLst/>
                <a:latin typeface="-apple-system"/>
              </a:rPr>
              <a:t>)</a:t>
            </a:r>
          </a:p>
        </p:txBody>
      </p:sp>
    </p:spTree>
    <p:extLst>
      <p:ext uri="{BB962C8B-B14F-4D97-AF65-F5344CB8AC3E}">
        <p14:creationId xmlns:p14="http://schemas.microsoft.com/office/powerpoint/2010/main" val="4133908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JOINs Combine Related Data</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374151"/>
                </a:solidFill>
                <a:effectLst/>
                <a:latin typeface="Söhne"/>
              </a:rPr>
              <a:t>SQL Joins help combine data from different tables into a single result.</a:t>
            </a:r>
          </a:p>
          <a:p>
            <a:endParaRPr lang="en-US" b="0" i="0" dirty="0">
              <a:solidFill>
                <a:srgbClr val="374151"/>
              </a:solidFill>
              <a:effectLst/>
              <a:latin typeface="Söhne"/>
            </a:endParaRPr>
          </a:p>
          <a:p>
            <a:r>
              <a:rPr lang="en-US" b="0" i="0" dirty="0">
                <a:solidFill>
                  <a:srgbClr val="374151"/>
                </a:solidFill>
                <a:effectLst/>
                <a:latin typeface="Söhne"/>
              </a:rPr>
              <a:t>They find matching rows in tables based on shared columns, like IDs.</a:t>
            </a:r>
          </a:p>
          <a:p>
            <a:endParaRPr lang="en-US" b="0" i="0" dirty="0">
              <a:solidFill>
                <a:srgbClr val="374151"/>
              </a:solidFill>
              <a:effectLst/>
              <a:latin typeface="Söhne"/>
            </a:endParaRPr>
          </a:p>
          <a:p>
            <a:r>
              <a:rPr lang="en-US" b="0" i="0" dirty="0">
                <a:solidFill>
                  <a:srgbClr val="374151"/>
                </a:solidFill>
                <a:effectLst/>
                <a:latin typeface="Söhne"/>
              </a:rPr>
              <a:t>SQL Joins are crucial for working with multiple tables effectively.</a:t>
            </a:r>
          </a:p>
          <a:p>
            <a:endParaRPr lang="en-US" b="0" i="0" dirty="0">
              <a:solidFill>
                <a:srgbClr val="374151"/>
              </a:solidFill>
              <a:effectLst/>
              <a:latin typeface="Söhne"/>
            </a:endParaRPr>
          </a:p>
          <a:p>
            <a:r>
              <a:rPr lang="en-US" b="0" i="0" dirty="0">
                <a:solidFill>
                  <a:srgbClr val="374151"/>
                </a:solidFill>
                <a:effectLst/>
                <a:latin typeface="Söhne"/>
              </a:rPr>
              <a:t>They are used to build complex queries, reports, and data analysis.</a:t>
            </a: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3833165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dirty="0">
                <a:solidFill>
                  <a:srgbClr val="24292F"/>
                </a:solidFill>
                <a:latin typeface="-apple-system"/>
              </a:rPr>
              <a:t>U</a:t>
            </a:r>
            <a:r>
              <a:rPr lang="en-US" b="0" i="0" dirty="0">
                <a:solidFill>
                  <a:srgbClr val="24292F"/>
                </a:solidFill>
                <a:effectLst/>
                <a:latin typeface="-apple-system"/>
              </a:rPr>
              <a:t>sing the AdventureWorks2012 Database</a:t>
            </a:r>
          </a:p>
          <a:p>
            <a:pPr lvl="1"/>
            <a:r>
              <a:rPr lang="en-US" dirty="0">
                <a:solidFill>
                  <a:srgbClr val="24292F"/>
                </a:solidFill>
                <a:latin typeface="-apple-system"/>
              </a:rPr>
              <a:t>Please open up SSMS</a:t>
            </a:r>
          </a:p>
          <a:p>
            <a:pPr lvl="1"/>
            <a:r>
              <a:rPr lang="en-US" b="0" i="0" dirty="0">
                <a:solidFill>
                  <a:srgbClr val="24292F"/>
                </a:solidFill>
                <a:effectLst/>
                <a:latin typeface="-apple-system"/>
              </a:rPr>
              <a:t>Connect to BISS</a:t>
            </a:r>
          </a:p>
          <a:p>
            <a:pPr lvl="2"/>
            <a:r>
              <a:rPr lang="en-US" b="0" i="0" dirty="0">
                <a:solidFill>
                  <a:srgbClr val="24292F"/>
                </a:solidFill>
                <a:effectLst/>
                <a:latin typeface="-apple-system"/>
              </a:rPr>
              <a:t>Server = mss-p1-biss-01</a:t>
            </a: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7C73B60A-9D72-9725-CF53-6F536A38C53C}"/>
              </a:ext>
            </a:extLst>
          </p:cNvPr>
          <p:cNvPicPr>
            <a:picLocks noChangeAspect="1"/>
          </p:cNvPicPr>
          <p:nvPr/>
        </p:nvPicPr>
        <p:blipFill>
          <a:blip r:embed="rId2"/>
          <a:stretch>
            <a:fillRect/>
          </a:stretch>
        </p:blipFill>
        <p:spPr>
          <a:xfrm>
            <a:off x="1808367" y="2943224"/>
            <a:ext cx="4808896" cy="3171825"/>
          </a:xfrm>
          <a:prstGeom prst="rect">
            <a:avLst/>
          </a:prstGeom>
        </p:spPr>
      </p:pic>
    </p:spTree>
    <p:extLst>
      <p:ext uri="{BB962C8B-B14F-4D97-AF65-F5344CB8AC3E}">
        <p14:creationId xmlns:p14="http://schemas.microsoft.com/office/powerpoint/2010/main" val="146600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Click File -&gt; Open -&gt; File</a:t>
            </a: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4" name="Picture 3">
            <a:extLst>
              <a:ext uri="{FF2B5EF4-FFF2-40B4-BE49-F238E27FC236}">
                <a16:creationId xmlns:a16="http://schemas.microsoft.com/office/drawing/2014/main" id="{9913EA44-DE34-7A79-B7FD-95E417CE2AD5}"/>
              </a:ext>
            </a:extLst>
          </p:cNvPr>
          <p:cNvPicPr>
            <a:picLocks noChangeAspect="1"/>
          </p:cNvPicPr>
          <p:nvPr/>
        </p:nvPicPr>
        <p:blipFill>
          <a:blip r:embed="rId2"/>
          <a:stretch>
            <a:fillRect/>
          </a:stretch>
        </p:blipFill>
        <p:spPr>
          <a:xfrm>
            <a:off x="1363762" y="2084652"/>
            <a:ext cx="6193146" cy="3605436"/>
          </a:xfrm>
          <a:prstGeom prst="rect">
            <a:avLst/>
          </a:prstGeom>
        </p:spPr>
      </p:pic>
    </p:spTree>
    <p:extLst>
      <p:ext uri="{BB962C8B-B14F-4D97-AF65-F5344CB8AC3E}">
        <p14:creationId xmlns:p14="http://schemas.microsoft.com/office/powerpoint/2010/main" val="14512648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SQL Day </a:t>
            </a:r>
            <a:r>
              <a:rPr lang="en-US" dirty="0">
                <a:solidFill>
                  <a:srgbClr val="24292F"/>
                </a:solidFill>
                <a:latin typeface="-apple-system"/>
              </a:rPr>
              <a:t>4</a:t>
            </a:r>
            <a:r>
              <a:rPr lang="en-US" b="0" i="0" dirty="0">
                <a:solidFill>
                  <a:srgbClr val="24292F"/>
                </a:solidFill>
                <a:effectLst/>
                <a:latin typeface="-apple-system"/>
              </a:rPr>
              <a:t> Joins </a:t>
            </a:r>
            <a:r>
              <a:rPr lang="en-US" b="0" i="0" dirty="0" err="1">
                <a:solidFill>
                  <a:srgbClr val="24292F"/>
                </a:solidFill>
                <a:effectLst/>
                <a:latin typeface="-apple-system"/>
              </a:rPr>
              <a:t>Script.sql</a:t>
            </a:r>
            <a:r>
              <a:rPr lang="en-US" b="0" i="0" dirty="0">
                <a:solidFill>
                  <a:srgbClr val="24292F"/>
                </a:solidFill>
                <a:effectLst/>
                <a:latin typeface="-apple-system"/>
              </a:rPr>
              <a:t> file </a:t>
            </a:r>
          </a:p>
          <a:p>
            <a:pPr marL="0" indent="0">
              <a:buNone/>
            </a:pPr>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203BF16A-2184-581B-0E28-4ED81CBB612F}"/>
              </a:ext>
            </a:extLst>
          </p:cNvPr>
          <p:cNvPicPr>
            <a:picLocks noChangeAspect="1"/>
          </p:cNvPicPr>
          <p:nvPr/>
        </p:nvPicPr>
        <p:blipFill>
          <a:blip r:embed="rId3"/>
          <a:stretch>
            <a:fillRect/>
          </a:stretch>
        </p:blipFill>
        <p:spPr>
          <a:xfrm>
            <a:off x="1699622" y="2073393"/>
            <a:ext cx="4557713" cy="3066569"/>
          </a:xfrm>
          <a:prstGeom prst="rect">
            <a:avLst/>
          </a:prstGeom>
        </p:spPr>
      </p:pic>
    </p:spTree>
    <p:extLst>
      <p:ext uri="{BB962C8B-B14F-4D97-AF65-F5344CB8AC3E}">
        <p14:creationId xmlns:p14="http://schemas.microsoft.com/office/powerpoint/2010/main" val="18337570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Summary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Best Practices:</a:t>
            </a:r>
          </a:p>
          <a:p>
            <a:pPr lvl="1"/>
            <a:r>
              <a:rPr lang="en-US" b="0" i="0" dirty="0">
                <a:solidFill>
                  <a:srgbClr val="1C1917"/>
                </a:solidFill>
                <a:effectLst/>
                <a:latin typeface="-apple-system"/>
              </a:rPr>
              <a:t>Use aliases for easier coding</a:t>
            </a:r>
          </a:p>
          <a:p>
            <a:pPr lvl="1"/>
            <a:r>
              <a:rPr lang="en-US" dirty="0">
                <a:solidFill>
                  <a:srgbClr val="1C1917"/>
                </a:solidFill>
                <a:latin typeface="-apple-system"/>
              </a:rPr>
              <a:t>Use LEFT JOIN every time</a:t>
            </a:r>
            <a:endParaRPr lang="en-US" b="0" i="0" dirty="0">
              <a:solidFill>
                <a:srgbClr val="1C1917"/>
              </a:solidFill>
              <a:effectLst/>
              <a:latin typeface="-apple-system"/>
            </a:endParaRPr>
          </a:p>
          <a:p>
            <a:pPr lvl="1"/>
            <a:r>
              <a:rPr lang="en-US" b="0" i="0" dirty="0">
                <a:solidFill>
                  <a:srgbClr val="1C1917"/>
                </a:solidFill>
                <a:effectLst/>
                <a:latin typeface="-apple-system"/>
              </a:rPr>
              <a:t>Aggregate and filter joined data</a:t>
            </a:r>
          </a:p>
          <a:p>
            <a:pPr lvl="1"/>
            <a:r>
              <a:rPr lang="en-US" b="0" i="0" dirty="0">
                <a:solidFill>
                  <a:srgbClr val="1C1917"/>
                </a:solidFill>
                <a:effectLst/>
                <a:latin typeface="-apple-system"/>
              </a:rPr>
              <a:t>Optimize join order and performance</a:t>
            </a:r>
          </a:p>
          <a:p>
            <a:pPr lvl="1"/>
            <a:endParaRPr lang="en-US" dirty="0">
              <a:solidFill>
                <a:srgbClr val="1C1917"/>
              </a:solidFill>
              <a:latin typeface="-apple-system"/>
            </a:endParaRPr>
          </a:p>
          <a:p>
            <a:r>
              <a:rPr lang="en-US" b="0" i="0" dirty="0">
                <a:solidFill>
                  <a:srgbClr val="1C1917"/>
                </a:solidFill>
                <a:effectLst/>
                <a:latin typeface="-apple-system"/>
              </a:rPr>
              <a:t>Purpose: </a:t>
            </a:r>
          </a:p>
          <a:p>
            <a:pPr lvl="1"/>
            <a:r>
              <a:rPr lang="en-US" b="0" i="0" dirty="0">
                <a:solidFill>
                  <a:srgbClr val="1C1917"/>
                </a:solidFill>
                <a:effectLst/>
                <a:latin typeface="-apple-system"/>
              </a:rPr>
              <a:t>Joins deliver a foundation for many analytical tasks by interrelating data distributed across tables.</a:t>
            </a:r>
          </a:p>
          <a:p>
            <a:pPr lvl="2"/>
            <a:r>
              <a:rPr lang="en-US" b="0" i="0" dirty="0">
                <a:solidFill>
                  <a:srgbClr val="1C1917"/>
                </a:solidFill>
                <a:effectLst/>
                <a:latin typeface="-apple-system"/>
              </a:rPr>
              <a:t>Careful construction and validation enables deriving maximum value</a:t>
            </a:r>
          </a:p>
          <a:p>
            <a:pPr lvl="2"/>
            <a:endParaRPr lang="en-US" i="0" dirty="0">
              <a:solidFill>
                <a:srgbClr val="1C1917"/>
              </a:solidFill>
              <a:effectLst/>
              <a:latin typeface="-apple-system"/>
            </a:endParaRPr>
          </a:p>
        </p:txBody>
      </p:sp>
    </p:spTree>
    <p:extLst>
      <p:ext uri="{BB962C8B-B14F-4D97-AF65-F5344CB8AC3E}">
        <p14:creationId xmlns:p14="http://schemas.microsoft.com/office/powerpoint/2010/main" val="9648476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Exercise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Day 4 </a:t>
            </a:r>
            <a:r>
              <a:rPr lang="en-US" b="0" i="0" dirty="0" err="1">
                <a:solidFill>
                  <a:srgbClr val="24292F"/>
                </a:solidFill>
                <a:effectLst/>
                <a:latin typeface="-apple-system"/>
              </a:rPr>
              <a:t>Exercise.sql</a:t>
            </a:r>
            <a:r>
              <a:rPr lang="en-US" b="0" i="0" dirty="0">
                <a:solidFill>
                  <a:srgbClr val="24292F"/>
                </a:solidFill>
                <a:effectLst/>
                <a:latin typeface="-apple-system"/>
              </a:rPr>
              <a:t> file</a:t>
            </a:r>
          </a:p>
          <a:p>
            <a:pPr lvl="1"/>
            <a:r>
              <a:rPr lang="en-US" dirty="0">
                <a:solidFill>
                  <a:srgbClr val="24292F"/>
                </a:solidFill>
                <a:latin typeface="-apple-system"/>
              </a:rPr>
              <a:t>Answer the questions from each section</a:t>
            </a:r>
            <a:endParaRPr lang="en-US" b="0" i="0" dirty="0">
              <a:solidFill>
                <a:srgbClr val="24292F"/>
              </a:solidFill>
              <a:effectLst/>
              <a:latin typeface="-apple-system"/>
            </a:endParaRPr>
          </a:p>
          <a:p>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76383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JOINs Combine Related Data</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The JOIN Statement in SQL:</a:t>
            </a:r>
            <a:endParaRPr lang="en-US" b="0" i="0" dirty="0">
              <a:solidFill>
                <a:srgbClr val="374151"/>
              </a:solidFill>
              <a:effectLst/>
              <a:latin typeface="Söhne"/>
            </a:endParaRPr>
          </a:p>
          <a:p>
            <a:pPr marL="514350" lvl="1" indent="0">
              <a:buNone/>
            </a:pPr>
            <a:r>
              <a:rPr lang="en-US" b="1" i="0" dirty="0">
                <a:solidFill>
                  <a:srgbClr val="374151"/>
                </a:solidFill>
                <a:effectLst/>
                <a:latin typeface="Söhne"/>
              </a:rPr>
              <a:t>SELECT columns:</a:t>
            </a:r>
            <a:r>
              <a:rPr lang="en-US" b="0" i="0" dirty="0">
                <a:solidFill>
                  <a:srgbClr val="374151"/>
                </a:solidFill>
                <a:effectLst/>
                <a:latin typeface="Söhne"/>
              </a:rPr>
              <a:t> Choose which fields to include in the output.</a:t>
            </a:r>
          </a:p>
          <a:p>
            <a:pPr marL="514350" lvl="1" indent="0">
              <a:buNone/>
            </a:pPr>
            <a:r>
              <a:rPr lang="en-US" b="1" i="0" dirty="0">
                <a:solidFill>
                  <a:srgbClr val="374151"/>
                </a:solidFill>
                <a:effectLst/>
                <a:latin typeface="Söhne"/>
              </a:rPr>
              <a:t>FROM Table1:</a:t>
            </a:r>
            <a:r>
              <a:rPr lang="en-US" b="0" i="0" dirty="0">
                <a:solidFill>
                  <a:srgbClr val="374151"/>
                </a:solidFill>
                <a:effectLst/>
                <a:latin typeface="Söhne"/>
              </a:rPr>
              <a:t> Specify the first table you're working with.</a:t>
            </a:r>
          </a:p>
          <a:p>
            <a:pPr marL="514350" lvl="1" indent="0">
              <a:buNone/>
            </a:pPr>
            <a:r>
              <a:rPr lang="en-US" b="1" i="0" dirty="0">
                <a:solidFill>
                  <a:srgbClr val="374151"/>
                </a:solidFill>
                <a:effectLst/>
                <a:latin typeface="Söhne"/>
              </a:rPr>
              <a:t>JOIN Table2:</a:t>
            </a:r>
            <a:r>
              <a:rPr lang="en-US" b="0" i="0" dirty="0">
                <a:solidFill>
                  <a:srgbClr val="374151"/>
                </a:solidFill>
                <a:effectLst/>
                <a:latin typeface="Söhne"/>
              </a:rPr>
              <a:t> Indicate the second table you want to combine.</a:t>
            </a:r>
          </a:p>
          <a:p>
            <a:pPr marL="914400" lvl="2" indent="0">
              <a:buNone/>
            </a:pPr>
            <a:r>
              <a:rPr lang="en-US" b="1" i="0" dirty="0">
                <a:solidFill>
                  <a:srgbClr val="374151"/>
                </a:solidFill>
                <a:effectLst/>
                <a:latin typeface="Söhne"/>
              </a:rPr>
              <a:t>ON condition:</a:t>
            </a:r>
            <a:r>
              <a:rPr lang="en-US" b="0" i="0" dirty="0">
                <a:solidFill>
                  <a:srgbClr val="374151"/>
                </a:solidFill>
                <a:effectLst/>
                <a:latin typeface="Söhne"/>
              </a:rPr>
              <a:t> Define the logic for matching rows between the tables.</a:t>
            </a:r>
          </a:p>
          <a:p>
            <a:pPr marL="914400" lvl="2" indent="0">
              <a:buNone/>
            </a:pPr>
            <a:endParaRPr lang="en-US" b="0" i="0" dirty="0">
              <a:solidFill>
                <a:srgbClr val="374151"/>
              </a:solidFill>
              <a:effectLst/>
              <a:latin typeface="Söhne"/>
            </a:endParaRPr>
          </a:p>
          <a:p>
            <a:pPr indent="-285750"/>
            <a:r>
              <a:rPr lang="en-US" b="1" i="0" dirty="0">
                <a:solidFill>
                  <a:srgbClr val="374151"/>
                </a:solidFill>
                <a:effectLst/>
                <a:latin typeface="Söhne"/>
              </a:rPr>
              <a:t>Example:</a:t>
            </a:r>
            <a:endParaRPr lang="en-US" b="0" i="0" dirty="0">
              <a:solidFill>
                <a:srgbClr val="374151"/>
              </a:solidFill>
              <a:effectLst/>
              <a:latin typeface="Söhne"/>
            </a:endParaRPr>
          </a:p>
          <a:p>
            <a:pPr marL="0" indent="0">
              <a:buNone/>
            </a:pPr>
            <a:r>
              <a:rPr lang="en-US" dirty="0">
                <a:solidFill>
                  <a:srgbClr val="2E95D3"/>
                </a:solidFill>
                <a:effectLst/>
              </a:rPr>
              <a:t>			SELECT</a:t>
            </a:r>
            <a:r>
              <a:rPr lang="en-US" dirty="0">
                <a:effectLst/>
              </a:rPr>
              <a:t> * </a:t>
            </a:r>
          </a:p>
          <a:p>
            <a:pPr marL="0" indent="0">
              <a:buNone/>
            </a:pPr>
            <a:r>
              <a:rPr lang="en-US" dirty="0">
                <a:solidFill>
                  <a:srgbClr val="2E95D3"/>
                </a:solidFill>
              </a:rPr>
              <a:t>			</a:t>
            </a:r>
            <a:r>
              <a:rPr lang="en-US" dirty="0">
                <a:solidFill>
                  <a:srgbClr val="2E95D3"/>
                </a:solidFill>
                <a:effectLst/>
              </a:rPr>
              <a:t>FROM</a:t>
            </a:r>
            <a:r>
              <a:rPr lang="en-US" dirty="0">
                <a:effectLst/>
              </a:rPr>
              <a:t> </a:t>
            </a:r>
            <a:r>
              <a:rPr lang="en-US" dirty="0">
                <a:solidFill>
                  <a:schemeClr val="tx1"/>
                </a:solidFill>
                <a:effectLst/>
              </a:rPr>
              <a:t>Table1 </a:t>
            </a:r>
          </a:p>
          <a:p>
            <a:pPr marL="0" indent="0">
              <a:buNone/>
            </a:pPr>
            <a:r>
              <a:rPr lang="en-US" dirty="0">
                <a:solidFill>
                  <a:srgbClr val="2E95D3"/>
                </a:solidFill>
              </a:rPr>
              <a:t>			</a:t>
            </a:r>
            <a:r>
              <a:rPr lang="en-US" dirty="0">
                <a:solidFill>
                  <a:srgbClr val="2E95D3"/>
                </a:solidFill>
                <a:effectLst/>
              </a:rPr>
              <a:t>INNER</a:t>
            </a:r>
            <a:r>
              <a:rPr lang="en-US" dirty="0">
                <a:effectLst/>
              </a:rPr>
              <a:t> </a:t>
            </a:r>
            <a:r>
              <a:rPr lang="en-US" dirty="0">
                <a:solidFill>
                  <a:srgbClr val="2E95D3"/>
                </a:solidFill>
                <a:effectLst/>
              </a:rPr>
              <a:t>JOIN</a:t>
            </a:r>
            <a:r>
              <a:rPr lang="en-US" dirty="0">
                <a:effectLst/>
              </a:rPr>
              <a:t> </a:t>
            </a:r>
            <a:r>
              <a:rPr lang="en-US" dirty="0">
                <a:solidFill>
                  <a:schemeClr val="tx1"/>
                </a:solidFill>
                <a:effectLst/>
              </a:rPr>
              <a:t>Table2 </a:t>
            </a:r>
          </a:p>
          <a:p>
            <a:pPr marL="0" indent="0">
              <a:buNone/>
            </a:pPr>
            <a:r>
              <a:rPr lang="en-US" dirty="0">
                <a:solidFill>
                  <a:srgbClr val="2E95D3"/>
                </a:solidFill>
              </a:rPr>
              <a:t>			  </a:t>
            </a:r>
            <a:r>
              <a:rPr lang="en-US" dirty="0">
                <a:solidFill>
                  <a:srgbClr val="2E95D3"/>
                </a:solidFill>
                <a:effectLst/>
              </a:rPr>
              <a:t>ON</a:t>
            </a:r>
            <a:r>
              <a:rPr lang="en-US" dirty="0">
                <a:effectLst/>
              </a:rPr>
              <a:t> </a:t>
            </a:r>
            <a:r>
              <a:rPr lang="en-US" dirty="0">
                <a:solidFill>
                  <a:schemeClr val="tx1"/>
                </a:solidFill>
                <a:effectLst/>
              </a:rPr>
              <a:t>Table1.id = Table2.table1_id;</a:t>
            </a:r>
          </a:p>
          <a:p>
            <a:pPr marL="400050" lvl="1" indent="0">
              <a:buNone/>
            </a:pPr>
            <a:endParaRPr lang="en-US" b="0" i="0" dirty="0">
              <a:solidFill>
                <a:srgbClr val="374151"/>
              </a:solidFill>
              <a:effectLst/>
              <a:latin typeface="Söhne"/>
            </a:endParaRPr>
          </a:p>
        </p:txBody>
      </p:sp>
    </p:spTree>
    <p:extLst>
      <p:ext uri="{BB962C8B-B14F-4D97-AF65-F5344CB8AC3E}">
        <p14:creationId xmlns:p14="http://schemas.microsoft.com/office/powerpoint/2010/main" val="2788808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FAD3C-2A89-EE39-BC36-F79487DC2E46}"/>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FCABCA98-705B-117B-03E8-9A969A771EA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F0B85C1D-2B19-753E-6E86-5D15B881E27D}"/>
              </a:ext>
            </a:extLst>
          </p:cNvPr>
          <p:cNvSpPr>
            <a:spLocks noGrp="1"/>
          </p:cNvSpPr>
          <p:nvPr>
            <p:ph type="title"/>
          </p:nvPr>
        </p:nvSpPr>
        <p:spPr>
          <a:xfrm>
            <a:off x="400050" y="119939"/>
            <a:ext cx="8229600" cy="428312"/>
          </a:xfrm>
        </p:spPr>
        <p:txBody>
          <a:bodyPr/>
          <a:lstStyle/>
          <a:p>
            <a:r>
              <a:rPr lang="en-US" dirty="0"/>
              <a:t>JOINs Combine Related Data</a:t>
            </a:r>
          </a:p>
        </p:txBody>
      </p:sp>
      <p:sp>
        <p:nvSpPr>
          <p:cNvPr id="7" name="Content Placeholder 6">
            <a:extLst>
              <a:ext uri="{FF2B5EF4-FFF2-40B4-BE49-F238E27FC236}">
                <a16:creationId xmlns:a16="http://schemas.microsoft.com/office/drawing/2014/main" id="{2050AA18-08AD-A1E6-AF1E-7F302D63E45F}"/>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0" i="0" dirty="0">
                <a:solidFill>
                  <a:srgbClr val="374151"/>
                </a:solidFill>
                <a:effectLst/>
                <a:latin typeface="Söhne"/>
              </a:rPr>
              <a:t>Before we delve into the world of SQL JOIN types, let's reflect on the practical application we've just witnessed.</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By exploring this real-world example, we've seen how SQL JOINs can merge data intelligently from multiple tables.</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Now, let's transition our focus to the main types of SQL JOINs and gain a deeper understanding of their distinct functionalities.</a:t>
            </a:r>
          </a:p>
          <a:p>
            <a:pPr marL="400050" lvl="1" indent="0">
              <a:buNone/>
            </a:pPr>
            <a:endParaRPr lang="en-US" b="0" i="0" dirty="0">
              <a:solidFill>
                <a:srgbClr val="374151"/>
              </a:solidFill>
              <a:effectLst/>
              <a:latin typeface="Söhne"/>
            </a:endParaRPr>
          </a:p>
        </p:txBody>
      </p:sp>
    </p:spTree>
    <p:extLst>
      <p:ext uri="{BB962C8B-B14F-4D97-AF65-F5344CB8AC3E}">
        <p14:creationId xmlns:p14="http://schemas.microsoft.com/office/powerpoint/2010/main" val="516308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JOINs Combine Related Data</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1" i="0" dirty="0">
                <a:solidFill>
                  <a:srgbClr val="374151"/>
                </a:solidFill>
                <a:effectLst/>
                <a:latin typeface="Söhne"/>
              </a:rPr>
              <a:t>INNER JOIN:</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1" dirty="0">
                <a:solidFill>
                  <a:srgbClr val="374151"/>
                </a:solidFill>
                <a:effectLst/>
                <a:latin typeface="Söhne"/>
              </a:rPr>
              <a:t>Purpose:</a:t>
            </a:r>
            <a:r>
              <a:rPr lang="en-US" b="0" i="0" dirty="0">
                <a:solidFill>
                  <a:srgbClr val="374151"/>
                </a:solidFill>
                <a:effectLst/>
                <a:latin typeface="Söhne"/>
              </a:rPr>
              <a:t> Retrieves matching rows from both tables based on the join condition.</a:t>
            </a:r>
          </a:p>
          <a:p>
            <a:pPr marL="742950" lvl="1" indent="-285750" algn="l">
              <a:buFont typeface="Arial" panose="020B0604020202020204" pitchFamily="34" charset="0"/>
              <a:buChar char="•"/>
            </a:pPr>
            <a:r>
              <a:rPr lang="en-US" b="0" i="1" dirty="0">
                <a:solidFill>
                  <a:srgbClr val="374151"/>
                </a:solidFill>
                <a:effectLst/>
                <a:latin typeface="Söhne"/>
              </a:rPr>
              <a:t>Effect:</a:t>
            </a:r>
            <a:r>
              <a:rPr lang="en-US" b="0" i="0" dirty="0">
                <a:solidFill>
                  <a:srgbClr val="374151"/>
                </a:solidFill>
                <a:effectLst/>
                <a:latin typeface="Söhne"/>
              </a:rPr>
              <a:t> Excludes rows from either table that don't meet the specified criteria in the ON clause.</a:t>
            </a:r>
          </a:p>
          <a:p>
            <a:pPr marL="742950" lvl="1" indent="-285750"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OUTER JOIN (or FULL OUTER JOIN):</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1" dirty="0">
                <a:solidFill>
                  <a:srgbClr val="374151"/>
                </a:solidFill>
                <a:effectLst/>
                <a:latin typeface="Söhne"/>
              </a:rPr>
              <a:t>Purpose:</a:t>
            </a:r>
            <a:r>
              <a:rPr lang="en-US" b="0" i="0" dirty="0">
                <a:solidFill>
                  <a:srgbClr val="374151"/>
                </a:solidFill>
                <a:effectLst/>
                <a:latin typeface="Söhne"/>
              </a:rPr>
              <a:t> Retrieves all rows from both tables.</a:t>
            </a:r>
          </a:p>
          <a:p>
            <a:pPr marL="742950" lvl="1" indent="-285750" algn="l">
              <a:buFont typeface="Arial" panose="020B0604020202020204" pitchFamily="34" charset="0"/>
              <a:buChar char="•"/>
            </a:pPr>
            <a:r>
              <a:rPr lang="en-US" b="0" i="1" dirty="0">
                <a:solidFill>
                  <a:srgbClr val="374151"/>
                </a:solidFill>
                <a:effectLst/>
                <a:latin typeface="Söhne"/>
              </a:rPr>
              <a:t>Effect:</a:t>
            </a:r>
            <a:r>
              <a:rPr lang="en-US" b="0" i="0" dirty="0">
                <a:solidFill>
                  <a:srgbClr val="374151"/>
                </a:solidFill>
                <a:effectLst/>
                <a:latin typeface="Söhne"/>
              </a:rPr>
              <a:t> Displays unmatched rows from both tables, filling in NULL values for columns where no match is found.</a:t>
            </a:r>
          </a:p>
          <a:p>
            <a:pPr lvl="1"/>
            <a:endParaRPr lang="en-US" b="0" i="0" dirty="0">
              <a:solidFill>
                <a:srgbClr val="1C1917"/>
              </a:solidFill>
              <a:effectLst/>
              <a:latin typeface="-apple-system"/>
            </a:endParaRPr>
          </a:p>
        </p:txBody>
      </p:sp>
    </p:spTree>
    <p:extLst>
      <p:ext uri="{BB962C8B-B14F-4D97-AF65-F5344CB8AC3E}">
        <p14:creationId xmlns:p14="http://schemas.microsoft.com/office/powerpoint/2010/main" val="2646481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JOINs Combine Related Data</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1" i="0" dirty="0">
                <a:solidFill>
                  <a:srgbClr val="374151"/>
                </a:solidFill>
                <a:effectLst/>
                <a:latin typeface="Söhne"/>
              </a:rPr>
              <a:t>LEFT JOIN:</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1" dirty="0">
                <a:solidFill>
                  <a:srgbClr val="374151"/>
                </a:solidFill>
                <a:effectLst/>
                <a:latin typeface="Söhne"/>
              </a:rPr>
              <a:t>Purpose:</a:t>
            </a:r>
            <a:r>
              <a:rPr lang="en-US" b="0" i="0" dirty="0">
                <a:solidFill>
                  <a:srgbClr val="374151"/>
                </a:solidFill>
                <a:effectLst/>
                <a:latin typeface="Söhne"/>
              </a:rPr>
              <a:t> Retrieves all rows from the left table and matching rows from the right table.</a:t>
            </a:r>
          </a:p>
          <a:p>
            <a:pPr marL="742950" lvl="1" indent="-285750" algn="l">
              <a:buFont typeface="Arial" panose="020B0604020202020204" pitchFamily="34" charset="0"/>
              <a:buChar char="•"/>
            </a:pPr>
            <a:r>
              <a:rPr lang="en-US" b="0" i="1" dirty="0">
                <a:solidFill>
                  <a:srgbClr val="374151"/>
                </a:solidFill>
                <a:effectLst/>
                <a:latin typeface="Söhne"/>
              </a:rPr>
              <a:t>Effect:</a:t>
            </a:r>
            <a:r>
              <a:rPr lang="en-US" b="0" i="0" dirty="0">
                <a:solidFill>
                  <a:srgbClr val="374151"/>
                </a:solidFill>
                <a:effectLst/>
                <a:latin typeface="Söhne"/>
              </a:rPr>
              <a:t> Right table columns are NULL if no match is found in the left table.</a:t>
            </a:r>
          </a:p>
          <a:p>
            <a:pPr marL="742950" lvl="1" indent="-285750"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RIGHT JOIN:</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1" dirty="0">
                <a:solidFill>
                  <a:srgbClr val="374151"/>
                </a:solidFill>
                <a:effectLst/>
                <a:latin typeface="Söhne"/>
              </a:rPr>
              <a:t>Purpose:</a:t>
            </a:r>
            <a:r>
              <a:rPr lang="en-US" b="0" i="0" dirty="0">
                <a:solidFill>
                  <a:srgbClr val="374151"/>
                </a:solidFill>
                <a:effectLst/>
                <a:latin typeface="Söhne"/>
              </a:rPr>
              <a:t> Retrieves all rows from the right table and matching rows from the left table.</a:t>
            </a:r>
          </a:p>
          <a:p>
            <a:pPr marL="742950" lvl="1" indent="-285750" algn="l">
              <a:buFont typeface="Arial" panose="020B0604020202020204" pitchFamily="34" charset="0"/>
              <a:buChar char="•"/>
            </a:pPr>
            <a:r>
              <a:rPr lang="en-US" b="0" i="1" dirty="0">
                <a:solidFill>
                  <a:srgbClr val="374151"/>
                </a:solidFill>
                <a:effectLst/>
                <a:latin typeface="Söhne"/>
              </a:rPr>
              <a:t>Effect:</a:t>
            </a:r>
            <a:r>
              <a:rPr lang="en-US" b="0" i="0" dirty="0">
                <a:solidFill>
                  <a:srgbClr val="374151"/>
                </a:solidFill>
                <a:effectLst/>
                <a:latin typeface="Söhne"/>
              </a:rPr>
              <a:t> Left table columns are NULL if no match is found in the right table.</a:t>
            </a:r>
          </a:p>
        </p:txBody>
      </p:sp>
    </p:spTree>
    <p:extLst>
      <p:ext uri="{BB962C8B-B14F-4D97-AF65-F5344CB8AC3E}">
        <p14:creationId xmlns:p14="http://schemas.microsoft.com/office/powerpoint/2010/main" val="1888749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JOINs Combine Related Data</a:t>
            </a:r>
          </a:p>
        </p:txBody>
      </p:sp>
      <p:pic>
        <p:nvPicPr>
          <p:cNvPr id="4" name="Picture 6" descr="Types of SQL Joins: Differences, SQL Code Examples">
            <a:extLst>
              <a:ext uri="{FF2B5EF4-FFF2-40B4-BE49-F238E27FC236}">
                <a16:creationId xmlns:a16="http://schemas.microsoft.com/office/drawing/2014/main" id="{0F420163-1422-7174-E42D-96A2257C53C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06245" y="1123462"/>
            <a:ext cx="7131509" cy="5002701"/>
          </a:xfrm>
          <a:prstGeom prst="rect">
            <a:avLst/>
          </a:prstGeom>
          <a:solidFill>
            <a:srgbClr val="FFFFFF"/>
          </a:solidFill>
        </p:spPr>
      </p:pic>
    </p:spTree>
    <p:extLst>
      <p:ext uri="{BB962C8B-B14F-4D97-AF65-F5344CB8AC3E}">
        <p14:creationId xmlns:p14="http://schemas.microsoft.com/office/powerpoint/2010/main" val="334861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a:t>Inner Join Fundamentals</a:t>
            </a:r>
            <a:endParaRPr lang="en-US" dirty="0"/>
          </a:p>
        </p:txBody>
      </p:sp>
      <p:pic>
        <p:nvPicPr>
          <p:cNvPr id="2050" name="Picture 2" descr="INNER JOIN: a guide to the most important JOIN - IONOS CA">
            <a:extLst>
              <a:ext uri="{FF2B5EF4-FFF2-40B4-BE49-F238E27FC236}">
                <a16:creationId xmlns:a16="http://schemas.microsoft.com/office/drawing/2014/main" id="{EE947A9C-A2FF-8173-10F9-25C41FEFDE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1842" y="2044593"/>
            <a:ext cx="5660316" cy="3180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7139218"/>
      </p:ext>
    </p:extLst>
  </p:cSld>
  <p:clrMapOvr>
    <a:masterClrMapping/>
  </p:clrMapOvr>
</p:sld>
</file>

<file path=ppt/theme/theme1.xml><?xml version="1.0" encoding="utf-8"?>
<a:theme xmlns:a="http://schemas.openxmlformats.org/drawingml/2006/main" name="Title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Slide 0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Information Slide 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Information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17D047DAB2764FBE8B85865ADF125C" ma:contentTypeVersion="0" ma:contentTypeDescription="Create a new document." ma:contentTypeScope="" ma:versionID="3154522c01a2510568c44eaa3f86772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9784AE-7718-4684-9BBC-9AAC52D5A5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530F82F-BEB8-4CE5-BAAE-EC5C7B644B7C}">
  <ds:schemaRefs>
    <ds:schemaRef ds:uri="http://schemas.microsoft.com/office/2006/documentManagement/types"/>
    <ds:schemaRef ds:uri="http://schemas.microsoft.com/office/2006/metadata/properties"/>
    <ds:schemaRef ds:uri="http://www.w3.org/XML/1998/namespace"/>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E49E43F2-009D-4FD5-9629-B1B9A3DF71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15735</TotalTime>
  <Words>4324</Words>
  <Application>Microsoft Macintosh PowerPoint</Application>
  <PresentationFormat>On-screen Show (4:3)</PresentationFormat>
  <Paragraphs>412</Paragraphs>
  <Slides>34</Slides>
  <Notes>27</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34</vt:i4>
      </vt:variant>
    </vt:vector>
  </HeadingPairs>
  <TitlesOfParts>
    <vt:vector size="43" baseType="lpstr">
      <vt:lpstr>-apple-system</vt:lpstr>
      <vt:lpstr>Arial</vt:lpstr>
      <vt:lpstr>Calibri</vt:lpstr>
      <vt:lpstr>Söhne</vt:lpstr>
      <vt:lpstr>Söhne Mono</vt:lpstr>
      <vt:lpstr>Title Slide 02</vt:lpstr>
      <vt:lpstr>Title Slide 03</vt:lpstr>
      <vt:lpstr>Information Slide 01</vt:lpstr>
      <vt:lpstr>Information Slide 02</vt:lpstr>
      <vt:lpstr>Joins in SQL</vt:lpstr>
      <vt:lpstr>Learning Objectives</vt:lpstr>
      <vt:lpstr>JOINs Combine Related Data</vt:lpstr>
      <vt:lpstr>JOINs Combine Related Data</vt:lpstr>
      <vt:lpstr>JOINs Combine Related Data</vt:lpstr>
      <vt:lpstr>JOINs Combine Related Data</vt:lpstr>
      <vt:lpstr>JOINs Combine Related Data</vt:lpstr>
      <vt:lpstr>JOINs Combine Related Data</vt:lpstr>
      <vt:lpstr>Inner Join Fundamentals</vt:lpstr>
      <vt:lpstr>Inner Join Fundamentals</vt:lpstr>
      <vt:lpstr>Inner Join Fundamentals</vt:lpstr>
      <vt:lpstr>Full Outer Join Fundamentals</vt:lpstr>
      <vt:lpstr>Full Outer Join Fundamentals</vt:lpstr>
      <vt:lpstr>Left Join Fundamentals</vt:lpstr>
      <vt:lpstr>Left Join Fundamentals</vt:lpstr>
      <vt:lpstr>Right Join Fundamentals</vt:lpstr>
      <vt:lpstr>Right Join Fundamentals</vt:lpstr>
      <vt:lpstr>Right Join Fundamentals</vt:lpstr>
      <vt:lpstr>Why Use Join Alias</vt:lpstr>
      <vt:lpstr>Why Use Join Alias</vt:lpstr>
      <vt:lpstr>Join Conditions Related to Table Data</vt:lpstr>
      <vt:lpstr>Join Conditions Related to Table Data</vt:lpstr>
      <vt:lpstr>Join Conditions Related to Table Data</vt:lpstr>
      <vt:lpstr>Join Conditions Related to Table Data</vt:lpstr>
      <vt:lpstr>Join Conditions Related to Table Data</vt:lpstr>
      <vt:lpstr>Joins Enabled Aggregated Analysis</vt:lpstr>
      <vt:lpstr>Joins Enabled Aggregated Analysis</vt:lpstr>
      <vt:lpstr>Joins Enabled Aggregated Analysis</vt:lpstr>
      <vt:lpstr>Joins Enabled Aggregated Analysis</vt:lpstr>
      <vt:lpstr>Hands On Examples</vt:lpstr>
      <vt:lpstr>Hands On Examples</vt:lpstr>
      <vt:lpstr>Hands On Examples</vt:lpstr>
      <vt:lpstr>Summary</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Aleksandar Jovanovich</cp:lastModifiedBy>
  <cp:revision>310</cp:revision>
  <cp:lastPrinted>2018-09-19T19:48:01Z</cp:lastPrinted>
  <dcterms:created xsi:type="dcterms:W3CDTF">2010-04-12T23:12:02Z</dcterms:created>
  <dcterms:modified xsi:type="dcterms:W3CDTF">2024-01-29T00:09:26Z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