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64" r:id="rId4"/>
    <p:sldMasterId id="2147493466" r:id="rId5"/>
    <p:sldMasterId id="2147493460" r:id="rId6"/>
    <p:sldMasterId id="2147493470" r:id="rId7"/>
  </p:sldMasterIdLst>
  <p:notesMasterIdLst>
    <p:notesMasterId r:id="rId40"/>
  </p:notesMasterIdLst>
  <p:handoutMasterIdLst>
    <p:handoutMasterId r:id="rId41"/>
  </p:handoutMasterIdLst>
  <p:sldIdLst>
    <p:sldId id="256" r:id="rId8"/>
    <p:sldId id="310" r:id="rId9"/>
    <p:sldId id="423" r:id="rId10"/>
    <p:sldId id="349" r:id="rId11"/>
    <p:sldId id="407" r:id="rId12"/>
    <p:sldId id="430" r:id="rId13"/>
    <p:sldId id="431" r:id="rId14"/>
    <p:sldId id="432" r:id="rId15"/>
    <p:sldId id="433" r:id="rId16"/>
    <p:sldId id="434" r:id="rId17"/>
    <p:sldId id="427" r:id="rId18"/>
    <p:sldId id="428" r:id="rId19"/>
    <p:sldId id="429" r:id="rId20"/>
    <p:sldId id="424" r:id="rId21"/>
    <p:sldId id="410" r:id="rId22"/>
    <p:sldId id="413" r:id="rId23"/>
    <p:sldId id="414" r:id="rId24"/>
    <p:sldId id="420" r:id="rId25"/>
    <p:sldId id="415" r:id="rId26"/>
    <p:sldId id="425" r:id="rId27"/>
    <p:sldId id="416" r:id="rId28"/>
    <p:sldId id="417" r:id="rId29"/>
    <p:sldId id="418" r:id="rId30"/>
    <p:sldId id="419" r:id="rId31"/>
    <p:sldId id="421" r:id="rId32"/>
    <p:sldId id="426" r:id="rId33"/>
    <p:sldId id="347" r:id="rId34"/>
    <p:sldId id="435" r:id="rId35"/>
    <p:sldId id="404" r:id="rId36"/>
    <p:sldId id="340" r:id="rId37"/>
    <p:sldId id="405" r:id="rId38"/>
    <p:sldId id="406" r:id="rId39"/>
  </p:sldIdLst>
  <p:sldSz cx="9144000" cy="6858000" type="screen4x3"/>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Introduction" id="{BC28EC59-4031-D347-AEEC-64BD42C86D32}">
          <p14:sldIdLst>
            <p14:sldId id="256"/>
            <p14:sldId id="310"/>
          </p14:sldIdLst>
        </p14:section>
        <p14:section name="What Is a CTE" id="{C2A41310-6BB7-9640-AF2E-D419E4D02B8D}">
          <p14:sldIdLst>
            <p14:sldId id="423"/>
            <p14:sldId id="349"/>
            <p14:sldId id="407"/>
          </p14:sldIdLst>
        </p14:section>
        <p14:section name="Creating CTEs" id="{6CF7CD56-ACA8-0E46-A8A0-F8C12B9F6455}">
          <p14:sldIdLst>
            <p14:sldId id="430"/>
            <p14:sldId id="431"/>
            <p14:sldId id="432"/>
            <p14:sldId id="433"/>
            <p14:sldId id="434"/>
          </p14:sldIdLst>
        </p14:section>
        <p14:section name="What Is a TEMP TABLE" id="{C726FF4D-7B1F-4B4A-82B0-E1A26A088CA2}">
          <p14:sldIdLst>
            <p14:sldId id="427"/>
            <p14:sldId id="428"/>
            <p14:sldId id="429"/>
          </p14:sldIdLst>
        </p14:section>
        <p14:section name="Creating TEMP Tables" id="{B299EAB8-4134-2844-B67D-1E97E8F9CCEB}">
          <p14:sldIdLst>
            <p14:sldId id="424"/>
            <p14:sldId id="410"/>
            <p14:sldId id="413"/>
            <p14:sldId id="414"/>
            <p14:sldId id="420"/>
            <p14:sldId id="415"/>
          </p14:sldIdLst>
        </p14:section>
        <p14:section name="Data Analysis With Temp Tables" id="{D3DBE30E-DC1E-AD41-B598-D047064EEB40}">
          <p14:sldIdLst>
            <p14:sldId id="425"/>
            <p14:sldId id="416"/>
            <p14:sldId id="417"/>
            <p14:sldId id="418"/>
            <p14:sldId id="419"/>
            <p14:sldId id="421"/>
          </p14:sldIdLst>
        </p14:section>
        <p14:section name="Summary" id="{AA4C0EAE-79EF-BF4D-B6F5-7387AB23E75D}">
          <p14:sldIdLst>
            <p14:sldId id="426"/>
            <p14:sldId id="347"/>
            <p14:sldId id="435"/>
          </p14:sldIdLst>
        </p14:section>
        <p14:section name="Guided Exercise" id="{94B4DAB3-0118-0F4E-8E94-2BB8ACE9EF48}">
          <p14:sldIdLst>
            <p14:sldId id="404"/>
            <p14:sldId id="340"/>
            <p14:sldId id="405"/>
            <p14:sldId id="40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B Fischbach" initials="TBF" lastIdx="1" clrIdx="0">
    <p:extLst>
      <p:ext uri="{19B8F6BF-5375-455C-9EA6-DF929625EA0E}">
        <p15:presenceInfo xmlns:p15="http://schemas.microsoft.com/office/powerpoint/2012/main" userId="S::Thomas_B_Fischbach@Progressive.com::9b100181-ba77-43d8-8d5d-d32fd393812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4036"/>
    <a:srgbClr val="F5857E"/>
    <a:srgbClr val="00556F"/>
    <a:srgbClr val="4A7EBB"/>
    <a:srgbClr val="F7CE3C"/>
    <a:srgbClr val="D3CCBD"/>
    <a:srgbClr val="3F80CD"/>
    <a:srgbClr val="949A90"/>
    <a:srgbClr val="98DAD9"/>
    <a:srgbClr val="F582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84521" autoAdjust="0"/>
  </p:normalViewPr>
  <p:slideViewPr>
    <p:cSldViewPr snapToGrid="0" snapToObjects="1">
      <p:cViewPr varScale="1">
        <p:scale>
          <a:sx n="106" d="100"/>
          <a:sy n="106" d="100"/>
        </p:scale>
        <p:origin x="2384" y="184"/>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37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commentAuthors" Target="commentAuthor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presProps" Target="presProps.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ableStyles" Target="tableStyles.xml"/><Relationship Id="rId20" Type="http://schemas.openxmlformats.org/officeDocument/2006/relationships/slide" Target="slides/slide13.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D0F6E1-8E43-44BB-AD10-2D118302B846}"/>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A9C8FFBC-F1EF-49C4-B2DA-DFD741760FD4}"/>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eaLnBrk="1" hangingPunct="1">
              <a:defRPr sz="1200"/>
            </a:lvl1pPr>
          </a:lstStyle>
          <a:p>
            <a:pPr>
              <a:defRPr/>
            </a:pPr>
            <a:fld id="{0A4128A1-2553-4925-80BE-11C9C0688C53}" type="datetimeFigureOut">
              <a:rPr lang="en-US"/>
              <a:pPr>
                <a:defRPr/>
              </a:pPr>
              <a:t>4/3/25</a:t>
            </a:fld>
            <a:endParaRPr lang="en-US" dirty="0"/>
          </a:p>
        </p:txBody>
      </p:sp>
      <p:sp>
        <p:nvSpPr>
          <p:cNvPr id="4" name="Footer Placeholder 3">
            <a:extLst>
              <a:ext uri="{FF2B5EF4-FFF2-40B4-BE49-F238E27FC236}">
                <a16:creationId xmlns:a16="http://schemas.microsoft.com/office/drawing/2014/main" id="{FC1B2341-728B-4800-8976-E62E7E046AD5}"/>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eaLnBrk="1" hangingPunct="1">
              <a:defRPr sz="1200"/>
            </a:lvl1pPr>
          </a:lstStyle>
          <a:p>
            <a:pPr>
              <a:defRPr/>
            </a:pPr>
            <a:endParaRPr lang="en-US" dirty="0"/>
          </a:p>
        </p:txBody>
      </p:sp>
      <p:sp>
        <p:nvSpPr>
          <p:cNvPr id="5" name="Slide Number Placeholder 4">
            <a:extLst>
              <a:ext uri="{FF2B5EF4-FFF2-40B4-BE49-F238E27FC236}">
                <a16:creationId xmlns:a16="http://schemas.microsoft.com/office/drawing/2014/main" id="{B8E81DBA-615F-46FB-B05F-A92766D5D1BF}"/>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eaLnBrk="1" hangingPunct="1">
              <a:defRPr sz="1200"/>
            </a:lvl1pPr>
          </a:lstStyle>
          <a:p>
            <a:pPr>
              <a:defRPr/>
            </a:pPr>
            <a:fld id="{D0868E51-713C-4D54-B1DE-277270EA252E}"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58705B-88C0-42CA-81F7-0E875CE611E6}"/>
              </a:ext>
            </a:extLst>
          </p:cNvPr>
          <p:cNvSpPr>
            <a:spLocks noGrp="1"/>
          </p:cNvSpPr>
          <p:nvPr>
            <p:ph type="hdr" sz="quarter"/>
          </p:nvPr>
        </p:nvSpPr>
        <p:spPr>
          <a:xfrm>
            <a:off x="0" y="0"/>
            <a:ext cx="3038475" cy="466725"/>
          </a:xfrm>
          <a:prstGeom prst="rect">
            <a:avLst/>
          </a:prstGeom>
        </p:spPr>
        <p:txBody>
          <a:bodyPr vert="horz" lIns="93177" tIns="46589" rIns="93177" bIns="46589"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9EE15126-4888-4932-B6C3-7B02C0C75981}"/>
              </a:ext>
            </a:extLst>
          </p:cNvPr>
          <p:cNvSpPr>
            <a:spLocks noGrp="1"/>
          </p:cNvSpPr>
          <p:nvPr>
            <p:ph type="dt" idx="1"/>
          </p:nvPr>
        </p:nvSpPr>
        <p:spPr>
          <a:xfrm>
            <a:off x="3970338" y="0"/>
            <a:ext cx="3038475" cy="466725"/>
          </a:xfrm>
          <a:prstGeom prst="rect">
            <a:avLst/>
          </a:prstGeom>
        </p:spPr>
        <p:txBody>
          <a:bodyPr vert="horz" lIns="93177" tIns="46589" rIns="93177" bIns="46589" rtlCol="0"/>
          <a:lstStyle>
            <a:lvl1pPr algn="r" eaLnBrk="1" hangingPunct="1">
              <a:defRPr sz="1200"/>
            </a:lvl1pPr>
          </a:lstStyle>
          <a:p>
            <a:pPr>
              <a:defRPr/>
            </a:pPr>
            <a:fld id="{73FBF92F-34BB-4974-879D-422CCDC29AB9}" type="datetimeFigureOut">
              <a:rPr lang="en-US"/>
              <a:pPr>
                <a:defRPr/>
              </a:pPr>
              <a:t>4/3/25</a:t>
            </a:fld>
            <a:endParaRPr lang="en-US" dirty="0"/>
          </a:p>
        </p:txBody>
      </p:sp>
      <p:sp>
        <p:nvSpPr>
          <p:cNvPr id="4" name="Slide Image Placeholder 3">
            <a:extLst>
              <a:ext uri="{FF2B5EF4-FFF2-40B4-BE49-F238E27FC236}">
                <a16:creationId xmlns:a16="http://schemas.microsoft.com/office/drawing/2014/main" id="{8413FD02-48A4-4DA7-89E7-2FC09C069680}"/>
              </a:ext>
            </a:extLst>
          </p:cNvPr>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a:extLst>
              <a:ext uri="{FF2B5EF4-FFF2-40B4-BE49-F238E27FC236}">
                <a16:creationId xmlns:a16="http://schemas.microsoft.com/office/drawing/2014/main" id="{48FFBB92-9C3B-4112-BD83-4F999ECDDF91}"/>
              </a:ext>
            </a:extLst>
          </p:cNvPr>
          <p:cNvSpPr>
            <a:spLocks noGrp="1"/>
          </p:cNvSpPr>
          <p:nvPr>
            <p:ph type="body" sz="quarter" idx="3"/>
          </p:nvPr>
        </p:nvSpPr>
        <p:spPr>
          <a:xfrm>
            <a:off x="701675" y="4473575"/>
            <a:ext cx="5607050" cy="3660775"/>
          </a:xfrm>
          <a:prstGeom prst="rect">
            <a:avLst/>
          </a:prstGeom>
        </p:spPr>
        <p:txBody>
          <a:bodyPr vert="horz" lIns="93177" tIns="46589" rIns="93177" bIns="4658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F66B235-252E-401B-AB21-D8A166EA2841}"/>
              </a:ext>
            </a:extLst>
          </p:cNvPr>
          <p:cNvSpPr>
            <a:spLocks noGrp="1"/>
          </p:cNvSpPr>
          <p:nvPr>
            <p:ph type="ftr" sz="quarter" idx="4"/>
          </p:nvPr>
        </p:nvSpPr>
        <p:spPr>
          <a:xfrm>
            <a:off x="0" y="8829675"/>
            <a:ext cx="3038475" cy="466725"/>
          </a:xfrm>
          <a:prstGeom prst="rect">
            <a:avLst/>
          </a:prstGeom>
        </p:spPr>
        <p:txBody>
          <a:bodyPr vert="horz" lIns="93177" tIns="46589" rIns="93177" bIns="46589" rtlCol="0" anchor="b"/>
          <a:lstStyle>
            <a:lvl1pPr algn="l" eaLnBrk="1" hangingPunct="1">
              <a:defRPr sz="1200"/>
            </a:lvl1pPr>
          </a:lstStyle>
          <a:p>
            <a:pPr>
              <a:defRPr/>
            </a:pPr>
            <a:endParaRPr lang="en-US" dirty="0"/>
          </a:p>
        </p:txBody>
      </p:sp>
      <p:sp>
        <p:nvSpPr>
          <p:cNvPr id="7" name="Slide Number Placeholder 6">
            <a:extLst>
              <a:ext uri="{FF2B5EF4-FFF2-40B4-BE49-F238E27FC236}">
                <a16:creationId xmlns:a16="http://schemas.microsoft.com/office/drawing/2014/main" id="{FC0EAA52-B793-40A2-A43E-34445910796B}"/>
              </a:ext>
            </a:extLst>
          </p:cNvPr>
          <p:cNvSpPr>
            <a:spLocks noGrp="1"/>
          </p:cNvSpPr>
          <p:nvPr>
            <p:ph type="sldNum" sz="quarter" idx="5"/>
          </p:nvPr>
        </p:nvSpPr>
        <p:spPr>
          <a:xfrm>
            <a:off x="3970338" y="8829675"/>
            <a:ext cx="3038475" cy="466725"/>
          </a:xfrm>
          <a:prstGeom prst="rect">
            <a:avLst/>
          </a:prstGeom>
        </p:spPr>
        <p:txBody>
          <a:bodyPr vert="horz" lIns="93177" tIns="46589" rIns="93177" bIns="46589" rtlCol="0" anchor="b"/>
          <a:lstStyle>
            <a:lvl1pPr algn="r" eaLnBrk="1" hangingPunct="1">
              <a:defRPr sz="1200"/>
            </a:lvl1pPr>
          </a:lstStyle>
          <a:p>
            <a:pPr>
              <a:defRPr/>
            </a:pPr>
            <a:fld id="{D0B7D74D-C969-4920-A7A6-E44C909EE3F2}"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976F7B8F-3F81-492C-A80E-CAF72B928D5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397E328E-CCBA-4478-9B04-890335BD2D3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F0A16267-A242-433D-8871-F958D211A51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a:t>
            </a:fld>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DF0BA-4F91-D5EC-0EDF-F34694FE81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237098-FA25-4E50-8401-989B54D1F4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974962-CCA1-FA0D-4E76-1AA383AA0B3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8FA2627-304C-8F46-A2DC-59FF49B49B84}"/>
              </a:ext>
            </a:extLst>
          </p:cNvPr>
          <p:cNvSpPr>
            <a:spLocks noGrp="1"/>
          </p:cNvSpPr>
          <p:nvPr>
            <p:ph type="sldNum" sz="quarter" idx="5"/>
          </p:nvPr>
        </p:nvSpPr>
        <p:spPr/>
        <p:txBody>
          <a:bodyPr/>
          <a:lstStyle/>
          <a:p>
            <a:pPr>
              <a:defRPr/>
            </a:pPr>
            <a:fld id="{D0B7D74D-C969-4920-A7A6-E44C909EE3F2}" type="slidenum">
              <a:rPr lang="en-US" smtClean="0"/>
              <a:pPr>
                <a:defRPr/>
              </a:pPr>
              <a:t>10</a:t>
            </a:fld>
            <a:endParaRPr lang="en-US" dirty="0"/>
          </a:p>
        </p:txBody>
      </p:sp>
    </p:spTree>
    <p:extLst>
      <p:ext uri="{BB962C8B-B14F-4D97-AF65-F5344CB8AC3E}">
        <p14:creationId xmlns:p14="http://schemas.microsoft.com/office/powerpoint/2010/main" val="3471105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EFAA8B-6942-745E-0731-97F45245406E}"/>
            </a:ext>
          </a:extLst>
        </p:cNvPr>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D3699BB2-5012-6ADE-F562-259A8B2D826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B9F5F548-3C25-3F52-9C5A-97DFF4303B8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A94F727F-9F3B-EC5C-E326-CCF3393395A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11</a:t>
            </a:fld>
            <a:endParaRPr lang="en-US" altLang="en-US" dirty="0"/>
          </a:p>
        </p:txBody>
      </p:sp>
    </p:spTree>
    <p:extLst>
      <p:ext uri="{BB962C8B-B14F-4D97-AF65-F5344CB8AC3E}">
        <p14:creationId xmlns:p14="http://schemas.microsoft.com/office/powerpoint/2010/main" val="161619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18B73A-FB2D-E38F-C47A-07584944AF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46AB66-3E9A-C44B-DD3C-015ADD2857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483949-58E9-2D84-95A1-423ED2399E39}"/>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Welcome to the section on "Introduction to Temporary Tables."</a:t>
            </a:r>
          </a:p>
          <a:p>
            <a:pPr algn="l">
              <a:buFont typeface="Arial" panose="020B0604020202020204" pitchFamily="34" charset="0"/>
              <a:buChar char="•"/>
            </a:pPr>
            <a:r>
              <a:rPr lang="en-US" b="0" i="0" dirty="0">
                <a:solidFill>
                  <a:srgbClr val="374151"/>
                </a:solidFill>
                <a:effectLst/>
                <a:latin typeface="Söhne"/>
              </a:rPr>
              <a:t>In this segment, we'll explore the fundamental concept of temporary tables and their significance in SQL.</a:t>
            </a:r>
          </a:p>
          <a:p>
            <a:pPr algn="l">
              <a:buFont typeface="Arial" panose="020B0604020202020204" pitchFamily="34" charset="0"/>
              <a:buChar char="•"/>
            </a:pPr>
            <a:r>
              <a:rPr lang="en-US" b="0" i="0" dirty="0">
                <a:solidFill>
                  <a:srgbClr val="374151"/>
                </a:solidFill>
                <a:effectLst/>
                <a:latin typeface="Söhne"/>
              </a:rPr>
              <a:t>Temporary tables are like ephemeral workspaces in SQL, serving as dynamic data storage during query execution.</a:t>
            </a:r>
          </a:p>
          <a:p>
            <a:pPr algn="l">
              <a:buFont typeface="Arial" panose="020B0604020202020204" pitchFamily="34" charset="0"/>
              <a:buChar char="•"/>
            </a:pPr>
            <a:r>
              <a:rPr lang="en-US" b="0" i="0" dirty="0">
                <a:solidFill>
                  <a:srgbClr val="374151"/>
                </a:solidFill>
                <a:effectLst/>
                <a:latin typeface="Söhne"/>
              </a:rPr>
              <a:t>It's crucial to distinguish them from permanent database tables, as they have a limited lifespan within a session.</a:t>
            </a:r>
          </a:p>
          <a:p>
            <a:pPr algn="l">
              <a:buFont typeface="Arial" panose="020B0604020202020204" pitchFamily="34" charset="0"/>
              <a:buChar char="•"/>
            </a:pPr>
            <a:r>
              <a:rPr lang="en-US" b="0" i="0" dirty="0">
                <a:solidFill>
                  <a:srgbClr val="374151"/>
                </a:solidFill>
                <a:effectLst/>
                <a:latin typeface="Söhne"/>
              </a:rPr>
              <a:t>We'll delve into how temporary tables streamline complex data tasks and optimize SQL queries. Understanding their role is pivotal for efficient data manipulation and analysis. Let's continue our journey into the world of temporary tables.</a:t>
            </a:r>
          </a:p>
          <a:p>
            <a:endParaRPr lang="en-US" dirty="0"/>
          </a:p>
        </p:txBody>
      </p:sp>
      <p:sp>
        <p:nvSpPr>
          <p:cNvPr id="4" name="Slide Number Placeholder 3">
            <a:extLst>
              <a:ext uri="{FF2B5EF4-FFF2-40B4-BE49-F238E27FC236}">
                <a16:creationId xmlns:a16="http://schemas.microsoft.com/office/drawing/2014/main" id="{57C0B5C5-CAA0-9CF1-DD1C-F90ECE9EDA61}"/>
              </a:ext>
            </a:extLst>
          </p:cNvPr>
          <p:cNvSpPr>
            <a:spLocks noGrp="1"/>
          </p:cNvSpPr>
          <p:nvPr>
            <p:ph type="sldNum" sz="quarter" idx="5"/>
          </p:nvPr>
        </p:nvSpPr>
        <p:spPr/>
        <p:txBody>
          <a:bodyPr/>
          <a:lstStyle/>
          <a:p>
            <a:pPr>
              <a:defRPr/>
            </a:pPr>
            <a:fld id="{D0B7D74D-C969-4920-A7A6-E44C909EE3F2}" type="slidenum">
              <a:rPr lang="en-US" smtClean="0"/>
              <a:pPr>
                <a:defRPr/>
              </a:pPr>
              <a:t>12</a:t>
            </a:fld>
            <a:endParaRPr lang="en-US" dirty="0"/>
          </a:p>
        </p:txBody>
      </p:sp>
    </p:spTree>
    <p:extLst>
      <p:ext uri="{BB962C8B-B14F-4D97-AF65-F5344CB8AC3E}">
        <p14:creationId xmlns:p14="http://schemas.microsoft.com/office/powerpoint/2010/main" val="2591442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9B4A2C-751E-D31E-749F-8E8DFEB919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18802C-F34B-D28F-C040-22C7932385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881FF0-41F6-89F6-C353-7EE62917B1FA}"/>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SQL, you can create temporary tables directly from query results, offering a powerful way to generate and work with data dynamically.</a:t>
            </a:r>
          </a:p>
          <a:p>
            <a:pPr algn="l">
              <a:buFont typeface="Arial" panose="020B0604020202020204" pitchFamily="34" charset="0"/>
              <a:buChar char="•"/>
            </a:pPr>
            <a:r>
              <a:rPr lang="en-US" b="0" i="0" dirty="0">
                <a:solidFill>
                  <a:srgbClr val="374151"/>
                </a:solidFill>
                <a:effectLst/>
                <a:latin typeface="Söhne"/>
              </a:rPr>
              <a:t>This capability allows us to store the output of a query into a temporary table, providing a structured format for further analysis or manipulation.</a:t>
            </a:r>
          </a:p>
          <a:p>
            <a:pPr algn="l">
              <a:buFont typeface="Arial" panose="020B0604020202020204" pitchFamily="34" charset="0"/>
              <a:buChar char="•"/>
            </a:pPr>
            <a:r>
              <a:rPr lang="en-US" b="0" i="0" dirty="0">
                <a:solidFill>
                  <a:srgbClr val="374151"/>
                </a:solidFill>
                <a:effectLst/>
                <a:latin typeface="Söhne"/>
              </a:rPr>
              <a:t>In the following slides, we'll delve into practical examples of creating temporary tables from queries and leveraging this approach to tackle complex data tasks.</a:t>
            </a:r>
          </a:p>
          <a:p>
            <a:endParaRPr lang="en-US" dirty="0"/>
          </a:p>
        </p:txBody>
      </p:sp>
      <p:sp>
        <p:nvSpPr>
          <p:cNvPr id="4" name="Slide Number Placeholder 3">
            <a:extLst>
              <a:ext uri="{FF2B5EF4-FFF2-40B4-BE49-F238E27FC236}">
                <a16:creationId xmlns:a16="http://schemas.microsoft.com/office/drawing/2014/main" id="{84FBFDC3-43A0-B364-87BD-D867BFAF6F5D}"/>
              </a:ext>
            </a:extLst>
          </p:cNvPr>
          <p:cNvSpPr>
            <a:spLocks noGrp="1"/>
          </p:cNvSpPr>
          <p:nvPr>
            <p:ph type="sldNum" sz="quarter" idx="5"/>
          </p:nvPr>
        </p:nvSpPr>
        <p:spPr/>
        <p:txBody>
          <a:bodyPr/>
          <a:lstStyle/>
          <a:p>
            <a:pPr>
              <a:defRPr/>
            </a:pPr>
            <a:fld id="{D0B7D74D-C969-4920-A7A6-E44C909EE3F2}" type="slidenum">
              <a:rPr lang="en-US" smtClean="0"/>
              <a:pPr>
                <a:defRPr/>
              </a:pPr>
              <a:t>13</a:t>
            </a:fld>
            <a:endParaRPr lang="en-US" dirty="0"/>
          </a:p>
        </p:txBody>
      </p:sp>
    </p:spTree>
    <p:extLst>
      <p:ext uri="{BB962C8B-B14F-4D97-AF65-F5344CB8AC3E}">
        <p14:creationId xmlns:p14="http://schemas.microsoft.com/office/powerpoint/2010/main" val="4270503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18D27-2E32-6C7E-412C-6671F010903A}"/>
            </a:ext>
          </a:extLst>
        </p:cNvPr>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0B6D56F9-1972-828F-91ED-A98074B616D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79B21D08-E9E6-9037-5556-4A3FBF282E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9126667B-8E3D-6A8A-83F6-4B59846ABD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14</a:t>
            </a:fld>
            <a:endParaRPr lang="en-US" altLang="en-US" dirty="0"/>
          </a:p>
        </p:txBody>
      </p:sp>
    </p:spTree>
    <p:extLst>
      <p:ext uri="{BB962C8B-B14F-4D97-AF65-F5344CB8AC3E}">
        <p14:creationId xmlns:p14="http://schemas.microsoft.com/office/powerpoint/2010/main" val="2870897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BEAB7F-81D7-6E04-720E-E51CC9ADF9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7994DC-B063-3B05-608D-0D8D5DFA65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AA6886-799D-6DE3-987E-56E4C1E4528B}"/>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addition to using the CREATE TEMPORARY TABLE statement, you can create temporary tables using the SELECT INTO statement.</a:t>
            </a:r>
          </a:p>
          <a:p>
            <a:pPr algn="l">
              <a:buFont typeface="Arial" panose="020B0604020202020204" pitchFamily="34" charset="0"/>
              <a:buChar char="•"/>
            </a:pPr>
            <a:r>
              <a:rPr lang="en-US" b="0" i="0" dirty="0">
                <a:solidFill>
                  <a:srgbClr val="374151"/>
                </a:solidFill>
                <a:effectLst/>
                <a:latin typeface="Söhne"/>
              </a:rPr>
              <a:t>With the SELECT INTO statement, you define the structure of the temporary table within the SELECT clause, specifying the desired columns and their data types.</a:t>
            </a:r>
          </a:p>
          <a:p>
            <a:pPr algn="l">
              <a:buFont typeface="Arial" panose="020B0604020202020204" pitchFamily="34" charset="0"/>
              <a:buChar char="•"/>
            </a:pPr>
            <a:r>
              <a:rPr lang="en-US" b="0" i="0" dirty="0">
                <a:solidFill>
                  <a:srgbClr val="374151"/>
                </a:solidFill>
                <a:effectLst/>
                <a:latin typeface="Söhne"/>
              </a:rPr>
              <a:t>The query results are then inserted into the temporary table defined in the INTO clause, simplifying the process of creating and populating temporary tables in SQL.</a:t>
            </a:r>
          </a:p>
          <a:p>
            <a:endParaRPr lang="en-US" dirty="0"/>
          </a:p>
        </p:txBody>
      </p:sp>
      <p:sp>
        <p:nvSpPr>
          <p:cNvPr id="4" name="Slide Number Placeholder 3">
            <a:extLst>
              <a:ext uri="{FF2B5EF4-FFF2-40B4-BE49-F238E27FC236}">
                <a16:creationId xmlns:a16="http://schemas.microsoft.com/office/drawing/2014/main" id="{E2492672-38CE-8307-F199-929E8FC030DE}"/>
              </a:ext>
            </a:extLst>
          </p:cNvPr>
          <p:cNvSpPr>
            <a:spLocks noGrp="1"/>
          </p:cNvSpPr>
          <p:nvPr>
            <p:ph type="sldNum" sz="quarter" idx="5"/>
          </p:nvPr>
        </p:nvSpPr>
        <p:spPr/>
        <p:txBody>
          <a:bodyPr/>
          <a:lstStyle/>
          <a:p>
            <a:pPr>
              <a:defRPr/>
            </a:pPr>
            <a:fld id="{D0B7D74D-C969-4920-A7A6-E44C909EE3F2}" type="slidenum">
              <a:rPr lang="en-US" smtClean="0"/>
              <a:pPr>
                <a:defRPr/>
              </a:pPr>
              <a:t>15</a:t>
            </a:fld>
            <a:endParaRPr lang="en-US" dirty="0"/>
          </a:p>
        </p:txBody>
      </p:sp>
    </p:spTree>
    <p:extLst>
      <p:ext uri="{BB962C8B-B14F-4D97-AF65-F5344CB8AC3E}">
        <p14:creationId xmlns:p14="http://schemas.microsoft.com/office/powerpoint/2010/main" val="19362674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70ADA0-E031-75F3-AABD-5054243161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B75C0B-10BC-13BC-ECE8-63A71FBE5F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7CEEF5-7DCF-5E84-4C2A-9748F7462B98}"/>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this section, we'll delve into the powerful SQL technique of creating temporary tables from queries.</a:t>
            </a:r>
          </a:p>
          <a:p>
            <a:pPr algn="l">
              <a:buFont typeface="Arial" panose="020B0604020202020204" pitchFamily="34" charset="0"/>
              <a:buChar char="•"/>
            </a:pPr>
            <a:r>
              <a:rPr lang="en-US" b="0" i="0" dirty="0">
                <a:solidFill>
                  <a:srgbClr val="374151"/>
                </a:solidFill>
                <a:effectLst/>
                <a:latin typeface="Söhne"/>
              </a:rPr>
              <a:t>This approach provides us with a dynamic workspace for data processing and analysis.</a:t>
            </a:r>
          </a:p>
          <a:p>
            <a:pPr algn="l">
              <a:buFont typeface="Arial" panose="020B0604020202020204" pitchFamily="34" charset="0"/>
              <a:buChar char="•"/>
            </a:pPr>
            <a:r>
              <a:rPr lang="en-US" b="0" i="0" dirty="0">
                <a:solidFill>
                  <a:srgbClr val="374151"/>
                </a:solidFill>
                <a:effectLst/>
                <a:latin typeface="Söhne"/>
              </a:rPr>
              <a:t>Let's start by looking at the syntax for creating temporary tables from queries, followed by a detailed explanation.</a:t>
            </a:r>
          </a:p>
          <a:p>
            <a:pPr algn="l">
              <a:buFont typeface="Arial" panose="020B0604020202020204" pitchFamily="34" charset="0"/>
              <a:buChar char="•"/>
            </a:pPr>
            <a:r>
              <a:rPr lang="en-US" b="0" i="0" dirty="0">
                <a:solidFill>
                  <a:srgbClr val="374151"/>
                </a:solidFill>
                <a:effectLst/>
                <a:latin typeface="Söhne"/>
              </a:rPr>
              <a:t>The process begins with the CREATE TEMPORARY TABLE statement, where we specify the name of our temporary table. This name should be unique within the session and can have a prefix to indicate its temporary nature.</a:t>
            </a:r>
          </a:p>
          <a:p>
            <a:pPr algn="l">
              <a:buFont typeface="Arial" panose="020B0604020202020204" pitchFamily="34" charset="0"/>
              <a:buChar char="•"/>
            </a:pPr>
            <a:r>
              <a:rPr lang="en-US" b="0" i="0" dirty="0">
                <a:solidFill>
                  <a:srgbClr val="374151"/>
                </a:solidFill>
                <a:effectLst/>
                <a:latin typeface="Söhne"/>
              </a:rPr>
              <a:t>The AS keyword tells SQL that the query results will populate our temporary table.</a:t>
            </a:r>
          </a:p>
          <a:p>
            <a:pPr algn="l">
              <a:buFont typeface="Arial" panose="020B0604020202020204" pitchFamily="34" charset="0"/>
              <a:buChar char="•"/>
            </a:pPr>
            <a:r>
              <a:rPr lang="en-US" b="0" i="0" dirty="0">
                <a:solidFill>
                  <a:srgbClr val="374151"/>
                </a:solidFill>
                <a:effectLst/>
                <a:latin typeface="Söhne"/>
              </a:rPr>
              <a:t>Inside the SELECT statement, we define the columns we want in the temporary table, either by specifying them individually or using a wildcard (*) to include all columns.</a:t>
            </a:r>
          </a:p>
          <a:p>
            <a:pPr algn="l">
              <a:buFont typeface="Arial" panose="020B0604020202020204" pitchFamily="34" charset="0"/>
              <a:buChar char="•"/>
            </a:pPr>
            <a:r>
              <a:rPr lang="en-US" b="0" i="0" dirty="0">
                <a:solidFill>
                  <a:srgbClr val="374151"/>
                </a:solidFill>
                <a:effectLst/>
                <a:latin typeface="Söhne"/>
              </a:rPr>
              <a:t>The FROM clause identifies the source table or query from which we'll extract data.</a:t>
            </a:r>
          </a:p>
          <a:p>
            <a:pPr algn="l">
              <a:buFont typeface="Arial" panose="020B0604020202020204" pitchFamily="34" charset="0"/>
              <a:buChar char="•"/>
            </a:pPr>
            <a:r>
              <a:rPr lang="en-US" b="0" i="0" dirty="0">
                <a:solidFill>
                  <a:srgbClr val="374151"/>
                </a:solidFill>
                <a:effectLst/>
                <a:latin typeface="Söhne"/>
              </a:rPr>
              <a:t>Optionally, we can use the WHERE clause to filter the data based on specific conditions.</a:t>
            </a:r>
          </a:p>
          <a:p>
            <a:pPr algn="l">
              <a:buFont typeface="Arial" panose="020B0604020202020204" pitchFamily="34" charset="0"/>
              <a:buChar char="•"/>
            </a:pPr>
            <a:r>
              <a:rPr lang="en-US" b="0" i="0" dirty="0">
                <a:solidFill>
                  <a:srgbClr val="374151"/>
                </a:solidFill>
                <a:effectLst/>
                <a:latin typeface="Söhne"/>
              </a:rPr>
              <a:t>The result is a temporary table that offers a structured workspace for further data analysis and manipulation within the current session.</a:t>
            </a:r>
          </a:p>
          <a:p>
            <a:pPr algn="l">
              <a:buFont typeface="Arial" panose="020B0604020202020204" pitchFamily="34" charset="0"/>
              <a:buChar char="•"/>
            </a:pPr>
            <a:r>
              <a:rPr lang="en-US" b="0" i="0" dirty="0">
                <a:solidFill>
                  <a:srgbClr val="374151"/>
                </a:solidFill>
                <a:effectLst/>
                <a:latin typeface="Söhne"/>
              </a:rPr>
              <a:t>Remember that temporary tables are automatically removed when the session ends, making them an excellent choice for short-term data processing needs.</a:t>
            </a:r>
          </a:p>
          <a:p>
            <a:endParaRPr lang="en-US" dirty="0"/>
          </a:p>
        </p:txBody>
      </p:sp>
      <p:sp>
        <p:nvSpPr>
          <p:cNvPr id="4" name="Slide Number Placeholder 3">
            <a:extLst>
              <a:ext uri="{FF2B5EF4-FFF2-40B4-BE49-F238E27FC236}">
                <a16:creationId xmlns:a16="http://schemas.microsoft.com/office/drawing/2014/main" id="{676BD470-F250-706F-94AF-63076E2CA146}"/>
              </a:ext>
            </a:extLst>
          </p:cNvPr>
          <p:cNvSpPr>
            <a:spLocks noGrp="1"/>
          </p:cNvSpPr>
          <p:nvPr>
            <p:ph type="sldNum" sz="quarter" idx="5"/>
          </p:nvPr>
        </p:nvSpPr>
        <p:spPr/>
        <p:txBody>
          <a:bodyPr/>
          <a:lstStyle/>
          <a:p>
            <a:pPr>
              <a:defRPr/>
            </a:pPr>
            <a:fld id="{D0B7D74D-C969-4920-A7A6-E44C909EE3F2}" type="slidenum">
              <a:rPr lang="en-US" smtClean="0"/>
              <a:pPr>
                <a:defRPr/>
              </a:pPr>
              <a:t>16</a:t>
            </a:fld>
            <a:endParaRPr lang="en-US" dirty="0"/>
          </a:p>
        </p:txBody>
      </p:sp>
    </p:spTree>
    <p:extLst>
      <p:ext uri="{BB962C8B-B14F-4D97-AF65-F5344CB8AC3E}">
        <p14:creationId xmlns:p14="http://schemas.microsoft.com/office/powerpoint/2010/main" val="3690441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685BB-7244-0E82-F84B-D792FE3A0D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EB2A07-FEC3-199C-DC13-67FA21DBA7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9F8860-6EF5-CE52-49AD-58211FD9E407}"/>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Let's put the concept of creating temporary tables using the INTO clause into practice with an example.</a:t>
            </a:r>
          </a:p>
          <a:p>
            <a:pPr algn="l">
              <a:buFont typeface="Arial" panose="020B0604020202020204" pitchFamily="34" charset="0"/>
              <a:buChar char="•"/>
            </a:pPr>
            <a:r>
              <a:rPr lang="en-US" b="0" i="0" dirty="0">
                <a:solidFill>
                  <a:srgbClr val="374151"/>
                </a:solidFill>
                <a:effectLst/>
                <a:latin typeface="Söhne"/>
              </a:rPr>
              <a:t>In this SQL query, we aim to create a temporary table named "#</a:t>
            </a:r>
            <a:r>
              <a:rPr lang="en-US" b="0" i="0" dirty="0" err="1">
                <a:solidFill>
                  <a:srgbClr val="374151"/>
                </a:solidFill>
                <a:effectLst/>
                <a:latin typeface="Söhne"/>
              </a:rPr>
              <a:t>temp_employees</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We start with the SELECT statement, where we define the columns we want to include in our temporary table. These columns are selected from the "employees" table.</a:t>
            </a:r>
          </a:p>
          <a:p>
            <a:pPr algn="l">
              <a:buFont typeface="Arial" panose="020B0604020202020204" pitchFamily="34" charset="0"/>
              <a:buChar char="•"/>
            </a:pPr>
            <a:r>
              <a:rPr lang="en-US" b="0" i="0" dirty="0">
                <a:solidFill>
                  <a:srgbClr val="374151"/>
                </a:solidFill>
                <a:effectLst/>
                <a:latin typeface="Söhne"/>
              </a:rPr>
              <a:t>What's unique here is the use of the INTO clause, followed by the name of the temporary table (#</a:t>
            </a:r>
            <a:r>
              <a:rPr lang="en-US" b="0" i="0" dirty="0" err="1">
                <a:solidFill>
                  <a:srgbClr val="374151"/>
                </a:solidFill>
                <a:effectLst/>
                <a:latin typeface="Söhne"/>
              </a:rPr>
              <a:t>temp_employees</a:t>
            </a:r>
            <a:r>
              <a:rPr lang="en-US" b="0" i="0" dirty="0">
                <a:solidFill>
                  <a:srgbClr val="374151"/>
                </a:solidFill>
                <a:effectLst/>
                <a:latin typeface="Söhne"/>
              </a:rPr>
              <a:t>). The "#" prefix signifies that it's a temporary table.</a:t>
            </a:r>
          </a:p>
          <a:p>
            <a:pPr algn="l">
              <a:buFont typeface="Arial" panose="020B0604020202020204" pitchFamily="34" charset="0"/>
              <a:buChar char="•"/>
            </a:pPr>
            <a:r>
              <a:rPr lang="en-US" b="0" i="0" dirty="0">
                <a:solidFill>
                  <a:srgbClr val="374151"/>
                </a:solidFill>
                <a:effectLst/>
                <a:latin typeface="Söhne"/>
              </a:rPr>
              <a:t>Our query specifies the source table ("employees") from which we extract the data.</a:t>
            </a:r>
          </a:p>
          <a:p>
            <a:pPr algn="l">
              <a:buFont typeface="Arial" panose="020B0604020202020204" pitchFamily="34" charset="0"/>
              <a:buChar char="•"/>
            </a:pPr>
            <a:r>
              <a:rPr lang="en-US" b="0" i="0" dirty="0">
                <a:solidFill>
                  <a:srgbClr val="374151"/>
                </a:solidFill>
                <a:effectLst/>
                <a:latin typeface="Söhne"/>
              </a:rPr>
              <a:t>Additionally, we apply a filtering condition in the WHERE clause to include only employees hired on or after January 1, 2023.</a:t>
            </a:r>
          </a:p>
          <a:p>
            <a:pPr algn="l">
              <a:buFont typeface="Arial" panose="020B0604020202020204" pitchFamily="34" charset="0"/>
              <a:buChar char="•"/>
            </a:pPr>
            <a:r>
              <a:rPr lang="en-US" b="0" i="0" dirty="0">
                <a:solidFill>
                  <a:srgbClr val="374151"/>
                </a:solidFill>
                <a:effectLst/>
                <a:latin typeface="Söhne"/>
              </a:rPr>
              <a:t>The outcome is a session-specific temporary table, ready for further analysis and reporting, and it will be automatically removed when the session concludes.</a:t>
            </a:r>
          </a:p>
          <a:p>
            <a:endParaRPr lang="en-US" dirty="0"/>
          </a:p>
        </p:txBody>
      </p:sp>
      <p:sp>
        <p:nvSpPr>
          <p:cNvPr id="4" name="Slide Number Placeholder 3">
            <a:extLst>
              <a:ext uri="{FF2B5EF4-FFF2-40B4-BE49-F238E27FC236}">
                <a16:creationId xmlns:a16="http://schemas.microsoft.com/office/drawing/2014/main" id="{21376CEC-2598-CEB3-8D6D-033613FA60B0}"/>
              </a:ext>
            </a:extLst>
          </p:cNvPr>
          <p:cNvSpPr>
            <a:spLocks noGrp="1"/>
          </p:cNvSpPr>
          <p:nvPr>
            <p:ph type="sldNum" sz="quarter" idx="5"/>
          </p:nvPr>
        </p:nvSpPr>
        <p:spPr/>
        <p:txBody>
          <a:bodyPr/>
          <a:lstStyle/>
          <a:p>
            <a:pPr>
              <a:defRPr/>
            </a:pPr>
            <a:fld id="{D0B7D74D-C969-4920-A7A6-E44C909EE3F2}" type="slidenum">
              <a:rPr lang="en-US" smtClean="0"/>
              <a:pPr>
                <a:defRPr/>
              </a:pPr>
              <a:t>17</a:t>
            </a:fld>
            <a:endParaRPr lang="en-US" dirty="0"/>
          </a:p>
        </p:txBody>
      </p:sp>
    </p:spTree>
    <p:extLst>
      <p:ext uri="{BB962C8B-B14F-4D97-AF65-F5344CB8AC3E}">
        <p14:creationId xmlns:p14="http://schemas.microsoft.com/office/powerpoint/2010/main" val="2368077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9C5B4-2DAE-2CED-A101-ABF8E75A4E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9332A0-9464-C360-CD3A-DD5523F236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CE05B2-2025-7304-A800-75A6325E0943}"/>
              </a:ext>
            </a:extLst>
          </p:cNvPr>
          <p:cNvSpPr>
            <a:spLocks noGrp="1"/>
          </p:cNvSpPr>
          <p:nvPr>
            <p:ph type="body" idx="1"/>
          </p:nvPr>
        </p:nvSpPr>
        <p:spPr/>
        <p:txBody>
          <a:bodyPr/>
          <a:lstStyle/>
          <a:p>
            <a:r>
              <a:rPr lang="en-US" b="0" i="0" dirty="0">
                <a:solidFill>
                  <a:srgbClr val="374151"/>
                </a:solidFill>
                <a:effectLst/>
                <a:latin typeface="Söhne"/>
              </a:rPr>
              <a:t>Temporary tables, marked with a </a:t>
            </a:r>
            <a:r>
              <a:rPr lang="en-US" dirty="0"/>
              <a:t>#</a:t>
            </a:r>
            <a:r>
              <a:rPr lang="en-US" b="0" i="0" dirty="0">
                <a:solidFill>
                  <a:srgbClr val="374151"/>
                </a:solidFill>
                <a:effectLst/>
                <a:latin typeface="Söhne"/>
              </a:rPr>
              <a:t>, are invaluable in SQL for data analysis and query processing. They offer a distinct scope, automatic cleanup, and isolation. These benefits make them ideal for storing and manipulating data temporarily during a session. Temporary tables can improve query performance and reduce naming conflicts while maintaining data integrity. In our guided exercise, we used them to break down complex data analysis tasks into manageable steps.</a:t>
            </a:r>
            <a:endParaRPr lang="en-US" dirty="0"/>
          </a:p>
        </p:txBody>
      </p:sp>
      <p:sp>
        <p:nvSpPr>
          <p:cNvPr id="4" name="Slide Number Placeholder 3">
            <a:extLst>
              <a:ext uri="{FF2B5EF4-FFF2-40B4-BE49-F238E27FC236}">
                <a16:creationId xmlns:a16="http://schemas.microsoft.com/office/drawing/2014/main" id="{26601D54-F981-1311-936D-08E5E7E9E148}"/>
              </a:ext>
            </a:extLst>
          </p:cNvPr>
          <p:cNvSpPr>
            <a:spLocks noGrp="1"/>
          </p:cNvSpPr>
          <p:nvPr>
            <p:ph type="sldNum" sz="quarter" idx="5"/>
          </p:nvPr>
        </p:nvSpPr>
        <p:spPr/>
        <p:txBody>
          <a:bodyPr/>
          <a:lstStyle/>
          <a:p>
            <a:pPr>
              <a:defRPr/>
            </a:pPr>
            <a:fld id="{D0B7D74D-C969-4920-A7A6-E44C909EE3F2}" type="slidenum">
              <a:rPr lang="en-US" smtClean="0"/>
              <a:pPr>
                <a:defRPr/>
              </a:pPr>
              <a:t>18</a:t>
            </a:fld>
            <a:endParaRPr lang="en-US" dirty="0"/>
          </a:p>
        </p:txBody>
      </p:sp>
    </p:spTree>
    <p:extLst>
      <p:ext uri="{BB962C8B-B14F-4D97-AF65-F5344CB8AC3E}">
        <p14:creationId xmlns:p14="http://schemas.microsoft.com/office/powerpoint/2010/main" val="14289499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FB52B-4875-DB87-F842-D50C9B13E5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BDE9BD-C797-011D-6591-55A44C5DD7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DB0781-F64F-A3D9-2B24-D3D7F0629406}"/>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Let's delve deeper into the scenarios when utilizing the INTO clause for temporary tables makes the most sense.</a:t>
            </a:r>
          </a:p>
          <a:p>
            <a:pPr algn="l">
              <a:buFont typeface="Arial" panose="020B0604020202020204" pitchFamily="34" charset="0"/>
              <a:buChar char="•"/>
            </a:pPr>
            <a:r>
              <a:rPr lang="en-US" b="0" i="0" dirty="0">
                <a:solidFill>
                  <a:srgbClr val="374151"/>
                </a:solidFill>
                <a:effectLst/>
                <a:latin typeface="Söhne"/>
              </a:rPr>
              <a:t>First, when you require quick data extraction from a single query without defining the table structure in advance, the INTO clause shines. It simplifies the process, making it both swift and efficient.</a:t>
            </a:r>
          </a:p>
          <a:p>
            <a:pPr algn="l">
              <a:buFont typeface="Arial" panose="020B0604020202020204" pitchFamily="34" charset="0"/>
              <a:buChar char="•"/>
            </a:pPr>
            <a:r>
              <a:rPr lang="en-US" b="0" i="0" dirty="0">
                <a:solidFill>
                  <a:srgbClr val="374151"/>
                </a:solidFill>
                <a:effectLst/>
                <a:latin typeface="Söhne"/>
              </a:rPr>
              <a:t>Second, if your goal is to create a temporary table with a straightforward syntax, skipping the explicit definition of column names and data types, the INTO clause streamlines this task.</a:t>
            </a:r>
          </a:p>
          <a:p>
            <a:pPr algn="l">
              <a:buFont typeface="Arial" panose="020B0604020202020204" pitchFamily="34" charset="0"/>
              <a:buChar char="•"/>
            </a:pPr>
            <a:r>
              <a:rPr lang="en-US" b="0" i="0" dirty="0">
                <a:solidFill>
                  <a:srgbClr val="374151"/>
                </a:solidFill>
                <a:effectLst/>
                <a:latin typeface="Söhne"/>
              </a:rPr>
              <a:t>For ad hoc queries or one-time data processing tasks where the temporary table won't be reused, the INTO clause provides a convenient and concise solution.</a:t>
            </a:r>
          </a:p>
          <a:p>
            <a:pPr algn="l">
              <a:buFont typeface="Arial" panose="020B0604020202020204" pitchFamily="34" charset="0"/>
              <a:buChar char="•"/>
            </a:pPr>
            <a:r>
              <a:rPr lang="en-US" b="0" i="0" dirty="0">
                <a:solidFill>
                  <a:srgbClr val="374151"/>
                </a:solidFill>
                <a:effectLst/>
                <a:latin typeface="Söhne"/>
              </a:rPr>
              <a:t>Lastly, when you need to store intermediate results during query or script execution, the INTO clause serves as a practical choice for temporary data storage.</a:t>
            </a:r>
          </a:p>
          <a:p>
            <a:endParaRPr lang="en-US" dirty="0"/>
          </a:p>
        </p:txBody>
      </p:sp>
      <p:sp>
        <p:nvSpPr>
          <p:cNvPr id="4" name="Slide Number Placeholder 3">
            <a:extLst>
              <a:ext uri="{FF2B5EF4-FFF2-40B4-BE49-F238E27FC236}">
                <a16:creationId xmlns:a16="http://schemas.microsoft.com/office/drawing/2014/main" id="{F8120E0F-92CC-E43F-7B6E-9DC8B3433907}"/>
              </a:ext>
            </a:extLst>
          </p:cNvPr>
          <p:cNvSpPr>
            <a:spLocks noGrp="1"/>
          </p:cNvSpPr>
          <p:nvPr>
            <p:ph type="sldNum" sz="quarter" idx="5"/>
          </p:nvPr>
        </p:nvSpPr>
        <p:spPr/>
        <p:txBody>
          <a:bodyPr/>
          <a:lstStyle/>
          <a:p>
            <a:pPr>
              <a:defRPr/>
            </a:pPr>
            <a:fld id="{D0B7D74D-C969-4920-A7A6-E44C909EE3F2}" type="slidenum">
              <a:rPr lang="en-US" smtClean="0"/>
              <a:pPr>
                <a:defRPr/>
              </a:pPr>
              <a:t>19</a:t>
            </a:fld>
            <a:endParaRPr lang="en-US" dirty="0"/>
          </a:p>
        </p:txBody>
      </p:sp>
    </p:spTree>
    <p:extLst>
      <p:ext uri="{BB962C8B-B14F-4D97-AF65-F5344CB8AC3E}">
        <p14:creationId xmlns:p14="http://schemas.microsoft.com/office/powerpoint/2010/main" val="2294091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a:t>
            </a:fld>
            <a:endParaRPr lang="en-US" dirty="0"/>
          </a:p>
        </p:txBody>
      </p:sp>
    </p:spTree>
    <p:extLst>
      <p:ext uri="{BB962C8B-B14F-4D97-AF65-F5344CB8AC3E}">
        <p14:creationId xmlns:p14="http://schemas.microsoft.com/office/powerpoint/2010/main" val="36654843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18D27-2E32-6C7E-412C-6671F010903A}"/>
            </a:ext>
          </a:extLst>
        </p:cNvPr>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0B6D56F9-1972-828F-91ED-A98074B616D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79B21D08-E9E6-9037-5556-4A3FBF282E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9126667B-8E3D-6A8A-83F6-4B59846ABD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20</a:t>
            </a:fld>
            <a:endParaRPr lang="en-US" altLang="en-US" dirty="0"/>
          </a:p>
        </p:txBody>
      </p:sp>
    </p:spTree>
    <p:extLst>
      <p:ext uri="{BB962C8B-B14F-4D97-AF65-F5344CB8AC3E}">
        <p14:creationId xmlns:p14="http://schemas.microsoft.com/office/powerpoint/2010/main" val="2870897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82C33-6C6E-6612-9AD9-44F312E519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69AD9C-71A7-4957-AD39-D3F2537C2B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A79202-B518-067C-D6AD-9A159AC66149}"/>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this slide, we'll explore the remarkable versatility of the INTO clause. It's not merely a tool for creating temporary tables; it's a powerful asset for breaking down intricate data analysis into more manageable steps. Let's dive in.</a:t>
            </a:r>
          </a:p>
          <a:p>
            <a:endParaRPr lang="en-US" dirty="0"/>
          </a:p>
        </p:txBody>
      </p:sp>
      <p:sp>
        <p:nvSpPr>
          <p:cNvPr id="4" name="Slide Number Placeholder 3">
            <a:extLst>
              <a:ext uri="{FF2B5EF4-FFF2-40B4-BE49-F238E27FC236}">
                <a16:creationId xmlns:a16="http://schemas.microsoft.com/office/drawing/2014/main" id="{28887FF9-6BB4-13C4-15B4-07FEFC236B1E}"/>
              </a:ext>
            </a:extLst>
          </p:cNvPr>
          <p:cNvSpPr>
            <a:spLocks noGrp="1"/>
          </p:cNvSpPr>
          <p:nvPr>
            <p:ph type="sldNum" sz="quarter" idx="5"/>
          </p:nvPr>
        </p:nvSpPr>
        <p:spPr/>
        <p:txBody>
          <a:bodyPr/>
          <a:lstStyle/>
          <a:p>
            <a:pPr>
              <a:defRPr/>
            </a:pPr>
            <a:fld id="{D0B7D74D-C969-4920-A7A6-E44C909EE3F2}" type="slidenum">
              <a:rPr lang="en-US" smtClean="0"/>
              <a:pPr>
                <a:defRPr/>
              </a:pPr>
              <a:t>21</a:t>
            </a:fld>
            <a:endParaRPr lang="en-US" dirty="0"/>
          </a:p>
        </p:txBody>
      </p:sp>
    </p:spTree>
    <p:extLst>
      <p:ext uri="{BB962C8B-B14F-4D97-AF65-F5344CB8AC3E}">
        <p14:creationId xmlns:p14="http://schemas.microsoft.com/office/powerpoint/2010/main" val="2104218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CFDE1-7963-C133-3613-4A8D798A23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57C28A-0036-3A9D-DECC-806B18B662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4EC7EE-0F3A-AB26-846D-0D946C1B8D11}"/>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the first step of leveraging the INTO clause for intermediate data analysis, we use it to both create a temporary table, denoted here as #</a:t>
            </a:r>
            <a:r>
              <a:rPr lang="en-US" b="0" i="0" dirty="0" err="1">
                <a:solidFill>
                  <a:srgbClr val="374151"/>
                </a:solidFill>
                <a:effectLst/>
                <a:latin typeface="Söhne"/>
              </a:rPr>
              <a:t>FilteredData</a:t>
            </a:r>
            <a:r>
              <a:rPr lang="en-US" b="0" i="0" dirty="0">
                <a:solidFill>
                  <a:srgbClr val="374151"/>
                </a:solidFill>
                <a:effectLst/>
                <a:latin typeface="Söhne"/>
              </a:rPr>
              <a:t>, and insert data into it. This single step allows us to extract raw data from your source table and apply initial filters or conditions to refine the dataset, ensuring that we work with relevant information. This initial filtering sets the stage for more focused analysis.</a:t>
            </a:r>
          </a:p>
          <a:p>
            <a:endParaRPr lang="en-US" dirty="0"/>
          </a:p>
        </p:txBody>
      </p:sp>
      <p:sp>
        <p:nvSpPr>
          <p:cNvPr id="4" name="Slide Number Placeholder 3">
            <a:extLst>
              <a:ext uri="{FF2B5EF4-FFF2-40B4-BE49-F238E27FC236}">
                <a16:creationId xmlns:a16="http://schemas.microsoft.com/office/drawing/2014/main" id="{BB1835A4-202B-6275-7D0D-6FE4C664D0D0}"/>
              </a:ext>
            </a:extLst>
          </p:cNvPr>
          <p:cNvSpPr>
            <a:spLocks noGrp="1"/>
          </p:cNvSpPr>
          <p:nvPr>
            <p:ph type="sldNum" sz="quarter" idx="5"/>
          </p:nvPr>
        </p:nvSpPr>
        <p:spPr/>
        <p:txBody>
          <a:bodyPr/>
          <a:lstStyle/>
          <a:p>
            <a:pPr>
              <a:defRPr/>
            </a:pPr>
            <a:fld id="{D0B7D74D-C969-4920-A7A6-E44C909EE3F2}" type="slidenum">
              <a:rPr lang="en-US" smtClean="0"/>
              <a:pPr>
                <a:defRPr/>
              </a:pPr>
              <a:t>22</a:t>
            </a:fld>
            <a:endParaRPr lang="en-US" dirty="0"/>
          </a:p>
        </p:txBody>
      </p:sp>
    </p:spTree>
    <p:extLst>
      <p:ext uri="{BB962C8B-B14F-4D97-AF65-F5344CB8AC3E}">
        <p14:creationId xmlns:p14="http://schemas.microsoft.com/office/powerpoint/2010/main" val="32734876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E9D910-AECF-A05D-1685-28F74CA933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3169EA-1F27-03EC-3AE0-09A412BEE5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0A7A58-795B-40C2-695B-DB4FACDD507B}"/>
              </a:ext>
            </a:extLst>
          </p:cNvPr>
          <p:cNvSpPr>
            <a:spLocks noGrp="1"/>
          </p:cNvSpPr>
          <p:nvPr>
            <p:ph type="body" idx="1"/>
          </p:nvPr>
        </p:nvSpPr>
        <p:spPr/>
        <p:txBody>
          <a:bodyPr/>
          <a:lstStyle/>
          <a:p>
            <a:pPr algn="l">
              <a:spcBef>
                <a:spcPts val="1800"/>
              </a:spcBef>
              <a:buNone/>
            </a:pPr>
            <a:r>
              <a:rPr lang="en-US" b="1" i="0" dirty="0">
                <a:solidFill>
                  <a:srgbClr val="FFFFFF"/>
                </a:solidFill>
                <a:effectLst/>
                <a:latin typeface="__Inter_d65c78"/>
              </a:rPr>
              <a:t>Speaker Notes:</a:t>
            </a:r>
            <a:endParaRPr lang="en-US" b="0" i="0" dirty="0">
              <a:solidFill>
                <a:srgbClr val="D1D5DB"/>
              </a:solidFill>
              <a:effectLst/>
              <a:latin typeface="__Inter_d65c78"/>
            </a:endParaRPr>
          </a:p>
          <a:p>
            <a:pPr algn="l">
              <a:spcBef>
                <a:spcPts val="1800"/>
              </a:spcBef>
              <a:buNone/>
            </a:pPr>
            <a:r>
              <a:rPr lang="en-US" b="0" i="0" dirty="0">
                <a:solidFill>
                  <a:srgbClr val="D1D5DB"/>
                </a:solidFill>
                <a:effectLst/>
                <a:latin typeface="__Inter_d65c78"/>
              </a:rPr>
              <a:t>In the second step of leveraging the INTO clause for intermediate data analysis, we focus on creating intermediate results specifically for data cleaning. We use the INTO clause to create temporary tables that help us organize and structure our cleaning process.</a:t>
            </a:r>
          </a:p>
          <a:p>
            <a:pPr algn="l">
              <a:spcBef>
                <a:spcPts val="1800"/>
              </a:spcBef>
              <a:buNone/>
            </a:pPr>
            <a:r>
              <a:rPr lang="en-US" b="1" i="0" dirty="0">
                <a:solidFill>
                  <a:srgbClr val="FFFFFF"/>
                </a:solidFill>
                <a:effectLst/>
                <a:latin typeface="__Inter_d65c78"/>
              </a:rPr>
              <a:t>Here, in the example:</a:t>
            </a:r>
            <a:endParaRPr lang="en-US" b="0" i="0" dirty="0">
              <a:solidFill>
                <a:srgbClr val="D1D5DB"/>
              </a:solidFill>
              <a:effectLst/>
              <a:latin typeface="__Inter_d65c78"/>
            </a:endParaRPr>
          </a:p>
          <a:p>
            <a:pPr algn="l">
              <a:spcBef>
                <a:spcPts val="1800"/>
              </a:spcBef>
              <a:buFont typeface="Arial" panose="020B0604020202020204" pitchFamily="34" charset="0"/>
              <a:buChar char="•"/>
            </a:pPr>
            <a:r>
              <a:rPr lang="en-US" b="0" i="0" dirty="0">
                <a:solidFill>
                  <a:srgbClr val="D1D5DB"/>
                </a:solidFill>
                <a:effectLst/>
                <a:latin typeface="__Inter_d65c78"/>
              </a:rPr>
              <a:t>We create a temporary table #</a:t>
            </a:r>
            <a:r>
              <a:rPr lang="en-US" b="0" i="0" dirty="0" err="1">
                <a:solidFill>
                  <a:srgbClr val="D1D5DB"/>
                </a:solidFill>
                <a:effectLst/>
                <a:latin typeface="__Inter_d65c78"/>
              </a:rPr>
              <a:t>UniqueRecords</a:t>
            </a:r>
            <a:r>
              <a:rPr lang="en-US" b="0" i="0" dirty="0">
                <a:solidFill>
                  <a:srgbClr val="D1D5DB"/>
                </a:solidFill>
                <a:effectLst/>
                <a:latin typeface="__Inter_d65c78"/>
              </a:rPr>
              <a:t> where we focus on removing duplicate records from the </a:t>
            </a:r>
            <a:r>
              <a:rPr lang="en-US" b="0" i="0" dirty="0" err="1">
                <a:solidFill>
                  <a:srgbClr val="D1D5DB"/>
                </a:solidFill>
                <a:effectLst/>
                <a:latin typeface="__Inter_d65c78"/>
              </a:rPr>
              <a:t>SourceTable</a:t>
            </a:r>
            <a:r>
              <a:rPr lang="en-US" b="0" i="0" dirty="0">
                <a:solidFill>
                  <a:srgbClr val="D1D5DB"/>
                </a:solidFill>
                <a:effectLst/>
                <a:latin typeface="__Inter_d65c78"/>
              </a:rPr>
              <a:t>.</a:t>
            </a:r>
          </a:p>
          <a:p>
            <a:pPr algn="l">
              <a:spcBef>
                <a:spcPts val="1800"/>
              </a:spcBef>
              <a:buFont typeface="Arial" panose="020B0604020202020204" pitchFamily="34" charset="0"/>
              <a:buChar char="•"/>
            </a:pPr>
            <a:r>
              <a:rPr lang="en-US" b="0" i="0" dirty="0">
                <a:solidFill>
                  <a:srgbClr val="D1D5DB"/>
                </a:solidFill>
                <a:effectLst/>
                <a:latin typeface="__Inter_d65c78"/>
              </a:rPr>
              <a:t>The SELECT DISTINCT statement is employed to ensure only unique combinations of columns (Col1, Col2, Col3) are selected.</a:t>
            </a:r>
          </a:p>
          <a:p>
            <a:pPr algn="l">
              <a:spcBef>
                <a:spcPts val="1800"/>
              </a:spcBef>
              <a:buFont typeface="Arial" panose="020B0604020202020204" pitchFamily="34" charset="0"/>
              <a:buChar char="•"/>
            </a:pPr>
            <a:r>
              <a:rPr lang="en-US" b="0" i="0" dirty="0">
                <a:solidFill>
                  <a:srgbClr val="D1D5DB"/>
                </a:solidFill>
                <a:effectLst/>
                <a:latin typeface="__Inter_d65c78"/>
              </a:rPr>
              <a:t>This operation effectively cleans the data by eliminating duplicate entries, ensuring that our dataset contains only distinct records.</a:t>
            </a:r>
          </a:p>
          <a:p>
            <a:endParaRPr lang="en-US" dirty="0"/>
          </a:p>
        </p:txBody>
      </p:sp>
      <p:sp>
        <p:nvSpPr>
          <p:cNvPr id="4" name="Slide Number Placeholder 3">
            <a:extLst>
              <a:ext uri="{FF2B5EF4-FFF2-40B4-BE49-F238E27FC236}">
                <a16:creationId xmlns:a16="http://schemas.microsoft.com/office/drawing/2014/main" id="{88914463-8C37-0DA9-8545-ABCCF9A893DB}"/>
              </a:ext>
            </a:extLst>
          </p:cNvPr>
          <p:cNvSpPr>
            <a:spLocks noGrp="1"/>
          </p:cNvSpPr>
          <p:nvPr>
            <p:ph type="sldNum" sz="quarter" idx="5"/>
          </p:nvPr>
        </p:nvSpPr>
        <p:spPr/>
        <p:txBody>
          <a:bodyPr/>
          <a:lstStyle/>
          <a:p>
            <a:pPr>
              <a:defRPr/>
            </a:pPr>
            <a:fld id="{D0B7D74D-C969-4920-A7A6-E44C909EE3F2}" type="slidenum">
              <a:rPr lang="en-US" smtClean="0"/>
              <a:pPr>
                <a:defRPr/>
              </a:pPr>
              <a:t>23</a:t>
            </a:fld>
            <a:endParaRPr lang="en-US" dirty="0"/>
          </a:p>
        </p:txBody>
      </p:sp>
    </p:spTree>
    <p:extLst>
      <p:ext uri="{BB962C8B-B14F-4D97-AF65-F5344CB8AC3E}">
        <p14:creationId xmlns:p14="http://schemas.microsoft.com/office/powerpoint/2010/main" val="11003084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6D2466-77D9-E313-8771-0D6BA8068B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A3A1A0-5C22-DD00-BD21-11EDF68263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6B8755-5043-D420-E31D-30E21366A014}"/>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the fourth and final step of leveraging the INTO clause for intermediate data analysis, we utilize the intermediate results, including the joined data stored in #</a:t>
            </a:r>
            <a:r>
              <a:rPr lang="en-US" b="0" i="0" dirty="0" err="1">
                <a:solidFill>
                  <a:srgbClr val="374151"/>
                </a:solidFill>
                <a:effectLst/>
                <a:latin typeface="Söhne"/>
              </a:rPr>
              <a:t>FinalAnalysisData</a:t>
            </a:r>
            <a:r>
              <a:rPr lang="en-US" b="0" i="0" dirty="0">
                <a:solidFill>
                  <a:srgbClr val="374151"/>
                </a:solidFill>
                <a:effectLst/>
                <a:latin typeface="Söhne"/>
              </a:rPr>
              <a:t>. This is where we perform advanced analysis.</a:t>
            </a:r>
          </a:p>
          <a:p>
            <a:pPr algn="l">
              <a:buFont typeface="Arial" panose="020B0604020202020204" pitchFamily="34" charset="0"/>
              <a:buChar char="•"/>
            </a:pPr>
            <a:r>
              <a:rPr lang="en-US" b="0" i="0" dirty="0">
                <a:solidFill>
                  <a:srgbClr val="374151"/>
                </a:solidFill>
                <a:effectLst/>
                <a:latin typeface="Söhne"/>
              </a:rPr>
              <a:t>In this example, we perform a final analysis by calculating the average of </a:t>
            </a:r>
            <a:r>
              <a:rPr lang="en-US" b="0" i="0" dirty="0" err="1">
                <a:solidFill>
                  <a:srgbClr val="374151"/>
                </a:solidFill>
                <a:effectLst/>
                <a:latin typeface="Söhne"/>
              </a:rPr>
              <a:t>AverageValue</a:t>
            </a:r>
            <a:r>
              <a:rPr lang="en-US" b="0" i="0" dirty="0">
                <a:solidFill>
                  <a:srgbClr val="374151"/>
                </a:solidFill>
                <a:effectLst/>
                <a:latin typeface="Söhne"/>
              </a:rPr>
              <a:t> and the maximum of </a:t>
            </a:r>
            <a:r>
              <a:rPr lang="en-US" b="0" i="0" dirty="0" err="1">
                <a:solidFill>
                  <a:srgbClr val="374151"/>
                </a:solidFill>
                <a:effectLst/>
                <a:latin typeface="Söhne"/>
              </a:rPr>
              <a:t>TransformedValue</a:t>
            </a:r>
            <a:r>
              <a:rPr lang="en-US" b="0" i="0" dirty="0">
                <a:solidFill>
                  <a:srgbClr val="374151"/>
                </a:solidFill>
                <a:effectLst/>
                <a:latin typeface="Söhne"/>
              </a:rPr>
              <a:t> grouped by Col1. This advanced analysis helps us derive meaningful insights from the structured and processed data, allowing us to make data-driven decisions and draw conclusions effectively.</a:t>
            </a:r>
          </a:p>
          <a:p>
            <a:endParaRPr lang="en-US" dirty="0"/>
          </a:p>
        </p:txBody>
      </p:sp>
      <p:sp>
        <p:nvSpPr>
          <p:cNvPr id="4" name="Slide Number Placeholder 3">
            <a:extLst>
              <a:ext uri="{FF2B5EF4-FFF2-40B4-BE49-F238E27FC236}">
                <a16:creationId xmlns:a16="http://schemas.microsoft.com/office/drawing/2014/main" id="{03863DBC-8D6C-4A74-26F6-20235935A57E}"/>
              </a:ext>
            </a:extLst>
          </p:cNvPr>
          <p:cNvSpPr>
            <a:spLocks noGrp="1"/>
          </p:cNvSpPr>
          <p:nvPr>
            <p:ph type="sldNum" sz="quarter" idx="5"/>
          </p:nvPr>
        </p:nvSpPr>
        <p:spPr/>
        <p:txBody>
          <a:bodyPr/>
          <a:lstStyle/>
          <a:p>
            <a:pPr>
              <a:defRPr/>
            </a:pPr>
            <a:fld id="{D0B7D74D-C969-4920-A7A6-E44C909EE3F2}" type="slidenum">
              <a:rPr lang="en-US" smtClean="0"/>
              <a:pPr>
                <a:defRPr/>
              </a:pPr>
              <a:t>24</a:t>
            </a:fld>
            <a:endParaRPr lang="en-US" dirty="0"/>
          </a:p>
        </p:txBody>
      </p:sp>
    </p:spTree>
    <p:extLst>
      <p:ext uri="{BB962C8B-B14F-4D97-AF65-F5344CB8AC3E}">
        <p14:creationId xmlns:p14="http://schemas.microsoft.com/office/powerpoint/2010/main" val="10272048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51E9FE-E4FF-F229-8954-2C995E237C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D51080-13E4-BF43-2B5F-16B2494088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356590-DB23-C98A-22B0-22CFE3BB3471}"/>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Temporary tables are a valuable tool, but like any resource, they should be managed responsibly.</a:t>
            </a:r>
          </a:p>
          <a:p>
            <a:pPr algn="l">
              <a:buFont typeface="Arial" panose="020B0604020202020204" pitchFamily="34" charset="0"/>
              <a:buChar char="•"/>
            </a:pPr>
            <a:r>
              <a:rPr lang="en-US" b="0" i="0" dirty="0">
                <a:solidFill>
                  <a:srgbClr val="374151"/>
                </a:solidFill>
                <a:effectLst/>
                <a:latin typeface="Söhne"/>
              </a:rPr>
              <a:t>Dropping temporary tables when you're done with them is a good habit to maintain database performance and prevent clutter.</a:t>
            </a:r>
          </a:p>
          <a:p>
            <a:pPr algn="l">
              <a:buFont typeface="Arial" panose="020B0604020202020204" pitchFamily="34" charset="0"/>
              <a:buChar char="•"/>
            </a:pPr>
            <a:r>
              <a:rPr lang="en-US" b="0" i="0" dirty="0">
                <a:solidFill>
                  <a:srgbClr val="374151"/>
                </a:solidFill>
                <a:effectLst/>
                <a:latin typeface="Söhne"/>
              </a:rPr>
              <a:t>Including DROP TABLE statements in your scripts ensures script reusability and prevents conflicts with existing tables.</a:t>
            </a:r>
          </a:p>
          <a:p>
            <a:pPr algn="l">
              <a:buFont typeface="Arial" panose="020B0604020202020204" pitchFamily="34" charset="0"/>
              <a:buChar char="•"/>
            </a:pPr>
            <a:r>
              <a:rPr lang="en-US" b="0" i="0" dirty="0">
                <a:solidFill>
                  <a:srgbClr val="374151"/>
                </a:solidFill>
                <a:effectLst/>
                <a:latin typeface="Söhne"/>
              </a:rPr>
              <a:t>In production or collaborative environments, follow established cleanup practices and responsibilities to ensure database integrity.</a:t>
            </a:r>
          </a:p>
          <a:p>
            <a:endParaRPr lang="en-US" dirty="0"/>
          </a:p>
        </p:txBody>
      </p:sp>
      <p:sp>
        <p:nvSpPr>
          <p:cNvPr id="4" name="Slide Number Placeholder 3">
            <a:extLst>
              <a:ext uri="{FF2B5EF4-FFF2-40B4-BE49-F238E27FC236}">
                <a16:creationId xmlns:a16="http://schemas.microsoft.com/office/drawing/2014/main" id="{980A4938-6407-F386-C167-3586415EF9AE}"/>
              </a:ext>
            </a:extLst>
          </p:cNvPr>
          <p:cNvSpPr>
            <a:spLocks noGrp="1"/>
          </p:cNvSpPr>
          <p:nvPr>
            <p:ph type="sldNum" sz="quarter" idx="5"/>
          </p:nvPr>
        </p:nvSpPr>
        <p:spPr/>
        <p:txBody>
          <a:bodyPr/>
          <a:lstStyle/>
          <a:p>
            <a:pPr>
              <a:defRPr/>
            </a:pPr>
            <a:fld id="{D0B7D74D-C969-4920-A7A6-E44C909EE3F2}" type="slidenum">
              <a:rPr lang="en-US" smtClean="0"/>
              <a:pPr>
                <a:defRPr/>
              </a:pPr>
              <a:t>25</a:t>
            </a:fld>
            <a:endParaRPr lang="en-US" dirty="0"/>
          </a:p>
        </p:txBody>
      </p:sp>
    </p:spTree>
    <p:extLst>
      <p:ext uri="{BB962C8B-B14F-4D97-AF65-F5344CB8AC3E}">
        <p14:creationId xmlns:p14="http://schemas.microsoft.com/office/powerpoint/2010/main" val="15695360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18D27-2E32-6C7E-412C-6671F010903A}"/>
            </a:ext>
          </a:extLst>
        </p:cNvPr>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0B6D56F9-1972-828F-91ED-A98074B616D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79B21D08-E9E6-9037-5556-4A3FBF282E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9126667B-8E3D-6A8A-83F6-4B59846ABD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26</a:t>
            </a:fld>
            <a:endParaRPr lang="en-US" altLang="en-US" dirty="0"/>
          </a:p>
        </p:txBody>
      </p:sp>
    </p:spTree>
    <p:extLst>
      <p:ext uri="{BB962C8B-B14F-4D97-AF65-F5344CB8AC3E}">
        <p14:creationId xmlns:p14="http://schemas.microsoft.com/office/powerpoint/2010/main" val="28708971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Intermediate data analysis brings a range of benefits to your data processing tasks. First, it promotes modularity by breaking down complex tasks into manageable steps. This simplifies the analysis process, making it easier to handle and maintain.</a:t>
            </a:r>
          </a:p>
          <a:p>
            <a:pPr algn="l">
              <a:buFont typeface="Arial" panose="020B0604020202020204" pitchFamily="34" charset="0"/>
              <a:buChar char="•"/>
            </a:pPr>
            <a:r>
              <a:rPr lang="en-US" b="0" i="0" dirty="0">
                <a:solidFill>
                  <a:srgbClr val="374151"/>
                </a:solidFill>
                <a:effectLst/>
                <a:latin typeface="Söhne"/>
              </a:rPr>
              <a:t>Additionally, working with intermediate results enhances efficiency. Since you're dealing with smaller datasets at each step, query execution is faster.</a:t>
            </a:r>
          </a:p>
          <a:p>
            <a:pPr algn="l">
              <a:buFont typeface="Arial" panose="020B0604020202020204" pitchFamily="34" charset="0"/>
              <a:buChar char="•"/>
            </a:pPr>
            <a:r>
              <a:rPr lang="en-US" b="0" i="0" dirty="0">
                <a:solidFill>
                  <a:srgbClr val="374151"/>
                </a:solidFill>
                <a:effectLst/>
                <a:latin typeface="Söhne"/>
              </a:rPr>
              <a:t>Clarity is another advantage. Each step is well-structured, making it easier to understand, share, and collaborate with others on your analysis.</a:t>
            </a:r>
          </a:p>
          <a:p>
            <a:pPr algn="l">
              <a:buFont typeface="Arial" panose="020B0604020202020204" pitchFamily="34" charset="0"/>
              <a:buChar char="•"/>
            </a:pPr>
            <a:r>
              <a:rPr lang="en-US" b="0" i="0" dirty="0">
                <a:solidFill>
                  <a:srgbClr val="374151"/>
                </a:solidFill>
                <a:effectLst/>
                <a:latin typeface="Söhne"/>
              </a:rPr>
              <a:t>Lastly, intermediate data analysis offers flexibility. You can easily modify or add new analysis steps to specific parts of your workflow, allowing you to adapt to changing requirements or explore additional insights.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27</a:t>
            </a:fld>
            <a:endParaRPr lang="en-US" dirty="0"/>
          </a:p>
        </p:txBody>
      </p:sp>
    </p:spTree>
    <p:extLst>
      <p:ext uri="{BB962C8B-B14F-4D97-AF65-F5344CB8AC3E}">
        <p14:creationId xmlns:p14="http://schemas.microsoft.com/office/powerpoint/2010/main" val="24674748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E6661-0871-6879-E236-3435316632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FB3322-A200-F666-C07E-85EEF3CF8D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44F9BF-DD2D-7EFB-2F80-CE680C1724B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4335B85-9118-E8EF-F3D8-624412ED1D67}"/>
              </a:ext>
            </a:extLst>
          </p:cNvPr>
          <p:cNvSpPr>
            <a:spLocks noGrp="1"/>
          </p:cNvSpPr>
          <p:nvPr>
            <p:ph type="sldNum" sz="quarter" idx="5"/>
          </p:nvPr>
        </p:nvSpPr>
        <p:spPr/>
        <p:txBody>
          <a:bodyPr/>
          <a:lstStyle/>
          <a:p>
            <a:pPr>
              <a:defRPr/>
            </a:pPr>
            <a:fld id="{D0B7D74D-C969-4920-A7A6-E44C909EE3F2}" type="slidenum">
              <a:rPr lang="en-US" smtClean="0"/>
              <a:pPr>
                <a:defRPr/>
              </a:pPr>
              <a:t>28</a:t>
            </a:fld>
            <a:endParaRPr lang="en-US" dirty="0"/>
          </a:p>
        </p:txBody>
      </p:sp>
    </p:spTree>
    <p:extLst>
      <p:ext uri="{BB962C8B-B14F-4D97-AF65-F5344CB8AC3E}">
        <p14:creationId xmlns:p14="http://schemas.microsoft.com/office/powerpoint/2010/main" val="10575502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each function</a:t>
            </a: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31</a:t>
            </a:fld>
            <a:endParaRPr lang="en-US" dirty="0"/>
          </a:p>
        </p:txBody>
      </p:sp>
    </p:spTree>
    <p:extLst>
      <p:ext uri="{BB962C8B-B14F-4D97-AF65-F5344CB8AC3E}">
        <p14:creationId xmlns:p14="http://schemas.microsoft.com/office/powerpoint/2010/main" val="3313796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18D27-2E32-6C7E-412C-6671F010903A}"/>
            </a:ext>
          </a:extLst>
        </p:cNvPr>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0B6D56F9-1972-828F-91ED-A98074B616D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79B21D08-E9E6-9037-5556-4A3FBF282E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9126667B-8E3D-6A8A-83F6-4B59846ABD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3</a:t>
            </a:fld>
            <a:endParaRPr lang="en-US" altLang="en-US" dirty="0"/>
          </a:p>
        </p:txBody>
      </p:sp>
    </p:spTree>
    <p:extLst>
      <p:ext uri="{BB962C8B-B14F-4D97-AF65-F5344CB8AC3E}">
        <p14:creationId xmlns:p14="http://schemas.microsoft.com/office/powerpoint/2010/main" val="28708971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Answers are stored in the Exercise </a:t>
            </a:r>
            <a:r>
              <a:rPr lang="en-US" dirty="0" err="1"/>
              <a:t>Answers.sql</a:t>
            </a:r>
            <a:r>
              <a:rPr lang="en-US" dirty="0"/>
              <a:t> file</a:t>
            </a: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32</a:t>
            </a:fld>
            <a:endParaRPr lang="en-US" dirty="0"/>
          </a:p>
        </p:txBody>
      </p:sp>
    </p:spTree>
    <p:extLst>
      <p:ext uri="{BB962C8B-B14F-4D97-AF65-F5344CB8AC3E}">
        <p14:creationId xmlns:p14="http://schemas.microsoft.com/office/powerpoint/2010/main" val="2239918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Welcome to the section on "Introduction to Temporary Tables."</a:t>
            </a:r>
          </a:p>
          <a:p>
            <a:pPr algn="l">
              <a:buFont typeface="Arial" panose="020B0604020202020204" pitchFamily="34" charset="0"/>
              <a:buChar char="•"/>
            </a:pPr>
            <a:r>
              <a:rPr lang="en-US" b="0" i="0" dirty="0">
                <a:solidFill>
                  <a:srgbClr val="374151"/>
                </a:solidFill>
                <a:effectLst/>
                <a:latin typeface="Söhne"/>
              </a:rPr>
              <a:t>In this segment, we'll explore the fundamental concept of temporary tables and their significance in SQL.</a:t>
            </a:r>
          </a:p>
          <a:p>
            <a:pPr algn="l">
              <a:buFont typeface="Arial" panose="020B0604020202020204" pitchFamily="34" charset="0"/>
              <a:buChar char="•"/>
            </a:pPr>
            <a:r>
              <a:rPr lang="en-US" b="0" i="0" dirty="0">
                <a:solidFill>
                  <a:srgbClr val="374151"/>
                </a:solidFill>
                <a:effectLst/>
                <a:latin typeface="Söhne"/>
              </a:rPr>
              <a:t>Temporary tables are like ephemeral workspaces in SQL, serving as dynamic data storage during query execution.</a:t>
            </a:r>
          </a:p>
          <a:p>
            <a:pPr algn="l">
              <a:buFont typeface="Arial" panose="020B0604020202020204" pitchFamily="34" charset="0"/>
              <a:buChar char="•"/>
            </a:pPr>
            <a:r>
              <a:rPr lang="en-US" b="0" i="0" dirty="0">
                <a:solidFill>
                  <a:srgbClr val="374151"/>
                </a:solidFill>
                <a:effectLst/>
                <a:latin typeface="Söhne"/>
              </a:rPr>
              <a:t>It's crucial to distinguish them from permanent database tables, as they have a limited lifespan within a session.</a:t>
            </a:r>
          </a:p>
          <a:p>
            <a:pPr algn="l">
              <a:buFont typeface="Arial" panose="020B0604020202020204" pitchFamily="34" charset="0"/>
              <a:buChar char="•"/>
            </a:pPr>
            <a:r>
              <a:rPr lang="en-US" b="0" i="0" dirty="0">
                <a:solidFill>
                  <a:srgbClr val="374151"/>
                </a:solidFill>
                <a:effectLst/>
                <a:latin typeface="Söhne"/>
              </a:rPr>
              <a:t>We'll delve into how temporary tables streamline complex data tasks and optimize SQL queries. Understanding their role is pivotal for efficient data manipulation and analysis. Let's continue our journey into the world of temporary tables.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4</a:t>
            </a:fld>
            <a:endParaRPr lang="en-US" dirty="0"/>
          </a:p>
        </p:txBody>
      </p:sp>
    </p:spTree>
    <p:extLst>
      <p:ext uri="{BB962C8B-B14F-4D97-AF65-F5344CB8AC3E}">
        <p14:creationId xmlns:p14="http://schemas.microsoft.com/office/powerpoint/2010/main" val="1163611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2FDFA-6EA2-1C48-BFFB-1B80DEB17F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612E13-23C0-0530-9FFB-88F3027590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DE3EB0-F54B-F229-4115-6663B0F6637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187747D-F5EC-D76F-9582-1EE82DC00C56}"/>
              </a:ext>
            </a:extLst>
          </p:cNvPr>
          <p:cNvSpPr>
            <a:spLocks noGrp="1"/>
          </p:cNvSpPr>
          <p:nvPr>
            <p:ph type="sldNum" sz="quarter" idx="5"/>
          </p:nvPr>
        </p:nvSpPr>
        <p:spPr/>
        <p:txBody>
          <a:bodyPr/>
          <a:lstStyle/>
          <a:p>
            <a:pPr>
              <a:defRPr/>
            </a:pPr>
            <a:fld id="{D0B7D74D-C969-4920-A7A6-E44C909EE3F2}" type="slidenum">
              <a:rPr lang="en-US" smtClean="0"/>
              <a:pPr>
                <a:defRPr/>
              </a:pPr>
              <a:t>5</a:t>
            </a:fld>
            <a:endParaRPr lang="en-US" dirty="0"/>
          </a:p>
        </p:txBody>
      </p:sp>
    </p:spTree>
    <p:extLst>
      <p:ext uri="{BB962C8B-B14F-4D97-AF65-F5344CB8AC3E}">
        <p14:creationId xmlns:p14="http://schemas.microsoft.com/office/powerpoint/2010/main" val="4172080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C75E8-C350-2B4D-2143-15F2BF7B48F5}"/>
            </a:ext>
          </a:extLst>
        </p:cNvPr>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20903F58-79E1-B582-7A28-C53A0ED9B19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B7254D9E-7E0F-24EF-555F-3940DC48C14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8A6388EF-ECB3-6265-B962-7EFAD53727B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6</a:t>
            </a:fld>
            <a:endParaRPr lang="en-US" altLang="en-US" dirty="0"/>
          </a:p>
        </p:txBody>
      </p:sp>
    </p:spTree>
    <p:extLst>
      <p:ext uri="{BB962C8B-B14F-4D97-AF65-F5344CB8AC3E}">
        <p14:creationId xmlns:p14="http://schemas.microsoft.com/office/powerpoint/2010/main" val="2555968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FE5C1-DD1F-D7AA-F123-F02E3CCE36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DD0B37-EED8-9586-AD87-CC486AB965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F398BF-1919-75B4-045D-44955809496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1BAD74E-8AE7-790F-6529-6E62DAF2E991}"/>
              </a:ext>
            </a:extLst>
          </p:cNvPr>
          <p:cNvSpPr>
            <a:spLocks noGrp="1"/>
          </p:cNvSpPr>
          <p:nvPr>
            <p:ph type="sldNum" sz="quarter" idx="5"/>
          </p:nvPr>
        </p:nvSpPr>
        <p:spPr/>
        <p:txBody>
          <a:bodyPr/>
          <a:lstStyle/>
          <a:p>
            <a:pPr>
              <a:defRPr/>
            </a:pPr>
            <a:fld id="{D0B7D74D-C969-4920-A7A6-E44C909EE3F2}" type="slidenum">
              <a:rPr lang="en-US" smtClean="0"/>
              <a:pPr>
                <a:defRPr/>
              </a:pPr>
              <a:t>7</a:t>
            </a:fld>
            <a:endParaRPr lang="en-US" dirty="0"/>
          </a:p>
        </p:txBody>
      </p:sp>
    </p:spTree>
    <p:extLst>
      <p:ext uri="{BB962C8B-B14F-4D97-AF65-F5344CB8AC3E}">
        <p14:creationId xmlns:p14="http://schemas.microsoft.com/office/powerpoint/2010/main" val="3145156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A0A2FF-34FB-B081-895E-55F2E90C8D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D3FC90-B295-E0B0-9896-F0353C2C7F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3253D9-25D8-E3DC-7403-E9F4334B320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8941096-9EDA-8D3D-CAC1-4A1A697D9194}"/>
              </a:ext>
            </a:extLst>
          </p:cNvPr>
          <p:cNvSpPr>
            <a:spLocks noGrp="1"/>
          </p:cNvSpPr>
          <p:nvPr>
            <p:ph type="sldNum" sz="quarter" idx="5"/>
          </p:nvPr>
        </p:nvSpPr>
        <p:spPr/>
        <p:txBody>
          <a:bodyPr/>
          <a:lstStyle/>
          <a:p>
            <a:pPr>
              <a:defRPr/>
            </a:pPr>
            <a:fld id="{D0B7D74D-C969-4920-A7A6-E44C909EE3F2}" type="slidenum">
              <a:rPr lang="en-US" smtClean="0"/>
              <a:pPr>
                <a:defRPr/>
              </a:pPr>
              <a:t>8</a:t>
            </a:fld>
            <a:endParaRPr lang="en-US" dirty="0"/>
          </a:p>
        </p:txBody>
      </p:sp>
    </p:spTree>
    <p:extLst>
      <p:ext uri="{BB962C8B-B14F-4D97-AF65-F5344CB8AC3E}">
        <p14:creationId xmlns:p14="http://schemas.microsoft.com/office/powerpoint/2010/main" val="111984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C810E9-576C-C73A-985B-5669B02A93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52F50A-53FB-C437-D257-8D6AD183AC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8704EF-8D78-0952-5038-7FB51BEDE6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AE37CDC-9D21-8D04-7324-1BBEC72CC631}"/>
              </a:ext>
            </a:extLst>
          </p:cNvPr>
          <p:cNvSpPr>
            <a:spLocks noGrp="1"/>
          </p:cNvSpPr>
          <p:nvPr>
            <p:ph type="sldNum" sz="quarter" idx="5"/>
          </p:nvPr>
        </p:nvSpPr>
        <p:spPr/>
        <p:txBody>
          <a:bodyPr/>
          <a:lstStyle/>
          <a:p>
            <a:pPr>
              <a:defRPr/>
            </a:pPr>
            <a:fld id="{D0B7D74D-C969-4920-A7A6-E44C909EE3F2}" type="slidenum">
              <a:rPr lang="en-US" smtClean="0"/>
              <a:pPr>
                <a:defRPr/>
              </a:pPr>
              <a:t>9</a:t>
            </a:fld>
            <a:endParaRPr lang="en-US" dirty="0"/>
          </a:p>
        </p:txBody>
      </p:sp>
    </p:spTree>
    <p:extLst>
      <p:ext uri="{BB962C8B-B14F-4D97-AF65-F5344CB8AC3E}">
        <p14:creationId xmlns:p14="http://schemas.microsoft.com/office/powerpoint/2010/main" val="3415839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83559"/>
            <a:ext cx="77724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111156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9786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7032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2019" y="2883559"/>
            <a:ext cx="64008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1672019"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83202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2019" y="2883559"/>
            <a:ext cx="64008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1672019"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44861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577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196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422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342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Title 1"/>
          <p:cNvSpPr>
            <a:spLocks noGrp="1"/>
          </p:cNvSpPr>
          <p:nvPr>
            <p:ph type="title"/>
          </p:nvPr>
        </p:nvSpPr>
        <p:spPr>
          <a:xfrm>
            <a:off x="623888" y="2553420"/>
            <a:ext cx="7886700" cy="681487"/>
          </a:xfrm>
        </p:spPr>
        <p:txBody>
          <a:bodyPr anchor="b">
            <a:normAutofit/>
          </a:bodyPr>
          <a:lstStyle>
            <a:lvl1pPr>
              <a:defRPr sz="2700"/>
            </a:lvl1pPr>
          </a:lstStyle>
          <a:p>
            <a:r>
              <a:rPr lang="en-US" dirty="0"/>
              <a:t>Click to edit Master title style</a:t>
            </a:r>
          </a:p>
        </p:txBody>
      </p:sp>
      <p:sp>
        <p:nvSpPr>
          <p:cNvPr id="8" name="Text Placeholder 2"/>
          <p:cNvSpPr>
            <a:spLocks noGrp="1"/>
          </p:cNvSpPr>
          <p:nvPr>
            <p:ph type="body" idx="1"/>
          </p:nvPr>
        </p:nvSpPr>
        <p:spPr>
          <a:xfrm>
            <a:off x="623888" y="3295502"/>
            <a:ext cx="7886700" cy="560507"/>
          </a:xfrm>
        </p:spPr>
        <p:txBody>
          <a:bodyPr/>
          <a:lstStyle>
            <a:lvl1pPr marL="0" indent="0">
              <a:buNone/>
              <a:defRPr sz="1800">
                <a:solidFill>
                  <a:srgbClr val="0FA7B5"/>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6611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8489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49847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5.xml"/><Relationship Id="rId7"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slideLayout" Target="../slideLayouts/slideLayout10.xml"/><Relationship Id="rId7" Type="http://schemas.openxmlformats.org/officeDocument/2006/relationships/image" Target="../media/image4.jpe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heme" Target="../theme/theme4.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3" descr="KDS_Cover_2A-04.jpg">
            <a:extLst>
              <a:ext uri="{FF2B5EF4-FFF2-40B4-BE49-F238E27FC236}">
                <a16:creationId xmlns:a16="http://schemas.microsoft.com/office/drawing/2014/main" id="{4FE1C379-7611-400C-A5EE-DC13D9408A4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2"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 descr="KDS_Cover_3A-05.jpg">
            <a:extLst>
              <a:ext uri="{FF2B5EF4-FFF2-40B4-BE49-F238E27FC236}">
                <a16:creationId xmlns:a16="http://schemas.microsoft.com/office/drawing/2014/main" id="{F3F5536A-FCE9-493E-BC13-7230A619340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3"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3" descr="KDS_Header_Bar_1A_2A.jpg">
            <a:extLst>
              <a:ext uri="{FF2B5EF4-FFF2-40B4-BE49-F238E27FC236}">
                <a16:creationId xmlns:a16="http://schemas.microsoft.com/office/drawing/2014/main" id="{A964DDFA-2636-4F00-8405-3CF01364D307}"/>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41313" y="703263"/>
            <a:ext cx="8394700" cy="3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4" descr="KDS_Footer_A.jpg">
            <a:extLst>
              <a:ext uri="{FF2B5EF4-FFF2-40B4-BE49-F238E27FC236}">
                <a16:creationId xmlns:a16="http://schemas.microsoft.com/office/drawing/2014/main" id="{3A755CB4-4D40-4259-96E5-0369359688DA}"/>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4" r:id="rId1"/>
    <p:sldLayoutId id="2147493475" r:id="rId2"/>
    <p:sldLayoutId id="2147493476" r:id="rId3"/>
    <p:sldLayoutId id="2147493477" r:id="rId4"/>
    <p:sldLayoutId id="2147493478" r:id="rId5"/>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4" descr="KDS_Footer_A.jpg">
            <a:extLst>
              <a:ext uri="{FF2B5EF4-FFF2-40B4-BE49-F238E27FC236}">
                <a16:creationId xmlns:a16="http://schemas.microsoft.com/office/drawing/2014/main" id="{3E12171D-6930-4CED-8334-C751C3ECCA00}"/>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1" descr="KDS_Header_Bar_3A.jpg">
            <a:extLst>
              <a:ext uri="{FF2B5EF4-FFF2-40B4-BE49-F238E27FC236}">
                <a16:creationId xmlns:a16="http://schemas.microsoft.com/office/drawing/2014/main" id="{4E29AE8B-65E5-4206-A6DC-5F73410E08F9}"/>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0"/>
            <a:ext cx="91440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9" r:id="rId1"/>
    <p:sldLayoutId id="2147493480" r:id="rId2"/>
    <p:sldLayoutId id="2147493481" r:id="rId3"/>
    <p:sldLayoutId id="2147493482" r:id="rId4"/>
    <p:sldLayoutId id="2147493483" r:id="rId5"/>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D0DDDAD-F6CD-4950-850F-8232ADB246A1}"/>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CTE &amp; Temp Tables in SQL</a:t>
            </a:r>
          </a:p>
        </p:txBody>
      </p:sp>
      <p:sp>
        <p:nvSpPr>
          <p:cNvPr id="2" name="Subtitle 1">
            <a:extLst>
              <a:ext uri="{FF2B5EF4-FFF2-40B4-BE49-F238E27FC236}">
                <a16:creationId xmlns:a16="http://schemas.microsoft.com/office/drawing/2014/main" id="{7C84A2C5-5A88-76DF-C328-2A3CC7343135}"/>
              </a:ext>
            </a:extLst>
          </p:cNvPr>
          <p:cNvSpPr>
            <a:spLocks noGrp="1"/>
          </p:cNvSpPr>
          <p:nvPr>
            <p:ph type="subTitle" idx="1"/>
          </p:nvPr>
        </p:nvSpPr>
        <p:spPr>
          <a:xfrm>
            <a:off x="1672019" y="3574592"/>
            <a:ext cx="6400800" cy="334106"/>
          </a:xfrm>
        </p:spPr>
        <p:txBody>
          <a:bodyPr/>
          <a:lstStyle/>
          <a:p>
            <a:pPr algn="ctr"/>
            <a:r>
              <a:rPr lang="en-US" dirty="0"/>
              <a:t>SQL Day 1 Class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93301F-2C5A-BAEF-4358-230059D693AF}"/>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5C11E733-145C-7EC2-843E-A61B70CF7E2F}"/>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F7ADBCBC-559E-97FC-5024-B2EA0F0BBD91}"/>
              </a:ext>
            </a:extLst>
          </p:cNvPr>
          <p:cNvSpPr>
            <a:spLocks noGrp="1"/>
          </p:cNvSpPr>
          <p:nvPr>
            <p:ph type="title"/>
          </p:nvPr>
        </p:nvSpPr>
        <p:spPr>
          <a:xfrm>
            <a:off x="400050" y="119939"/>
            <a:ext cx="8229600" cy="428312"/>
          </a:xfrm>
        </p:spPr>
        <p:txBody>
          <a:bodyPr/>
          <a:lstStyle/>
          <a:p>
            <a:r>
              <a:rPr lang="en-US" dirty="0"/>
              <a:t>Creating a TEMP Table</a:t>
            </a:r>
          </a:p>
        </p:txBody>
      </p:sp>
      <p:sp>
        <p:nvSpPr>
          <p:cNvPr id="7" name="Content Placeholder 6">
            <a:extLst>
              <a:ext uri="{FF2B5EF4-FFF2-40B4-BE49-F238E27FC236}">
                <a16:creationId xmlns:a16="http://schemas.microsoft.com/office/drawing/2014/main" id="{04678B1B-6494-3BA9-0DFE-D3A215B42B12}"/>
              </a:ext>
            </a:extLst>
          </p:cNvPr>
          <p:cNvSpPr>
            <a:spLocks noGrp="1"/>
          </p:cNvSpPr>
          <p:nvPr>
            <p:ph idx="1"/>
          </p:nvPr>
        </p:nvSpPr>
        <p:spPr>
          <a:xfrm>
            <a:off x="400050" y="1225062"/>
            <a:ext cx="8229600" cy="5002701"/>
          </a:xfrm>
        </p:spPr>
        <p:txBody>
          <a:bodyPr/>
          <a:lstStyle/>
          <a:p>
            <a:pPr marL="0" indent="0" algn="l">
              <a:buNone/>
            </a:pPr>
            <a:r>
              <a:rPr lang="en-US" i="0" dirty="0">
                <a:solidFill>
                  <a:srgbClr val="374151"/>
                </a:solidFill>
                <a:effectLst/>
                <a:latin typeface="Söhne"/>
              </a:rPr>
              <a:t>CTEs are temporary result sets that you create using the </a:t>
            </a:r>
            <a:r>
              <a:rPr lang="en-US" b="1" i="0" dirty="0">
                <a:solidFill>
                  <a:srgbClr val="374151"/>
                </a:solidFill>
                <a:effectLst/>
                <a:latin typeface="Söhne"/>
              </a:rPr>
              <a:t>WITH clause</a:t>
            </a:r>
            <a:r>
              <a:rPr lang="en-US" i="0" dirty="0">
                <a:solidFill>
                  <a:srgbClr val="374151"/>
                </a:solidFill>
                <a:effectLst/>
                <a:latin typeface="Söhne"/>
              </a:rPr>
              <a:t> in a query.</a:t>
            </a:r>
          </a:p>
          <a:p>
            <a:pPr algn="l"/>
            <a:endParaRPr lang="en-US" b="1" i="0" dirty="0">
              <a:solidFill>
                <a:srgbClr val="374151"/>
              </a:solidFill>
              <a:effectLst/>
              <a:latin typeface="Söhne"/>
            </a:endParaRPr>
          </a:p>
          <a:p>
            <a:r>
              <a:rPr lang="en-US" b="1" i="0" dirty="0">
                <a:solidFill>
                  <a:srgbClr val="374151"/>
                </a:solidFill>
                <a:effectLst/>
                <a:latin typeface="Söhne"/>
              </a:rPr>
              <a:t>Why Use CTEs?</a:t>
            </a:r>
          </a:p>
          <a:p>
            <a:pPr lvl="1">
              <a:buFont typeface="Arial" panose="020B0604020202020204" pitchFamily="34" charset="0"/>
              <a:buChar char="•"/>
            </a:pPr>
            <a:r>
              <a:rPr lang="en-US" b="1" i="0" dirty="0">
                <a:solidFill>
                  <a:srgbClr val="374151"/>
                </a:solidFill>
                <a:effectLst/>
                <a:latin typeface="Söhne"/>
              </a:rPr>
              <a:t>Easier to Read: </a:t>
            </a:r>
            <a:r>
              <a:rPr lang="en-US" i="0" dirty="0">
                <a:solidFill>
                  <a:srgbClr val="374151"/>
                </a:solidFill>
                <a:effectLst/>
                <a:latin typeface="Söhne"/>
              </a:rPr>
              <a:t>CTEs make complex queries simpler and easier to understand.</a:t>
            </a:r>
          </a:p>
          <a:p>
            <a:pPr lvl="2"/>
            <a:endParaRPr lang="en-US" b="1"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Temporary Use: </a:t>
            </a:r>
            <a:r>
              <a:rPr lang="en-US" i="0" dirty="0">
                <a:solidFill>
                  <a:srgbClr val="374151"/>
                </a:solidFill>
                <a:effectLst/>
                <a:latin typeface="Söhne"/>
              </a:rPr>
              <a:t>They only exist while your query runs, so they won't affect other queries.</a:t>
            </a:r>
          </a:p>
          <a:p>
            <a:pPr lvl="2"/>
            <a:endParaRPr lang="en-US" b="1"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No Extra Cleanup: </a:t>
            </a:r>
            <a:r>
              <a:rPr lang="en-US" i="0" dirty="0">
                <a:solidFill>
                  <a:srgbClr val="374151"/>
                </a:solidFill>
                <a:effectLst/>
                <a:latin typeface="Söhne"/>
              </a:rPr>
              <a:t>You don't need to worry about deleting them—they disappear after the query finishes.</a:t>
            </a:r>
          </a:p>
        </p:txBody>
      </p:sp>
    </p:spTree>
    <p:extLst>
      <p:ext uri="{BB962C8B-B14F-4D97-AF65-F5344CB8AC3E}">
        <p14:creationId xmlns:p14="http://schemas.microsoft.com/office/powerpoint/2010/main" val="2615670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F6F366-97C2-A207-94E5-681FD306BA94}"/>
            </a:ext>
          </a:extLst>
        </p:cNvPr>
        <p:cNvGrpSpPr/>
        <p:nvPr/>
      </p:nvGrpSpPr>
      <p:grpSpPr>
        <a:xfrm>
          <a:off x="0" y="0"/>
          <a:ext cx="0" cy="0"/>
          <a:chOff x="0" y="0"/>
          <a:chExt cx="0" cy="0"/>
        </a:xfrm>
      </p:grpSpPr>
      <p:sp>
        <p:nvSpPr>
          <p:cNvPr id="8194" name="Title 1">
            <a:extLst>
              <a:ext uri="{FF2B5EF4-FFF2-40B4-BE49-F238E27FC236}">
                <a16:creationId xmlns:a16="http://schemas.microsoft.com/office/drawing/2014/main" id="{24F1623B-5708-85D4-927F-CFB5501C0A38}"/>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Defining a Temp Table</a:t>
            </a:r>
          </a:p>
        </p:txBody>
      </p:sp>
    </p:spTree>
    <p:extLst>
      <p:ext uri="{BB962C8B-B14F-4D97-AF65-F5344CB8AC3E}">
        <p14:creationId xmlns:p14="http://schemas.microsoft.com/office/powerpoint/2010/main" val="76730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08E2A-F171-82C2-5F14-47DAA3A2B794}"/>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D6AE18C1-0B46-058D-2011-69B5F6C60789}"/>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DBD70F94-A4E4-9B52-1723-094AE247BC5C}"/>
              </a:ext>
            </a:extLst>
          </p:cNvPr>
          <p:cNvSpPr>
            <a:spLocks noGrp="1"/>
          </p:cNvSpPr>
          <p:nvPr>
            <p:ph type="title"/>
          </p:nvPr>
        </p:nvSpPr>
        <p:spPr>
          <a:xfrm>
            <a:off x="400050" y="119939"/>
            <a:ext cx="8229600" cy="428312"/>
          </a:xfrm>
        </p:spPr>
        <p:txBody>
          <a:bodyPr/>
          <a:lstStyle/>
          <a:p>
            <a:r>
              <a:rPr lang="en-US" dirty="0"/>
              <a:t>What is a TEMP TABLE</a:t>
            </a:r>
          </a:p>
        </p:txBody>
      </p:sp>
      <p:sp>
        <p:nvSpPr>
          <p:cNvPr id="7" name="Content Placeholder 6">
            <a:extLst>
              <a:ext uri="{FF2B5EF4-FFF2-40B4-BE49-F238E27FC236}">
                <a16:creationId xmlns:a16="http://schemas.microsoft.com/office/drawing/2014/main" id="{563DA0B3-113F-918A-FC0F-55B2D69871D9}"/>
              </a:ext>
            </a:extLst>
          </p:cNvPr>
          <p:cNvSpPr>
            <a:spLocks noGrp="1"/>
          </p:cNvSpPr>
          <p:nvPr>
            <p:ph idx="1"/>
          </p:nvPr>
        </p:nvSpPr>
        <p:spPr>
          <a:xfrm>
            <a:off x="400050" y="1225062"/>
            <a:ext cx="8229600" cy="5002701"/>
          </a:xfrm>
        </p:spPr>
        <p:txBody>
          <a:bodyPr/>
          <a:lstStyle/>
          <a:p>
            <a:pPr algn="l"/>
            <a:r>
              <a:rPr lang="en-US" b="0" i="1" dirty="0">
                <a:solidFill>
                  <a:srgbClr val="374151"/>
                </a:solidFill>
                <a:effectLst/>
                <a:latin typeface="Söhne"/>
              </a:rPr>
              <a:t>Temporary tables serve as dynamic and session-specific data storage within SQL.</a:t>
            </a:r>
          </a:p>
          <a:p>
            <a:pPr algn="l"/>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Temporary vs. Permanent:</a:t>
            </a:r>
            <a:r>
              <a:rPr lang="en-US" b="0" i="0" dirty="0">
                <a:solidFill>
                  <a:srgbClr val="374151"/>
                </a:solidFill>
                <a:effectLst/>
                <a:latin typeface="Söhne"/>
              </a:rPr>
              <a:t> Temporary tables are distinct from permanent database tables and are designed for short-term needs.</a:t>
            </a:r>
          </a:p>
          <a:p>
            <a:pPr lvl="1">
              <a:buFont typeface="Arial" panose="020B0604020202020204" pitchFamily="34" charset="0"/>
              <a:buChar char="•"/>
            </a:pP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Session Scope:</a:t>
            </a:r>
            <a:r>
              <a:rPr lang="en-US" b="0" i="0" dirty="0">
                <a:solidFill>
                  <a:srgbClr val="374151"/>
                </a:solidFill>
                <a:effectLst/>
                <a:latin typeface="Söhne"/>
              </a:rPr>
              <a:t> They exist only for the duration of a user session, automatically vanishing when the session ends.</a:t>
            </a:r>
          </a:p>
          <a:p>
            <a:pPr lvl="2"/>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Data Manipulation:</a:t>
            </a:r>
            <a:r>
              <a:rPr lang="en-US" b="0" i="0" dirty="0">
                <a:solidFill>
                  <a:srgbClr val="374151"/>
                </a:solidFill>
                <a:effectLst/>
                <a:latin typeface="Söhne"/>
              </a:rPr>
              <a:t> Temporary tables provide a convenient way to stage, process, and analyze data during SQL query execution.</a:t>
            </a:r>
          </a:p>
          <a:p>
            <a:pPr lvl="1"/>
            <a:endParaRPr lang="en-US" b="0" i="0" dirty="0">
              <a:solidFill>
                <a:srgbClr val="374151"/>
              </a:solidFill>
              <a:effectLst/>
              <a:latin typeface="Söhne"/>
            </a:endParaRPr>
          </a:p>
          <a:p>
            <a:pPr marL="0" indent="0" algn="l">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260523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023EE-12E5-AFB1-5D25-256163C0A919}"/>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0FA7A7A1-FE66-5A43-3C48-C9B5B54DB39D}"/>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293564F9-8925-EDC2-EFDF-5D10C07C1992}"/>
              </a:ext>
            </a:extLst>
          </p:cNvPr>
          <p:cNvSpPr>
            <a:spLocks noGrp="1"/>
          </p:cNvSpPr>
          <p:nvPr>
            <p:ph type="title"/>
          </p:nvPr>
        </p:nvSpPr>
        <p:spPr>
          <a:xfrm>
            <a:off x="400050" y="119939"/>
            <a:ext cx="8229600" cy="428312"/>
          </a:xfrm>
        </p:spPr>
        <p:txBody>
          <a:bodyPr/>
          <a:lstStyle/>
          <a:p>
            <a:r>
              <a:rPr lang="en-US" dirty="0"/>
              <a:t>What is a TEMP TABLE</a:t>
            </a:r>
          </a:p>
        </p:txBody>
      </p:sp>
      <p:sp>
        <p:nvSpPr>
          <p:cNvPr id="7" name="Content Placeholder 6">
            <a:extLst>
              <a:ext uri="{FF2B5EF4-FFF2-40B4-BE49-F238E27FC236}">
                <a16:creationId xmlns:a16="http://schemas.microsoft.com/office/drawing/2014/main" id="{7C3BCAB0-2177-1255-42AE-FA09F1AAFDDE}"/>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0" i="0" dirty="0">
                <a:solidFill>
                  <a:srgbClr val="374151"/>
                </a:solidFill>
                <a:effectLst/>
                <a:latin typeface="Söhne"/>
              </a:rPr>
              <a:t>Temporary tables can be created directly from SQL queries, allowing for dynamic data generation.</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SQL query results can be stored in a temporary table for further analysis and manipulation.</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Let's explore how to create temporary tables from queries to facilitate complex data processing.</a:t>
            </a:r>
          </a:p>
        </p:txBody>
      </p:sp>
    </p:spTree>
    <p:extLst>
      <p:ext uri="{BB962C8B-B14F-4D97-AF65-F5344CB8AC3E}">
        <p14:creationId xmlns:p14="http://schemas.microsoft.com/office/powerpoint/2010/main" val="2278820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4BAFA-5DD7-7510-4257-4F2C64F127A5}"/>
            </a:ext>
          </a:extLst>
        </p:cNvPr>
        <p:cNvGrpSpPr/>
        <p:nvPr/>
      </p:nvGrpSpPr>
      <p:grpSpPr>
        <a:xfrm>
          <a:off x="0" y="0"/>
          <a:ext cx="0" cy="0"/>
          <a:chOff x="0" y="0"/>
          <a:chExt cx="0" cy="0"/>
        </a:xfrm>
      </p:grpSpPr>
      <p:sp>
        <p:nvSpPr>
          <p:cNvPr id="8194" name="Title 1">
            <a:extLst>
              <a:ext uri="{FF2B5EF4-FFF2-40B4-BE49-F238E27FC236}">
                <a16:creationId xmlns:a16="http://schemas.microsoft.com/office/drawing/2014/main" id="{9557E06D-302C-9E74-500F-223970F6A49F}"/>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Creating TEMP Tables</a:t>
            </a:r>
          </a:p>
        </p:txBody>
      </p:sp>
    </p:spTree>
    <p:extLst>
      <p:ext uri="{BB962C8B-B14F-4D97-AF65-F5344CB8AC3E}">
        <p14:creationId xmlns:p14="http://schemas.microsoft.com/office/powerpoint/2010/main" val="2405008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907E6-C99C-2B93-1904-FEA3058B42E1}"/>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59A0CB43-2F1F-FEB7-1CC6-DD77094A7BC1}"/>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95800804-1307-251E-B376-35BC9E39B543}"/>
              </a:ext>
            </a:extLst>
          </p:cNvPr>
          <p:cNvSpPr>
            <a:spLocks noGrp="1"/>
          </p:cNvSpPr>
          <p:nvPr>
            <p:ph type="title"/>
          </p:nvPr>
        </p:nvSpPr>
        <p:spPr>
          <a:xfrm>
            <a:off x="400050" y="119939"/>
            <a:ext cx="8229600" cy="428312"/>
          </a:xfrm>
        </p:spPr>
        <p:txBody>
          <a:bodyPr/>
          <a:lstStyle/>
          <a:p>
            <a:r>
              <a:rPr lang="en-US" dirty="0"/>
              <a:t>Creating a TEMP Table</a:t>
            </a:r>
          </a:p>
        </p:txBody>
      </p:sp>
      <p:sp>
        <p:nvSpPr>
          <p:cNvPr id="7" name="Content Placeholder 6">
            <a:extLst>
              <a:ext uri="{FF2B5EF4-FFF2-40B4-BE49-F238E27FC236}">
                <a16:creationId xmlns:a16="http://schemas.microsoft.com/office/drawing/2014/main" id="{5AAABD2E-2389-DB24-230E-778557B23DA4}"/>
              </a:ext>
            </a:extLst>
          </p:cNvPr>
          <p:cNvSpPr>
            <a:spLocks noGrp="1"/>
          </p:cNvSpPr>
          <p:nvPr>
            <p:ph idx="1"/>
          </p:nvPr>
        </p:nvSpPr>
        <p:spPr>
          <a:xfrm>
            <a:off x="400050" y="1225062"/>
            <a:ext cx="8229600" cy="5002701"/>
          </a:xfrm>
        </p:spPr>
        <p:txBody>
          <a:bodyPr/>
          <a:lstStyle/>
          <a:p>
            <a:pPr algn="l"/>
            <a:r>
              <a:rPr lang="en-US" b="1" i="0" dirty="0">
                <a:solidFill>
                  <a:srgbClr val="374151"/>
                </a:solidFill>
                <a:effectLst/>
                <a:latin typeface="Söhne"/>
              </a:rPr>
              <a:t>Creating Temporary Tables Using INTO Clause</a:t>
            </a:r>
          </a:p>
          <a:p>
            <a:pPr algn="l"/>
            <a:endParaRPr lang="en-US" b="0" i="0" dirty="0">
              <a:solidFill>
                <a:srgbClr val="374151"/>
              </a:solidFill>
              <a:effectLst/>
              <a:latin typeface="Söhne"/>
            </a:endParaRPr>
          </a:p>
          <a:p>
            <a:pPr lvl="1">
              <a:buFont typeface="Arial" panose="020B0604020202020204" pitchFamily="34" charset="0"/>
              <a:buChar char="•"/>
            </a:pPr>
            <a:r>
              <a:rPr lang="en-US" b="0" i="0" dirty="0">
                <a:solidFill>
                  <a:srgbClr val="374151"/>
                </a:solidFill>
                <a:effectLst/>
                <a:latin typeface="Söhne"/>
              </a:rPr>
              <a:t>The </a:t>
            </a:r>
            <a:r>
              <a:rPr lang="en-US" b="1" i="0" dirty="0">
                <a:solidFill>
                  <a:srgbClr val="374151"/>
                </a:solidFill>
                <a:effectLst/>
                <a:latin typeface="Söhne"/>
              </a:rPr>
              <a:t>SELECT INTO </a:t>
            </a:r>
            <a:r>
              <a:rPr lang="en-US" b="0" i="0" dirty="0">
                <a:solidFill>
                  <a:srgbClr val="374151"/>
                </a:solidFill>
                <a:effectLst/>
                <a:latin typeface="Söhne"/>
              </a:rPr>
              <a:t>statement creates a temporary table from a query result.</a:t>
            </a:r>
          </a:p>
          <a:p>
            <a:pPr lvl="1">
              <a:buFont typeface="Arial" panose="020B0604020202020204" pitchFamily="34" charset="0"/>
              <a:buChar char="•"/>
            </a:pPr>
            <a:endParaRPr lang="en-US" b="0" i="0" dirty="0">
              <a:solidFill>
                <a:srgbClr val="374151"/>
              </a:solidFill>
              <a:effectLst/>
              <a:latin typeface="Söhne"/>
            </a:endParaRPr>
          </a:p>
          <a:p>
            <a:pPr lvl="1">
              <a:buFont typeface="Arial" panose="020B0604020202020204" pitchFamily="34" charset="0"/>
              <a:buChar char="•"/>
            </a:pPr>
            <a:r>
              <a:rPr lang="en-US" b="0" i="0" dirty="0">
                <a:solidFill>
                  <a:srgbClr val="374151"/>
                </a:solidFill>
                <a:effectLst/>
                <a:latin typeface="Söhne"/>
              </a:rPr>
              <a:t>You specify the desired columns and data types in the SELECT clause.</a:t>
            </a:r>
          </a:p>
          <a:p>
            <a:pPr lvl="1">
              <a:buFont typeface="Arial" panose="020B0604020202020204" pitchFamily="34" charset="0"/>
              <a:buChar char="•"/>
            </a:pPr>
            <a:endParaRPr lang="en-US" b="0" i="0" dirty="0">
              <a:solidFill>
                <a:srgbClr val="374151"/>
              </a:solidFill>
              <a:effectLst/>
              <a:latin typeface="Söhne"/>
            </a:endParaRPr>
          </a:p>
          <a:p>
            <a:pPr lvl="1">
              <a:buFont typeface="Arial" panose="020B0604020202020204" pitchFamily="34" charset="0"/>
              <a:buChar char="•"/>
            </a:pPr>
            <a:r>
              <a:rPr lang="en-US" b="0" i="0" dirty="0">
                <a:solidFill>
                  <a:srgbClr val="374151"/>
                </a:solidFill>
                <a:effectLst/>
                <a:latin typeface="Söhne"/>
              </a:rPr>
              <a:t>The query results are inserted into the temporary table defined in the INTO clause.</a:t>
            </a:r>
          </a:p>
          <a:p>
            <a:pPr marL="400050" lvl="1" indent="0">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2625100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A3DDD-11C8-9F61-7685-83352DECC3D6}"/>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61C3642A-BD13-1DAF-4793-3B17EE344B39}"/>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0EBAECC5-0156-A217-3ADE-1C2CA203CF6D}"/>
              </a:ext>
            </a:extLst>
          </p:cNvPr>
          <p:cNvSpPr>
            <a:spLocks noGrp="1"/>
          </p:cNvSpPr>
          <p:nvPr>
            <p:ph type="title"/>
          </p:nvPr>
        </p:nvSpPr>
        <p:spPr>
          <a:xfrm>
            <a:off x="400050" y="119939"/>
            <a:ext cx="8229600" cy="428312"/>
          </a:xfrm>
        </p:spPr>
        <p:txBody>
          <a:bodyPr/>
          <a:lstStyle/>
          <a:p>
            <a:r>
              <a:rPr lang="en-US" dirty="0"/>
              <a:t>Creating a TEMP Table</a:t>
            </a:r>
          </a:p>
        </p:txBody>
      </p:sp>
      <p:sp>
        <p:nvSpPr>
          <p:cNvPr id="7" name="Content Placeholder 6">
            <a:extLst>
              <a:ext uri="{FF2B5EF4-FFF2-40B4-BE49-F238E27FC236}">
                <a16:creationId xmlns:a16="http://schemas.microsoft.com/office/drawing/2014/main" id="{3BA6280F-4393-4E26-965F-D089503995D0}"/>
              </a:ext>
            </a:extLst>
          </p:cNvPr>
          <p:cNvSpPr>
            <a:spLocks noGrp="1"/>
          </p:cNvSpPr>
          <p:nvPr>
            <p:ph idx="1"/>
          </p:nvPr>
        </p:nvSpPr>
        <p:spPr>
          <a:xfrm>
            <a:off x="400050" y="1225062"/>
            <a:ext cx="8229600" cy="5002701"/>
          </a:xfrm>
        </p:spPr>
        <p:txBody>
          <a:bodyPr/>
          <a:lstStyle/>
          <a:p>
            <a:pPr algn="l"/>
            <a:r>
              <a:rPr lang="en-US" b="1" i="0" dirty="0">
                <a:solidFill>
                  <a:schemeClr val="tx1"/>
                </a:solidFill>
                <a:effectLst/>
                <a:latin typeface="Söhne"/>
              </a:rPr>
              <a:t>Syntax:</a:t>
            </a:r>
            <a:endParaRPr lang="en-US" dirty="0">
              <a:solidFill>
                <a:schemeClr val="tx1"/>
              </a:solidFill>
            </a:endParaRPr>
          </a:p>
          <a:p>
            <a:pPr marL="400050" lvl="1" indent="0">
              <a:buNone/>
            </a:pPr>
            <a:r>
              <a:rPr lang="en-US" dirty="0">
                <a:solidFill>
                  <a:srgbClr val="2E95D3"/>
                </a:solidFill>
                <a:latin typeface="Söhne Mono"/>
              </a:rPr>
              <a:t>		</a:t>
            </a:r>
            <a:r>
              <a:rPr lang="en-US" b="0" i="0" dirty="0">
                <a:solidFill>
                  <a:srgbClr val="2E95D3"/>
                </a:solidFill>
                <a:effectLst/>
                <a:latin typeface="Söhne Mono"/>
              </a:rPr>
              <a:t>SELECT</a:t>
            </a:r>
            <a:r>
              <a:rPr lang="en-US" b="0" i="0" dirty="0">
                <a:solidFill>
                  <a:srgbClr val="FFFFFF"/>
                </a:solidFill>
                <a:effectLst/>
                <a:latin typeface="Söhne Mono"/>
              </a:rPr>
              <a:t> </a:t>
            </a:r>
            <a:r>
              <a:rPr lang="en-US" b="0" i="0" dirty="0">
                <a:solidFill>
                  <a:schemeClr val="tx1"/>
                </a:solidFill>
                <a:effectLst/>
                <a:latin typeface="Söhne Mono"/>
              </a:rPr>
              <a:t>column1, column2, ... </a:t>
            </a:r>
          </a:p>
          <a:p>
            <a:pPr marL="400050" lvl="1" indent="0">
              <a:buNone/>
            </a:pPr>
            <a:r>
              <a:rPr lang="en-US" dirty="0">
                <a:solidFill>
                  <a:schemeClr val="tx1"/>
                </a:solidFill>
                <a:latin typeface="Söhne Mono"/>
              </a:rPr>
              <a:t>		</a:t>
            </a:r>
            <a:r>
              <a:rPr lang="en-US" b="0" i="0" dirty="0">
                <a:solidFill>
                  <a:srgbClr val="2E95D3"/>
                </a:solidFill>
                <a:effectLst/>
                <a:latin typeface="Söhne Mono"/>
              </a:rPr>
              <a:t>INTO</a:t>
            </a:r>
            <a:r>
              <a:rPr lang="en-US" b="0" i="0" dirty="0">
                <a:solidFill>
                  <a:srgbClr val="FFFFFF"/>
                </a:solidFill>
                <a:effectLst/>
                <a:latin typeface="Söhne Mono"/>
              </a:rPr>
              <a:t> #</a:t>
            </a:r>
            <a:r>
              <a:rPr lang="en-US" b="0" i="0" dirty="0" err="1">
                <a:solidFill>
                  <a:schemeClr val="tx1"/>
                </a:solidFill>
                <a:effectLst/>
                <a:latin typeface="Söhne Mono"/>
              </a:rPr>
              <a:t>temporary_table_name</a:t>
            </a:r>
            <a:r>
              <a:rPr lang="en-US" b="0" i="0" dirty="0">
                <a:solidFill>
                  <a:schemeClr val="tx1"/>
                </a:solidFill>
                <a:effectLst/>
                <a:latin typeface="Söhne Mono"/>
              </a:rPr>
              <a:t> </a:t>
            </a:r>
          </a:p>
          <a:p>
            <a:pPr marL="400050" lvl="1" indent="0">
              <a:buNone/>
            </a:pPr>
            <a:r>
              <a:rPr lang="en-US" dirty="0">
                <a:solidFill>
                  <a:schemeClr val="tx1"/>
                </a:solidFill>
                <a:latin typeface="Söhne Mono"/>
              </a:rPr>
              <a:t>		</a:t>
            </a: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err="1">
                <a:solidFill>
                  <a:schemeClr val="tx1"/>
                </a:solidFill>
                <a:effectLst/>
                <a:latin typeface="Söhne Mono"/>
              </a:rPr>
              <a:t>source_table</a:t>
            </a:r>
            <a:r>
              <a:rPr lang="en-US" b="0" i="0" dirty="0">
                <a:solidFill>
                  <a:schemeClr val="tx1"/>
                </a:solidFill>
                <a:effectLst/>
                <a:latin typeface="Söhne Mono"/>
              </a:rPr>
              <a:t> </a:t>
            </a:r>
          </a:p>
          <a:p>
            <a:pPr marL="400050" lvl="1" indent="0">
              <a:buNone/>
            </a:pPr>
            <a:r>
              <a:rPr lang="en-US" dirty="0">
                <a:solidFill>
                  <a:schemeClr val="tx1"/>
                </a:solidFill>
                <a:latin typeface="Söhne Mono"/>
              </a:rPr>
              <a:t>		</a:t>
            </a:r>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a:solidFill>
                  <a:srgbClr val="2E95D3"/>
                </a:solidFill>
                <a:effectLst/>
                <a:latin typeface="Söhne Mono"/>
              </a:rPr>
              <a:t>condition</a:t>
            </a:r>
            <a:endParaRPr lang="en-US" b="0" i="0" dirty="0">
              <a:solidFill>
                <a:srgbClr val="FFFFFF"/>
              </a:solidFill>
              <a:effectLst/>
              <a:latin typeface="Söhne Mono"/>
            </a:endParaRPr>
          </a:p>
          <a:p>
            <a:pPr marL="400050" lvl="1" indent="0">
              <a:buNone/>
            </a:pPr>
            <a:endParaRPr lang="en-US" b="0" i="0" dirty="0">
              <a:solidFill>
                <a:srgbClr val="FFFFFF"/>
              </a:solidFill>
              <a:effectLst/>
              <a:latin typeface="Söhne Mono"/>
            </a:endParaRPr>
          </a:p>
          <a:p>
            <a:pPr algn="l"/>
            <a:r>
              <a:rPr lang="en-US" b="1" i="0" dirty="0">
                <a:solidFill>
                  <a:srgbClr val="374151"/>
                </a:solidFill>
                <a:effectLst/>
                <a:latin typeface="Söhne"/>
              </a:rPr>
              <a:t>Explanation:</a:t>
            </a: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SELECT column1, column2, ...:</a:t>
            </a:r>
            <a:r>
              <a:rPr lang="en-US" b="0" i="0" dirty="0">
                <a:solidFill>
                  <a:srgbClr val="374151"/>
                </a:solidFill>
                <a:effectLst/>
                <a:latin typeface="Söhne"/>
              </a:rPr>
              <a:t> Specifies the columns to include in the temporary table, selected from the source table or query results.</a:t>
            </a:r>
          </a:p>
          <a:p>
            <a:pPr lvl="1">
              <a:buFont typeface="Arial" panose="020B0604020202020204" pitchFamily="34" charset="0"/>
              <a:buChar char="•"/>
            </a:pPr>
            <a:r>
              <a:rPr lang="en-US" b="1" i="0" dirty="0">
                <a:solidFill>
                  <a:srgbClr val="374151"/>
                </a:solidFill>
                <a:effectLst/>
                <a:latin typeface="Söhne"/>
              </a:rPr>
              <a:t>INTO #</a:t>
            </a:r>
            <a:r>
              <a:rPr lang="en-US" b="1" i="0" dirty="0" err="1">
                <a:solidFill>
                  <a:srgbClr val="374151"/>
                </a:solidFill>
                <a:effectLst/>
                <a:latin typeface="Söhne"/>
              </a:rPr>
              <a:t>temporary_table_name</a:t>
            </a:r>
            <a:r>
              <a:rPr lang="en-US" b="1" i="0" dirty="0">
                <a:solidFill>
                  <a:srgbClr val="374151"/>
                </a:solidFill>
                <a:effectLst/>
                <a:latin typeface="Söhne"/>
              </a:rPr>
              <a:t>:</a:t>
            </a:r>
            <a:r>
              <a:rPr lang="en-US" b="0" i="0" dirty="0">
                <a:solidFill>
                  <a:srgbClr val="374151"/>
                </a:solidFill>
                <a:effectLst/>
                <a:latin typeface="Söhne"/>
              </a:rPr>
              <a:t> Indicates the creation of a temporary table with the specified name (# prefix denotes its temporary nature).</a:t>
            </a:r>
          </a:p>
          <a:p>
            <a:pPr marL="400050" lvl="1" indent="0">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653378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B1B477-3A4D-65B1-425C-398698D664C7}"/>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60D1451D-2800-1BE9-56EF-5B9E99520A25}"/>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A09E9D68-9E3E-FA6B-CD91-4BFE50DD9B42}"/>
              </a:ext>
            </a:extLst>
          </p:cNvPr>
          <p:cNvSpPr>
            <a:spLocks noGrp="1"/>
          </p:cNvSpPr>
          <p:nvPr>
            <p:ph type="title"/>
          </p:nvPr>
        </p:nvSpPr>
        <p:spPr>
          <a:xfrm>
            <a:off x="400050" y="119939"/>
            <a:ext cx="8229600" cy="428312"/>
          </a:xfrm>
        </p:spPr>
        <p:txBody>
          <a:bodyPr/>
          <a:lstStyle/>
          <a:p>
            <a:r>
              <a:rPr lang="en-US" dirty="0"/>
              <a:t>Creating a TEMP Table</a:t>
            </a:r>
          </a:p>
        </p:txBody>
      </p:sp>
      <p:sp>
        <p:nvSpPr>
          <p:cNvPr id="7" name="Content Placeholder 6">
            <a:extLst>
              <a:ext uri="{FF2B5EF4-FFF2-40B4-BE49-F238E27FC236}">
                <a16:creationId xmlns:a16="http://schemas.microsoft.com/office/drawing/2014/main" id="{F2220ADE-DBF0-3313-CA0C-F854FCBD1213}"/>
              </a:ext>
            </a:extLst>
          </p:cNvPr>
          <p:cNvSpPr>
            <a:spLocks noGrp="1"/>
          </p:cNvSpPr>
          <p:nvPr>
            <p:ph idx="1"/>
          </p:nvPr>
        </p:nvSpPr>
        <p:spPr>
          <a:xfrm>
            <a:off x="400050" y="1225062"/>
            <a:ext cx="8229600" cy="5002701"/>
          </a:xfrm>
        </p:spPr>
        <p:txBody>
          <a:bodyPr/>
          <a:lstStyle/>
          <a:p>
            <a:pPr algn="l"/>
            <a:r>
              <a:rPr lang="en-US" b="1" i="0" dirty="0">
                <a:solidFill>
                  <a:schemeClr val="tx1"/>
                </a:solidFill>
                <a:effectLst/>
                <a:latin typeface="Söhne"/>
              </a:rPr>
              <a:t>Example:</a:t>
            </a:r>
          </a:p>
          <a:p>
            <a:pPr lvl="1">
              <a:buFont typeface="Arial" panose="020B0604020202020204" pitchFamily="34" charset="0"/>
              <a:buChar char="•"/>
            </a:pPr>
            <a:r>
              <a:rPr lang="en-US" dirty="0">
                <a:solidFill>
                  <a:srgbClr val="374151"/>
                </a:solidFill>
                <a:latin typeface="Söhne"/>
              </a:rPr>
              <a:t>C</a:t>
            </a:r>
            <a:r>
              <a:rPr lang="en-US" b="0" i="0" dirty="0">
                <a:solidFill>
                  <a:srgbClr val="374151"/>
                </a:solidFill>
                <a:effectLst/>
                <a:latin typeface="Söhne"/>
              </a:rPr>
              <a:t>reate a temporary table named "#</a:t>
            </a:r>
            <a:r>
              <a:rPr lang="en-US" b="0" i="0" dirty="0" err="1">
                <a:solidFill>
                  <a:srgbClr val="374151"/>
                </a:solidFill>
                <a:effectLst/>
                <a:latin typeface="Söhne"/>
              </a:rPr>
              <a:t>temp_employees</a:t>
            </a:r>
            <a:r>
              <a:rPr lang="en-US" b="0" i="0" dirty="0">
                <a:solidFill>
                  <a:srgbClr val="374151"/>
                </a:solidFill>
                <a:effectLst/>
                <a:latin typeface="Söhne"/>
              </a:rPr>
              <a:t>" to store the data of employees who joined the company after a certain date:</a:t>
            </a:r>
          </a:p>
          <a:p>
            <a:pPr lvl="1"/>
            <a:endParaRPr lang="en-US" b="1" dirty="0">
              <a:solidFill>
                <a:schemeClr val="tx1"/>
              </a:solidFill>
              <a:latin typeface="Söhne"/>
            </a:endParaRPr>
          </a:p>
          <a:p>
            <a:pPr marL="857250" lvl="2" indent="0">
              <a:buNone/>
            </a:pPr>
            <a:r>
              <a:rPr lang="en-US" b="0" i="0" dirty="0">
                <a:solidFill>
                  <a:srgbClr val="2E95D3"/>
                </a:solidFill>
                <a:effectLst/>
                <a:latin typeface="Söhne Mono"/>
              </a:rPr>
              <a:t>SELECT</a:t>
            </a:r>
            <a:r>
              <a:rPr lang="en-US" b="0" i="0" dirty="0">
                <a:solidFill>
                  <a:srgbClr val="FFFFFF"/>
                </a:solidFill>
                <a:effectLst/>
                <a:latin typeface="Söhne Mono"/>
              </a:rPr>
              <a:t> </a:t>
            </a:r>
            <a:r>
              <a:rPr lang="en-US" b="0" i="0" dirty="0" err="1">
                <a:solidFill>
                  <a:schemeClr val="tx1"/>
                </a:solidFill>
                <a:effectLst/>
                <a:latin typeface="Söhne Mono"/>
              </a:rPr>
              <a:t>employee_id</a:t>
            </a:r>
            <a:r>
              <a:rPr lang="en-US" b="0" i="0" dirty="0">
                <a:solidFill>
                  <a:schemeClr val="tx1"/>
                </a:solidFill>
                <a:effectLst/>
                <a:latin typeface="Söhne Mono"/>
              </a:rPr>
              <a:t>, </a:t>
            </a:r>
            <a:r>
              <a:rPr lang="en-US" b="0" i="0" dirty="0" err="1">
                <a:solidFill>
                  <a:schemeClr val="tx1"/>
                </a:solidFill>
                <a:effectLst/>
                <a:latin typeface="Söhne Mono"/>
              </a:rPr>
              <a:t>first_name</a:t>
            </a:r>
            <a:r>
              <a:rPr lang="en-US" b="0" i="0" dirty="0">
                <a:solidFill>
                  <a:schemeClr val="tx1"/>
                </a:solidFill>
                <a:effectLst/>
                <a:latin typeface="Söhne Mono"/>
              </a:rPr>
              <a:t>, </a:t>
            </a:r>
            <a:r>
              <a:rPr lang="en-US" b="0" i="0" dirty="0" err="1">
                <a:solidFill>
                  <a:schemeClr val="tx1"/>
                </a:solidFill>
                <a:effectLst/>
                <a:latin typeface="Söhne Mono"/>
              </a:rPr>
              <a:t>last_name</a:t>
            </a:r>
            <a:r>
              <a:rPr lang="en-US" b="0" i="0" dirty="0">
                <a:solidFill>
                  <a:schemeClr val="tx1"/>
                </a:solidFill>
                <a:effectLst/>
                <a:latin typeface="Söhne Mono"/>
              </a:rPr>
              <a:t>, </a:t>
            </a:r>
            <a:r>
              <a:rPr lang="en-US" b="0" i="0" dirty="0" err="1">
                <a:solidFill>
                  <a:schemeClr val="tx1"/>
                </a:solidFill>
                <a:effectLst/>
                <a:latin typeface="Söhne Mono"/>
              </a:rPr>
              <a:t>hire_date</a:t>
            </a:r>
            <a:r>
              <a:rPr lang="en-US" b="0" i="0" dirty="0">
                <a:solidFill>
                  <a:schemeClr val="tx1"/>
                </a:solidFill>
                <a:effectLst/>
                <a:latin typeface="Söhne Mono"/>
              </a:rPr>
              <a:t> </a:t>
            </a:r>
          </a:p>
          <a:p>
            <a:pPr marL="857250" lvl="2" indent="0">
              <a:buNone/>
            </a:pPr>
            <a:r>
              <a:rPr lang="en-US" b="0" i="0" dirty="0">
                <a:solidFill>
                  <a:srgbClr val="2E95D3"/>
                </a:solidFill>
                <a:effectLst/>
                <a:latin typeface="Söhne Mono"/>
              </a:rPr>
              <a:t>INTO</a:t>
            </a:r>
            <a:r>
              <a:rPr lang="en-US" b="0" i="0" dirty="0">
                <a:solidFill>
                  <a:srgbClr val="FFFFFF"/>
                </a:solidFill>
                <a:effectLst/>
                <a:latin typeface="Söhne Mono"/>
              </a:rPr>
              <a:t> </a:t>
            </a:r>
            <a:r>
              <a:rPr lang="en-US" b="0" i="0" dirty="0">
                <a:solidFill>
                  <a:schemeClr val="tx1"/>
                </a:solidFill>
                <a:effectLst/>
                <a:latin typeface="Söhne Mono"/>
              </a:rPr>
              <a:t>#</a:t>
            </a:r>
            <a:r>
              <a:rPr lang="en-US" b="0" i="0" dirty="0" err="1">
                <a:solidFill>
                  <a:schemeClr val="tx1"/>
                </a:solidFill>
                <a:effectLst/>
                <a:latin typeface="Söhne Mono"/>
              </a:rPr>
              <a:t>temp_employees</a:t>
            </a:r>
            <a:r>
              <a:rPr lang="en-US" b="0" i="0" dirty="0">
                <a:solidFill>
                  <a:schemeClr val="tx1"/>
                </a:solidFill>
                <a:effectLst/>
                <a:latin typeface="Söhne Mono"/>
              </a:rPr>
              <a:t> </a:t>
            </a:r>
          </a:p>
          <a:p>
            <a:pPr marL="857250" lvl="2" indent="0">
              <a:buNone/>
            </a:pP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a:solidFill>
                  <a:schemeClr val="tx1"/>
                </a:solidFill>
                <a:effectLst/>
                <a:latin typeface="Söhne Mono"/>
              </a:rPr>
              <a:t>employees </a:t>
            </a:r>
          </a:p>
          <a:p>
            <a:pPr marL="857250" lvl="2" indent="0">
              <a:buNone/>
            </a:pPr>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err="1">
                <a:solidFill>
                  <a:schemeClr val="tx1"/>
                </a:solidFill>
                <a:effectLst/>
                <a:latin typeface="Söhne Mono"/>
              </a:rPr>
              <a:t>hire_date</a:t>
            </a:r>
            <a:r>
              <a:rPr lang="en-US" b="0" i="0" dirty="0">
                <a:solidFill>
                  <a:schemeClr val="tx1"/>
                </a:solidFill>
                <a:effectLst/>
                <a:latin typeface="Söhne Mono"/>
              </a:rPr>
              <a:t> &gt;= </a:t>
            </a:r>
            <a:r>
              <a:rPr lang="en-US" b="0" i="0" dirty="0">
                <a:solidFill>
                  <a:srgbClr val="00A67D"/>
                </a:solidFill>
                <a:effectLst/>
                <a:latin typeface="Söhne Mono"/>
              </a:rPr>
              <a:t>'2023-01-01’</a:t>
            </a:r>
            <a:r>
              <a:rPr lang="en-US" dirty="0">
                <a:solidFill>
                  <a:schemeClr val="tx1"/>
                </a:solidFill>
                <a:latin typeface="Söhne Mono"/>
              </a:rPr>
              <a:t>;</a:t>
            </a:r>
            <a:endParaRPr lang="en-US" b="0" i="0" dirty="0">
              <a:solidFill>
                <a:schemeClr val="tx1"/>
              </a:solidFill>
              <a:effectLst/>
              <a:latin typeface="-apple-system"/>
            </a:endParaRPr>
          </a:p>
        </p:txBody>
      </p:sp>
    </p:spTree>
    <p:extLst>
      <p:ext uri="{BB962C8B-B14F-4D97-AF65-F5344CB8AC3E}">
        <p14:creationId xmlns:p14="http://schemas.microsoft.com/office/powerpoint/2010/main" val="662476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DCB93-149C-0481-710D-CA3FA87843AC}"/>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8344BC42-7093-BFBF-EE31-F42FCC90A923}"/>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F4C21C0D-15CD-6DF6-1229-8C5A8581DC68}"/>
              </a:ext>
            </a:extLst>
          </p:cNvPr>
          <p:cNvSpPr>
            <a:spLocks noGrp="1"/>
          </p:cNvSpPr>
          <p:nvPr>
            <p:ph type="title"/>
          </p:nvPr>
        </p:nvSpPr>
        <p:spPr>
          <a:xfrm>
            <a:off x="400050" y="119939"/>
            <a:ext cx="8229600" cy="428312"/>
          </a:xfrm>
        </p:spPr>
        <p:txBody>
          <a:bodyPr/>
          <a:lstStyle/>
          <a:p>
            <a:r>
              <a:rPr lang="en-US" dirty="0"/>
              <a:t>Creating a TEMP Table</a:t>
            </a:r>
          </a:p>
        </p:txBody>
      </p:sp>
      <p:sp>
        <p:nvSpPr>
          <p:cNvPr id="7" name="Content Placeholder 6">
            <a:extLst>
              <a:ext uri="{FF2B5EF4-FFF2-40B4-BE49-F238E27FC236}">
                <a16:creationId xmlns:a16="http://schemas.microsoft.com/office/drawing/2014/main" id="{8841ECC9-0F68-8B68-E088-AF917FD147BD}"/>
              </a:ext>
            </a:extLst>
          </p:cNvPr>
          <p:cNvSpPr>
            <a:spLocks noGrp="1"/>
          </p:cNvSpPr>
          <p:nvPr>
            <p:ph idx="1"/>
          </p:nvPr>
        </p:nvSpPr>
        <p:spPr>
          <a:xfrm>
            <a:off x="400050" y="1225062"/>
            <a:ext cx="8229600" cy="5002701"/>
          </a:xfrm>
        </p:spPr>
        <p:txBody>
          <a:bodyPr/>
          <a:lstStyle/>
          <a:p>
            <a:pPr algn="l"/>
            <a:r>
              <a:rPr lang="en-US" b="1" i="0" dirty="0">
                <a:solidFill>
                  <a:srgbClr val="374151"/>
                </a:solidFill>
                <a:effectLst/>
                <a:latin typeface="Söhne"/>
              </a:rPr>
              <a:t>Use of Temporary Tables (#) in SQL</a:t>
            </a:r>
            <a:endParaRPr lang="en-US" b="0" i="0" dirty="0">
              <a:solidFill>
                <a:srgbClr val="374151"/>
              </a:solidFill>
              <a:effectLst/>
              <a:latin typeface="Söhne"/>
            </a:endParaRPr>
          </a:p>
          <a:p>
            <a:pPr lvl="1">
              <a:buFont typeface="Arial" panose="020B0604020202020204" pitchFamily="34" charset="0"/>
              <a:buChar char="•"/>
            </a:pPr>
            <a:r>
              <a:rPr lang="en-US" b="0" i="0" dirty="0">
                <a:solidFill>
                  <a:srgbClr val="374151"/>
                </a:solidFill>
                <a:effectLst/>
                <a:latin typeface="Söhne"/>
              </a:rPr>
              <a:t>Temporary tables in SQL are denoted with a # symbol before the table name.</a:t>
            </a:r>
          </a:p>
          <a:p>
            <a:pPr lvl="1">
              <a:buFont typeface="Arial" panose="020B0604020202020204" pitchFamily="34" charset="0"/>
              <a:buChar char="•"/>
            </a:pPr>
            <a:r>
              <a:rPr lang="en-US" b="0" i="0" dirty="0">
                <a:solidFill>
                  <a:srgbClr val="374151"/>
                </a:solidFill>
                <a:effectLst/>
                <a:latin typeface="Söhne"/>
              </a:rPr>
              <a:t>They serve several essential purposes in data analysis and query processing.</a:t>
            </a:r>
          </a:p>
          <a:p>
            <a:pPr lvl="1">
              <a:buFont typeface="Arial" panose="020B0604020202020204" pitchFamily="34" charset="0"/>
              <a:buChar char="•"/>
            </a:pPr>
            <a:endParaRPr lang="en-US" b="0" i="0" dirty="0">
              <a:solidFill>
                <a:srgbClr val="374151"/>
              </a:solidFill>
              <a:effectLst/>
              <a:latin typeface="Söhne"/>
            </a:endParaRPr>
          </a:p>
          <a:p>
            <a:pPr algn="l"/>
            <a:r>
              <a:rPr lang="en-US" b="1" i="0" dirty="0">
                <a:solidFill>
                  <a:srgbClr val="374151"/>
                </a:solidFill>
                <a:effectLst/>
                <a:latin typeface="Söhne"/>
              </a:rPr>
              <a:t>Key Benefits of Using Temporary Tables:</a:t>
            </a: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Scope Isolation:</a:t>
            </a:r>
            <a:r>
              <a:rPr lang="en-US" b="0" i="0" dirty="0">
                <a:solidFill>
                  <a:srgbClr val="374151"/>
                </a:solidFill>
                <a:effectLst/>
                <a:latin typeface="Söhne"/>
              </a:rPr>
              <a:t> Temporary tables are session-specific, ensuring data </a:t>
            </a:r>
            <a:r>
              <a:rPr lang="en-US" dirty="0">
                <a:solidFill>
                  <a:srgbClr val="374151"/>
                </a:solidFill>
                <a:latin typeface="Söhne"/>
              </a:rPr>
              <a:t>isolation and preventing interference with other sessions or queries.</a:t>
            </a:r>
          </a:p>
          <a:p>
            <a:pPr lvl="1">
              <a:buFont typeface="Arial" panose="020B0604020202020204" pitchFamily="34" charset="0"/>
              <a:buChar char="•"/>
            </a:pPr>
            <a:endParaRPr lang="en-US" dirty="0">
              <a:solidFill>
                <a:srgbClr val="374151"/>
              </a:solidFill>
              <a:latin typeface="Söhne"/>
            </a:endParaRPr>
          </a:p>
          <a:p>
            <a:pPr lvl="1">
              <a:buFont typeface="Arial" panose="020B0604020202020204" pitchFamily="34" charset="0"/>
              <a:buChar char="•"/>
            </a:pPr>
            <a:r>
              <a:rPr lang="en-US" b="1" dirty="0">
                <a:solidFill>
                  <a:srgbClr val="374151"/>
                </a:solidFill>
                <a:latin typeface="Söhne"/>
              </a:rPr>
              <a:t>Automatic Cleanup: </a:t>
            </a:r>
            <a:r>
              <a:rPr lang="en-US" dirty="0">
                <a:solidFill>
                  <a:srgbClr val="374151"/>
                </a:solidFill>
                <a:latin typeface="Söhne"/>
              </a:rPr>
              <a:t>They are automatically dropped when the session ends, reducing the need for manual cleanup.</a:t>
            </a:r>
          </a:p>
          <a:p>
            <a:pPr lvl="1"/>
            <a:endParaRPr lang="en-US" b="0" i="0" dirty="0">
              <a:solidFill>
                <a:srgbClr val="374151"/>
              </a:solidFill>
              <a:effectLst/>
              <a:latin typeface="Söhne"/>
            </a:endParaRPr>
          </a:p>
        </p:txBody>
      </p:sp>
    </p:spTree>
    <p:extLst>
      <p:ext uri="{BB962C8B-B14F-4D97-AF65-F5344CB8AC3E}">
        <p14:creationId xmlns:p14="http://schemas.microsoft.com/office/powerpoint/2010/main" val="692128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869816-EE9B-4604-C747-7A8629CEC00B}"/>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10536A3C-2EA9-9F77-B740-F49586B549D7}"/>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16E4401C-D037-E68E-7704-78596A462866}"/>
              </a:ext>
            </a:extLst>
          </p:cNvPr>
          <p:cNvSpPr>
            <a:spLocks noGrp="1"/>
          </p:cNvSpPr>
          <p:nvPr>
            <p:ph type="title"/>
          </p:nvPr>
        </p:nvSpPr>
        <p:spPr>
          <a:xfrm>
            <a:off x="400050" y="119939"/>
            <a:ext cx="8229600" cy="428312"/>
          </a:xfrm>
        </p:spPr>
        <p:txBody>
          <a:bodyPr/>
          <a:lstStyle/>
          <a:p>
            <a:r>
              <a:rPr lang="en-US" dirty="0"/>
              <a:t>Creating a TEMP Table</a:t>
            </a:r>
          </a:p>
        </p:txBody>
      </p:sp>
      <p:sp>
        <p:nvSpPr>
          <p:cNvPr id="7" name="Content Placeholder 6">
            <a:extLst>
              <a:ext uri="{FF2B5EF4-FFF2-40B4-BE49-F238E27FC236}">
                <a16:creationId xmlns:a16="http://schemas.microsoft.com/office/drawing/2014/main" id="{0FB134AD-C0E6-454C-E35E-97AA53F323D8}"/>
              </a:ext>
            </a:extLst>
          </p:cNvPr>
          <p:cNvSpPr>
            <a:spLocks noGrp="1"/>
          </p:cNvSpPr>
          <p:nvPr>
            <p:ph idx="1"/>
          </p:nvPr>
        </p:nvSpPr>
        <p:spPr>
          <a:xfrm>
            <a:off x="400050" y="1225062"/>
            <a:ext cx="8229600" cy="5002701"/>
          </a:xfrm>
        </p:spPr>
        <p:txBody>
          <a:bodyPr/>
          <a:lstStyle/>
          <a:p>
            <a:pPr algn="l"/>
            <a:r>
              <a:rPr lang="en-US" b="1" i="0" dirty="0">
                <a:solidFill>
                  <a:srgbClr val="374151"/>
                </a:solidFill>
                <a:effectLst/>
                <a:latin typeface="Söhne"/>
              </a:rPr>
              <a:t>Use INTO Clause When:</a:t>
            </a:r>
          </a:p>
          <a:p>
            <a:pPr algn="l"/>
            <a:endParaRPr lang="en-US" b="0" i="0" dirty="0">
              <a:solidFill>
                <a:srgbClr val="374151"/>
              </a:solidFill>
              <a:effectLst/>
              <a:latin typeface="Söhne"/>
            </a:endParaRPr>
          </a:p>
          <a:p>
            <a:pPr lvl="1">
              <a:buFont typeface="Arial" panose="020B0604020202020204" pitchFamily="34" charset="0"/>
              <a:buChar char="•"/>
            </a:pPr>
            <a:r>
              <a:rPr lang="en-US" b="1" dirty="0">
                <a:solidFill>
                  <a:srgbClr val="374151"/>
                </a:solidFill>
                <a:latin typeface="Söhne"/>
              </a:rPr>
              <a:t>Quick Data Extraction: </a:t>
            </a:r>
            <a:r>
              <a:rPr lang="en-US" dirty="0">
                <a:solidFill>
                  <a:srgbClr val="374151"/>
                </a:solidFill>
                <a:latin typeface="Söhne"/>
              </a:rPr>
              <a:t>Extract and work with data swiftly without table structure definition.</a:t>
            </a:r>
          </a:p>
          <a:p>
            <a:pPr lvl="1">
              <a:buFont typeface="Arial" panose="020B0604020202020204" pitchFamily="34" charset="0"/>
              <a:buChar char="•"/>
            </a:pPr>
            <a:endParaRPr lang="en-US" b="1" dirty="0">
              <a:solidFill>
                <a:srgbClr val="374151"/>
              </a:solidFill>
              <a:latin typeface="Söhne"/>
            </a:endParaRPr>
          </a:p>
          <a:p>
            <a:pPr lvl="1">
              <a:buFont typeface="Arial" panose="020B0604020202020204" pitchFamily="34" charset="0"/>
              <a:buChar char="•"/>
            </a:pPr>
            <a:r>
              <a:rPr lang="en-US" b="1" dirty="0">
                <a:solidFill>
                  <a:srgbClr val="374151"/>
                </a:solidFill>
                <a:latin typeface="Söhne"/>
              </a:rPr>
              <a:t>Simplified Syntax: </a:t>
            </a:r>
            <a:r>
              <a:rPr lang="en-US" dirty="0">
                <a:solidFill>
                  <a:srgbClr val="374151"/>
                </a:solidFill>
                <a:latin typeface="Söhne"/>
              </a:rPr>
              <a:t>Create temporary tables effortlessly without specifying column details.</a:t>
            </a:r>
          </a:p>
          <a:p>
            <a:pPr lvl="1">
              <a:buFont typeface="Arial" panose="020B0604020202020204" pitchFamily="34" charset="0"/>
              <a:buChar char="•"/>
            </a:pPr>
            <a:endParaRPr lang="en-US" b="1" dirty="0">
              <a:solidFill>
                <a:srgbClr val="374151"/>
              </a:solidFill>
              <a:latin typeface="Söhne"/>
            </a:endParaRPr>
          </a:p>
          <a:p>
            <a:pPr lvl="1">
              <a:buFont typeface="Arial" panose="020B0604020202020204" pitchFamily="34" charset="0"/>
              <a:buChar char="•"/>
            </a:pPr>
            <a:r>
              <a:rPr lang="en-US" b="1" dirty="0">
                <a:solidFill>
                  <a:srgbClr val="374151"/>
                </a:solidFill>
                <a:latin typeface="Söhne"/>
              </a:rPr>
              <a:t>Ad Hoc Queries: </a:t>
            </a:r>
            <a:r>
              <a:rPr lang="en-US" dirty="0">
                <a:solidFill>
                  <a:srgbClr val="374151"/>
                </a:solidFill>
                <a:latin typeface="Söhne"/>
              </a:rPr>
              <a:t>Convenient for one-time data processing tasks.</a:t>
            </a:r>
          </a:p>
          <a:p>
            <a:pPr lvl="1">
              <a:buFont typeface="Arial" panose="020B0604020202020204" pitchFamily="34" charset="0"/>
              <a:buChar char="•"/>
            </a:pPr>
            <a:endParaRPr lang="en-US" b="1" dirty="0">
              <a:solidFill>
                <a:srgbClr val="374151"/>
              </a:solidFill>
              <a:latin typeface="Söhne"/>
            </a:endParaRPr>
          </a:p>
          <a:p>
            <a:pPr lvl="1">
              <a:buFont typeface="Arial" panose="020B0604020202020204" pitchFamily="34" charset="0"/>
              <a:buChar char="•"/>
            </a:pPr>
            <a:r>
              <a:rPr lang="en-US" b="1" dirty="0">
                <a:solidFill>
                  <a:srgbClr val="374151"/>
                </a:solidFill>
                <a:latin typeface="Söhne"/>
              </a:rPr>
              <a:t>Intermediate Result Storage: </a:t>
            </a:r>
            <a:r>
              <a:rPr lang="en-US" dirty="0">
                <a:solidFill>
                  <a:srgbClr val="374151"/>
                </a:solidFill>
                <a:latin typeface="Söhne"/>
              </a:rPr>
              <a:t>Practical for storing intermediate results during queries or scripts.</a:t>
            </a:r>
          </a:p>
        </p:txBody>
      </p:sp>
    </p:spTree>
    <p:extLst>
      <p:ext uri="{BB962C8B-B14F-4D97-AF65-F5344CB8AC3E}">
        <p14:creationId xmlns:p14="http://schemas.microsoft.com/office/powerpoint/2010/main" val="1473444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Learning Objectives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buNone/>
            </a:pPr>
            <a:r>
              <a:rPr lang="en-US" b="0" i="0" dirty="0">
                <a:solidFill>
                  <a:srgbClr val="24292F"/>
                </a:solidFill>
                <a:effectLst/>
                <a:latin typeface="-apple-system"/>
              </a:rPr>
              <a:t>By the end of this lesson, you will be able to:</a:t>
            </a:r>
          </a:p>
          <a:p>
            <a:pPr marL="0" indent="0" algn="l">
              <a:buNone/>
            </a:pPr>
            <a:endParaRPr lang="en-US" b="0" i="0" dirty="0">
              <a:solidFill>
                <a:srgbClr val="24292F"/>
              </a:solidFill>
              <a:effectLst/>
              <a:latin typeface="-apple-system"/>
            </a:endParaRPr>
          </a:p>
          <a:p>
            <a:r>
              <a:rPr lang="en-US" b="1" i="0" dirty="0">
                <a:solidFill>
                  <a:srgbClr val="374151"/>
                </a:solidFill>
                <a:effectLst/>
                <a:latin typeface="Söhne"/>
              </a:rPr>
              <a:t>Understanding TEMP Tables:</a:t>
            </a:r>
            <a:endParaRPr lang="en-US" b="0" i="0" dirty="0">
              <a:solidFill>
                <a:srgbClr val="374151"/>
              </a:solidFill>
              <a:effectLst/>
              <a:latin typeface="Söhne"/>
            </a:endParaRPr>
          </a:p>
          <a:p>
            <a:pPr lvl="1"/>
            <a:r>
              <a:rPr lang="en-US" b="0" i="0" dirty="0">
                <a:solidFill>
                  <a:srgbClr val="374151"/>
                </a:solidFill>
                <a:effectLst/>
                <a:latin typeface="Söhne"/>
              </a:rPr>
              <a:t>Learn the concept and purpose of TEMP tables in SQL.</a:t>
            </a:r>
          </a:p>
          <a:p>
            <a:pPr lvl="1"/>
            <a:r>
              <a:rPr lang="en-US" b="0" i="0" dirty="0">
                <a:solidFill>
                  <a:srgbClr val="374151"/>
                </a:solidFill>
                <a:effectLst/>
                <a:latin typeface="Söhne"/>
              </a:rPr>
              <a:t>Differentiate TEMP tables from permanent database tables.</a:t>
            </a:r>
          </a:p>
          <a:p>
            <a:pPr lvl="1"/>
            <a:r>
              <a:rPr lang="en-US" b="0" i="0" dirty="0">
                <a:solidFill>
                  <a:srgbClr val="374151"/>
                </a:solidFill>
                <a:effectLst/>
                <a:latin typeface="Söhne"/>
              </a:rPr>
              <a:t>Explore how TEMP tables can simplify and streamline complex data processing tasks.</a:t>
            </a:r>
          </a:p>
          <a:p>
            <a:pPr lvl="1"/>
            <a:endParaRPr lang="en-US" b="0" i="0" dirty="0">
              <a:solidFill>
                <a:srgbClr val="374151"/>
              </a:solidFill>
              <a:effectLst/>
              <a:latin typeface="Söhne"/>
            </a:endParaRPr>
          </a:p>
          <a:p>
            <a:pPr lvl="1"/>
            <a:endParaRPr lang="en-US" b="0" i="0" dirty="0">
              <a:solidFill>
                <a:srgbClr val="374151"/>
              </a:solidFill>
              <a:effectLst/>
              <a:latin typeface="Söhne"/>
            </a:endParaRPr>
          </a:p>
          <a:p>
            <a:r>
              <a:rPr lang="en-US" b="1" i="0" dirty="0">
                <a:solidFill>
                  <a:srgbClr val="374151"/>
                </a:solidFill>
                <a:effectLst/>
                <a:latin typeface="Söhne"/>
              </a:rPr>
              <a:t>Understanding CTEs:</a:t>
            </a:r>
            <a:endParaRPr lang="en-US" b="0" i="0" dirty="0">
              <a:solidFill>
                <a:srgbClr val="374151"/>
              </a:solidFill>
              <a:effectLst/>
              <a:latin typeface="Söhne"/>
            </a:endParaRPr>
          </a:p>
          <a:p>
            <a:pPr lvl="1"/>
            <a:r>
              <a:rPr lang="en-US" b="0" i="0" dirty="0">
                <a:solidFill>
                  <a:srgbClr val="374151"/>
                </a:solidFill>
                <a:effectLst/>
                <a:latin typeface="Söhne"/>
              </a:rPr>
              <a:t>Learn the concept and purpose of TEMP tables in SQL.</a:t>
            </a:r>
          </a:p>
          <a:p>
            <a:pPr lvl="1"/>
            <a:r>
              <a:rPr lang="en-US" b="0" i="0" dirty="0">
                <a:solidFill>
                  <a:srgbClr val="374151"/>
                </a:solidFill>
                <a:effectLst/>
                <a:latin typeface="Söhne"/>
              </a:rPr>
              <a:t>Differentiate TEMP tables from permanent database tables.</a:t>
            </a:r>
          </a:p>
          <a:p>
            <a:pPr lvl="1"/>
            <a:r>
              <a:rPr lang="en-US" b="0" i="0" dirty="0">
                <a:solidFill>
                  <a:srgbClr val="374151"/>
                </a:solidFill>
                <a:effectLst/>
                <a:latin typeface="Söhne"/>
              </a:rPr>
              <a:t>Explore how TEMP tables can simplify and streamline complex data processing tasks.</a:t>
            </a:r>
          </a:p>
        </p:txBody>
      </p:sp>
    </p:spTree>
    <p:extLst>
      <p:ext uri="{BB962C8B-B14F-4D97-AF65-F5344CB8AC3E}">
        <p14:creationId xmlns:p14="http://schemas.microsoft.com/office/powerpoint/2010/main" val="1551696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4BAFA-5DD7-7510-4257-4F2C64F127A5}"/>
            </a:ext>
          </a:extLst>
        </p:cNvPr>
        <p:cNvGrpSpPr/>
        <p:nvPr/>
      </p:nvGrpSpPr>
      <p:grpSpPr>
        <a:xfrm>
          <a:off x="0" y="0"/>
          <a:ext cx="0" cy="0"/>
          <a:chOff x="0" y="0"/>
          <a:chExt cx="0" cy="0"/>
        </a:xfrm>
      </p:grpSpPr>
      <p:sp>
        <p:nvSpPr>
          <p:cNvPr id="8194" name="Title 1">
            <a:extLst>
              <a:ext uri="{FF2B5EF4-FFF2-40B4-BE49-F238E27FC236}">
                <a16:creationId xmlns:a16="http://schemas.microsoft.com/office/drawing/2014/main" id="{9557E06D-302C-9E74-500F-223970F6A49F}"/>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Data Analysis with TEMP Tables</a:t>
            </a:r>
          </a:p>
        </p:txBody>
      </p:sp>
    </p:spTree>
    <p:extLst>
      <p:ext uri="{BB962C8B-B14F-4D97-AF65-F5344CB8AC3E}">
        <p14:creationId xmlns:p14="http://schemas.microsoft.com/office/powerpoint/2010/main" val="2918040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D0689E-6B0D-1A80-EB73-ED3DB1DDD092}"/>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EDD46B59-CDB0-A7C6-212C-80D4282DAA54}"/>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5ADDFC5F-62D8-ED91-F3D1-AC8BA8B302E9}"/>
              </a:ext>
            </a:extLst>
          </p:cNvPr>
          <p:cNvSpPr>
            <a:spLocks noGrp="1"/>
          </p:cNvSpPr>
          <p:nvPr>
            <p:ph type="title"/>
          </p:nvPr>
        </p:nvSpPr>
        <p:spPr>
          <a:xfrm>
            <a:off x="400050" y="119939"/>
            <a:ext cx="8229600" cy="428312"/>
          </a:xfrm>
        </p:spPr>
        <p:txBody>
          <a:bodyPr/>
          <a:lstStyle/>
          <a:p>
            <a:r>
              <a:rPr lang="en-US" dirty="0"/>
              <a:t>Data Analysis with Temp Tables</a:t>
            </a:r>
          </a:p>
        </p:txBody>
      </p:sp>
      <p:sp>
        <p:nvSpPr>
          <p:cNvPr id="7" name="Content Placeholder 6">
            <a:extLst>
              <a:ext uri="{FF2B5EF4-FFF2-40B4-BE49-F238E27FC236}">
                <a16:creationId xmlns:a16="http://schemas.microsoft.com/office/drawing/2014/main" id="{C7EC8F14-6977-D19B-02D1-ABCAE12364D0}"/>
              </a:ext>
            </a:extLst>
          </p:cNvPr>
          <p:cNvSpPr>
            <a:spLocks noGrp="1"/>
          </p:cNvSpPr>
          <p:nvPr>
            <p:ph idx="1"/>
          </p:nvPr>
        </p:nvSpPr>
        <p:spPr>
          <a:xfrm>
            <a:off x="400050" y="1225062"/>
            <a:ext cx="8229600" cy="5002701"/>
          </a:xfrm>
        </p:spPr>
        <p:txBody>
          <a:bodyPr/>
          <a:lstStyle/>
          <a:p>
            <a:pPr marL="0" indent="0" algn="ctr">
              <a:buNone/>
            </a:pPr>
            <a:endParaRPr lang="en-US" b="0" i="0" dirty="0">
              <a:solidFill>
                <a:srgbClr val="374151"/>
              </a:solidFill>
              <a:effectLst/>
              <a:latin typeface="Söhne"/>
            </a:endParaRPr>
          </a:p>
          <a:p>
            <a:pPr marL="0" indent="0" algn="ctr">
              <a:buNone/>
            </a:pPr>
            <a:endParaRPr lang="en-US" dirty="0">
              <a:solidFill>
                <a:srgbClr val="374151"/>
              </a:solidFill>
              <a:latin typeface="Söhne"/>
            </a:endParaRPr>
          </a:p>
          <a:p>
            <a:pPr marL="0" indent="0" algn="ctr">
              <a:buNone/>
            </a:pPr>
            <a:r>
              <a:rPr lang="en-US" b="0" i="0" dirty="0">
                <a:solidFill>
                  <a:srgbClr val="374151"/>
                </a:solidFill>
                <a:effectLst/>
                <a:latin typeface="Söhne"/>
              </a:rPr>
              <a:t>The </a:t>
            </a:r>
            <a:r>
              <a:rPr lang="en-US" dirty="0"/>
              <a:t>INTO</a:t>
            </a:r>
            <a:r>
              <a:rPr lang="en-US" b="0" i="0" dirty="0">
                <a:solidFill>
                  <a:srgbClr val="374151"/>
                </a:solidFill>
                <a:effectLst/>
                <a:latin typeface="Söhne"/>
              </a:rPr>
              <a:t> clause extends beyond creating temporary tables; it's a versatile tool for deconstructing complex data analysis tasks into manageable stages.</a:t>
            </a:r>
          </a:p>
        </p:txBody>
      </p:sp>
    </p:spTree>
    <p:extLst>
      <p:ext uri="{BB962C8B-B14F-4D97-AF65-F5344CB8AC3E}">
        <p14:creationId xmlns:p14="http://schemas.microsoft.com/office/powerpoint/2010/main" val="3985189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1EC8D9-2B81-7CA1-24F7-8149983AFFED}"/>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84D6FC14-5838-EBCB-1B93-EB13355FFC97}"/>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CAAC2A7-1030-2F7E-6AF8-42DF9595B675}"/>
              </a:ext>
            </a:extLst>
          </p:cNvPr>
          <p:cNvSpPr>
            <a:spLocks noGrp="1"/>
          </p:cNvSpPr>
          <p:nvPr>
            <p:ph type="title"/>
          </p:nvPr>
        </p:nvSpPr>
        <p:spPr>
          <a:xfrm>
            <a:off x="400050" y="119939"/>
            <a:ext cx="8229600" cy="428312"/>
          </a:xfrm>
        </p:spPr>
        <p:txBody>
          <a:bodyPr/>
          <a:lstStyle/>
          <a:p>
            <a:r>
              <a:rPr lang="en-US" dirty="0"/>
              <a:t>Data Analysis with Temp Tables</a:t>
            </a:r>
          </a:p>
        </p:txBody>
      </p:sp>
      <p:sp>
        <p:nvSpPr>
          <p:cNvPr id="7" name="Content Placeholder 6">
            <a:extLst>
              <a:ext uri="{FF2B5EF4-FFF2-40B4-BE49-F238E27FC236}">
                <a16:creationId xmlns:a16="http://schemas.microsoft.com/office/drawing/2014/main" id="{D2966753-11B3-E8AE-649E-7609C0702106}"/>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Step 1:</a:t>
            </a:r>
            <a:r>
              <a:rPr lang="en-US" b="0" i="0" dirty="0">
                <a:solidFill>
                  <a:srgbClr val="374151"/>
                </a:solidFill>
                <a:effectLst/>
                <a:latin typeface="Söhne"/>
              </a:rPr>
              <a:t> Begin by using the INTO clause to extract raw data into a temporary table.</a:t>
            </a:r>
          </a:p>
          <a:p>
            <a:pPr lvl="1">
              <a:buFont typeface="Arial" panose="020B0604020202020204" pitchFamily="34" charset="0"/>
              <a:buChar char="•"/>
            </a:pPr>
            <a:endParaRPr lang="en-US" dirty="0">
              <a:solidFill>
                <a:srgbClr val="374151"/>
              </a:solidFill>
              <a:latin typeface="Söhne"/>
            </a:endParaRPr>
          </a:p>
          <a:p>
            <a:pPr marL="742950" lvl="2" indent="-342900"/>
            <a:r>
              <a:rPr lang="en-US" sz="2200" dirty="0">
                <a:solidFill>
                  <a:srgbClr val="374151"/>
                </a:solidFill>
                <a:latin typeface="Söhne"/>
              </a:rPr>
              <a:t>Extract raw data into a temporary table:</a:t>
            </a:r>
          </a:p>
          <a:p>
            <a:pPr marL="742950" lvl="2" indent="-342900"/>
            <a:endParaRPr lang="en-US" sz="2200" dirty="0">
              <a:solidFill>
                <a:srgbClr val="374151"/>
              </a:solidFill>
              <a:latin typeface="Söhne"/>
            </a:endParaRPr>
          </a:p>
          <a:p>
            <a:pPr marL="914400" lvl="2" indent="0">
              <a:buNone/>
            </a:pPr>
            <a:r>
              <a:rPr lang="en-US" b="0" i="0" dirty="0">
                <a:solidFill>
                  <a:srgbClr val="2E95D3"/>
                </a:solidFill>
                <a:effectLst/>
                <a:latin typeface="Söhne Mono"/>
              </a:rPr>
              <a:t>SELECT</a:t>
            </a:r>
            <a:r>
              <a:rPr lang="en-US" b="0" i="0" dirty="0">
                <a:solidFill>
                  <a:schemeClr val="tx1"/>
                </a:solidFill>
                <a:effectLst/>
                <a:latin typeface="Söhne Mono"/>
              </a:rPr>
              <a:t> * </a:t>
            </a:r>
          </a:p>
          <a:p>
            <a:pPr marL="914400" lvl="2" indent="0">
              <a:buNone/>
            </a:pPr>
            <a:r>
              <a:rPr lang="en-US" b="0" i="0" dirty="0">
                <a:solidFill>
                  <a:srgbClr val="2E95D3"/>
                </a:solidFill>
                <a:effectLst/>
                <a:latin typeface="Söhne Mono"/>
              </a:rPr>
              <a:t>INTO</a:t>
            </a:r>
            <a:r>
              <a:rPr lang="en-US" b="0" i="0" dirty="0">
                <a:solidFill>
                  <a:srgbClr val="FFFFFF"/>
                </a:solidFill>
                <a:effectLst/>
                <a:latin typeface="Söhne Mono"/>
              </a:rPr>
              <a:t> </a:t>
            </a:r>
            <a:r>
              <a:rPr lang="en-US" b="0" i="0" dirty="0">
                <a:solidFill>
                  <a:schemeClr val="tx1"/>
                </a:solidFill>
                <a:effectLst/>
                <a:latin typeface="Söhne Mono"/>
              </a:rPr>
              <a:t>#</a:t>
            </a:r>
            <a:r>
              <a:rPr lang="en-US" b="0" i="0" dirty="0" err="1">
                <a:solidFill>
                  <a:schemeClr val="tx1"/>
                </a:solidFill>
                <a:effectLst/>
                <a:latin typeface="Söhne Mono"/>
              </a:rPr>
              <a:t>RawData</a:t>
            </a:r>
            <a:r>
              <a:rPr lang="en-US" b="0" i="0" dirty="0">
                <a:solidFill>
                  <a:schemeClr val="tx1"/>
                </a:solidFill>
                <a:effectLst/>
                <a:latin typeface="Söhne Mono"/>
              </a:rPr>
              <a:t> </a:t>
            </a:r>
          </a:p>
          <a:p>
            <a:pPr marL="914400" lvl="2" indent="0">
              <a:buNone/>
            </a:pP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err="1">
                <a:solidFill>
                  <a:schemeClr val="tx1"/>
                </a:solidFill>
                <a:effectLst/>
                <a:latin typeface="Söhne Mono"/>
              </a:rPr>
              <a:t>YourSourceTable</a:t>
            </a:r>
            <a:r>
              <a:rPr lang="en-US" dirty="0">
                <a:solidFill>
                  <a:schemeClr val="tx1"/>
                </a:solidFill>
                <a:latin typeface="Söhne Mono"/>
              </a:rPr>
              <a:t> </a:t>
            </a:r>
          </a:p>
          <a:p>
            <a:pPr marL="914400" lvl="2" indent="0">
              <a:buNone/>
            </a:pPr>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err="1">
                <a:solidFill>
                  <a:schemeClr val="tx1"/>
                </a:solidFill>
                <a:effectLst/>
                <a:latin typeface="Söhne Mono"/>
              </a:rPr>
              <a:t>SomeCondition</a:t>
            </a:r>
            <a:r>
              <a:rPr lang="en-US" b="0" i="0" dirty="0">
                <a:solidFill>
                  <a:schemeClr val="tx1"/>
                </a:solidFill>
                <a:effectLst/>
                <a:latin typeface="Söhne Mono"/>
              </a:rPr>
              <a:t>;</a:t>
            </a:r>
          </a:p>
          <a:p>
            <a:pPr lvl="1"/>
            <a:endParaRPr lang="en-US" dirty="0">
              <a:solidFill>
                <a:srgbClr val="FFFFFF"/>
              </a:solidFill>
              <a:latin typeface="Söhne Mono"/>
            </a:endParaRPr>
          </a:p>
        </p:txBody>
      </p:sp>
    </p:spTree>
    <p:extLst>
      <p:ext uri="{BB962C8B-B14F-4D97-AF65-F5344CB8AC3E}">
        <p14:creationId xmlns:p14="http://schemas.microsoft.com/office/powerpoint/2010/main" val="3370396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5B7C5-B127-3642-A192-1F1EAB3F21DB}"/>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7A1A6727-79B9-DD77-7D93-1336F945FA31}"/>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54835D53-86F6-CEF3-CBAC-BAEC4426ECA5}"/>
              </a:ext>
            </a:extLst>
          </p:cNvPr>
          <p:cNvSpPr>
            <a:spLocks noGrp="1"/>
          </p:cNvSpPr>
          <p:nvPr>
            <p:ph type="title"/>
          </p:nvPr>
        </p:nvSpPr>
        <p:spPr>
          <a:xfrm>
            <a:off x="400050" y="119939"/>
            <a:ext cx="8229600" cy="428312"/>
          </a:xfrm>
        </p:spPr>
        <p:txBody>
          <a:bodyPr/>
          <a:lstStyle/>
          <a:p>
            <a:r>
              <a:rPr lang="en-US" dirty="0"/>
              <a:t>Data Analysis with Temp Tables</a:t>
            </a:r>
          </a:p>
        </p:txBody>
      </p:sp>
      <p:sp>
        <p:nvSpPr>
          <p:cNvPr id="7" name="Content Placeholder 6">
            <a:extLst>
              <a:ext uri="{FF2B5EF4-FFF2-40B4-BE49-F238E27FC236}">
                <a16:creationId xmlns:a16="http://schemas.microsoft.com/office/drawing/2014/main" id="{6D684423-7454-0E77-D261-25528F467BFD}"/>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Step 2:</a:t>
            </a:r>
            <a:r>
              <a:rPr lang="en-US" b="0" i="0" dirty="0">
                <a:solidFill>
                  <a:srgbClr val="374151"/>
                </a:solidFill>
                <a:effectLst/>
                <a:latin typeface="Söhne"/>
              </a:rPr>
              <a:t> Temporary tables can store intermediate results, allowing you to perform data transformations and clean up data.</a:t>
            </a:r>
          </a:p>
          <a:p>
            <a:endParaRPr lang="en-US" b="0" i="0" dirty="0">
              <a:solidFill>
                <a:srgbClr val="374151"/>
              </a:solidFill>
              <a:effectLst/>
              <a:latin typeface="Söhne"/>
            </a:endParaRPr>
          </a:p>
          <a:p>
            <a:pPr lvl="1">
              <a:buFont typeface="Arial" panose="020B0604020202020204" pitchFamily="34" charset="0"/>
              <a:buChar char="•"/>
            </a:pPr>
            <a:r>
              <a:rPr lang="en-US" b="0" i="0" dirty="0">
                <a:solidFill>
                  <a:srgbClr val="374151"/>
                </a:solidFill>
                <a:effectLst/>
                <a:latin typeface="Söhne"/>
              </a:rPr>
              <a:t>Remove Duplicates with Temporary Tables:</a:t>
            </a:r>
          </a:p>
          <a:p>
            <a:pPr lvl="1"/>
            <a:endParaRPr lang="en-US" dirty="0">
              <a:solidFill>
                <a:srgbClr val="374151"/>
              </a:solidFill>
              <a:latin typeface="Söhne"/>
            </a:endParaRPr>
          </a:p>
          <a:p>
            <a:pPr marL="914400" lvl="2" indent="0">
              <a:buNone/>
            </a:pPr>
            <a:r>
              <a:rPr lang="en-US" b="0" i="0" dirty="0">
                <a:solidFill>
                  <a:srgbClr val="2E95D3"/>
                </a:solidFill>
                <a:effectLst/>
                <a:latin typeface="Söhne Mono"/>
              </a:rPr>
              <a:t>SELECT</a:t>
            </a:r>
            <a:r>
              <a:rPr lang="en-US" b="0" i="0" dirty="0">
                <a:solidFill>
                  <a:srgbClr val="FFFFFF"/>
                </a:solidFill>
                <a:effectLst/>
                <a:latin typeface="Söhne Mono"/>
              </a:rPr>
              <a:t> </a:t>
            </a:r>
            <a:r>
              <a:rPr lang="en-US" b="0" i="0" dirty="0">
                <a:solidFill>
                  <a:srgbClr val="E9950C"/>
                </a:solidFill>
                <a:effectLst/>
                <a:latin typeface="Söhne Mono"/>
              </a:rPr>
              <a:t>DISTINCT</a:t>
            </a:r>
            <a:r>
              <a:rPr lang="en-US" dirty="0">
                <a:solidFill>
                  <a:schemeClr val="tx1"/>
                </a:solidFill>
                <a:latin typeface="Söhne Mono"/>
              </a:rPr>
              <a:t> </a:t>
            </a:r>
            <a:r>
              <a:rPr lang="en-US" b="0" i="0" dirty="0">
                <a:solidFill>
                  <a:schemeClr val="tx1"/>
                </a:solidFill>
                <a:effectLst/>
                <a:latin typeface="Söhne Mono"/>
              </a:rPr>
              <a:t>Col1, Col2, Col3</a:t>
            </a:r>
            <a:endParaRPr lang="en-US" dirty="0">
              <a:solidFill>
                <a:srgbClr val="2E95D3"/>
              </a:solidFill>
              <a:latin typeface="Söhne Mono"/>
            </a:endParaRPr>
          </a:p>
          <a:p>
            <a:pPr marL="914400" lvl="2" indent="0">
              <a:buNone/>
            </a:pPr>
            <a:r>
              <a:rPr lang="en-US" b="0" i="0" dirty="0">
                <a:solidFill>
                  <a:srgbClr val="2E95D3"/>
                </a:solidFill>
                <a:effectLst/>
                <a:latin typeface="Söhne Mono"/>
              </a:rPr>
              <a:t>INTO</a:t>
            </a:r>
            <a:r>
              <a:rPr lang="en-US" b="0" i="0" dirty="0">
                <a:solidFill>
                  <a:srgbClr val="FFFFFF"/>
                </a:solidFill>
                <a:effectLst/>
                <a:latin typeface="Söhne Mono"/>
              </a:rPr>
              <a:t> </a:t>
            </a:r>
            <a:r>
              <a:rPr lang="en-US" b="0" i="0" dirty="0">
                <a:solidFill>
                  <a:schemeClr val="tx1"/>
                </a:solidFill>
                <a:effectLst/>
                <a:latin typeface="Söhne Mono"/>
              </a:rPr>
              <a:t>#</a:t>
            </a:r>
            <a:r>
              <a:rPr lang="en-US" b="0" i="0" dirty="0" err="1">
                <a:solidFill>
                  <a:schemeClr val="tx1"/>
                </a:solidFill>
                <a:effectLst/>
                <a:latin typeface="Söhne Mono"/>
              </a:rPr>
              <a:t>IntUniqueRecords</a:t>
            </a:r>
            <a:endParaRPr lang="en-US" b="0" i="0" dirty="0">
              <a:solidFill>
                <a:schemeClr val="tx1"/>
              </a:solidFill>
              <a:effectLst/>
              <a:latin typeface="Söhne Mono"/>
            </a:endParaRPr>
          </a:p>
          <a:p>
            <a:pPr marL="914400" lvl="2" indent="0">
              <a:buNone/>
            </a:pP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a:solidFill>
                  <a:schemeClr val="tx1"/>
                </a:solidFill>
                <a:effectLst/>
                <a:latin typeface="Söhne Mono"/>
              </a:rPr>
              <a:t>#</a:t>
            </a:r>
            <a:r>
              <a:rPr lang="en-US" b="0" i="0" dirty="0" err="1">
                <a:solidFill>
                  <a:schemeClr val="tx1"/>
                </a:solidFill>
                <a:effectLst/>
                <a:latin typeface="Söhne Mono"/>
              </a:rPr>
              <a:t>FilteredData</a:t>
            </a:r>
            <a:r>
              <a:rPr lang="en-US" b="0" i="0" dirty="0">
                <a:solidFill>
                  <a:schemeClr val="tx1"/>
                </a:solidFill>
                <a:effectLst/>
                <a:latin typeface="Söhne Mono"/>
              </a:rPr>
              <a:t>; </a:t>
            </a:r>
          </a:p>
        </p:txBody>
      </p:sp>
    </p:spTree>
    <p:extLst>
      <p:ext uri="{BB962C8B-B14F-4D97-AF65-F5344CB8AC3E}">
        <p14:creationId xmlns:p14="http://schemas.microsoft.com/office/powerpoint/2010/main" val="1622894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34A90-B1CB-3CAF-9FBF-F556C42F8A69}"/>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6570DF48-DA40-97BE-93DD-5D215D1B5ABE}"/>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C1EF0D52-6967-8E8A-BB43-B0DC4AA7A548}"/>
              </a:ext>
            </a:extLst>
          </p:cNvPr>
          <p:cNvSpPr>
            <a:spLocks noGrp="1"/>
          </p:cNvSpPr>
          <p:nvPr>
            <p:ph type="title"/>
          </p:nvPr>
        </p:nvSpPr>
        <p:spPr>
          <a:xfrm>
            <a:off x="400050" y="119939"/>
            <a:ext cx="8229600" cy="428312"/>
          </a:xfrm>
        </p:spPr>
        <p:txBody>
          <a:bodyPr/>
          <a:lstStyle/>
          <a:p>
            <a:r>
              <a:rPr lang="en-US" dirty="0"/>
              <a:t>Data Analysis with Temp Tables</a:t>
            </a:r>
          </a:p>
        </p:txBody>
      </p:sp>
      <p:sp>
        <p:nvSpPr>
          <p:cNvPr id="7" name="Content Placeholder 6">
            <a:extLst>
              <a:ext uri="{FF2B5EF4-FFF2-40B4-BE49-F238E27FC236}">
                <a16:creationId xmlns:a16="http://schemas.microsoft.com/office/drawing/2014/main" id="{588E282E-42D2-C8C3-9D6F-6C8F64918AD2}"/>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Step 3:</a:t>
            </a:r>
            <a:r>
              <a:rPr lang="en-US" b="0" i="0" dirty="0">
                <a:solidFill>
                  <a:srgbClr val="374151"/>
                </a:solidFill>
                <a:effectLst/>
                <a:latin typeface="Söhne"/>
              </a:rPr>
              <a:t> Leverage intermediate results, including the joined data, for the final analysis.</a:t>
            </a:r>
          </a:p>
          <a:p>
            <a:endParaRPr lang="en-US" b="0" i="0" dirty="0">
              <a:solidFill>
                <a:srgbClr val="374151"/>
              </a:solidFill>
              <a:effectLst/>
              <a:latin typeface="Söhne"/>
            </a:endParaRPr>
          </a:p>
          <a:p>
            <a:pPr lvl="1">
              <a:buFont typeface="Arial" panose="020B0604020202020204" pitchFamily="34" charset="0"/>
              <a:buChar char="•"/>
            </a:pPr>
            <a:r>
              <a:rPr lang="en-US" b="0" i="0" dirty="0">
                <a:solidFill>
                  <a:srgbClr val="374151"/>
                </a:solidFill>
                <a:effectLst/>
                <a:latin typeface="Söhne"/>
              </a:rPr>
              <a:t>Perform advanced analysis</a:t>
            </a:r>
            <a:r>
              <a:rPr lang="en-US" dirty="0">
                <a:solidFill>
                  <a:srgbClr val="374151"/>
                </a:solidFill>
                <a:latin typeface="Söhne"/>
              </a:rPr>
              <a:t> </a:t>
            </a:r>
            <a:r>
              <a:rPr lang="en-US" b="0" i="0" dirty="0">
                <a:solidFill>
                  <a:srgbClr val="374151"/>
                </a:solidFill>
                <a:effectLst/>
                <a:latin typeface="Söhne"/>
              </a:rPr>
              <a:t>or reporting to derive meaningful insights:</a:t>
            </a:r>
          </a:p>
          <a:p>
            <a:pPr lvl="1">
              <a:buFont typeface="Arial" panose="020B0604020202020204" pitchFamily="34" charset="0"/>
              <a:buChar char="•"/>
            </a:pPr>
            <a:endParaRPr lang="en-US" b="0" i="0" dirty="0">
              <a:solidFill>
                <a:srgbClr val="374151"/>
              </a:solidFill>
              <a:effectLst/>
              <a:latin typeface="Söhne"/>
            </a:endParaRPr>
          </a:p>
          <a:p>
            <a:pPr marL="914400" lvl="2" indent="0">
              <a:buNone/>
            </a:pPr>
            <a:r>
              <a:rPr lang="en-US" b="0" i="0" dirty="0">
                <a:solidFill>
                  <a:srgbClr val="2E95D3"/>
                </a:solidFill>
                <a:effectLst/>
                <a:latin typeface="Söhne Mono"/>
              </a:rPr>
              <a:t>SELECT</a:t>
            </a:r>
            <a:r>
              <a:rPr lang="en-US" b="0" i="0" dirty="0">
                <a:solidFill>
                  <a:srgbClr val="FFFFFF"/>
                </a:solidFill>
                <a:effectLst/>
                <a:latin typeface="Söhne Mono"/>
              </a:rPr>
              <a:t> </a:t>
            </a:r>
            <a:r>
              <a:rPr lang="en-US" b="0" i="0" dirty="0">
                <a:solidFill>
                  <a:schemeClr val="tx1"/>
                </a:solidFill>
                <a:effectLst/>
                <a:latin typeface="Söhne Mono"/>
              </a:rPr>
              <a:t>Col1, </a:t>
            </a:r>
          </a:p>
          <a:p>
            <a:pPr marL="914400" lvl="2" indent="0">
              <a:buNone/>
            </a:pPr>
            <a:r>
              <a:rPr lang="en-US" dirty="0">
                <a:solidFill>
                  <a:schemeClr val="tx1"/>
                </a:solidFill>
                <a:latin typeface="Söhne Mono"/>
              </a:rPr>
              <a:t>	    </a:t>
            </a:r>
            <a:r>
              <a:rPr lang="en-US" dirty="0">
                <a:solidFill>
                  <a:srgbClr val="E9950C"/>
                </a:solidFill>
                <a:latin typeface="Söhne Mono"/>
              </a:rPr>
              <a:t>AVG</a:t>
            </a:r>
            <a:r>
              <a:rPr lang="en-US" b="0" i="0" dirty="0">
                <a:solidFill>
                  <a:schemeClr val="tx1"/>
                </a:solidFill>
                <a:effectLst/>
                <a:latin typeface="Söhne Mono"/>
              </a:rPr>
              <a:t>(Col2) </a:t>
            </a:r>
            <a:r>
              <a:rPr lang="en-US" b="0" i="0" dirty="0">
                <a:solidFill>
                  <a:srgbClr val="2E95D3"/>
                </a:solidFill>
                <a:effectLst/>
                <a:latin typeface="Söhne Mono"/>
              </a:rPr>
              <a:t>AS</a:t>
            </a:r>
            <a:r>
              <a:rPr lang="en-US" b="0" i="0" dirty="0">
                <a:solidFill>
                  <a:srgbClr val="FFFFFF"/>
                </a:solidFill>
                <a:effectLst/>
                <a:latin typeface="Söhne Mono"/>
              </a:rPr>
              <a:t> </a:t>
            </a:r>
            <a:r>
              <a:rPr lang="en-US" b="0" i="0" dirty="0" err="1">
                <a:solidFill>
                  <a:schemeClr val="tx1"/>
                </a:solidFill>
                <a:effectLst/>
                <a:latin typeface="Söhne Mono"/>
              </a:rPr>
              <a:t>MaxTValue</a:t>
            </a:r>
            <a:r>
              <a:rPr lang="en-US" b="0" i="0" dirty="0">
                <a:solidFill>
                  <a:schemeClr val="tx1"/>
                </a:solidFill>
                <a:effectLst/>
                <a:latin typeface="Söhne Mono"/>
              </a:rPr>
              <a:t>, </a:t>
            </a:r>
          </a:p>
          <a:p>
            <a:pPr marL="914400" lvl="2" indent="0">
              <a:buNone/>
            </a:pPr>
            <a:r>
              <a:rPr lang="en-US" dirty="0">
                <a:solidFill>
                  <a:schemeClr val="tx1"/>
                </a:solidFill>
                <a:latin typeface="Söhne Mono"/>
              </a:rPr>
              <a:t>            </a:t>
            </a:r>
            <a:r>
              <a:rPr lang="en-US" b="0" i="0" dirty="0">
                <a:solidFill>
                  <a:srgbClr val="E9950C"/>
                </a:solidFill>
                <a:effectLst/>
                <a:latin typeface="Söhne Mono"/>
              </a:rPr>
              <a:t>MAX</a:t>
            </a:r>
            <a:r>
              <a:rPr lang="en-US" b="0" i="0" dirty="0">
                <a:solidFill>
                  <a:schemeClr val="tx1"/>
                </a:solidFill>
                <a:effectLst/>
                <a:latin typeface="Söhne Mono"/>
              </a:rPr>
              <a:t>(</a:t>
            </a:r>
            <a:r>
              <a:rPr lang="en-US" b="0" i="0" dirty="0" err="1">
                <a:solidFill>
                  <a:schemeClr val="tx1"/>
                </a:solidFill>
                <a:effectLst/>
                <a:latin typeface="Söhne Mono"/>
              </a:rPr>
              <a:t>TransformedValue</a:t>
            </a:r>
            <a:r>
              <a:rPr lang="en-US" b="0" i="0" dirty="0">
                <a:solidFill>
                  <a:schemeClr val="tx1"/>
                </a:solidFill>
                <a:effectLst/>
                <a:latin typeface="Söhne Mono"/>
              </a:rPr>
              <a:t>)</a:t>
            </a:r>
            <a:r>
              <a:rPr lang="en-US" b="0" i="0" dirty="0">
                <a:solidFill>
                  <a:srgbClr val="FFFFFF"/>
                </a:solidFill>
                <a:effectLst/>
                <a:latin typeface="Söhne Mono"/>
              </a:rPr>
              <a:t> </a:t>
            </a:r>
            <a:r>
              <a:rPr lang="en-US" b="0" i="0" dirty="0">
                <a:solidFill>
                  <a:srgbClr val="2E95D3"/>
                </a:solidFill>
                <a:effectLst/>
                <a:latin typeface="Söhne Mono"/>
              </a:rPr>
              <a:t>AS</a:t>
            </a:r>
            <a:r>
              <a:rPr lang="en-US" b="0" i="0" dirty="0">
                <a:solidFill>
                  <a:srgbClr val="FFFFFF"/>
                </a:solidFill>
                <a:effectLst/>
                <a:latin typeface="Söhne Mono"/>
              </a:rPr>
              <a:t> </a:t>
            </a:r>
            <a:r>
              <a:rPr lang="en-US" b="0" i="0" dirty="0" err="1">
                <a:solidFill>
                  <a:schemeClr val="tx1"/>
                </a:solidFill>
                <a:effectLst/>
                <a:latin typeface="Söhne Mono"/>
              </a:rPr>
              <a:t>MaxTValue</a:t>
            </a:r>
            <a:endParaRPr lang="en-US" b="0" i="0" dirty="0">
              <a:solidFill>
                <a:srgbClr val="FFFFFF"/>
              </a:solidFill>
              <a:effectLst/>
              <a:latin typeface="Söhne Mono"/>
            </a:endParaRPr>
          </a:p>
          <a:p>
            <a:pPr marL="914400" lvl="2" indent="0">
              <a:buNone/>
            </a:pP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a:solidFill>
                  <a:schemeClr val="tx1"/>
                </a:solidFill>
                <a:effectLst/>
                <a:latin typeface="Söhne Mono"/>
              </a:rPr>
              <a:t>#</a:t>
            </a:r>
            <a:r>
              <a:rPr lang="en-US" b="0" i="0" dirty="0" err="1">
                <a:solidFill>
                  <a:schemeClr val="tx1"/>
                </a:solidFill>
                <a:effectLst/>
                <a:latin typeface="Söhne Mono"/>
              </a:rPr>
              <a:t>IntUniqueRecords</a:t>
            </a:r>
            <a:endParaRPr lang="en-US" b="0" i="0" dirty="0">
              <a:solidFill>
                <a:schemeClr val="tx1"/>
              </a:solidFill>
              <a:effectLst/>
              <a:latin typeface="Söhne Mono"/>
            </a:endParaRPr>
          </a:p>
          <a:p>
            <a:pPr marL="914400" lvl="2" indent="0">
              <a:buNone/>
            </a:pPr>
            <a:r>
              <a:rPr lang="en-US" b="0" i="0" dirty="0">
                <a:solidFill>
                  <a:srgbClr val="2E95D3"/>
                </a:solidFill>
                <a:effectLst/>
                <a:latin typeface="Söhne Mono"/>
              </a:rPr>
              <a:t>GROUP</a:t>
            </a:r>
            <a:r>
              <a:rPr lang="en-US" b="0" i="0" dirty="0">
                <a:solidFill>
                  <a:srgbClr val="FFFFFF"/>
                </a:solidFill>
                <a:effectLst/>
                <a:latin typeface="Söhne Mono"/>
              </a:rPr>
              <a:t> </a:t>
            </a:r>
            <a:r>
              <a:rPr lang="en-US" b="0" i="0" dirty="0">
                <a:solidFill>
                  <a:srgbClr val="2E95D3"/>
                </a:solidFill>
                <a:effectLst/>
                <a:latin typeface="Söhne Mono"/>
              </a:rPr>
              <a:t>BY</a:t>
            </a:r>
            <a:r>
              <a:rPr lang="en-US" b="0" i="0" dirty="0">
                <a:solidFill>
                  <a:srgbClr val="FFFFFF"/>
                </a:solidFill>
                <a:effectLst/>
                <a:latin typeface="Söhne Mono"/>
              </a:rPr>
              <a:t> </a:t>
            </a:r>
            <a:r>
              <a:rPr lang="en-US" b="0" i="0" dirty="0">
                <a:solidFill>
                  <a:schemeClr val="tx1"/>
                </a:solidFill>
                <a:effectLst/>
                <a:latin typeface="Söhne Mono"/>
              </a:rPr>
              <a:t>Col1;</a:t>
            </a:r>
            <a:br>
              <a:rPr lang="en-US" dirty="0"/>
            </a:br>
            <a:endParaRPr lang="en-US" dirty="0">
              <a:solidFill>
                <a:schemeClr val="tx1"/>
              </a:solidFill>
              <a:effectLst/>
            </a:endParaRPr>
          </a:p>
        </p:txBody>
      </p:sp>
    </p:spTree>
    <p:extLst>
      <p:ext uri="{BB962C8B-B14F-4D97-AF65-F5344CB8AC3E}">
        <p14:creationId xmlns:p14="http://schemas.microsoft.com/office/powerpoint/2010/main" val="419569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2D79C-41A4-3B3B-958D-7696E4225A00}"/>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7BBC194D-2495-6A21-C97F-EA47D5E82DB7}"/>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9F324B30-02ED-2082-404D-D30B1A92AE30}"/>
              </a:ext>
            </a:extLst>
          </p:cNvPr>
          <p:cNvSpPr>
            <a:spLocks noGrp="1"/>
          </p:cNvSpPr>
          <p:nvPr>
            <p:ph type="title"/>
          </p:nvPr>
        </p:nvSpPr>
        <p:spPr>
          <a:xfrm>
            <a:off x="400050" y="119939"/>
            <a:ext cx="8229600" cy="428312"/>
          </a:xfrm>
        </p:spPr>
        <p:txBody>
          <a:bodyPr/>
          <a:lstStyle/>
          <a:p>
            <a:r>
              <a:rPr lang="en-US" dirty="0"/>
              <a:t>Data Analysis with Temp Tables</a:t>
            </a:r>
          </a:p>
        </p:txBody>
      </p:sp>
      <p:sp>
        <p:nvSpPr>
          <p:cNvPr id="7" name="Content Placeholder 6">
            <a:extLst>
              <a:ext uri="{FF2B5EF4-FFF2-40B4-BE49-F238E27FC236}">
                <a16:creationId xmlns:a16="http://schemas.microsoft.com/office/drawing/2014/main" id="{F16F864B-815A-8C40-4D4C-502C64E9F34A}"/>
              </a:ext>
            </a:extLst>
          </p:cNvPr>
          <p:cNvSpPr>
            <a:spLocks noGrp="1"/>
          </p:cNvSpPr>
          <p:nvPr>
            <p:ph idx="1"/>
          </p:nvPr>
        </p:nvSpPr>
        <p:spPr>
          <a:xfrm>
            <a:off x="400050" y="1225062"/>
            <a:ext cx="8229600" cy="5002701"/>
          </a:xfrm>
        </p:spPr>
        <p:txBody>
          <a:bodyPr/>
          <a:lstStyle/>
          <a:p>
            <a:pPr algn="l"/>
            <a:r>
              <a:rPr lang="en-US" b="1" i="0" dirty="0">
                <a:solidFill>
                  <a:srgbClr val="374151"/>
                </a:solidFill>
                <a:effectLst/>
                <a:latin typeface="Söhne"/>
              </a:rPr>
              <a:t>Step 4: </a:t>
            </a:r>
            <a:r>
              <a:rPr lang="en-US" i="0" dirty="0">
                <a:solidFill>
                  <a:srgbClr val="374151"/>
                </a:solidFill>
                <a:effectLst/>
                <a:latin typeface="Söhne"/>
              </a:rPr>
              <a:t>Dropping Temporary Tables</a:t>
            </a:r>
          </a:p>
          <a:p>
            <a:pPr lvl="1"/>
            <a:r>
              <a:rPr lang="en-US" b="0" i="0" dirty="0">
                <a:solidFill>
                  <a:srgbClr val="374151"/>
                </a:solidFill>
                <a:effectLst/>
                <a:latin typeface="Söhne"/>
              </a:rPr>
              <a:t>it's essential to manage them properly to maintain database performance and avoid clutter.</a:t>
            </a:r>
          </a:p>
          <a:p>
            <a:pPr marL="0" indent="0">
              <a:buNone/>
            </a:pPr>
            <a:endParaRPr lang="en-US" dirty="0"/>
          </a:p>
          <a:p>
            <a:pPr lvl="1">
              <a:buFont typeface="Arial" panose="020B0604020202020204" pitchFamily="34" charset="0"/>
              <a:buChar char="•"/>
            </a:pPr>
            <a:r>
              <a:rPr lang="en-US" dirty="0">
                <a:solidFill>
                  <a:srgbClr val="374151"/>
                </a:solidFill>
                <a:latin typeface="Söhne"/>
              </a:rPr>
              <a:t>Drop Temp Table:</a:t>
            </a:r>
          </a:p>
          <a:p>
            <a:pPr lvl="1">
              <a:buFont typeface="Arial" panose="020B0604020202020204" pitchFamily="34" charset="0"/>
              <a:buChar char="•"/>
            </a:pPr>
            <a:endParaRPr lang="en-US" dirty="0">
              <a:solidFill>
                <a:srgbClr val="374151"/>
              </a:solidFill>
              <a:latin typeface="Söhne"/>
            </a:endParaRPr>
          </a:p>
          <a:p>
            <a:pPr marL="914400" lvl="2" indent="0">
              <a:buNone/>
            </a:pPr>
            <a:r>
              <a:rPr lang="en-US" b="0" i="0" dirty="0">
                <a:solidFill>
                  <a:srgbClr val="2E95D3"/>
                </a:solidFill>
                <a:effectLst/>
                <a:latin typeface="Söhne Mono"/>
              </a:rPr>
              <a:t>DROP TABLE </a:t>
            </a:r>
            <a:r>
              <a:rPr lang="en-US" b="0" i="0" dirty="0">
                <a:solidFill>
                  <a:schemeClr val="tx1"/>
                </a:solidFill>
                <a:effectLst/>
                <a:latin typeface="Söhne Mono"/>
              </a:rPr>
              <a:t>#</a:t>
            </a:r>
            <a:r>
              <a:rPr lang="en-US" b="0" i="0" dirty="0" err="1">
                <a:solidFill>
                  <a:schemeClr val="tx1"/>
                </a:solidFill>
                <a:effectLst/>
                <a:latin typeface="Söhne Mono"/>
              </a:rPr>
              <a:t>FinalAnalysisData</a:t>
            </a:r>
            <a:r>
              <a:rPr lang="en-US" dirty="0">
                <a:solidFill>
                  <a:schemeClr val="tx1"/>
                </a:solidFill>
                <a:latin typeface="Söhne Mono"/>
              </a:rPr>
              <a:t>;</a:t>
            </a:r>
            <a:endParaRPr lang="en-US" b="0" i="0" dirty="0">
              <a:solidFill>
                <a:schemeClr val="tx1"/>
              </a:solidFill>
              <a:effectLst/>
              <a:latin typeface="Söhne Mono"/>
            </a:endParaRPr>
          </a:p>
          <a:p>
            <a:pPr marL="914400" lvl="2" indent="0">
              <a:buNone/>
            </a:pPr>
            <a:br>
              <a:rPr lang="en-US" dirty="0"/>
            </a:br>
            <a:br>
              <a:rPr lang="en-US" dirty="0"/>
            </a:br>
            <a:endParaRPr lang="en-US" dirty="0">
              <a:solidFill>
                <a:schemeClr val="tx1"/>
              </a:solidFill>
              <a:effectLst/>
            </a:endParaRPr>
          </a:p>
        </p:txBody>
      </p:sp>
    </p:spTree>
    <p:extLst>
      <p:ext uri="{BB962C8B-B14F-4D97-AF65-F5344CB8AC3E}">
        <p14:creationId xmlns:p14="http://schemas.microsoft.com/office/powerpoint/2010/main" val="3696783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4BAFA-5DD7-7510-4257-4F2C64F127A5}"/>
            </a:ext>
          </a:extLst>
        </p:cNvPr>
        <p:cNvGrpSpPr/>
        <p:nvPr/>
      </p:nvGrpSpPr>
      <p:grpSpPr>
        <a:xfrm>
          <a:off x="0" y="0"/>
          <a:ext cx="0" cy="0"/>
          <a:chOff x="0" y="0"/>
          <a:chExt cx="0" cy="0"/>
        </a:xfrm>
      </p:grpSpPr>
      <p:sp>
        <p:nvSpPr>
          <p:cNvPr id="8194" name="Title 1">
            <a:extLst>
              <a:ext uri="{FF2B5EF4-FFF2-40B4-BE49-F238E27FC236}">
                <a16:creationId xmlns:a16="http://schemas.microsoft.com/office/drawing/2014/main" id="{9557E06D-302C-9E74-500F-223970F6A49F}"/>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a:t>Recap</a:t>
            </a:r>
            <a:endParaRPr lang="en-US" altLang="en-US" sz="2800" dirty="0"/>
          </a:p>
        </p:txBody>
      </p:sp>
    </p:spTree>
    <p:extLst>
      <p:ext uri="{BB962C8B-B14F-4D97-AF65-F5344CB8AC3E}">
        <p14:creationId xmlns:p14="http://schemas.microsoft.com/office/powerpoint/2010/main" val="22590709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Summary:  CTEs and TEMP Tables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Common Table Expressions (CTEs</a:t>
            </a:r>
            <a:r>
              <a:rPr lang="en-US" b="0" i="0" dirty="0">
                <a:solidFill>
                  <a:srgbClr val="374151"/>
                </a:solidFill>
                <a:effectLst/>
                <a:latin typeface="Söhne"/>
              </a:rPr>
              <a:t>):</a:t>
            </a:r>
          </a:p>
          <a:p>
            <a:pPr lvl="1">
              <a:buFont typeface="Arial" panose="020B0604020202020204" pitchFamily="34" charset="0"/>
              <a:buChar char="•"/>
            </a:pPr>
            <a:r>
              <a:rPr lang="en-US" i="0" dirty="0">
                <a:solidFill>
                  <a:srgbClr val="374151"/>
                </a:solidFill>
                <a:effectLst/>
                <a:latin typeface="Söhne"/>
              </a:rPr>
              <a:t>Purpose: </a:t>
            </a:r>
            <a:r>
              <a:rPr lang="en-US" b="0" i="0" dirty="0">
                <a:solidFill>
                  <a:srgbClr val="374151"/>
                </a:solidFill>
                <a:effectLst/>
                <a:latin typeface="Söhne"/>
              </a:rPr>
              <a:t>Simplify complex queries by breaking them into manageable parts.</a:t>
            </a:r>
          </a:p>
          <a:p>
            <a:pPr lvl="1">
              <a:buFont typeface="Arial" panose="020B0604020202020204" pitchFamily="34" charset="0"/>
              <a:buChar char="•"/>
            </a:pPr>
            <a:r>
              <a:rPr lang="en-US" b="0" i="0" dirty="0">
                <a:solidFill>
                  <a:srgbClr val="374151"/>
                </a:solidFill>
                <a:effectLst/>
                <a:latin typeface="Söhne"/>
              </a:rPr>
              <a:t>Scope: Exist only within the execution of the query.</a:t>
            </a:r>
          </a:p>
          <a:p>
            <a:pPr lvl="1">
              <a:buFont typeface="Arial" panose="020B0604020202020204" pitchFamily="34" charset="0"/>
              <a:buChar char="•"/>
            </a:pPr>
            <a:endParaRPr lang="en-US" dirty="0">
              <a:solidFill>
                <a:srgbClr val="374151"/>
              </a:solidFill>
              <a:latin typeface="Söhne"/>
            </a:endParaRPr>
          </a:p>
          <a:p>
            <a:pPr lvl="1">
              <a:buFont typeface="Arial" panose="020B0604020202020204" pitchFamily="34" charset="0"/>
              <a:buChar char="•"/>
            </a:pPr>
            <a:endParaRPr lang="en-US" b="0" i="0" dirty="0">
              <a:solidFill>
                <a:srgbClr val="374151"/>
              </a:solidFill>
              <a:effectLst/>
              <a:latin typeface="Söhne"/>
            </a:endParaRPr>
          </a:p>
          <a:p>
            <a:r>
              <a:rPr lang="en-US" b="1" i="0" dirty="0">
                <a:solidFill>
                  <a:srgbClr val="374151"/>
                </a:solidFill>
                <a:effectLst/>
                <a:latin typeface="Söhne"/>
              </a:rPr>
              <a:t>Temporary Tables:</a:t>
            </a:r>
          </a:p>
          <a:p>
            <a:pPr lvl="1">
              <a:buFont typeface="Arial" panose="020B0604020202020204" pitchFamily="34" charset="0"/>
              <a:buChar char="•"/>
            </a:pPr>
            <a:r>
              <a:rPr lang="en-US" b="0" i="0" dirty="0">
                <a:solidFill>
                  <a:srgbClr val="374151"/>
                </a:solidFill>
                <a:effectLst/>
                <a:latin typeface="Söhne"/>
              </a:rPr>
              <a:t>Purpose: Store intermediate results for data processing and transformations.</a:t>
            </a:r>
          </a:p>
          <a:p>
            <a:pPr lvl="1">
              <a:buFont typeface="Arial" panose="020B0604020202020204" pitchFamily="34" charset="0"/>
              <a:buChar char="•"/>
            </a:pPr>
            <a:r>
              <a:rPr lang="en-US" b="0" i="0" dirty="0">
                <a:solidFill>
                  <a:srgbClr val="374151"/>
                </a:solidFill>
                <a:effectLst/>
                <a:latin typeface="Söhne"/>
              </a:rPr>
              <a:t>Scope: Session-specific, automatically dropped when the session ends.</a:t>
            </a:r>
          </a:p>
          <a:p>
            <a:endParaRPr lang="en-US" b="0" i="0" dirty="0">
              <a:solidFill>
                <a:srgbClr val="374151"/>
              </a:solidFill>
              <a:effectLst/>
              <a:latin typeface="Söhne"/>
            </a:endParaRPr>
          </a:p>
          <a:p>
            <a:pPr marL="914400" lvl="2" indent="0">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2923696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F7238C-4FCA-2E6E-A30A-B0235700CDCB}"/>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14FDAC2C-0593-8D5C-8AC2-130FFD261BB7}"/>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9F4BED6F-F8AE-0D7B-D40A-9D7801472562}"/>
              </a:ext>
            </a:extLst>
          </p:cNvPr>
          <p:cNvSpPr>
            <a:spLocks noGrp="1"/>
          </p:cNvSpPr>
          <p:nvPr>
            <p:ph type="title"/>
          </p:nvPr>
        </p:nvSpPr>
        <p:spPr>
          <a:xfrm>
            <a:off x="400050" y="119939"/>
            <a:ext cx="8229600" cy="428312"/>
          </a:xfrm>
        </p:spPr>
        <p:txBody>
          <a:bodyPr/>
          <a:lstStyle/>
          <a:p>
            <a:r>
              <a:rPr lang="en-US" dirty="0"/>
              <a:t>Summary:  CTEs and TEMP Tables</a:t>
            </a:r>
          </a:p>
        </p:txBody>
      </p:sp>
      <p:sp>
        <p:nvSpPr>
          <p:cNvPr id="7" name="Content Placeholder 6">
            <a:extLst>
              <a:ext uri="{FF2B5EF4-FFF2-40B4-BE49-F238E27FC236}">
                <a16:creationId xmlns:a16="http://schemas.microsoft.com/office/drawing/2014/main" id="{989DC3F1-9EDA-022E-ED0F-991E6DD26423}"/>
              </a:ext>
            </a:extLst>
          </p:cNvPr>
          <p:cNvSpPr>
            <a:spLocks noGrp="1"/>
          </p:cNvSpPr>
          <p:nvPr>
            <p:ph idx="1"/>
          </p:nvPr>
        </p:nvSpPr>
        <p:spPr>
          <a:xfrm>
            <a:off x="400050" y="1225062"/>
            <a:ext cx="8229600" cy="5002701"/>
          </a:xfrm>
        </p:spPr>
        <p:txBody>
          <a:bodyPr/>
          <a:lstStyle/>
          <a:p>
            <a:pPr marL="0" indent="0">
              <a:buNone/>
            </a:pPr>
            <a:r>
              <a:rPr lang="en-US" b="1" i="0" dirty="0">
                <a:solidFill>
                  <a:srgbClr val="374151"/>
                </a:solidFill>
                <a:effectLst/>
                <a:latin typeface="Söhne"/>
              </a:rPr>
              <a:t>Choosing Between CTEs and Temporary Tables:</a:t>
            </a:r>
          </a:p>
          <a:p>
            <a:endParaRPr lang="en-US" b="0" i="0" dirty="0">
              <a:solidFill>
                <a:srgbClr val="374151"/>
              </a:solidFill>
              <a:effectLst/>
              <a:latin typeface="Söhne"/>
            </a:endParaRPr>
          </a:p>
          <a:p>
            <a:r>
              <a:rPr lang="en-US" b="1" i="0" dirty="0">
                <a:solidFill>
                  <a:srgbClr val="374151"/>
                </a:solidFill>
                <a:effectLst/>
                <a:latin typeface="Söhne"/>
              </a:rPr>
              <a:t>CTEs: </a:t>
            </a:r>
            <a:r>
              <a:rPr lang="en-US" b="0" i="0" dirty="0">
                <a:solidFill>
                  <a:srgbClr val="374151"/>
                </a:solidFill>
                <a:effectLst/>
                <a:latin typeface="Söhne"/>
              </a:rPr>
              <a:t>Best for improving query readability and handling recursive queries.</a:t>
            </a:r>
          </a:p>
          <a:p>
            <a:endParaRPr lang="en-US" b="0" i="0" dirty="0">
              <a:solidFill>
                <a:srgbClr val="374151"/>
              </a:solidFill>
              <a:effectLst/>
              <a:latin typeface="Söhne"/>
            </a:endParaRPr>
          </a:p>
          <a:p>
            <a:r>
              <a:rPr lang="en-US" b="1" i="0" dirty="0">
                <a:solidFill>
                  <a:srgbClr val="374151"/>
                </a:solidFill>
                <a:effectLst/>
                <a:latin typeface="Söhne"/>
              </a:rPr>
              <a:t>Temporary Tables: </a:t>
            </a:r>
            <a:r>
              <a:rPr lang="en-US" b="0" i="0" dirty="0">
                <a:solidFill>
                  <a:srgbClr val="374151"/>
                </a:solidFill>
                <a:effectLst/>
                <a:latin typeface="Söhne"/>
              </a:rPr>
              <a:t>Ideal for storing intermediate results and performing extensive data transformations.</a:t>
            </a:r>
            <a:br>
              <a:rPr lang="en-US" dirty="0"/>
            </a:br>
            <a:endParaRPr lang="en-US" b="0" i="0" dirty="0">
              <a:solidFill>
                <a:srgbClr val="24292F"/>
              </a:solidFill>
              <a:effectLst/>
              <a:latin typeface="-apple-system"/>
            </a:endParaRPr>
          </a:p>
          <a:p>
            <a:pPr lvl="2"/>
            <a:endParaRPr lang="en-US" b="0" i="0" dirty="0">
              <a:solidFill>
                <a:srgbClr val="24292F"/>
              </a:solidFill>
              <a:effectLst/>
              <a:latin typeface="-apple-system"/>
            </a:endParaRPr>
          </a:p>
        </p:txBody>
      </p:sp>
    </p:spTree>
    <p:extLst>
      <p:ext uri="{BB962C8B-B14F-4D97-AF65-F5344CB8AC3E}">
        <p14:creationId xmlns:p14="http://schemas.microsoft.com/office/powerpoint/2010/main" val="3557933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dirty="0">
                <a:solidFill>
                  <a:srgbClr val="24292F"/>
                </a:solidFill>
                <a:latin typeface="-apple-system"/>
              </a:rPr>
              <a:t>U</a:t>
            </a:r>
            <a:r>
              <a:rPr lang="en-US" b="0" i="0" dirty="0">
                <a:solidFill>
                  <a:srgbClr val="24292F"/>
                </a:solidFill>
                <a:effectLst/>
                <a:latin typeface="-apple-system"/>
              </a:rPr>
              <a:t>sing the AdventureWorks2012 Database</a:t>
            </a:r>
          </a:p>
          <a:p>
            <a:pPr lvl="1"/>
            <a:r>
              <a:rPr lang="en-US" dirty="0">
                <a:solidFill>
                  <a:srgbClr val="24292F"/>
                </a:solidFill>
                <a:latin typeface="-apple-system"/>
              </a:rPr>
              <a:t>Please open up SSMS</a:t>
            </a:r>
          </a:p>
          <a:p>
            <a:pPr lvl="1"/>
            <a:r>
              <a:rPr lang="en-US" b="0" i="0" dirty="0">
                <a:solidFill>
                  <a:srgbClr val="24292F"/>
                </a:solidFill>
                <a:effectLst/>
                <a:latin typeface="-apple-system"/>
              </a:rPr>
              <a:t>Connect to BISS</a:t>
            </a:r>
          </a:p>
          <a:p>
            <a:pPr lvl="2"/>
            <a:r>
              <a:rPr lang="en-US" b="0" i="0" dirty="0">
                <a:solidFill>
                  <a:srgbClr val="24292F"/>
                </a:solidFill>
                <a:effectLst/>
                <a:latin typeface="-apple-system"/>
              </a:rPr>
              <a:t>Server = mss-p1-biss-01</a:t>
            </a: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2" name="Picture 1">
            <a:extLst>
              <a:ext uri="{FF2B5EF4-FFF2-40B4-BE49-F238E27FC236}">
                <a16:creationId xmlns:a16="http://schemas.microsoft.com/office/drawing/2014/main" id="{7C73B60A-9D72-9725-CF53-6F536A38C53C}"/>
              </a:ext>
            </a:extLst>
          </p:cNvPr>
          <p:cNvPicPr>
            <a:picLocks noChangeAspect="1"/>
          </p:cNvPicPr>
          <p:nvPr/>
        </p:nvPicPr>
        <p:blipFill>
          <a:blip r:embed="rId2"/>
          <a:stretch>
            <a:fillRect/>
          </a:stretch>
        </p:blipFill>
        <p:spPr>
          <a:xfrm>
            <a:off x="1808367" y="2943224"/>
            <a:ext cx="4808896" cy="3171825"/>
          </a:xfrm>
          <a:prstGeom prst="rect">
            <a:avLst/>
          </a:prstGeom>
        </p:spPr>
      </p:pic>
    </p:spTree>
    <p:extLst>
      <p:ext uri="{BB962C8B-B14F-4D97-AF65-F5344CB8AC3E}">
        <p14:creationId xmlns:p14="http://schemas.microsoft.com/office/powerpoint/2010/main" val="146600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4BAFA-5DD7-7510-4257-4F2C64F127A5}"/>
            </a:ext>
          </a:extLst>
        </p:cNvPr>
        <p:cNvGrpSpPr/>
        <p:nvPr/>
      </p:nvGrpSpPr>
      <p:grpSpPr>
        <a:xfrm>
          <a:off x="0" y="0"/>
          <a:ext cx="0" cy="0"/>
          <a:chOff x="0" y="0"/>
          <a:chExt cx="0" cy="0"/>
        </a:xfrm>
      </p:grpSpPr>
      <p:sp>
        <p:nvSpPr>
          <p:cNvPr id="8194" name="Title 1">
            <a:extLst>
              <a:ext uri="{FF2B5EF4-FFF2-40B4-BE49-F238E27FC236}">
                <a16:creationId xmlns:a16="http://schemas.microsoft.com/office/drawing/2014/main" id="{9557E06D-302C-9E74-500F-223970F6A49F}"/>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Defining a Common Table Expression</a:t>
            </a:r>
          </a:p>
        </p:txBody>
      </p:sp>
    </p:spTree>
    <p:extLst>
      <p:ext uri="{BB962C8B-B14F-4D97-AF65-F5344CB8AC3E}">
        <p14:creationId xmlns:p14="http://schemas.microsoft.com/office/powerpoint/2010/main" val="37092536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Click File -&gt; Open -&gt; File</a:t>
            </a: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4" name="Picture 3">
            <a:extLst>
              <a:ext uri="{FF2B5EF4-FFF2-40B4-BE49-F238E27FC236}">
                <a16:creationId xmlns:a16="http://schemas.microsoft.com/office/drawing/2014/main" id="{9913EA44-DE34-7A79-B7FD-95E417CE2AD5}"/>
              </a:ext>
            </a:extLst>
          </p:cNvPr>
          <p:cNvPicPr>
            <a:picLocks noChangeAspect="1"/>
          </p:cNvPicPr>
          <p:nvPr/>
        </p:nvPicPr>
        <p:blipFill>
          <a:blip r:embed="rId2"/>
          <a:stretch>
            <a:fillRect/>
          </a:stretch>
        </p:blipFill>
        <p:spPr>
          <a:xfrm>
            <a:off x="1363762" y="2084652"/>
            <a:ext cx="6193146" cy="3605436"/>
          </a:xfrm>
          <a:prstGeom prst="rect">
            <a:avLst/>
          </a:prstGeom>
        </p:spPr>
      </p:pic>
    </p:spTree>
    <p:extLst>
      <p:ext uri="{BB962C8B-B14F-4D97-AF65-F5344CB8AC3E}">
        <p14:creationId xmlns:p14="http://schemas.microsoft.com/office/powerpoint/2010/main" val="1451264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Open the TEMP Guided </a:t>
            </a:r>
            <a:r>
              <a:rPr lang="en-US" b="0" i="0" dirty="0" err="1">
                <a:solidFill>
                  <a:srgbClr val="24292F"/>
                </a:solidFill>
                <a:effectLst/>
                <a:latin typeface="-apple-system"/>
              </a:rPr>
              <a:t>Script.sql</a:t>
            </a:r>
            <a:r>
              <a:rPr lang="en-US" b="0" i="0" dirty="0">
                <a:solidFill>
                  <a:srgbClr val="24292F"/>
                </a:solidFill>
                <a:effectLst/>
                <a:latin typeface="-apple-system"/>
              </a:rPr>
              <a:t> file </a:t>
            </a:r>
          </a:p>
          <a:p>
            <a:endParaRPr lang="en-US" dirty="0">
              <a:solidFill>
                <a:srgbClr val="24292F"/>
              </a:solidFill>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2" name="Picture 1">
            <a:extLst>
              <a:ext uri="{FF2B5EF4-FFF2-40B4-BE49-F238E27FC236}">
                <a16:creationId xmlns:a16="http://schemas.microsoft.com/office/drawing/2014/main" id="{203BF16A-2184-581B-0E28-4ED81CBB612F}"/>
              </a:ext>
            </a:extLst>
          </p:cNvPr>
          <p:cNvPicPr>
            <a:picLocks noChangeAspect="1"/>
          </p:cNvPicPr>
          <p:nvPr/>
        </p:nvPicPr>
        <p:blipFill>
          <a:blip r:embed="rId3"/>
          <a:stretch>
            <a:fillRect/>
          </a:stretch>
        </p:blipFill>
        <p:spPr>
          <a:xfrm>
            <a:off x="1699622" y="2073393"/>
            <a:ext cx="4557713" cy="3066569"/>
          </a:xfrm>
          <a:prstGeom prst="rect">
            <a:avLst/>
          </a:prstGeom>
        </p:spPr>
      </p:pic>
    </p:spTree>
    <p:extLst>
      <p:ext uri="{BB962C8B-B14F-4D97-AF65-F5344CB8AC3E}">
        <p14:creationId xmlns:p14="http://schemas.microsoft.com/office/powerpoint/2010/main" val="18337570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Exercise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Open the Day 6 </a:t>
            </a:r>
            <a:r>
              <a:rPr lang="en-US" b="0" i="0" dirty="0" err="1">
                <a:solidFill>
                  <a:srgbClr val="24292F"/>
                </a:solidFill>
                <a:effectLst/>
                <a:latin typeface="-apple-system"/>
              </a:rPr>
              <a:t>Exercise.sql</a:t>
            </a:r>
            <a:r>
              <a:rPr lang="en-US" b="0" i="0" dirty="0">
                <a:solidFill>
                  <a:srgbClr val="24292F"/>
                </a:solidFill>
                <a:effectLst/>
                <a:latin typeface="-apple-system"/>
              </a:rPr>
              <a:t> file</a:t>
            </a:r>
          </a:p>
          <a:p>
            <a:pPr lvl="1"/>
            <a:r>
              <a:rPr lang="en-US" dirty="0">
                <a:solidFill>
                  <a:srgbClr val="24292F"/>
                </a:solidFill>
                <a:latin typeface="-apple-system"/>
              </a:rPr>
              <a:t>Answer the questions from each section</a:t>
            </a:r>
            <a:endParaRPr lang="en-US" b="0" i="0" dirty="0">
              <a:solidFill>
                <a:srgbClr val="24292F"/>
              </a:solidFill>
              <a:effectLst/>
              <a:latin typeface="-apple-system"/>
            </a:endParaRPr>
          </a:p>
          <a:p>
            <a:endParaRPr lang="en-US" dirty="0">
              <a:solidFill>
                <a:srgbClr val="24292F"/>
              </a:solidFill>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76383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What is a CTE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buNone/>
            </a:pPr>
            <a:r>
              <a:rPr lang="en-US" b="0" i="1" dirty="0">
                <a:solidFill>
                  <a:srgbClr val="374151"/>
                </a:solidFill>
                <a:effectLst/>
                <a:latin typeface="Söhne"/>
              </a:rPr>
              <a:t>CTEs are a temporary result set that you can reference within a SELECT statement..</a:t>
            </a:r>
          </a:p>
          <a:p>
            <a:pPr algn="l"/>
            <a:endParaRPr lang="en-US" b="0" i="0" dirty="0">
              <a:solidFill>
                <a:srgbClr val="374151"/>
              </a:solidFill>
              <a:effectLst/>
              <a:latin typeface="Söhne"/>
            </a:endParaRPr>
          </a:p>
          <a:p>
            <a:pPr lvl="1">
              <a:buFont typeface="Arial" panose="020B0604020202020204" pitchFamily="34" charset="0"/>
              <a:buChar char="•"/>
            </a:pPr>
            <a:r>
              <a:rPr lang="en-US" i="0" dirty="0">
                <a:solidFill>
                  <a:srgbClr val="374151"/>
                </a:solidFill>
                <a:effectLst/>
                <a:latin typeface="Söhne"/>
              </a:rPr>
              <a:t>Simplify complex SELECT queries and improve readability.</a:t>
            </a:r>
          </a:p>
          <a:p>
            <a:pPr lvl="1">
              <a:buFont typeface="Arial" panose="020B0604020202020204" pitchFamily="34" charset="0"/>
              <a:buChar char="•"/>
            </a:pPr>
            <a:endParaRPr lang="en-US" i="0" dirty="0">
              <a:solidFill>
                <a:srgbClr val="374151"/>
              </a:solidFill>
              <a:effectLst/>
              <a:latin typeface="Söhne"/>
            </a:endParaRPr>
          </a:p>
          <a:p>
            <a:pPr lvl="1">
              <a:buFont typeface="Arial" panose="020B0604020202020204" pitchFamily="34" charset="0"/>
              <a:buChar char="•"/>
            </a:pPr>
            <a:r>
              <a:rPr lang="en-US" i="0" dirty="0">
                <a:solidFill>
                  <a:srgbClr val="374151"/>
                </a:solidFill>
                <a:effectLst/>
                <a:latin typeface="Söhne"/>
              </a:rPr>
              <a:t>CTEs are not stored in the database and exist only during the execution of a query.</a:t>
            </a:r>
          </a:p>
          <a:p>
            <a:pPr lvl="1">
              <a:buFont typeface="Arial" panose="020B0604020202020204" pitchFamily="34" charset="0"/>
              <a:buChar char="•"/>
            </a:pPr>
            <a:endParaRPr lang="en-US" i="0" dirty="0">
              <a:solidFill>
                <a:srgbClr val="374151"/>
              </a:solidFill>
              <a:effectLst/>
              <a:latin typeface="Söhne"/>
            </a:endParaRPr>
          </a:p>
          <a:p>
            <a:pPr lvl="1">
              <a:buFont typeface="Arial" panose="020B0604020202020204" pitchFamily="34" charset="0"/>
              <a:buChar char="•"/>
            </a:pPr>
            <a:r>
              <a:rPr lang="en-US" i="0" dirty="0">
                <a:solidFill>
                  <a:srgbClr val="374151"/>
                </a:solidFill>
                <a:effectLst/>
                <a:latin typeface="Söhne"/>
              </a:rPr>
              <a:t>Enhances query structure by allowing you to define intermediate results within the SELECT statement itself.</a:t>
            </a:r>
            <a:endParaRPr lang="en-US" i="0" dirty="0">
              <a:solidFill>
                <a:srgbClr val="24292F"/>
              </a:solidFill>
              <a:effectLst/>
              <a:latin typeface="-apple-system"/>
            </a:endParaRPr>
          </a:p>
        </p:txBody>
      </p:sp>
    </p:spTree>
    <p:extLst>
      <p:ext uri="{BB962C8B-B14F-4D97-AF65-F5344CB8AC3E}">
        <p14:creationId xmlns:p14="http://schemas.microsoft.com/office/powerpoint/2010/main" val="638820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64F74-2F49-9802-5F1C-74F0D0C77474}"/>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8480CE4F-E00C-D2D7-988B-75E8331F7114}"/>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E9192BC9-9AF1-3EB7-A25A-C6F3FD652CD0}"/>
              </a:ext>
            </a:extLst>
          </p:cNvPr>
          <p:cNvSpPr>
            <a:spLocks noGrp="1"/>
          </p:cNvSpPr>
          <p:nvPr>
            <p:ph type="title"/>
          </p:nvPr>
        </p:nvSpPr>
        <p:spPr>
          <a:xfrm>
            <a:off x="400050" y="119939"/>
            <a:ext cx="8229600" cy="428312"/>
          </a:xfrm>
        </p:spPr>
        <p:txBody>
          <a:bodyPr/>
          <a:lstStyle/>
          <a:p>
            <a:r>
              <a:rPr lang="en-US" dirty="0"/>
              <a:t>What is a TEMP TABLE</a:t>
            </a:r>
          </a:p>
        </p:txBody>
      </p:sp>
      <p:sp>
        <p:nvSpPr>
          <p:cNvPr id="7" name="Content Placeholder 6">
            <a:extLst>
              <a:ext uri="{FF2B5EF4-FFF2-40B4-BE49-F238E27FC236}">
                <a16:creationId xmlns:a16="http://schemas.microsoft.com/office/drawing/2014/main" id="{133030FF-C8CE-C763-C1A6-F9CB31E40144}"/>
              </a:ext>
            </a:extLst>
          </p:cNvPr>
          <p:cNvSpPr>
            <a:spLocks noGrp="1"/>
          </p:cNvSpPr>
          <p:nvPr>
            <p:ph idx="1"/>
          </p:nvPr>
        </p:nvSpPr>
        <p:spPr>
          <a:xfrm>
            <a:off x="400050" y="1225062"/>
            <a:ext cx="8503318" cy="5002701"/>
          </a:xfrm>
        </p:spPr>
        <p:txBody>
          <a:bodyPr/>
          <a:lstStyle/>
          <a:p>
            <a:pPr marL="0" indent="0" algn="l">
              <a:buNone/>
            </a:pPr>
            <a:r>
              <a:rPr lang="en-US" b="0" i="0" dirty="0">
                <a:solidFill>
                  <a:srgbClr val="374151"/>
                </a:solidFill>
                <a:effectLst/>
                <a:latin typeface="Söhne"/>
              </a:rPr>
              <a:t>A CTE is a named query expression that is defined within the execution scope of a single SQL statement.</a:t>
            </a:r>
          </a:p>
          <a:p>
            <a:pPr marL="0" indent="0" algn="l">
              <a:buNone/>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Characteristics:</a:t>
            </a:r>
          </a:p>
          <a:p>
            <a:pPr lvl="1">
              <a:buFont typeface="Arial" panose="020B0604020202020204" pitchFamily="34" charset="0"/>
              <a:buChar char="•"/>
            </a:pPr>
            <a:r>
              <a:rPr lang="en-US" b="1" i="0" dirty="0">
                <a:solidFill>
                  <a:srgbClr val="374151"/>
                </a:solidFill>
                <a:effectLst/>
                <a:latin typeface="Söhne"/>
              </a:rPr>
              <a:t>Temporary: </a:t>
            </a:r>
            <a:r>
              <a:rPr lang="en-US" b="0" i="0" dirty="0">
                <a:solidFill>
                  <a:srgbClr val="374151"/>
                </a:solidFill>
                <a:effectLst/>
                <a:latin typeface="Söhne"/>
              </a:rPr>
              <a:t>Exists only during the execution of the statement.</a:t>
            </a:r>
          </a:p>
          <a:p>
            <a:pPr lvl="1">
              <a:buFont typeface="Arial" panose="020B0604020202020204" pitchFamily="34" charset="0"/>
              <a:buChar char="•"/>
            </a:pPr>
            <a:r>
              <a:rPr lang="en-US" b="1" i="0" dirty="0">
                <a:solidFill>
                  <a:srgbClr val="374151"/>
                </a:solidFill>
                <a:effectLst/>
                <a:latin typeface="Söhne"/>
              </a:rPr>
              <a:t>Readable: </a:t>
            </a:r>
            <a:r>
              <a:rPr lang="en-US" b="0" i="0" dirty="0">
                <a:solidFill>
                  <a:srgbClr val="374151"/>
                </a:solidFill>
                <a:effectLst/>
                <a:latin typeface="Söhne"/>
              </a:rPr>
              <a:t>Enhances the clarity and maintainability of complex queries.</a:t>
            </a:r>
          </a:p>
          <a:p>
            <a:pPr lvl="1">
              <a:buFont typeface="Arial" panose="020B0604020202020204" pitchFamily="34" charset="0"/>
              <a:buChar char="•"/>
            </a:pPr>
            <a:r>
              <a:rPr lang="en-US" b="1" i="0" dirty="0">
                <a:solidFill>
                  <a:srgbClr val="374151"/>
                </a:solidFill>
                <a:effectLst/>
                <a:latin typeface="Söhne"/>
              </a:rPr>
              <a:t>Recursive: </a:t>
            </a:r>
            <a:r>
              <a:rPr lang="en-US" b="0" i="0" dirty="0">
                <a:solidFill>
                  <a:srgbClr val="374151"/>
                </a:solidFill>
                <a:effectLst/>
                <a:latin typeface="Söhne"/>
              </a:rPr>
              <a:t>Can be used to write recursive queries, which are useful for hierarchical data.</a:t>
            </a:r>
          </a:p>
          <a:p>
            <a:pPr lvl="1">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Usage: </a:t>
            </a:r>
            <a:r>
              <a:rPr lang="en-US" b="0" i="0" dirty="0">
                <a:solidFill>
                  <a:srgbClr val="374151"/>
                </a:solidFill>
                <a:effectLst/>
                <a:latin typeface="Söhne"/>
              </a:rPr>
              <a:t>Ideal for simplifying complex joins and subqueries.</a:t>
            </a:r>
          </a:p>
        </p:txBody>
      </p:sp>
    </p:spTree>
    <p:extLst>
      <p:ext uri="{BB962C8B-B14F-4D97-AF65-F5344CB8AC3E}">
        <p14:creationId xmlns:p14="http://schemas.microsoft.com/office/powerpoint/2010/main" val="4174596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C6886E-CB50-8790-4B17-C0B8B460BA45}"/>
            </a:ext>
          </a:extLst>
        </p:cNvPr>
        <p:cNvGrpSpPr/>
        <p:nvPr/>
      </p:nvGrpSpPr>
      <p:grpSpPr>
        <a:xfrm>
          <a:off x="0" y="0"/>
          <a:ext cx="0" cy="0"/>
          <a:chOff x="0" y="0"/>
          <a:chExt cx="0" cy="0"/>
        </a:xfrm>
      </p:grpSpPr>
      <p:sp>
        <p:nvSpPr>
          <p:cNvPr id="8194" name="Title 1">
            <a:extLst>
              <a:ext uri="{FF2B5EF4-FFF2-40B4-BE49-F238E27FC236}">
                <a16:creationId xmlns:a16="http://schemas.microsoft.com/office/drawing/2014/main" id="{EF09058A-BD89-0C49-666B-166213A4764C}"/>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Creating CTEs</a:t>
            </a:r>
          </a:p>
        </p:txBody>
      </p:sp>
    </p:spTree>
    <p:extLst>
      <p:ext uri="{BB962C8B-B14F-4D97-AF65-F5344CB8AC3E}">
        <p14:creationId xmlns:p14="http://schemas.microsoft.com/office/powerpoint/2010/main" val="3641865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9A562-F9BA-7F12-3144-A69D7168BF78}"/>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DD095429-F737-4428-4760-8EB42A9A522B}"/>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02427AE-1183-0031-303D-23B9D0F397F8}"/>
              </a:ext>
            </a:extLst>
          </p:cNvPr>
          <p:cNvSpPr>
            <a:spLocks noGrp="1"/>
          </p:cNvSpPr>
          <p:nvPr>
            <p:ph type="title"/>
          </p:nvPr>
        </p:nvSpPr>
        <p:spPr>
          <a:xfrm>
            <a:off x="400050" y="119939"/>
            <a:ext cx="8229600" cy="428312"/>
          </a:xfrm>
        </p:spPr>
        <p:txBody>
          <a:bodyPr/>
          <a:lstStyle/>
          <a:p>
            <a:r>
              <a:rPr lang="en-US" dirty="0"/>
              <a:t>Creating a CTE</a:t>
            </a:r>
          </a:p>
        </p:txBody>
      </p:sp>
      <p:sp>
        <p:nvSpPr>
          <p:cNvPr id="7" name="Content Placeholder 6">
            <a:extLst>
              <a:ext uri="{FF2B5EF4-FFF2-40B4-BE49-F238E27FC236}">
                <a16:creationId xmlns:a16="http://schemas.microsoft.com/office/drawing/2014/main" id="{3E5387EF-848C-2490-93BF-F16DD6F113C6}"/>
              </a:ext>
            </a:extLst>
          </p:cNvPr>
          <p:cNvSpPr>
            <a:spLocks noGrp="1"/>
          </p:cNvSpPr>
          <p:nvPr>
            <p:ph idx="1"/>
          </p:nvPr>
        </p:nvSpPr>
        <p:spPr>
          <a:xfrm>
            <a:off x="400050" y="1225062"/>
            <a:ext cx="8229600" cy="5002701"/>
          </a:xfrm>
        </p:spPr>
        <p:txBody>
          <a:bodyPr/>
          <a:lstStyle/>
          <a:p>
            <a:pPr marL="0" indent="0">
              <a:buNone/>
            </a:pPr>
            <a:r>
              <a:rPr lang="en-US" b="1" i="0" dirty="0">
                <a:solidFill>
                  <a:srgbClr val="374151"/>
                </a:solidFill>
                <a:effectLst/>
                <a:latin typeface="Söhne"/>
              </a:rPr>
              <a:t>Creating Temporary Tables Using </a:t>
            </a:r>
            <a:r>
              <a:rPr lang="en-US" b="1" dirty="0">
                <a:solidFill>
                  <a:srgbClr val="374151"/>
                </a:solidFill>
                <a:latin typeface="Söhne"/>
              </a:rPr>
              <a:t>WITH</a:t>
            </a:r>
            <a:r>
              <a:rPr lang="en-US" b="1" i="0" dirty="0">
                <a:solidFill>
                  <a:srgbClr val="374151"/>
                </a:solidFill>
                <a:effectLst/>
                <a:latin typeface="Söhne"/>
              </a:rPr>
              <a:t> Clause</a:t>
            </a:r>
          </a:p>
          <a:p>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WITH Clause: </a:t>
            </a:r>
            <a:r>
              <a:rPr lang="en-US" b="0" i="0" dirty="0">
                <a:solidFill>
                  <a:srgbClr val="374151"/>
                </a:solidFill>
                <a:effectLst/>
                <a:latin typeface="Söhne"/>
              </a:rPr>
              <a:t>Used to define a CTE, establishing a temporary result set within a SELECT statement.</a:t>
            </a:r>
          </a:p>
          <a:p>
            <a:pPr lvl="1">
              <a:buFont typeface="Arial" panose="020B0604020202020204" pitchFamily="34" charset="0"/>
              <a:buChar char="•"/>
            </a:pPr>
            <a:endParaRPr lang="en-US" b="0" i="0" dirty="0">
              <a:solidFill>
                <a:srgbClr val="374151"/>
              </a:solidFill>
              <a:effectLst/>
              <a:latin typeface="Söhne"/>
            </a:endParaRPr>
          </a:p>
          <a:p>
            <a:pPr lvl="1">
              <a:buFont typeface="Arial" panose="020B0604020202020204" pitchFamily="34" charset="0"/>
              <a:buChar char="•"/>
            </a:pPr>
            <a:r>
              <a:rPr lang="en-US" i="0" dirty="0">
                <a:solidFill>
                  <a:srgbClr val="374151"/>
                </a:solidFill>
                <a:effectLst/>
                <a:latin typeface="Söhne"/>
              </a:rPr>
              <a:t>Specify the columns and expressions in the CTE definition.</a:t>
            </a:r>
          </a:p>
          <a:p>
            <a:pPr lvl="1">
              <a:buFont typeface="Arial" panose="020B0604020202020204" pitchFamily="34" charset="0"/>
              <a:buChar char="•"/>
            </a:pPr>
            <a:endParaRPr lang="en-US" b="1" i="0" dirty="0">
              <a:solidFill>
                <a:srgbClr val="374151"/>
              </a:solidFill>
              <a:effectLst/>
              <a:latin typeface="Söhne"/>
            </a:endParaRPr>
          </a:p>
          <a:p>
            <a:pPr lvl="1">
              <a:buFont typeface="Arial" panose="020B0604020202020204" pitchFamily="34" charset="0"/>
              <a:buChar char="•"/>
            </a:pPr>
            <a:r>
              <a:rPr lang="en-US" i="0" dirty="0">
                <a:solidFill>
                  <a:srgbClr val="374151"/>
                </a:solidFill>
                <a:effectLst/>
                <a:latin typeface="Söhne"/>
              </a:rPr>
              <a:t>The SELECT query within the CTE produces a result set that can be referenced later in the query.</a:t>
            </a:r>
            <a:endParaRPr lang="en-US" i="0" dirty="0">
              <a:solidFill>
                <a:srgbClr val="24292F"/>
              </a:solidFill>
              <a:effectLst/>
              <a:latin typeface="-apple-system"/>
            </a:endParaRPr>
          </a:p>
        </p:txBody>
      </p:sp>
    </p:spTree>
    <p:extLst>
      <p:ext uri="{BB962C8B-B14F-4D97-AF65-F5344CB8AC3E}">
        <p14:creationId xmlns:p14="http://schemas.microsoft.com/office/powerpoint/2010/main" val="2575309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86D833-38CA-5E91-1F09-9645665A7C30}"/>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F037FAE3-4CEB-AECE-70F7-6A2D2E0D61A1}"/>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8EFC9E33-51E8-E464-F5EA-CD671D18014B}"/>
              </a:ext>
            </a:extLst>
          </p:cNvPr>
          <p:cNvSpPr>
            <a:spLocks noGrp="1"/>
          </p:cNvSpPr>
          <p:nvPr>
            <p:ph type="title"/>
          </p:nvPr>
        </p:nvSpPr>
        <p:spPr>
          <a:xfrm>
            <a:off x="400050" y="119939"/>
            <a:ext cx="8229600" cy="428312"/>
          </a:xfrm>
        </p:spPr>
        <p:txBody>
          <a:bodyPr/>
          <a:lstStyle/>
          <a:p>
            <a:r>
              <a:rPr lang="en-US" dirty="0"/>
              <a:t>Creating a CTE</a:t>
            </a:r>
          </a:p>
        </p:txBody>
      </p:sp>
      <p:sp>
        <p:nvSpPr>
          <p:cNvPr id="7" name="Content Placeholder 6">
            <a:extLst>
              <a:ext uri="{FF2B5EF4-FFF2-40B4-BE49-F238E27FC236}">
                <a16:creationId xmlns:a16="http://schemas.microsoft.com/office/drawing/2014/main" id="{F3EBA280-42C8-F0B9-1DFB-37518D19A611}"/>
              </a:ext>
            </a:extLst>
          </p:cNvPr>
          <p:cNvSpPr>
            <a:spLocks noGrp="1"/>
          </p:cNvSpPr>
          <p:nvPr>
            <p:ph idx="1"/>
          </p:nvPr>
        </p:nvSpPr>
        <p:spPr>
          <a:xfrm>
            <a:off x="400050" y="1225062"/>
            <a:ext cx="8229600" cy="5002701"/>
          </a:xfrm>
        </p:spPr>
        <p:txBody>
          <a:bodyPr/>
          <a:lstStyle/>
          <a:p>
            <a:pPr marL="0" indent="0" algn="l">
              <a:buNone/>
            </a:pPr>
            <a:r>
              <a:rPr lang="en-US" b="1" i="0" dirty="0">
                <a:solidFill>
                  <a:schemeClr val="tx1"/>
                </a:solidFill>
                <a:effectLst/>
                <a:latin typeface="Söhne"/>
              </a:rPr>
              <a:t>Syntax:</a:t>
            </a:r>
            <a:endParaRPr lang="en-US" dirty="0">
              <a:solidFill>
                <a:schemeClr val="tx1"/>
              </a:solidFill>
            </a:endParaRPr>
          </a:p>
          <a:p>
            <a:pPr marL="1257300" lvl="3" indent="0">
              <a:buNone/>
            </a:pPr>
            <a:r>
              <a:rPr lang="en-US" sz="1800" dirty="0">
                <a:solidFill>
                  <a:srgbClr val="2E95D3"/>
                </a:solidFill>
                <a:latin typeface="Söhne Mono"/>
              </a:rPr>
              <a:t>WITH </a:t>
            </a:r>
            <a:r>
              <a:rPr lang="en-US" sz="1800" dirty="0" err="1">
                <a:solidFill>
                  <a:srgbClr val="2E95D3"/>
                </a:solidFill>
                <a:latin typeface="Söhne Mono"/>
              </a:rPr>
              <a:t>CTE_Name</a:t>
            </a:r>
            <a:r>
              <a:rPr lang="en-US" sz="1800" dirty="0">
                <a:solidFill>
                  <a:srgbClr val="2E95D3"/>
                </a:solidFill>
                <a:latin typeface="Söhne Mono"/>
              </a:rPr>
              <a:t> AS </a:t>
            </a:r>
            <a:r>
              <a:rPr lang="en-US" sz="1800" dirty="0">
                <a:solidFill>
                  <a:srgbClr val="374151"/>
                </a:solidFill>
                <a:latin typeface="Söhne"/>
              </a:rPr>
              <a:t>(</a:t>
            </a:r>
          </a:p>
          <a:p>
            <a:pPr marL="1257300" lvl="3" indent="0">
              <a:buNone/>
            </a:pPr>
            <a:r>
              <a:rPr lang="en-US" sz="1800" dirty="0">
                <a:solidFill>
                  <a:srgbClr val="374151"/>
                </a:solidFill>
                <a:latin typeface="Söhne"/>
              </a:rPr>
              <a:t>    SELECT Column1, Column2, ...</a:t>
            </a:r>
          </a:p>
          <a:p>
            <a:pPr marL="1257300" lvl="3" indent="0">
              <a:buNone/>
            </a:pPr>
            <a:r>
              <a:rPr lang="en-US" sz="1800" dirty="0">
                <a:solidFill>
                  <a:srgbClr val="374151"/>
                </a:solidFill>
                <a:latin typeface="Söhne"/>
              </a:rPr>
              <a:t>    FROM </a:t>
            </a:r>
            <a:r>
              <a:rPr lang="en-US" sz="1800" dirty="0" err="1">
                <a:solidFill>
                  <a:srgbClr val="374151"/>
                </a:solidFill>
                <a:latin typeface="Söhne"/>
              </a:rPr>
              <a:t>TableName</a:t>
            </a:r>
            <a:endParaRPr lang="en-US" sz="1800" dirty="0">
              <a:solidFill>
                <a:srgbClr val="374151"/>
              </a:solidFill>
              <a:latin typeface="Söhne"/>
            </a:endParaRPr>
          </a:p>
          <a:p>
            <a:pPr marL="1257300" lvl="3" indent="0">
              <a:buNone/>
            </a:pPr>
            <a:r>
              <a:rPr lang="en-US" sz="1800" dirty="0">
                <a:solidFill>
                  <a:srgbClr val="374151"/>
                </a:solidFill>
                <a:latin typeface="Söhne"/>
              </a:rPr>
              <a:t>)</a:t>
            </a:r>
          </a:p>
          <a:p>
            <a:pPr marL="1257300" lvl="3" indent="0">
              <a:buNone/>
            </a:pPr>
            <a:r>
              <a:rPr lang="en-US" sz="1800" dirty="0">
                <a:solidFill>
                  <a:srgbClr val="2E95D3"/>
                </a:solidFill>
                <a:latin typeface="Söhne Mono"/>
              </a:rPr>
              <a:t>SELECT *</a:t>
            </a:r>
          </a:p>
          <a:p>
            <a:pPr marL="1257300" lvl="3" indent="0">
              <a:buNone/>
            </a:pPr>
            <a:r>
              <a:rPr lang="en-US" sz="1800" dirty="0">
                <a:solidFill>
                  <a:srgbClr val="2E95D3"/>
                </a:solidFill>
                <a:latin typeface="Söhne Mono"/>
              </a:rPr>
              <a:t>FROM </a:t>
            </a:r>
            <a:r>
              <a:rPr lang="en-US" sz="1800" dirty="0" err="1">
                <a:solidFill>
                  <a:srgbClr val="2E95D3"/>
                </a:solidFill>
                <a:latin typeface="Söhne Mono"/>
              </a:rPr>
              <a:t>CTE_Name</a:t>
            </a:r>
            <a:r>
              <a:rPr lang="en-US" sz="1800" dirty="0">
                <a:solidFill>
                  <a:srgbClr val="2E95D3"/>
                </a:solidFill>
                <a:latin typeface="Söhne Mono"/>
              </a:rPr>
              <a:t>;</a:t>
            </a:r>
          </a:p>
          <a:p>
            <a:pPr marL="400050" lvl="1" indent="0">
              <a:buNone/>
            </a:pPr>
            <a:endParaRPr lang="en-US" b="0" i="0" dirty="0">
              <a:solidFill>
                <a:srgbClr val="FFFFFF"/>
              </a:solidFill>
              <a:effectLst/>
              <a:latin typeface="Söhne Mono"/>
            </a:endParaRPr>
          </a:p>
          <a:p>
            <a:pPr algn="l"/>
            <a:r>
              <a:rPr lang="en-US" b="1" i="0" dirty="0">
                <a:solidFill>
                  <a:srgbClr val="374151"/>
                </a:solidFill>
                <a:effectLst/>
                <a:latin typeface="Söhne"/>
              </a:rPr>
              <a:t>Explanation:</a:t>
            </a: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WITH </a:t>
            </a:r>
            <a:r>
              <a:rPr lang="en-US" b="1" i="0" dirty="0" err="1">
                <a:solidFill>
                  <a:srgbClr val="374151"/>
                </a:solidFill>
                <a:effectLst/>
                <a:latin typeface="Söhne"/>
              </a:rPr>
              <a:t>CTE_Name</a:t>
            </a:r>
            <a:r>
              <a:rPr lang="en-US" b="1" i="0" dirty="0">
                <a:solidFill>
                  <a:srgbClr val="374151"/>
                </a:solidFill>
                <a:effectLst/>
                <a:latin typeface="Söhne"/>
              </a:rPr>
              <a:t> AS (...): </a:t>
            </a:r>
            <a:r>
              <a:rPr lang="en-US" i="0" dirty="0">
                <a:solidFill>
                  <a:srgbClr val="374151"/>
                </a:solidFill>
                <a:effectLst/>
                <a:latin typeface="Söhne"/>
              </a:rPr>
              <a:t>Begins the definition of a Common Table Expression (CTE) named </a:t>
            </a:r>
            <a:r>
              <a:rPr lang="en-US" i="0" dirty="0" err="1">
                <a:solidFill>
                  <a:srgbClr val="374151"/>
                </a:solidFill>
                <a:effectLst/>
                <a:latin typeface="Söhne"/>
              </a:rPr>
              <a:t>CTE_Name</a:t>
            </a:r>
            <a:r>
              <a:rPr lang="en-US" i="0" dirty="0">
                <a:solidFill>
                  <a:srgbClr val="374151"/>
                </a:solidFill>
                <a:effectLst/>
                <a:latin typeface="Söhne"/>
              </a:rPr>
              <a:t>. </a:t>
            </a:r>
          </a:p>
          <a:p>
            <a:pPr lvl="1">
              <a:buFont typeface="Arial" panose="020B0604020202020204" pitchFamily="34" charset="0"/>
              <a:buChar char="•"/>
            </a:pPr>
            <a:endParaRPr lang="en-US" b="1"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SELECT * FROM </a:t>
            </a:r>
            <a:r>
              <a:rPr lang="en-US" b="1" i="0" dirty="0" err="1">
                <a:solidFill>
                  <a:srgbClr val="374151"/>
                </a:solidFill>
                <a:effectLst/>
                <a:latin typeface="Söhne"/>
              </a:rPr>
              <a:t>CTE_Name</a:t>
            </a:r>
            <a:r>
              <a:rPr lang="en-US" b="1" i="0" dirty="0">
                <a:solidFill>
                  <a:srgbClr val="374151"/>
                </a:solidFill>
                <a:effectLst/>
                <a:latin typeface="Söhne"/>
              </a:rPr>
              <a:t>: </a:t>
            </a:r>
            <a:r>
              <a:rPr lang="en-US" i="0" dirty="0">
                <a:solidFill>
                  <a:srgbClr val="374151"/>
                </a:solidFill>
                <a:effectLst/>
                <a:latin typeface="Söhne"/>
              </a:rPr>
              <a:t>Uses the CTE defined earlier, retrieving all columns (*) from the temporary result set created by </a:t>
            </a:r>
            <a:r>
              <a:rPr lang="en-US" i="0" dirty="0" err="1">
                <a:solidFill>
                  <a:srgbClr val="374151"/>
                </a:solidFill>
                <a:effectLst/>
                <a:latin typeface="Söhne"/>
              </a:rPr>
              <a:t>CTE_Name</a:t>
            </a:r>
            <a:r>
              <a:rPr lang="en-US" i="0" dirty="0">
                <a:solidFill>
                  <a:srgbClr val="374151"/>
                </a:solidFill>
                <a:effectLst/>
                <a:latin typeface="Söhne"/>
              </a:rPr>
              <a:t>.</a:t>
            </a:r>
            <a:endParaRPr lang="en-US" i="0" dirty="0">
              <a:solidFill>
                <a:srgbClr val="24292F"/>
              </a:solidFill>
              <a:effectLst/>
              <a:latin typeface="-apple-system"/>
            </a:endParaRPr>
          </a:p>
        </p:txBody>
      </p:sp>
    </p:spTree>
    <p:extLst>
      <p:ext uri="{BB962C8B-B14F-4D97-AF65-F5344CB8AC3E}">
        <p14:creationId xmlns:p14="http://schemas.microsoft.com/office/powerpoint/2010/main" val="1076142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4AF35-16A2-561F-62E1-81D54881F81C}"/>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44849392-AC8F-F3DB-FBA1-2082097ED3FF}"/>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557253C7-5A23-E7E2-6521-47974C6823BD}"/>
              </a:ext>
            </a:extLst>
          </p:cNvPr>
          <p:cNvSpPr>
            <a:spLocks noGrp="1"/>
          </p:cNvSpPr>
          <p:nvPr>
            <p:ph type="title"/>
          </p:nvPr>
        </p:nvSpPr>
        <p:spPr>
          <a:xfrm>
            <a:off x="400050" y="119939"/>
            <a:ext cx="8229600" cy="428312"/>
          </a:xfrm>
        </p:spPr>
        <p:txBody>
          <a:bodyPr/>
          <a:lstStyle/>
          <a:p>
            <a:r>
              <a:rPr lang="en-US" dirty="0"/>
              <a:t>Creating a TEMP Table</a:t>
            </a:r>
          </a:p>
        </p:txBody>
      </p:sp>
      <p:sp>
        <p:nvSpPr>
          <p:cNvPr id="7" name="Content Placeholder 6">
            <a:extLst>
              <a:ext uri="{FF2B5EF4-FFF2-40B4-BE49-F238E27FC236}">
                <a16:creationId xmlns:a16="http://schemas.microsoft.com/office/drawing/2014/main" id="{0E403B65-8300-219D-34FF-ED779B653CB0}"/>
              </a:ext>
            </a:extLst>
          </p:cNvPr>
          <p:cNvSpPr>
            <a:spLocks noGrp="1"/>
          </p:cNvSpPr>
          <p:nvPr>
            <p:ph idx="1"/>
          </p:nvPr>
        </p:nvSpPr>
        <p:spPr>
          <a:xfrm>
            <a:off x="400050" y="1225062"/>
            <a:ext cx="8229600" cy="5002701"/>
          </a:xfrm>
        </p:spPr>
        <p:txBody>
          <a:bodyPr/>
          <a:lstStyle/>
          <a:p>
            <a:pPr marL="0" indent="0" algn="l">
              <a:buNone/>
            </a:pPr>
            <a:r>
              <a:rPr lang="en-US" b="1" i="0" dirty="0">
                <a:solidFill>
                  <a:schemeClr val="tx1"/>
                </a:solidFill>
                <a:effectLst/>
                <a:latin typeface="Söhne"/>
              </a:rPr>
              <a:t>Example:</a:t>
            </a:r>
          </a:p>
          <a:p>
            <a:pPr lvl="1">
              <a:buFont typeface="Arial" panose="020B0604020202020204" pitchFamily="34" charset="0"/>
              <a:buChar char="•"/>
            </a:pPr>
            <a:r>
              <a:rPr lang="en-US" dirty="0">
                <a:solidFill>
                  <a:srgbClr val="374151"/>
                </a:solidFill>
                <a:latin typeface="Söhne"/>
              </a:rPr>
              <a:t>C</a:t>
            </a:r>
            <a:r>
              <a:rPr lang="en-US" b="0" i="0" dirty="0">
                <a:solidFill>
                  <a:srgbClr val="374151"/>
                </a:solidFill>
                <a:effectLst/>
                <a:latin typeface="Söhne"/>
              </a:rPr>
              <a:t>reate a temporary table named "#</a:t>
            </a:r>
            <a:r>
              <a:rPr lang="en-US" b="0" i="0" dirty="0" err="1">
                <a:solidFill>
                  <a:srgbClr val="374151"/>
                </a:solidFill>
                <a:effectLst/>
                <a:latin typeface="Söhne"/>
              </a:rPr>
              <a:t>temp_employees</a:t>
            </a:r>
            <a:r>
              <a:rPr lang="en-US" b="0" i="0" dirty="0">
                <a:solidFill>
                  <a:srgbClr val="374151"/>
                </a:solidFill>
                <a:effectLst/>
                <a:latin typeface="Söhne"/>
              </a:rPr>
              <a:t>" to store the data of employees who joined the company after a certain date:</a:t>
            </a:r>
          </a:p>
          <a:p>
            <a:pPr lvl="1"/>
            <a:endParaRPr lang="en-US" b="1" dirty="0">
              <a:solidFill>
                <a:schemeClr val="tx1"/>
              </a:solidFill>
              <a:latin typeface="Söhne"/>
            </a:endParaRPr>
          </a:p>
          <a:p>
            <a:pPr marL="857250" lvl="2" indent="0">
              <a:buNone/>
            </a:pPr>
            <a:r>
              <a:rPr lang="en-US" b="0" i="0" dirty="0">
                <a:solidFill>
                  <a:srgbClr val="2E95D3"/>
                </a:solidFill>
                <a:effectLst/>
                <a:latin typeface="Söhne Mono"/>
              </a:rPr>
              <a:t>WITH </a:t>
            </a:r>
            <a:r>
              <a:rPr lang="en-US" b="0" i="0" dirty="0" err="1">
                <a:solidFill>
                  <a:srgbClr val="2E95D3"/>
                </a:solidFill>
                <a:effectLst/>
                <a:latin typeface="Söhne Mono"/>
              </a:rPr>
              <a:t>RecentEmployees</a:t>
            </a:r>
            <a:r>
              <a:rPr lang="en-US" b="0" i="0" dirty="0">
                <a:solidFill>
                  <a:srgbClr val="2E95D3"/>
                </a:solidFill>
                <a:effectLst/>
                <a:latin typeface="Söhne Mono"/>
              </a:rPr>
              <a:t> AS </a:t>
            </a:r>
            <a:r>
              <a:rPr lang="en-US" sz="2000" dirty="0">
                <a:solidFill>
                  <a:srgbClr val="374151"/>
                </a:solidFill>
                <a:latin typeface="Söhne"/>
              </a:rPr>
              <a:t>(</a:t>
            </a:r>
          </a:p>
          <a:p>
            <a:pPr marL="857250" lvl="2" indent="0">
              <a:buNone/>
            </a:pPr>
            <a:r>
              <a:rPr lang="en-US" sz="2000" dirty="0">
                <a:solidFill>
                  <a:srgbClr val="374151"/>
                </a:solidFill>
                <a:latin typeface="Söhne"/>
              </a:rPr>
              <a:t>    SELECT </a:t>
            </a:r>
            <a:r>
              <a:rPr lang="en-US" sz="2000" dirty="0" err="1">
                <a:solidFill>
                  <a:srgbClr val="374151"/>
                </a:solidFill>
                <a:latin typeface="Söhne"/>
              </a:rPr>
              <a:t>employee_id</a:t>
            </a:r>
            <a:r>
              <a:rPr lang="en-US" sz="2000" dirty="0">
                <a:solidFill>
                  <a:srgbClr val="374151"/>
                </a:solidFill>
                <a:latin typeface="Söhne"/>
              </a:rPr>
              <a:t>, </a:t>
            </a:r>
            <a:r>
              <a:rPr lang="en-US" sz="2000" dirty="0" err="1">
                <a:solidFill>
                  <a:srgbClr val="374151"/>
                </a:solidFill>
                <a:latin typeface="Söhne"/>
              </a:rPr>
              <a:t>first_name</a:t>
            </a:r>
            <a:r>
              <a:rPr lang="en-US" sz="2000" dirty="0">
                <a:solidFill>
                  <a:srgbClr val="374151"/>
                </a:solidFill>
                <a:latin typeface="Söhne"/>
              </a:rPr>
              <a:t>, </a:t>
            </a:r>
            <a:r>
              <a:rPr lang="en-US" sz="2000" dirty="0" err="1">
                <a:solidFill>
                  <a:srgbClr val="374151"/>
                </a:solidFill>
                <a:latin typeface="Söhne"/>
              </a:rPr>
              <a:t>last_name</a:t>
            </a:r>
            <a:r>
              <a:rPr lang="en-US" sz="2000" dirty="0">
                <a:solidFill>
                  <a:srgbClr val="374151"/>
                </a:solidFill>
                <a:latin typeface="Söhne"/>
              </a:rPr>
              <a:t>, </a:t>
            </a:r>
            <a:r>
              <a:rPr lang="en-US" sz="2000" dirty="0" err="1">
                <a:solidFill>
                  <a:srgbClr val="374151"/>
                </a:solidFill>
                <a:latin typeface="Söhne"/>
              </a:rPr>
              <a:t>hire_date</a:t>
            </a:r>
            <a:endParaRPr lang="en-US" sz="2000" dirty="0">
              <a:solidFill>
                <a:srgbClr val="374151"/>
              </a:solidFill>
              <a:latin typeface="Söhne"/>
            </a:endParaRPr>
          </a:p>
          <a:p>
            <a:pPr marL="857250" lvl="2" indent="0">
              <a:buNone/>
            </a:pPr>
            <a:r>
              <a:rPr lang="en-US" sz="2000" dirty="0">
                <a:solidFill>
                  <a:srgbClr val="374151"/>
                </a:solidFill>
                <a:latin typeface="Söhne"/>
              </a:rPr>
              <a:t>    FROM employees</a:t>
            </a:r>
          </a:p>
          <a:p>
            <a:pPr marL="857250" lvl="2" indent="0">
              <a:buNone/>
            </a:pPr>
            <a:r>
              <a:rPr lang="en-US" sz="2000" dirty="0">
                <a:solidFill>
                  <a:srgbClr val="374151"/>
                </a:solidFill>
                <a:latin typeface="Söhne"/>
              </a:rPr>
              <a:t>    WHERE </a:t>
            </a:r>
            <a:r>
              <a:rPr lang="en-US" sz="2000" dirty="0" err="1">
                <a:solidFill>
                  <a:srgbClr val="374151"/>
                </a:solidFill>
                <a:latin typeface="Söhne"/>
              </a:rPr>
              <a:t>hire_date</a:t>
            </a:r>
            <a:r>
              <a:rPr lang="en-US" sz="2000" dirty="0">
                <a:solidFill>
                  <a:srgbClr val="374151"/>
                </a:solidFill>
                <a:latin typeface="Söhne"/>
              </a:rPr>
              <a:t> &gt;= '2023-01-01'</a:t>
            </a:r>
          </a:p>
          <a:p>
            <a:pPr marL="857250" lvl="2" indent="0">
              <a:buNone/>
            </a:pPr>
            <a:r>
              <a:rPr lang="en-US" sz="2000" dirty="0">
                <a:solidFill>
                  <a:srgbClr val="374151"/>
                </a:solidFill>
                <a:latin typeface="Söhne"/>
              </a:rPr>
              <a:t>)</a:t>
            </a:r>
          </a:p>
          <a:p>
            <a:pPr marL="857250" lvl="2" indent="0">
              <a:buNone/>
            </a:pPr>
            <a:r>
              <a:rPr lang="en-US" b="0" i="0" dirty="0">
                <a:solidFill>
                  <a:srgbClr val="2E95D3"/>
                </a:solidFill>
                <a:effectLst/>
                <a:latin typeface="Söhne Mono"/>
              </a:rPr>
              <a:t>SELECT *</a:t>
            </a:r>
          </a:p>
          <a:p>
            <a:pPr marL="857250" lvl="2" indent="0">
              <a:buNone/>
            </a:pPr>
            <a:r>
              <a:rPr lang="en-US" b="0" i="0" dirty="0">
                <a:solidFill>
                  <a:srgbClr val="2E95D3"/>
                </a:solidFill>
                <a:effectLst/>
                <a:latin typeface="Söhne Mono"/>
              </a:rPr>
              <a:t>FROM </a:t>
            </a:r>
            <a:r>
              <a:rPr lang="en-US" b="0" i="0" dirty="0" err="1">
                <a:solidFill>
                  <a:srgbClr val="2E95D3"/>
                </a:solidFill>
                <a:effectLst/>
                <a:latin typeface="Söhne Mono"/>
              </a:rPr>
              <a:t>RecentEmployees</a:t>
            </a:r>
            <a:r>
              <a:rPr lang="en-US" b="0" i="0" dirty="0">
                <a:solidFill>
                  <a:srgbClr val="2E95D3"/>
                </a:solidFill>
                <a:effectLst/>
                <a:latin typeface="Söhne Mono"/>
              </a:rPr>
              <a:t>;</a:t>
            </a:r>
            <a:endParaRPr lang="en-US" b="0" i="0" dirty="0">
              <a:solidFill>
                <a:schemeClr val="tx1"/>
              </a:solidFill>
              <a:effectLst/>
              <a:latin typeface="-apple-system"/>
            </a:endParaRPr>
          </a:p>
        </p:txBody>
      </p:sp>
    </p:spTree>
    <p:extLst>
      <p:ext uri="{BB962C8B-B14F-4D97-AF65-F5344CB8AC3E}">
        <p14:creationId xmlns:p14="http://schemas.microsoft.com/office/powerpoint/2010/main" val="899416862"/>
      </p:ext>
    </p:extLst>
  </p:cSld>
  <p:clrMapOvr>
    <a:masterClrMapping/>
  </p:clrMapOvr>
</p:sld>
</file>

<file path=ppt/theme/theme1.xml><?xml version="1.0" encoding="utf-8"?>
<a:theme xmlns:a="http://schemas.openxmlformats.org/drawingml/2006/main" name="Title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Slide 0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Information Slide 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Information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17D047DAB2764FBE8B85865ADF125C" ma:contentTypeVersion="0" ma:contentTypeDescription="Create a new document." ma:contentTypeScope="" ma:versionID="3154522c01a2510568c44eaa3f86772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59784AE-7718-4684-9BBC-9AAC52D5A5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49E43F2-009D-4FD5-9629-B1B9A3DF71DA}">
  <ds:schemaRefs>
    <ds:schemaRef ds:uri="http://schemas.microsoft.com/sharepoint/v3/contenttype/forms"/>
  </ds:schemaRefs>
</ds:datastoreItem>
</file>

<file path=customXml/itemProps3.xml><?xml version="1.0" encoding="utf-8"?>
<ds:datastoreItem xmlns:ds="http://schemas.openxmlformats.org/officeDocument/2006/customXml" ds:itemID="{C530F82F-BEB8-4CE5-BAAE-EC5C7B644B7C}">
  <ds:schemaRefs>
    <ds:schemaRef ds:uri="http://schemas.microsoft.com/office/2006/documentManagement/types"/>
    <ds:schemaRef ds:uri="http://schemas.microsoft.com/office/2006/metadata/properties"/>
    <ds:schemaRef ds:uri="http://www.w3.org/XML/1998/namespace"/>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15997</TotalTime>
  <Words>2947</Words>
  <Application>Microsoft Macintosh PowerPoint</Application>
  <PresentationFormat>On-screen Show (4:3)</PresentationFormat>
  <Paragraphs>321</Paragraphs>
  <Slides>32</Slides>
  <Notes>30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32</vt:i4>
      </vt:variant>
    </vt:vector>
  </HeadingPairs>
  <TitlesOfParts>
    <vt:vector size="42" baseType="lpstr">
      <vt:lpstr>__Inter_d65c78</vt:lpstr>
      <vt:lpstr>-apple-system</vt:lpstr>
      <vt:lpstr>Arial</vt:lpstr>
      <vt:lpstr>Calibri</vt:lpstr>
      <vt:lpstr>Söhne</vt:lpstr>
      <vt:lpstr>Söhne Mono</vt:lpstr>
      <vt:lpstr>Title Slide 02</vt:lpstr>
      <vt:lpstr>Title Slide 03</vt:lpstr>
      <vt:lpstr>Information Slide 01</vt:lpstr>
      <vt:lpstr>Information Slide 02</vt:lpstr>
      <vt:lpstr>CTE &amp; Temp Tables in SQL</vt:lpstr>
      <vt:lpstr>Learning Objectives</vt:lpstr>
      <vt:lpstr>Defining a Common Table Expression</vt:lpstr>
      <vt:lpstr>What is a CTE</vt:lpstr>
      <vt:lpstr>What is a TEMP TABLE</vt:lpstr>
      <vt:lpstr>Creating CTEs</vt:lpstr>
      <vt:lpstr>Creating a CTE</vt:lpstr>
      <vt:lpstr>Creating a CTE</vt:lpstr>
      <vt:lpstr>Creating a TEMP Table</vt:lpstr>
      <vt:lpstr>Creating a TEMP Table</vt:lpstr>
      <vt:lpstr>Defining a Temp Table</vt:lpstr>
      <vt:lpstr>What is a TEMP TABLE</vt:lpstr>
      <vt:lpstr>What is a TEMP TABLE</vt:lpstr>
      <vt:lpstr>Creating TEMP Tables</vt:lpstr>
      <vt:lpstr>Creating a TEMP Table</vt:lpstr>
      <vt:lpstr>Creating a TEMP Table</vt:lpstr>
      <vt:lpstr>Creating a TEMP Table</vt:lpstr>
      <vt:lpstr>Creating a TEMP Table</vt:lpstr>
      <vt:lpstr>Creating a TEMP Table</vt:lpstr>
      <vt:lpstr>Data Analysis with TEMP Tables</vt:lpstr>
      <vt:lpstr>Data Analysis with Temp Tables</vt:lpstr>
      <vt:lpstr>Data Analysis with Temp Tables</vt:lpstr>
      <vt:lpstr>Data Analysis with Temp Tables</vt:lpstr>
      <vt:lpstr>Data Analysis with Temp Tables</vt:lpstr>
      <vt:lpstr>Data Analysis with Temp Tables</vt:lpstr>
      <vt:lpstr>Recap</vt:lpstr>
      <vt:lpstr>Summary:  CTEs and TEMP Tables</vt:lpstr>
      <vt:lpstr>Summary:  CTEs and TEMP Tables</vt:lpstr>
      <vt:lpstr>Hands On Examples</vt:lpstr>
      <vt:lpstr>Hands On Examples</vt:lpstr>
      <vt:lpstr>Hands On Examples</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Aleks Jovanovich</cp:lastModifiedBy>
  <cp:revision>311</cp:revision>
  <cp:lastPrinted>2018-09-19T19:48:01Z</cp:lastPrinted>
  <dcterms:created xsi:type="dcterms:W3CDTF">2010-04-12T23:12:02Z</dcterms:created>
  <dcterms:modified xsi:type="dcterms:W3CDTF">2025-04-03T14:30:40Z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