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58"/>
  </p:notesMasterIdLst>
  <p:handoutMasterIdLst>
    <p:handoutMasterId r:id="rId59"/>
  </p:handoutMasterIdLst>
  <p:sldIdLst>
    <p:sldId id="256" r:id="rId8"/>
    <p:sldId id="310" r:id="rId9"/>
    <p:sldId id="311" r:id="rId10"/>
    <p:sldId id="312" r:id="rId11"/>
    <p:sldId id="313" r:id="rId12"/>
    <p:sldId id="340" r:id="rId13"/>
    <p:sldId id="314" r:id="rId14"/>
    <p:sldId id="341" r:id="rId15"/>
    <p:sldId id="344" r:id="rId16"/>
    <p:sldId id="342" r:id="rId17"/>
    <p:sldId id="343" r:id="rId18"/>
    <p:sldId id="345" r:id="rId19"/>
    <p:sldId id="346" r:id="rId20"/>
    <p:sldId id="347" r:id="rId21"/>
    <p:sldId id="348" r:id="rId22"/>
    <p:sldId id="354" r:id="rId23"/>
    <p:sldId id="349" r:id="rId24"/>
    <p:sldId id="350" r:id="rId25"/>
    <p:sldId id="353" r:id="rId26"/>
    <p:sldId id="351" r:id="rId27"/>
    <p:sldId id="352" r:id="rId28"/>
    <p:sldId id="359" r:id="rId29"/>
    <p:sldId id="360" r:id="rId30"/>
    <p:sldId id="361" r:id="rId31"/>
    <p:sldId id="362" r:id="rId32"/>
    <p:sldId id="356" r:id="rId33"/>
    <p:sldId id="357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6A009BC-BFFC-E841-9A43-C71E7ED12838}">
          <p14:sldIdLst>
            <p14:sldId id="256"/>
            <p14:sldId id="310"/>
          </p14:sldIdLst>
        </p14:section>
        <p14:section name="Filtering and ordering SQL" id="{0F6991E1-80B9-5540-9E5D-DEB1F6135E9A}">
          <p14:sldIdLst>
            <p14:sldId id="311"/>
            <p14:sldId id="312"/>
            <p14:sldId id="313"/>
          </p14:sldIdLst>
        </p14:section>
        <p14:section name="Prep for examples" id="{CE52D033-E647-6341-9781-973B023944A1}">
          <p14:sldIdLst>
            <p14:sldId id="340"/>
          </p14:sldIdLst>
        </p14:section>
        <p14:section name="Where Clause" id="{370423A0-79E9-CA43-95FB-BC4C086B42CD}">
          <p14:sldIdLst>
            <p14:sldId id="314"/>
            <p14:sldId id="341"/>
            <p14:sldId id="344"/>
            <p14:sldId id="342"/>
          </p14:sldIdLst>
        </p14:section>
        <p14:section name="Pattern Matching" id="{9FDFC25F-BE8A-5640-BBF7-EA058F977BF0}">
          <p14:sldIdLst>
            <p14:sldId id="343"/>
            <p14:sldId id="345"/>
            <p14:sldId id="346"/>
          </p14:sldIdLst>
        </p14:section>
        <p14:section name="Date Function" id="{DFF1AADF-C40A-F247-BEF9-1D0992176964}">
          <p14:sldIdLst>
            <p14:sldId id="347"/>
            <p14:sldId id="348"/>
            <p14:sldId id="354"/>
            <p14:sldId id="349"/>
            <p14:sldId id="350"/>
            <p14:sldId id="353"/>
            <p14:sldId id="351"/>
            <p14:sldId id="352"/>
            <p14:sldId id="359"/>
            <p14:sldId id="360"/>
            <p14:sldId id="361"/>
            <p14:sldId id="362"/>
            <p14:sldId id="356"/>
          </p14:sldIdLst>
        </p14:section>
        <p14:section name="Logical Operators" id="{F1E99F3D-CF8F-EF41-8800-123B5000A226}">
          <p14:sldIdLst>
            <p14:sldId id="357"/>
            <p14:sldId id="363"/>
            <p14:sldId id="364"/>
            <p14:sldId id="365"/>
            <p14:sldId id="366"/>
            <p14:sldId id="367"/>
            <p14:sldId id="368"/>
          </p14:sldIdLst>
        </p14:section>
        <p14:section name="Ordering Results" id="{DFF8855D-AEAF-C146-892D-A9B32E6F7893}">
          <p14:sldIdLst>
            <p14:sldId id="369"/>
            <p14:sldId id="370"/>
            <p14:sldId id="371"/>
            <p14:sldId id="372"/>
            <p14:sldId id="373"/>
          </p14:sldIdLst>
        </p14:section>
        <p14:section name="Clauses Order" id="{6E97451E-36D2-7340-BD5A-3B564009907F}">
          <p14:sldIdLst>
            <p14:sldId id="374"/>
            <p14:sldId id="375"/>
            <p14:sldId id="376"/>
          </p14:sldIdLst>
        </p14:section>
        <p14:section name="Summary" id="{CA1A6839-27B0-BD47-8F78-EBE9E4FA568F}">
          <p14:sldIdLst>
            <p14:sldId id="377"/>
          </p14:sldIdLst>
        </p14:section>
        <p14:section name="Exercise" id="{08BD3529-6B05-2B48-B870-988B7B514EB6}">
          <p14:sldIdLst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7" autoAdjust="0"/>
    <p:restoredTop sz="84499" autoAdjust="0"/>
  </p:normalViewPr>
  <p:slideViewPr>
    <p:cSldViewPr snapToGrid="0" snapToObjects="1">
      <p:cViewPr varScale="1">
        <p:scale>
          <a:sx n="106" d="100"/>
          <a:sy n="106" d="100"/>
        </p:scale>
        <p:origin x="21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presProps" Target="presProp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12/26/23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12/26/23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74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5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1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58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08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660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62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82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4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37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4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25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25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47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02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68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56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60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7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8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74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20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59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1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53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21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841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76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1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5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5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1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0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7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1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Basic SQL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3574592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SQL Day 1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Filtering SQL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with AdventureWorks2012: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&lt; $100;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filters to only products with a list price under $100.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Name, Color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Color IS NOT NULL;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gets the name and color for products having a color value set (not null).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OnlineOrderFlag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1;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Filters for online orders 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OnlineOrderFlag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1 means online order).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8471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LIKE Wildcards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LIKE operator allows you to match text patterns in string data rather than exact literal values. This provides more flexibility for filtering string columns.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LIKE operator uses two wildcards for flexible pattern matching in strings: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% - Percent sign Matches zero or more characters A substitute for any set of characters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_ - Underscore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Matches a single character A placeholder for an individual unknown character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You can combine % and _ anywhere in the string pattern to broaden the match criteria.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316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Name LIKE 'Data%’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Values starting with "Data"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ProductCode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LIKE '2%3'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Values starting with 2 and ending in 3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Phone LIKE '507-9__-____'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507 area code + 9XX + 4-digit number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You can also negate patterns with NOT LIKE: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Title NOT LIKE '%Analyst%’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You can combine %, _ and text patterns: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Email LIKE '%_@%.__%'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208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LIKE with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AdventureWorks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: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SELECT Name FROM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-apple-system"/>
              </a:rPr>
              <a:t>Production.Product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 WHERE Name LIKE </a:t>
            </a:r>
            <a:r>
              <a:rPr lang="en-US" sz="1600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%brake%</a:t>
            </a:r>
            <a:r>
              <a:rPr lang="en-US" sz="1600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;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Finds products with "brake" in the name.</a:t>
            </a:r>
          </a:p>
          <a:p>
            <a:pPr lvl="2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SELECT * FROM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-apple-system"/>
              </a:rPr>
              <a:t>Production.Product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 WHERE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-apple-system"/>
              </a:rPr>
              <a:t>ProductNumber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 LIKE </a:t>
            </a:r>
            <a:r>
              <a:rPr lang="en-US" sz="1600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AR-5%</a:t>
            </a:r>
            <a:r>
              <a:rPr lang="en-US" sz="1600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;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Gets all products starting with "AR-" and having a 5 as the second digit.</a:t>
            </a:r>
          </a:p>
          <a:p>
            <a:pPr marL="914400" lvl="2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Name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Name NOT LIKE '%Mountain%’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Excludes any products names with "mountain" in the text.</a:t>
            </a:r>
          </a:p>
        </p:txBody>
      </p:sp>
    </p:spTree>
    <p:extLst>
      <p:ext uri="{BB962C8B-B14F-4D97-AF65-F5344CB8AC3E}">
        <p14:creationId xmlns:p14="http://schemas.microsoft.com/office/powerpoint/2010/main" val="306702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Dates and timestamps are common in data analysis for tracking trends over time, looking at transactions by periods, and slicing data by meaningful date ranges. </a:t>
            </a: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 filtering in SQL enables: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Precise Data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Subsetting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Extract day, month or year elements from dates to filter down to subsets by those components.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periodic analysis.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Range-Based Analysis - Leverage functions like BETWEEN to filter rows within specific date spans.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Helps compare slices of data over custom periods.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Relative Date Logic - SQL provides flexibility to filter dates relative to current date without hard-coded values.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Enables adaptable filters for always getting latest data.</a:t>
            </a:r>
          </a:p>
        </p:txBody>
      </p:sp>
    </p:spTree>
    <p:extLst>
      <p:ext uri="{BB962C8B-B14F-4D97-AF65-F5344CB8AC3E}">
        <p14:creationId xmlns:p14="http://schemas.microsoft.com/office/powerpoint/2010/main" val="158326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Extract Date Parts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provides functions to extract year, month, day elements from date/datetime values. This enables filtering rows based on specific date components.</a:t>
            </a: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functions: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YEAR() - Get 4-digit year from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MONTH() - Get 1-12 month 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DAY() - Get 1-31 day 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GETDATE() – returns current date</a:t>
            </a: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Analyze data by year for trends over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data by month for periodic insights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by day of month to isolate dates</a:t>
            </a:r>
          </a:p>
        </p:txBody>
      </p:sp>
    </p:spTree>
    <p:extLst>
      <p:ext uri="{BB962C8B-B14F-4D97-AF65-F5344CB8AC3E}">
        <p14:creationId xmlns:p14="http://schemas.microsoft.com/office/powerpoint/2010/main" val="77265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SELECT YEAR(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2023-01-03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-apple-system"/>
              </a:rPr>
              <a:t>Returns 2023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SELECT MONTH(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2023-01-03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’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)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Returns 01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SELECT DAY(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2023-01-03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’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-apple-system"/>
              </a:rPr>
              <a:t>Returns 03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 part extraction offers flexibility for one-click filtering and grouped analysis on year, month, day elements separately. This unlocks insights specific to those date units.</a:t>
            </a:r>
          </a:p>
        </p:txBody>
      </p:sp>
    </p:spTree>
    <p:extLst>
      <p:ext uri="{BB962C8B-B14F-4D97-AF65-F5344CB8AC3E}">
        <p14:creationId xmlns:p14="http://schemas.microsoft.com/office/powerpoint/2010/main" val="232284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 Part Extraction with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AdventureWorks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Filtering by Year: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YEAR(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&lt;= 2017;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orders placed in 2015.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Filtering by Month: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Production.WorkOrder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MONTH(StartDate) = 2;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work orders started in February.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Filtering by Day of Month: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HumanResources.EmployeePayHistory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DAY(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RateChangeDate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 = 5;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Find rate changes on the 5th day of months.</a:t>
            </a:r>
          </a:p>
        </p:txBody>
      </p:sp>
    </p:spTree>
    <p:extLst>
      <p:ext uri="{BB962C8B-B14F-4D97-AF65-F5344CB8AC3E}">
        <p14:creationId xmlns:p14="http://schemas.microsoft.com/office/powerpoint/2010/main" val="242309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 Range Filtering with BETWEEN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Analyzing data across custom date ranges provides great insight compared to individual dates.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BETWEEN operator enables filtering rows where a date falls within a specified range.</a:t>
            </a: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basic syntax when using BETWEEN for dates is: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date_column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BETWEEN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start_date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AND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end_date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range works inclusive of the end dates.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It lets you easily slice data across spans like years, quarters, months etc.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Cases: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Compare sales by year/quarter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Analyze web traffic by month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seasonal patterns</a:t>
            </a:r>
          </a:p>
        </p:txBody>
      </p:sp>
    </p:spTree>
    <p:extLst>
      <p:ext uri="{BB962C8B-B14F-4D97-AF65-F5344CB8AC3E}">
        <p14:creationId xmlns:p14="http://schemas.microsoft.com/office/powerpoint/2010/main" val="408894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sales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order_date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BETWEEN '2020-01-01' AND '2020-12-31’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products WHERE updated BETWEEN '2022-07-01' AND GETDATE()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Flexible date period analysis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Simpler than chaining multiple &gt;, &lt; filters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Works for dates, numbers and text</a:t>
            </a:r>
          </a:p>
        </p:txBody>
      </p:sp>
    </p:spTree>
    <p:extLst>
      <p:ext uri="{BB962C8B-B14F-4D97-AF65-F5344CB8AC3E}">
        <p14:creationId xmlns:p14="http://schemas.microsoft.com/office/powerpoint/2010/main" val="148527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Filter SQL results with the WHERE clause.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Get results for a date range.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Handle NULL values in results.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Find values based on a pattern.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Order results based on fields.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 Range Filters 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AdventureWorks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Sales Orders Last Quarter: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Sales.SalesOrderHeader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OrderDate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BETWEEN '10/1/2005' AND '12/31/20</a:t>
            </a:r>
            <a:r>
              <a:rPr lang="en-US" dirty="0">
                <a:solidFill>
                  <a:schemeClr val="tx1"/>
                </a:solidFill>
                <a:latin typeface="-apple-system"/>
              </a:rPr>
              <a:t>05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;</a:t>
            </a:r>
          </a:p>
          <a:p>
            <a:pPr lvl="3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Get Q4 2005 orders.</a:t>
            </a:r>
          </a:p>
          <a:p>
            <a:pPr lvl="3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New Products Added: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SellStartDate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BETWEEN '1/1/2002' AND '6/30/2002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;</a:t>
            </a:r>
          </a:p>
          <a:p>
            <a:pPr lvl="3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Find products added in first half of 2002.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3784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Dynamic Relative Date Filters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Hardcoding literal dates for filters leads to stale analysis. SQL provides flexible functions to dynamically calculate rolling dates relative to current date instead.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functions: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DATEADD() - Add/subtract date parts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EOMONTH() - Calculate end of month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YEAR(), MONTH() etc.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Cases: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Compare period-over-period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Always show latest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Adaptive date-based analysis</a:t>
            </a:r>
          </a:p>
        </p:txBody>
      </p:sp>
    </p:spTree>
    <p:extLst>
      <p:ext uri="{BB962C8B-B14F-4D97-AF65-F5344CB8AC3E}">
        <p14:creationId xmlns:p14="http://schemas.microsoft.com/office/powerpoint/2010/main" val="71910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DateAdd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() is an incredibly useful date function in SQL that allows you to dynamically calculate new dates by adding/subtracting date parts like years, months, days etc. from a starting date.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syntax is: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DATEADD(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datepart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number,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start_date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Where:</a:t>
            </a:r>
          </a:p>
          <a:p>
            <a:pPr lvl="3"/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datepart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: The unit of time you want to increment e.g. year, month, day, week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number: The amount to add/subtract specified in integer. Positive to move forward, negative to go back.</a:t>
            </a:r>
          </a:p>
          <a:p>
            <a:pPr lvl="3"/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start_date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: Anchor date to base calculation on.</a:t>
            </a:r>
          </a:p>
        </p:txBody>
      </p:sp>
    </p:spTree>
    <p:extLst>
      <p:ext uri="{BB962C8B-B14F-4D97-AF65-F5344CB8AC3E}">
        <p14:creationId xmlns:p14="http://schemas.microsoft.com/office/powerpoint/2010/main" val="2038645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Next Year from today: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DATEADD(year, 1, GETDATE());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Last Month's start: </a:t>
            </a: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elect DATEADD(month, -1, '2023-01-01’);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30 days ago: </a:t>
            </a: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elect DATEADD(day, -30, GETDATE());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benefit of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DateAdd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() is it enables dynamic, parameterized date manipulation for filters instead of hard-coding literals. You can shift anchor dates on the fly for powerful relative date logic.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51003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EOMONTH() function in SQL is used to dynamically calculate the last day of the month for a given start date.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syntax is: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EOMONTH(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start_date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month_to_add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Where:</a:t>
            </a:r>
          </a:p>
          <a:p>
            <a:pPr lvl="3"/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start_date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: Anchor date that basis month endpoints</a:t>
            </a:r>
          </a:p>
          <a:p>
            <a:pPr lvl="3"/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month_to_add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: Optional number of months to add/subtract from the anchor month.</a:t>
            </a:r>
          </a:p>
        </p:txBody>
      </p:sp>
    </p:spTree>
    <p:extLst>
      <p:ext uri="{BB962C8B-B14F-4D97-AF65-F5344CB8AC3E}">
        <p14:creationId xmlns:p14="http://schemas.microsoft.com/office/powerpoint/2010/main" val="290066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Last day of January 2023: </a:t>
            </a: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Select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EOMONTH('2023-01-01’);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Find end of the month 3 months from today: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EOMONTH(GETDATE(), 3);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Last day of previous month from current date: </a:t>
            </a: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Select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EOMONTH(GETDATE(), -1);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Flexible filters for month ends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Adaptive month-based period analysis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Dynamic calculations from anchor dates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Instead of hard-coding dates, it enables parameterized relative month logic.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30154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Date Filtering Techniques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Relative Date Filter Examples 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AdventureWorks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Discla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imer:  data is too old to return results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Last 7 Days of Sales: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BETWEEN DATEADD(DAY, -7, GETDATE()) AND GETDATE();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Get most recent week's sales.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Month's New Products: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SellStartDate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BETWEEN DATEADD(MONTH, DATEDIFF(MONTH, 0, GETDATE()), 0) AND GETDATE();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new products added current month.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2603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Combining Filter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provides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boolean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logic operators for combining multiple filter criteria in the WHERE clause: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AND: Includes rows where ALL conditions are TRUE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OR: Includes rows where ANY conditions are TRUE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NOT: Reverses condition to exclude instead of include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Cases: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by multi-criteria rules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criteria into inclusion buckets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Implement exclusion rules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More granular analysis on subsets of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Isolate insights based on key indicators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Focus just on the critical data needed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4634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Combining Filter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Narrow Criteria with AND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AND narrows query results by requiring rows to match ALL conditions.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AND when you want: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Specific segments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(Region AND Revenue)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dimensions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(Date AND Product)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Strict definitions (Price &gt; 100 AND Units &lt; 50)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Region = 'West' AND Sales &gt; 100000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Rows must meet both criteria.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74106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Combining Filter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AND Filtering 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AdventureWorks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Expensive and Heavy Products: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$100 AND Weight &gt; 10;</a:t>
            </a:r>
          </a:p>
          <a:p>
            <a:pPr marL="1371600" lvl="3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Medium Metal Bike Parts: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.* FROM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Production.Product.Name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LIKE '%bike%'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Production.Product.Size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= 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M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';</a:t>
            </a:r>
          </a:p>
          <a:p>
            <a:pPr lvl="2"/>
            <a:endParaRPr lang="en-US" b="0" i="0" dirty="0">
              <a:solidFill>
                <a:schemeClr val="tx1"/>
              </a:solidFill>
              <a:latin typeface="Helvetica" pitchFamily="2" charset="0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Expensive Big Products: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50 AND Size &gt; 50;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576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Filtering and Ordering SQL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is filtering?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Filtering allows you to select a subset of rows from a table based on conditions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filtering keywords: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WHERE, AND, OR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SELECT * FROM products 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WHERE price &lt; 10 AND stock &gt; 0</a:t>
            </a:r>
          </a:p>
        </p:txBody>
      </p:sp>
    </p:spTree>
    <p:extLst>
      <p:ext uri="{BB962C8B-B14F-4D97-AF65-F5344CB8AC3E}">
        <p14:creationId xmlns:p14="http://schemas.microsoft.com/office/powerpoint/2010/main" val="2192584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Combining Filter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Using OR to Expand Filter Options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OR operator widens the filter criteria, allowing rows to match if they satisfy ANY of the conditions.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OR when you want: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Flexible searches (Brand A OR Brand B products)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Buckets of data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(New OR Existing customers)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Criteria variations (Sales &gt;= $1000 OR Volume &gt; 500)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Region = 'West' OR Sales &gt; 100000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99819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Combining Filter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OR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Filtering 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AdventureWorks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Cheap or Small Products: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&lt; $50 OR Size = 'Small’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Recent or Big Orders: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'20150101' OR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TotalDue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$5000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Bikes or Helmets: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Name LIKE '%bike%' OR Name LIKE '%helmet%'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13767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Combining Filter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Using NOT to Exclude Filter Matches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NOT reverses the logic of filter conditions to EXCLUDE instead of INCLUDE matching rows.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NOT when you want: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Exception reporting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(Exclude top regions)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quality checks (NOT missing addresses)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Complementary slices (NOT recent customers)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LastOrdered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IS NOT NULL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83847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Combining Filter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C1917"/>
                </a:solidFill>
                <a:latin typeface="-apple-system"/>
              </a:rPr>
              <a:t>OR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Filtering in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AdventureWorks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Cheap Products: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NOT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$100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Old Orders: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NOT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OrderDate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'2015-01-01'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Non-Bike Products: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NOT Name LIKE '%bike%'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32221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Ordering Results Sets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Ordering Result Sets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order of rows returned in an SQL query result matters greatly for effective analysis.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While filters narrow what rows come back, ordering controls presentation sequence.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reasons precise ordering is crucial: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Surface most important records first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(Show best performing products first)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Detect patterns and outliers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(Consistency checking ordered transactions)</a:t>
            </a: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provides the flexible ORDER BY statement to sort result sets ascending (low to high) or descending (high to low) on single or multiple columns.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71490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Ordering Results Sets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ASC Order - Low to High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ASC keyword applied in ORDER BY sorts result set rows in ascending order, from lowest to highest value, for the specified column.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behaviors: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Numbers ascend lowest to highest value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(1, 5, 10, 100)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Dates ascend earliest to latest ('2020-01-01', '2022-05-05')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Text sorts alphabetically A-Z ('Apple', 'Banana', 'Orange')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Used by default if no order specified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9049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Ordering Results Sets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of using ASC ordering with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AdventureWorks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2012: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Products by Standard Cost: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Name,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ORDER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ASC;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Displays products from lowest to highest standard cost.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Sales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SubTotal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SalesOrderID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SubTotal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ORDER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SubTotal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ASC;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Sequences sales orders starting from the lowest subtotal amounts.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Work Orders by Start Date: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Production.WorkOrder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BY StartDate ASC;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Shows work orders chronologically with the earliest started first.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02315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Ordering Results Sets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DESC Order - High to Low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DESC keyword applied in ORDER BY sorts result set rows in descending order, from highest to lowest value, for the specified column.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behaviors: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Numbers descend highest to lowest (100, 10, 5, 1)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Dates descend latest to earliest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('2022-05-05', '2020-01-01')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Text sorts Z-A alphabetically ('Orange', 'Banana', 'Apple')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seeing high impact data first</a:t>
            </a:r>
          </a:p>
          <a:p>
            <a:pPr lvl="2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78942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Ordering Results Sets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of using DESC ordering with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AdventureWorks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2012: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Products by List Price: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Name,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ORDER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DESC;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Shows most expensive products first sorted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Sales Totals: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SalesOrderID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TotalDue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Sales.SalesOrderHeader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ORDER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TotalDue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DESC;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Sequences highest total due sales orders first downward.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Work Orders by Start Date: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Production.WorkOrder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BY StartDate DESC;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Shows work orders chronologically with the latest started first.</a:t>
            </a:r>
          </a:p>
          <a:p>
            <a:pPr marL="13716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66525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Clause Sequencing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Every SQL statement has a logical flow driving how it processes, filters, groups, orders data through sequential clauses: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- Declare desired result set columns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- Source tables to join/access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- Filter rows on conditions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- Aggregate to grouped rows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HAVING - Filter aggregated groups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BY - Sort output rows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Ensuring clauses adhere to this standardized structure and order results in proper processing and workflow: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Later clauses act on output from prior clauses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Conditions aggressively filter data start to finish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Only rows passing all logic get returned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5458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Filtering and Ordering SQL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is ordering?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Ordering sorts the result set by one or more columns in ascending or descending order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ORDER BY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keyword is used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</a:t>
            </a:r>
          </a:p>
          <a:p>
            <a:pPr lvl="1"/>
            <a:endParaRPr lang="en-US" sz="1600" dirty="0">
              <a:solidFill>
                <a:srgbClr val="1C1917"/>
              </a:solidFill>
              <a:latin typeface="-apple-system"/>
            </a:endParaRP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SELECT * FROM products 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ORDER BY price DESC</a:t>
            </a:r>
          </a:p>
        </p:txBody>
      </p:sp>
    </p:spTree>
    <p:extLst>
      <p:ext uri="{BB962C8B-B14F-4D97-AF65-F5344CB8AC3E}">
        <p14:creationId xmlns:p14="http://schemas.microsoft.com/office/powerpoint/2010/main" val="2573273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Clause Sequencing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Importance of Clause Sequence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ordered clauses in SQL work collaboratively to handle data flow and transformations: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Later clauses receive result set from prior clauses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example, ORDER BY sorts the rows filtered through WHERE conditions.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Functions applied sequentially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 GROUP BY in clause 4 aggregates the post-WHERE filtered rows.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Conditions constantly reduce data transmitted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then HAVING filters aggressively trim unnecessary data.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 of Logical Ordering: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Optimizes data processing efficiency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Minimizes memory/computing waste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Promotes modular collaboration</a:t>
            </a:r>
          </a:p>
          <a:p>
            <a:pPr marL="13716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138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Clause Sequencing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Flexibility Within SQL Statements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While a clear sequencing of clauses enables SQL language standards, the syntax does offer some flexibility: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Non-essential clauses can be omitted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simple cases like SELECT/FROM, only bare minimum required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table expressions isolate chunks of logic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While the base convention remains fixed, some tactical customization can adapt SQL ordering to circumstances: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Pros: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Multi-step processing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Chunk complex queries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Cons: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obstruct readability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Introduces fragility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Maintainability suffers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716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75058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Clause Sequencing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things to internalize: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Rows Concisely with WHERE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precise conditions selecting only the most essential data. Every row evaluated puts load on the database.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Sort Results Clearly with ORDER BY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Sequence result sets suitably for usage based on logical rules over columns indicating importance, priority and structure.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Logically Connect Clauses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Encapsulate smaller functional units within clear SQL clauses, passing filtering and sorting instructions sequentially in a standardized order.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Optimize Gracefully For Pace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database engine parses SQL syntax and determines efficient execution plans. Avoid overly complex logic when simpler approaches suffice.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716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5369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Introduction: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AdventureWorks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Sample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Includes data for fictitious bike manufacturer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Widely used to demonstrate SQL Server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will query and analyze 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data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Using the </a:t>
            </a:r>
            <a:r>
              <a:rPr lang="en-US" b="1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Instructions: Follow the steps outlined in each section.</a:t>
            </a:r>
            <a:br>
              <a:rPr lang="en-US" dirty="0"/>
            </a:b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00518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1: Where Clause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onstruct a WHERE clause to filter data based on the scenarios: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to only products over $100 list price.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Further filter to products with discount percentage &gt; 10%.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Additionally filter to products with sell start date of 2005.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78648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1: Where Clause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to only products over $100 list price.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100;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Further filter to products with discount percentage &gt; 10%.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100 AND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100;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Additionally filter to products with sell start date of 2005.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100</a:t>
            </a:r>
            <a:br>
              <a:rPr lang="en-US" dirty="0"/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AND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StandardCost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100 AND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SellStartDate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&gt; </a:t>
            </a:r>
            <a:r>
              <a:rPr lang="en-US" dirty="0">
                <a:solidFill>
                  <a:schemeClr val="tx1"/>
                </a:solidFill>
                <a:effectLst/>
                <a:latin typeface="Helvetica" pitchFamily="2" charset="0"/>
              </a:rPr>
              <a:t>'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2005-01-01’;</a:t>
            </a:r>
          </a:p>
        </p:txBody>
      </p:sp>
    </p:spTree>
    <p:extLst>
      <p:ext uri="{BB962C8B-B14F-4D97-AF65-F5344CB8AC3E}">
        <p14:creationId xmlns:p14="http://schemas.microsoft.com/office/powerpoint/2010/main" val="1640704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2: Pattern Matching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onstruct a WHERE clause to filter data based on the scenarios: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LIKE to search for a product name containing 'racing’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Update to search for either 'racing' or 'touring' products.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a NOT LIKE filter to leave out any product names containing 'children'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88588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2: Pattern Matching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LIKE to search for a product name containing 'racing’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Name LIKE '%racing%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;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Update to search for either 'racing' or 'touring' products.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Name LIKE '%racing%' OR Name LIKE '%touring%'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a NOT LIKE filter to leave out any product names containing 'children’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WHERE (Name LIKE '%racing%' OR Name LIKE '%touring%') AND Name NOT LIKE '%children%'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28071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2: Ordering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onstruct a WHERE clause to filter data based on the scenarios: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an ORDER BY to sequence products lowest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first.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Modify to order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descending, most expensive first.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a secondary sort to order by Name alphabetically within price groups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24809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Section 2: Ordering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an ORDER BY to sequence products lowest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first.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ORDER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;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Modify to order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descending, most expensive first.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ORDER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DESC;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a secondary sort to order by Name alphabetically within price groups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* 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ORDER BY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DESC, Name;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9540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Filtering and Ordering SQL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Takeaways: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Filtering reduces results to rows fulfilling a condition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Ordering sorts results based on column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WHERE, ORDER BY are important keywords for manipulating query output</a:t>
            </a:r>
          </a:p>
        </p:txBody>
      </p:sp>
    </p:spTree>
    <p:extLst>
      <p:ext uri="{BB962C8B-B14F-4D97-AF65-F5344CB8AC3E}">
        <p14:creationId xmlns:p14="http://schemas.microsoft.com/office/powerpoint/2010/main" val="2567282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Summary Discussion:</a:t>
            </a:r>
          </a:p>
          <a:p>
            <a:pPr algn="l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challenges did you face?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SQL concepts were unclear?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Ideas to improve the instructional flow?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4354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Prep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sing the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AdventureWorks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Database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Please open up SSMS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to BISS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mss-p1-biss-01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Right click on AdventureWorks2012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Select new query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EB79A-878D-B2FD-6C90-B85A5F8E7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730" b="2898"/>
          <a:stretch/>
        </p:blipFill>
        <p:spPr>
          <a:xfrm>
            <a:off x="5647259" y="1670900"/>
            <a:ext cx="306324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Filtering SQL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WHERE clause allows you to filter rows from a table based on conditions.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is extremely useful for narrowing down queries to get just the subset of data you need.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Operators: Comparison operators like =, !=, &lt;, &gt;, &lt;=, &gt;= can be used to filter data: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= Equal to 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!= Not equal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&lt; Less than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-apple-system"/>
              </a:rPr>
              <a:t>&gt; Greater than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&lt;= Less than or equal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-apple-system"/>
              </a:rPr>
              <a:t>&gt;= Greater than or equal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2196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Filtering SQL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clauses work on string, numeric, and date/datetime data types.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Price &gt; 100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Name != 'Apple’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&lt; '1/1/2023’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hain together operators with AND/OR to make more complex logical filters.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500 AND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ReleaseDate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‘2020-01-01’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8375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Filtering SQL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Clause NULL Checking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When filtering data with the WHERE clause, you need to explicitly check for NULL values using the IS NULL and IS NOT NULL operators.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is because NULL represents a lack of a value, so it will not be equal or not equal to values. Using comparison operators on NULLs can trip you up.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PhoneNumber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NULL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Would actually return no rows, even if there are NULL phone numbers!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Instead, use: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PhoneNumber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IS NULL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Similarly to exclude NULLs: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PhoneNumber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IS NOT NULL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3883515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15734</TotalTime>
  <Words>3673</Words>
  <Application>Microsoft Macintosh PowerPoint</Application>
  <PresentationFormat>On-screen Show (4:3)</PresentationFormat>
  <Paragraphs>566</Paragraphs>
  <Slides>50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-apple-system</vt:lpstr>
      <vt:lpstr>Arial</vt:lpstr>
      <vt:lpstr>Calibri</vt:lpstr>
      <vt:lpstr>Helvetica</vt:lpstr>
      <vt:lpstr>Title Slide 02</vt:lpstr>
      <vt:lpstr>Title Slide 03</vt:lpstr>
      <vt:lpstr>Information Slide 01</vt:lpstr>
      <vt:lpstr>Information Slide 02</vt:lpstr>
      <vt:lpstr>Basic SQL</vt:lpstr>
      <vt:lpstr>Learning Objectives</vt:lpstr>
      <vt:lpstr>Filtering and Ordering SQL Results</vt:lpstr>
      <vt:lpstr>Filtering and Ordering SQL Results</vt:lpstr>
      <vt:lpstr>Filtering and Ordering SQL Results</vt:lpstr>
      <vt:lpstr>Prep</vt:lpstr>
      <vt:lpstr>Filtering SQL Results</vt:lpstr>
      <vt:lpstr>Filtering SQL Results</vt:lpstr>
      <vt:lpstr>Filtering SQL Results</vt:lpstr>
      <vt:lpstr>Filtering SQL Results</vt:lpstr>
      <vt:lpstr>Pattern Matching</vt:lpstr>
      <vt:lpstr>Pattern Matching</vt:lpstr>
      <vt:lpstr>Pattern Matching</vt:lpstr>
      <vt:lpstr>Date Filtering Techniques</vt:lpstr>
      <vt:lpstr>Date Filtering Techniques</vt:lpstr>
      <vt:lpstr>Date Filtering Techniques</vt:lpstr>
      <vt:lpstr>Date Filtering Techniques</vt:lpstr>
      <vt:lpstr>Date Filtering Techniques</vt:lpstr>
      <vt:lpstr>Date Filtering Techniques</vt:lpstr>
      <vt:lpstr>Date Filtering Techniques</vt:lpstr>
      <vt:lpstr>Date Filtering Techniques</vt:lpstr>
      <vt:lpstr>Date Filtering Techniques</vt:lpstr>
      <vt:lpstr>Date Filtering Techniques</vt:lpstr>
      <vt:lpstr>Date Filtering Techniques</vt:lpstr>
      <vt:lpstr>Date Filtering Techniques</vt:lpstr>
      <vt:lpstr>Date Filtering Techniques</vt:lpstr>
      <vt:lpstr>Combining Filter Conditions</vt:lpstr>
      <vt:lpstr>Combining Filter Conditions</vt:lpstr>
      <vt:lpstr>Combining Filter Conditions</vt:lpstr>
      <vt:lpstr>Combining Filter Conditions</vt:lpstr>
      <vt:lpstr>Combining Filter Conditions</vt:lpstr>
      <vt:lpstr>Combining Filter Conditions</vt:lpstr>
      <vt:lpstr>Combining Filter Conditions</vt:lpstr>
      <vt:lpstr>Ordering Results Sets</vt:lpstr>
      <vt:lpstr>Ordering Results Sets</vt:lpstr>
      <vt:lpstr>Ordering Results Sets</vt:lpstr>
      <vt:lpstr>Ordering Results Sets</vt:lpstr>
      <vt:lpstr>Ordering Results Sets</vt:lpstr>
      <vt:lpstr>SQL Clause Sequencing</vt:lpstr>
      <vt:lpstr>SQL Clause Sequencing</vt:lpstr>
      <vt:lpstr>SQL Clause Sequencing</vt:lpstr>
      <vt:lpstr>SQL Clause Sequencing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311</cp:revision>
  <cp:lastPrinted>2018-09-19T19:48:01Z</cp:lastPrinted>
  <dcterms:created xsi:type="dcterms:W3CDTF">2010-04-12T23:12:02Z</dcterms:created>
  <dcterms:modified xsi:type="dcterms:W3CDTF">2023-12-28T17:15:09Z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