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64" r:id="rId4"/>
    <p:sldMasterId id="2147493466" r:id="rId5"/>
    <p:sldMasterId id="2147493460" r:id="rId6"/>
    <p:sldMasterId id="2147493470" r:id="rId7"/>
  </p:sldMasterIdLst>
  <p:notesMasterIdLst>
    <p:notesMasterId r:id="rId42"/>
  </p:notesMasterIdLst>
  <p:handoutMasterIdLst>
    <p:handoutMasterId r:id="rId43"/>
  </p:handoutMasterIdLst>
  <p:sldIdLst>
    <p:sldId id="256" r:id="rId8"/>
    <p:sldId id="310" r:id="rId9"/>
    <p:sldId id="305" r:id="rId10"/>
    <p:sldId id="330" r:id="rId11"/>
    <p:sldId id="331" r:id="rId12"/>
    <p:sldId id="332" r:id="rId13"/>
    <p:sldId id="345" r:id="rId14"/>
    <p:sldId id="346" r:id="rId15"/>
    <p:sldId id="340" r:id="rId16"/>
    <p:sldId id="333" r:id="rId17"/>
    <p:sldId id="334" r:id="rId18"/>
    <p:sldId id="341" r:id="rId19"/>
    <p:sldId id="342" r:id="rId20"/>
    <p:sldId id="343" r:id="rId21"/>
    <p:sldId id="344" r:id="rId22"/>
    <p:sldId id="347" r:id="rId23"/>
    <p:sldId id="349" r:id="rId24"/>
    <p:sldId id="350" r:id="rId25"/>
    <p:sldId id="348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93" r:id="rId35"/>
    <p:sldId id="394" r:id="rId36"/>
    <p:sldId id="395" r:id="rId37"/>
    <p:sldId id="396" r:id="rId38"/>
    <p:sldId id="397" r:id="rId39"/>
    <p:sldId id="398" r:id="rId40"/>
    <p:sldId id="399" r:id="rId41"/>
  </p:sldIdLst>
  <p:sldSz cx="9144000" cy="6858000" type="screen4x3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6F36656-9BB5-C647-A40D-E6EEBB9DF022}">
          <p14:sldIdLst>
            <p14:sldId id="256"/>
            <p14:sldId id="310"/>
          </p14:sldIdLst>
        </p14:section>
        <p14:section name="What is an Aggregate?" id="{3EF99402-CB24-404C-8CA9-69BB05FA8F1F}">
          <p14:sldIdLst>
            <p14:sldId id="305"/>
            <p14:sldId id="330"/>
            <p14:sldId id="331"/>
            <p14:sldId id="332"/>
          </p14:sldIdLst>
        </p14:section>
        <p14:section name="Using Aliases with Aggregates" id="{B50B10A1-60EE-4345-B6E4-9AA82A1D821A}">
          <p14:sldIdLst>
            <p14:sldId id="345"/>
            <p14:sldId id="346"/>
          </p14:sldIdLst>
        </p14:section>
        <p14:section name="Prep for examples" id="{CE52D033-E647-6341-9781-973B023944A1}">
          <p14:sldIdLst>
            <p14:sldId id="340"/>
          </p14:sldIdLst>
        </p14:section>
        <p14:section name="Using Sum()" id="{298A08E7-8651-8F47-A33B-526C3A7B6251}">
          <p14:sldIdLst>
            <p14:sldId id="333"/>
            <p14:sldId id="334"/>
            <p14:sldId id="341"/>
          </p14:sldIdLst>
        </p14:section>
        <p14:section name="Using AVG()" id="{4EB31291-E035-0345-BD66-4FDC244B2671}">
          <p14:sldIdLst>
            <p14:sldId id="342"/>
            <p14:sldId id="343"/>
            <p14:sldId id="344"/>
          </p14:sldIdLst>
        </p14:section>
        <p14:section name="Using MIN(), MAX()" id="{A0FB6649-8624-F447-80F4-DF82F0C4397C}">
          <p14:sldIdLst>
            <p14:sldId id="347"/>
            <p14:sldId id="349"/>
            <p14:sldId id="350"/>
          </p14:sldIdLst>
        </p14:section>
        <p14:section name="COUNT and COUNT(DISTINCT)" id="{764B0B02-070E-FD49-A162-7A9C2B5F7846}">
          <p14:sldIdLst>
            <p14:sldId id="348"/>
            <p14:sldId id="351"/>
            <p14:sldId id="352"/>
          </p14:sldIdLst>
        </p14:section>
        <p14:section name="Group By" id="{A6B2D414-CCB5-A344-A4CF-F56E4EBB2277}">
          <p14:sldIdLst>
            <p14:sldId id="353"/>
            <p14:sldId id="354"/>
            <p14:sldId id="355"/>
          </p14:sldIdLst>
        </p14:section>
        <p14:section name="Aggregated Data with HAVING" id="{93EED056-F758-5942-8D79-7B9144B849A7}">
          <p14:sldIdLst>
            <p14:sldId id="356"/>
            <p14:sldId id="357"/>
            <p14:sldId id="358"/>
          </p14:sldIdLst>
        </p14:section>
        <p14:section name="Exercise" id="{EB7AAB06-D5D7-D642-AE71-9E1D4F6358B7}">
          <p14:sldIdLst>
            <p14:sldId id="393"/>
            <p14:sldId id="394"/>
            <p14:sldId id="395"/>
            <p14:sldId id="396"/>
            <p14:sldId id="397"/>
            <p14:sldId id="398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B Fischbach" initials="TBF" lastIdx="1" clrIdx="0">
    <p:extLst>
      <p:ext uri="{19B8F6BF-5375-455C-9EA6-DF929625EA0E}">
        <p15:presenceInfo xmlns:p15="http://schemas.microsoft.com/office/powerpoint/2012/main" userId="S::Thomas_B_Fischbach@Progressive.com::9b100181-ba77-43d8-8d5d-d32fd39381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036"/>
    <a:srgbClr val="F5857E"/>
    <a:srgbClr val="00556F"/>
    <a:srgbClr val="4A7EBB"/>
    <a:srgbClr val="F7CE3C"/>
    <a:srgbClr val="D3CCBD"/>
    <a:srgbClr val="3F80CD"/>
    <a:srgbClr val="949A90"/>
    <a:srgbClr val="98DAD9"/>
    <a:srgbClr val="F5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261" autoAdjust="0"/>
    <p:restoredTop sz="84499" autoAdjust="0"/>
  </p:normalViewPr>
  <p:slideViewPr>
    <p:cSldViewPr snapToGrid="0" snapToObjects="1">
      <p:cViewPr varScale="1">
        <p:scale>
          <a:sx n="58" d="100"/>
          <a:sy n="58" d="100"/>
        </p:scale>
        <p:origin x="192" y="1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-37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viewProps" Target="view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D0F6E1-8E43-44BB-AD10-2D118302B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8FFBC-F1EF-49C4-B2DA-DFD741760F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A4128A1-2553-4925-80BE-11C9C0688C53}" type="datetimeFigureOut">
              <a:rPr lang="en-US"/>
              <a:pPr>
                <a:defRPr/>
              </a:pPr>
              <a:t>12/28/23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B2341-728B-4800-8976-E62E7E046A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81DBA-615F-46FB-B05F-A92766D5D1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868E51-713C-4D54-B1DE-277270EA2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58705B-88C0-42CA-81F7-0E875CE611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15126-4888-4932-B6C3-7B02C0C759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3FBF92F-34BB-4974-879D-422CCDC29AB9}" type="datetimeFigureOut">
              <a:rPr lang="en-US"/>
              <a:pPr>
                <a:defRPr/>
              </a:pPr>
              <a:t>12/28/23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413FD02-48A4-4DA7-89E7-2FC09C0696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8FFBB92-9C3B-4112-BD83-4F999ECDD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6B235-252E-401B-AB21-D8A166EA28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EAA52-B793-40A2-A43E-344459107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B7D74D-C969-4920-A7A6-E44C909EE3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976F7B8F-3F81-492C-A80E-CAF72B928D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397E328E-CCBA-4478-9B04-890335BD2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F0A16267-A242-433D-8871-F958D211A5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B45B74-0753-40C3-80A2-E3A7219AAD86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83559"/>
            <a:ext cx="7772400" cy="39985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005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93037"/>
            <a:ext cx="6400800" cy="3341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00556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067538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978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3230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5245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703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2019" y="2883559"/>
            <a:ext cx="6400800" cy="39985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005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2019" y="3293037"/>
            <a:ext cx="6400800" cy="3341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00556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6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462"/>
            <a:ext cx="8229600" cy="50027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577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plit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196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067538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422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3230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5245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934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2553420"/>
            <a:ext cx="7886700" cy="681487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23888" y="3295502"/>
            <a:ext cx="7886700" cy="560507"/>
          </a:xfrm>
        </p:spPr>
        <p:txBody>
          <a:bodyPr/>
          <a:lstStyle>
            <a:lvl1pPr marL="0" indent="0">
              <a:buNone/>
              <a:defRPr sz="1800">
                <a:solidFill>
                  <a:srgbClr val="0FA7B5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11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462"/>
            <a:ext cx="8229600" cy="50027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848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plit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498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KDS_Cover_2A-04.jpg">
            <a:extLst>
              <a:ext uri="{FF2B5EF4-FFF2-40B4-BE49-F238E27FC236}">
                <a16:creationId xmlns:a16="http://schemas.microsoft.com/office/drawing/2014/main" id="{4FE1C379-7611-400C-A5EE-DC13D9408A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2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KDS_Cover_3A-05.jpg">
            <a:extLst>
              <a:ext uri="{FF2B5EF4-FFF2-40B4-BE49-F238E27FC236}">
                <a16:creationId xmlns:a16="http://schemas.microsoft.com/office/drawing/2014/main" id="{F3F5536A-FCE9-493E-BC13-7230A61934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3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KDS_Header_Bar_1A_2A.jpg">
            <a:extLst>
              <a:ext uri="{FF2B5EF4-FFF2-40B4-BE49-F238E27FC236}">
                <a16:creationId xmlns:a16="http://schemas.microsoft.com/office/drawing/2014/main" id="{A964DDFA-2636-4F00-8405-3CF01364D30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703263"/>
            <a:ext cx="8394700" cy="3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4" descr="KDS_Footer_A.jpg">
            <a:extLst>
              <a:ext uri="{FF2B5EF4-FFF2-40B4-BE49-F238E27FC236}">
                <a16:creationId xmlns:a16="http://schemas.microsoft.com/office/drawing/2014/main" id="{3A755CB4-4D40-4259-96E5-0369359688D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6410325"/>
            <a:ext cx="32242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4" r:id="rId1"/>
    <p:sldLayoutId id="2147493475" r:id="rId2"/>
    <p:sldLayoutId id="2147493476" r:id="rId3"/>
    <p:sldLayoutId id="2147493477" r:id="rId4"/>
    <p:sldLayoutId id="2147493478" r:id="rId5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00556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556F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KDS_Footer_A.jpg">
            <a:extLst>
              <a:ext uri="{FF2B5EF4-FFF2-40B4-BE49-F238E27FC236}">
                <a16:creationId xmlns:a16="http://schemas.microsoft.com/office/drawing/2014/main" id="{3E12171D-6930-4CED-8334-C751C3ECCA0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6410325"/>
            <a:ext cx="32242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" descr="KDS_Header_Bar_3A.jpg">
            <a:extLst>
              <a:ext uri="{FF2B5EF4-FFF2-40B4-BE49-F238E27FC236}">
                <a16:creationId xmlns:a16="http://schemas.microsoft.com/office/drawing/2014/main" id="{4E29AE8B-65E5-4206-A6DC-5F73410E08F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9" r:id="rId1"/>
    <p:sldLayoutId id="2147493480" r:id="rId2"/>
    <p:sldLayoutId id="2147493481" r:id="rId3"/>
    <p:sldLayoutId id="2147493482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00556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556F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D0DDDAD-F6CD-4950-850F-8232ADB246A1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778897" y="2883558"/>
            <a:ext cx="6400800" cy="399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2800" dirty="0"/>
              <a:t>Aggregates in SQL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C84A2C5-5A88-76DF-C328-2A3CC7343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2019" y="3574592"/>
            <a:ext cx="6400800" cy="334106"/>
          </a:xfrm>
        </p:spPr>
        <p:txBody>
          <a:bodyPr/>
          <a:lstStyle/>
          <a:p>
            <a:pPr algn="ctr"/>
            <a:r>
              <a:rPr lang="en-US" dirty="0"/>
              <a:t>SQL Day 3 class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Using Sum() to Total Values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SUM() aggregate adds together all numeric values in a column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Useful for: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Getting totals of sales, expenses, balances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Calculating running totals over time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Summarizing numeric data down to a total</a:t>
            </a:r>
          </a:p>
          <a:p>
            <a:pPr lvl="2" indent="-285750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Syntax: SUM(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column_name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</a:t>
            </a:r>
          </a:p>
          <a:p>
            <a:pPr lvl="1"/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Examples: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SUM(sales) - Sums all sales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SUM(expenses) - Sums all expenses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SUM(balance)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bank_accounts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9630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Using Sum() to Total Values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Tips: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Can sum multiples columns simultaneously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 WITH ROLLUP to subtotal groups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 filters to sum subsets of data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Limitations: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Only works for numeric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Ignores non-numeric and NULL values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41044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Using Sum() to Total Values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1C1917"/>
                </a:solidFill>
                <a:latin typeface="-apple-system"/>
              </a:rPr>
              <a:t>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xamples with AdventureWorks2012 sample database:</a:t>
            </a: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Total sales amount for all sales orders in 2012:</a:t>
            </a:r>
          </a:p>
          <a:p>
            <a:pPr lvl="2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SELECT SUM(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TotalDue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) AS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TotalSales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FROM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Sales.SalesOrderHeader</a:t>
            </a:r>
            <a:b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WHERE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OrderDate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BETWEEN ‘2005-01-01' AND ‘2007-12-31</a:t>
            </a:r>
            <a:r>
              <a:rPr lang="en-US" dirty="0">
                <a:solidFill>
                  <a:schemeClr val="tx1"/>
                </a:solidFill>
                <a:effectLst/>
                <a:latin typeface="Helvetica" pitchFamily="2" charset="0"/>
              </a:rPr>
              <a:t>'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;</a:t>
            </a:r>
          </a:p>
          <a:p>
            <a:pPr lvl="2"/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Sum of line totals for all details for Sales Order #43659:</a:t>
            </a:r>
          </a:p>
          <a:p>
            <a:pPr lvl="2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SELECT SUM(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LineTotal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) AS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TotalLineAmount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FROM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Sales.SalesOrderDetail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WHERE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SalesOrderID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= 43659;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24294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Using AVG() to Get Averages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AVG() aggregate calculates the average value in a column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Useful for finding: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Central tendencies of data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Mean values of measurements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Average metrics over time</a:t>
            </a:r>
          </a:p>
          <a:p>
            <a:pPr lvl="2" indent="-285750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Syntax: AVG(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column_name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Examples: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AVG(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test_scores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AVG(expense BY month)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AVG(salary) FROM employees;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15738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Using AVG() to Get Averages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Tips: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Can average multiple columns at once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Handles numeric columns only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Ignores NULL values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Limitations: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Sensitive to outliers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Doesn't show distribution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67900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Using AVG() to Get Averages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1C1917"/>
                </a:solidFill>
                <a:latin typeface="-apple-system"/>
              </a:rPr>
              <a:t>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xamples with AdventureWorks2012 sample database:</a:t>
            </a:r>
          </a:p>
          <a:p>
            <a:pPr algn="l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Find the average list price of products: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AVG(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ListPrice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AverageListPrice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Get the average line total across all sales order details: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AVG(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LineTotal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AverageLineTotal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Sales.SalesOrderDetail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Calculate the average rate from the employee pay history table: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AVG(Rate)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AveragePayRate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HumanResources.EmployeePayHistory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04334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Using MIN(), MAX()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MIN() and MAX()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Find minimum and maximum values in a column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Useful for finding extremes and value ranges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MIN(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ListPrice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MinPrice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MAX(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ListPrice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MaxPrice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82682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Using MIN(), MAX()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Tips: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Can filter by conditions first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Combine with GROUP BY to count groups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Handle any data type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Limitations: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MIN()/MAX() work on numeric/date data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47199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Using MIN(), MAX(), and Count()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1C1917"/>
                </a:solidFill>
                <a:latin typeface="-apple-system"/>
              </a:rPr>
              <a:t>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xamples with AdventureWorks2012 sample database:</a:t>
            </a:r>
          </a:p>
          <a:p>
            <a:pPr algn="l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dirty="0">
                <a:solidFill>
                  <a:srgbClr val="1C1917"/>
                </a:solidFill>
                <a:latin typeface="-apple-system"/>
              </a:rPr>
              <a:t>F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inding the lowest and highest list prices for products: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MIN(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ListPrice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MinListPrice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MAX(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ListPrice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MaxListPrice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Determining the earliest and latest hire dates for employees: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MIN(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HireDate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EarliestHire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MAX(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HireDate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LatestHire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HumanResources.Employee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53668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Using Count and COUNT(DISTINCT)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Understanding COUNT()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COUNT()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Counts total number of rows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Includes null and duplicate rows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COUNT(column)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Counts rows with non-null values in column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Leaves out rows where column is null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COUNT(DISTINCT column)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Counts total unique/distinct values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Eliminates duplicates to count only distinct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165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By the end of this lesson, you will be able to:</a:t>
            </a: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Calculate the average of a numerical value for a group.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Determine the minimum and maximum numerical value for a group.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Count the number of values and unique values for a field.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Aggregate strings into a delimited list.</a:t>
            </a:r>
          </a:p>
        </p:txBody>
      </p:sp>
    </p:spTree>
    <p:extLst>
      <p:ext uri="{BB962C8B-B14F-4D97-AF65-F5344CB8AC3E}">
        <p14:creationId xmlns:p14="http://schemas.microsoft.com/office/powerpoint/2010/main" val="1551696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Using Count and COUNT(DISTINCT)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COUNT(*) FROM table;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All rows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COUNT(column1) FROM table;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Only non-null column1 rows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COUNT(DISTINCT column2) FROM table;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Unique values in column2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 Cases: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Row counts in table or group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Count of non-null column values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Tally distinct values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51038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Using Count and COUNT(DISTINCT)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1C1917"/>
                </a:solidFill>
                <a:latin typeface="-apple-system"/>
              </a:rPr>
              <a:t>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xamples with AdventureWorks2012 sample database:</a:t>
            </a:r>
          </a:p>
          <a:p>
            <a:pPr algn="l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Count total rows in Product table: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COUNT(*)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Count products that have a color specified: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COUNT(Color)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Count distinct product colors: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COUNT(DISTINCT Color)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Count distinct customer territories: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COUNT(DISTINCT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TerritoryID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Sales.Customer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68124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Using the Group By Clause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GROUP BY groups rows with matching values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It is used with aggregate functions to group calculations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Basic syntax: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columns, aggregates</a:t>
            </a:r>
            <a:b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table GROUP BY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grouping_column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GROUP BY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CustomerID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OrderYear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GROUP BY Region, COUNTRY(Location)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57468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Using the Group By Clause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 Tips: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Group numeric and date columns easily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 aliases to rename groups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Single or multiple grouping columns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Filter groups with HAVING clause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Combine with ORDER BY to sort groups</a:t>
            </a:r>
          </a:p>
          <a:p>
            <a:pPr lvl="1"/>
            <a:endParaRPr lang="en-US" dirty="0">
              <a:solidFill>
                <a:srgbClr val="1C1917"/>
              </a:solidFill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Limitations: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GROUP BY requires you to either group by or aggregate any non-grouping columns in the select statement. Getting this right can be tricky.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Grouping and aggregating large datasets can be resource intensive and slow if not optimized properly with indexes and selective criteria.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33996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Using the Group By Clause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1C1917"/>
                </a:solidFill>
                <a:latin typeface="-apple-system"/>
              </a:rPr>
              <a:t>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xamples with AdventureWorks2012 sample database:</a:t>
            </a:r>
          </a:p>
          <a:p>
            <a:pPr algn="l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Total sales by year: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YEAR(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OrderDate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OrderYear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SUM(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TotalDue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TotalSales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Sales.SalesOrderHeader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GROUP BY YEAR(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OrderDate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);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Average weight by product size: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Size, AVG(Weight)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AverageWeight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b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Weight IS NOT NULL GROUP BY Size;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Minimum list price by style: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Style, MIN(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ListPrice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MinimumListPrice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WHERE Style IS NOT NULL</a:t>
            </a:r>
            <a:b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GROUP BY Style;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87407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Using the HAVING Clause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" y="1225062"/>
            <a:ext cx="7965871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HAVING clause filters query results based on aggregate conditions after the GROUP BY. </a:t>
            </a:r>
            <a:b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</a:b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 Differences from WHERE: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filters rows before aggregation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HAVING filters groups after aggregation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HAVING works on aggregated results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Basic SQL Syntax:</a:t>
            </a:r>
          </a:p>
          <a:p>
            <a:pPr marL="1314450" lvl="3" indent="0">
              <a:lnSpc>
                <a:spcPct val="200000"/>
              </a:lnSpc>
              <a:buNone/>
            </a:pPr>
            <a:r>
              <a:rPr lang="en-US" sz="1800" b="0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sz="1800" b="0" i="0" dirty="0" err="1">
                <a:solidFill>
                  <a:srgbClr val="1C1917"/>
                </a:solidFill>
                <a:effectLst/>
                <a:latin typeface="-apple-system"/>
              </a:rPr>
              <a:t>group_columns</a:t>
            </a:r>
            <a:r>
              <a:rPr lang="en-US" sz="1800" b="0" i="0" dirty="0">
                <a:solidFill>
                  <a:srgbClr val="1C1917"/>
                </a:solidFill>
                <a:effectLst/>
                <a:latin typeface="-apple-system"/>
              </a:rPr>
              <a:t>, aggregates</a:t>
            </a:r>
          </a:p>
          <a:p>
            <a:pPr marL="1314450" lvl="3" indent="0">
              <a:buNone/>
            </a:pPr>
            <a:r>
              <a:rPr lang="en-US" sz="1800" b="0" i="0" dirty="0">
                <a:solidFill>
                  <a:srgbClr val="1C1917"/>
                </a:solidFill>
                <a:effectLst/>
                <a:latin typeface="-apple-system"/>
              </a:rPr>
              <a:t>FROM table GROUP BY </a:t>
            </a:r>
            <a:r>
              <a:rPr lang="en-US" sz="1800" b="0" i="0" dirty="0" err="1">
                <a:solidFill>
                  <a:srgbClr val="1C1917"/>
                </a:solidFill>
                <a:effectLst/>
                <a:latin typeface="-apple-system"/>
              </a:rPr>
              <a:t>grouping_columns</a:t>
            </a:r>
            <a:r>
              <a:rPr lang="en-US" sz="1800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1314450" lvl="3" indent="0">
              <a:buNone/>
            </a:pPr>
            <a:r>
              <a:rPr lang="en-US" sz="1800" b="0" i="0" dirty="0">
                <a:solidFill>
                  <a:srgbClr val="1C1917"/>
                </a:solidFill>
                <a:effectLst/>
                <a:latin typeface="-apple-system"/>
              </a:rPr>
              <a:t>HAVING </a:t>
            </a:r>
            <a:r>
              <a:rPr lang="en-US" sz="1800" b="0" i="0" dirty="0" err="1">
                <a:solidFill>
                  <a:srgbClr val="1C1917"/>
                </a:solidFill>
                <a:effectLst/>
                <a:latin typeface="-apple-system"/>
              </a:rPr>
              <a:t>conditional_check</a:t>
            </a:r>
            <a:r>
              <a:rPr lang="en-US" sz="1800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7817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Using the HAVING Clause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" y="1225062"/>
            <a:ext cx="7965871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 Using HAVING: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year, SUM(sales)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total_sales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FROM data</a:t>
            </a:r>
            <a:b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GROUP BY year HAVING SUM(sales) &gt; 1000000;</a:t>
            </a: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 Cases: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Filter to significant groups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Check for aggregate thresholds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Focus analysis on subset of data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71017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Using the HAVING Clause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1C1917"/>
                </a:solidFill>
                <a:latin typeface="-apple-system"/>
              </a:rPr>
              <a:t>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xamples with AdventureWorks2012 sample database: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Get product categories with more than 20 products: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ProductSubcategoryID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COUNT(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ProductCount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GROUP BY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ProductSubcategoryID</a:t>
            </a:r>
            <a:b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HAVING COUNT(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&gt; 20;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Show product colors with an average standard cost over $100: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Color, AVG(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StandardCost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AverageCost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WHERE Color IS NOT NULL GROUP BY Color HAVING AVG(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StandardCost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&gt; 100;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List product sizes with at least 5000 total quantity in stock: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Size, SUM(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SafetyStockLevel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TotalQuantity</a:t>
            </a:r>
            <a:b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WHERE Size IS NOT NULL GROUP BY Size HAVING SUM(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SafetyStockLevel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&gt; 5000;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34599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Introduction: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AdventureWorks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Sample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Includes data for fictitious bike manufacturer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Widely used to demonstrate SQL Server examples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We will query and analyze </a:t>
            </a:r>
            <a:r>
              <a:rPr lang="en-US" dirty="0">
                <a:solidFill>
                  <a:srgbClr val="1C1917"/>
                </a:solidFill>
                <a:latin typeface="-apple-system"/>
              </a:rPr>
              <a:t>data </a:t>
            </a:r>
            <a:r>
              <a:rPr lang="en-US" b="1" i="0" dirty="0">
                <a:solidFill>
                  <a:srgbClr val="1C1917"/>
                </a:solidFill>
                <a:effectLst/>
                <a:latin typeface="-apple-system"/>
              </a:rPr>
              <a:t>Using the </a:t>
            </a:r>
            <a:r>
              <a:rPr lang="en-US" b="1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1" i="0" dirty="0">
                <a:solidFill>
                  <a:srgbClr val="1C1917"/>
                </a:solidFill>
                <a:effectLst/>
                <a:latin typeface="-apple-system"/>
              </a:rPr>
              <a:t> table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Instructions: Follow the steps outlined in each section.</a:t>
            </a:r>
            <a:br>
              <a:rPr lang="en-US" dirty="0"/>
            </a:b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2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00518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Section 1: Aggregates</a:t>
            </a:r>
          </a:p>
          <a:p>
            <a:pPr marL="0" indent="0" algn="l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Write a query to get the total stock value across all products by multiplying the standard cost and quantity for each product and summing those values.</a:t>
            </a:r>
          </a:p>
          <a:p>
            <a:pPr lvl="1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Write a query to find the average weight of products</a:t>
            </a:r>
          </a:p>
          <a:p>
            <a:pPr lvl="1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Write a query to output the minimum and maximum list price of products</a:t>
            </a:r>
          </a:p>
          <a:p>
            <a:pPr lvl="1">
              <a:buFont typeface="+mj-lt"/>
              <a:buAutoNum type="arabicPeriod"/>
            </a:pP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Write a query to count the number of unique product colors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7864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What is an Aggregate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A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ggregates consolidate multiple data points into representative and meaningful statistics. 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They aggregate multiple values from a column or table into a consolidated result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Aggregates are useful for summarizing and analyzing data instead of looking at individual records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They provide central tendencies, totals, extremes, and more from a dataset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We can run aggregates on a whole table or on groups within the table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Powerful for summarizing trends, doing analysis, and finding insights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24354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Section 1: Aggregates</a:t>
            </a:r>
          </a:p>
          <a:p>
            <a:pPr marL="0" indent="0" algn="l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Write a query to get the total stock value across all products by multiplying the standard cost and quantity for each product and summing those values.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SUM(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SafetyStockLevel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*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StandardCost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TotalStockValue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  <a:p>
            <a:pPr lvl="1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2.  Write a query to find the average weight of products</a:t>
            </a:r>
          </a:p>
          <a:p>
            <a:pPr lvl="1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AVG(Weight)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AverageWeight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WHERE Weight IS NOT NULL;</a:t>
            </a:r>
          </a:p>
        </p:txBody>
      </p:sp>
    </p:spTree>
    <p:extLst>
      <p:ext uri="{BB962C8B-B14F-4D97-AF65-F5344CB8AC3E}">
        <p14:creationId xmlns:p14="http://schemas.microsoft.com/office/powerpoint/2010/main" val="365588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Section 1: Aggregates</a:t>
            </a:r>
          </a:p>
          <a:p>
            <a:pPr marL="0" indent="0" algn="l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914400" lvl="1" indent="-457200">
              <a:buAutoNum type="arabicPeriod" startAt="3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Write a query to output the minimum and maximum list price of products</a:t>
            </a:r>
          </a:p>
          <a:p>
            <a:pPr marL="914400" lvl="1" indent="-457200">
              <a:buAutoNum type="arabicPeriod" startAt="3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MIN(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ListPrice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MinPrice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MAX(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ListPrice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MaxPrice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  <a:p>
            <a:pPr lvl="1">
              <a:buFont typeface="+mj-lt"/>
              <a:buAutoNum type="arabicPeriod"/>
            </a:pP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marL="914400" lvl="1" indent="-457200">
              <a:buAutoNum type="arabicPeriod" startAt="4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Write a query to count the number of unique product colors</a:t>
            </a:r>
          </a:p>
          <a:p>
            <a:pPr marL="914400" lvl="1" indent="-457200">
              <a:buAutoNum type="arabicPeriod" startAt="4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COUNT(DISTINCT Color)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NumColors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WHERE Color IS NOT NULL;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28407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Section 2: Group By &amp; Having</a:t>
            </a:r>
          </a:p>
          <a:p>
            <a:pPr marL="0" indent="0" algn="l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Write a query to group products by product class and return the count of products in each class group.</a:t>
            </a:r>
          </a:p>
          <a:p>
            <a:pPr lvl="1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Write a query to group products by size, get the count of products per size, filter to only sizes that have over 20 products, and sort the groups by descending count.</a:t>
            </a:r>
          </a:p>
          <a:p>
            <a:pPr lvl="1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Write a query to group products by color, calculate the average standard cost per color group, and then use HAVING to only return groups with an average cost greater than $100 per color.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446211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Section 2: Group By &amp; Having</a:t>
            </a:r>
          </a:p>
          <a:p>
            <a:pPr marL="0" indent="0" algn="l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Write a query to group products by product class and return the count of products in each class group.</a:t>
            </a:r>
          </a:p>
          <a:p>
            <a:pPr lvl="1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Class, COUNT(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GROUP BY Class</a:t>
            </a:r>
            <a:r>
              <a:rPr lang="en-US" dirty="0">
                <a:solidFill>
                  <a:srgbClr val="1C1917"/>
                </a:solidFill>
                <a:latin typeface="-apple-system"/>
              </a:rPr>
              <a:t>;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Write a query to group products by size, get the count of products per size, filter to only sizes that have over 20 products, and sort the groups by descending count.</a:t>
            </a:r>
          </a:p>
          <a:p>
            <a:pPr lvl="1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Size, COUNT(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WHERE Size IS NOT NULL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GROUP BY Size HAVING COUNT(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&gt; 20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ORDER BY COUNT(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DESC;</a:t>
            </a:r>
          </a:p>
        </p:txBody>
      </p:sp>
    </p:spTree>
    <p:extLst>
      <p:ext uri="{BB962C8B-B14F-4D97-AF65-F5344CB8AC3E}">
        <p14:creationId xmlns:p14="http://schemas.microsoft.com/office/powerpoint/2010/main" val="3694513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Section 2: Group By &amp; Having</a:t>
            </a:r>
          </a:p>
          <a:p>
            <a:pPr marL="0" indent="0" algn="l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914400" lvl="1" indent="-457200">
              <a:buAutoNum type="arabicPeriod" startAt="3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Write a query to group products by color, calculate the average standard cost per color group, and then use HAVING to only return groups with an average cost greater than $100 per color.</a:t>
            </a:r>
          </a:p>
          <a:p>
            <a:pPr marL="914400" lvl="1" indent="-457200">
              <a:buAutoNum type="arabicPeriod" startAt="3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Color, AVG(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StandardCost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</a:t>
            </a: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WHERE Color IS NOT NULL </a:t>
            </a: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GROUP BY Color HAVING AVG(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StandardCost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&gt; 100;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5406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What is an Aggregate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Common Aggregate Functions:</a:t>
            </a:r>
          </a:p>
          <a:p>
            <a:pPr marL="0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  <p:pic>
        <p:nvPicPr>
          <p:cNvPr id="3" name="Picture 2" descr="SQLAlchemy - Aggregate Functions - GeeksforGeeks">
            <a:extLst>
              <a:ext uri="{FF2B5EF4-FFF2-40B4-BE49-F238E27FC236}">
                <a16:creationId xmlns:a16="http://schemas.microsoft.com/office/drawing/2014/main" id="{9BEA5A64-9542-7160-214A-AD840913A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9617" y="1938274"/>
            <a:ext cx="5619262" cy="369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03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What is an Aggregate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Common Aggregate Functions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SUM()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Totals the values in a column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Useful for running totals, sums of money, sums of quantities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Example: SUM(sales) 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totals all sales values</a:t>
            </a:r>
          </a:p>
          <a:p>
            <a:pPr marL="1371600" lvl="3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AVG()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Averages the values in a column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Useful as a measure of central tendency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Example: AVG(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test_scores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gets the average test score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1076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What is an Aggregate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Common Aggregate Functions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MIN() and MAX()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Find minimum and maximum values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Useful for finding value ranges and extremes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Example: MIN(expense) 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gets lowest expense amount</a:t>
            </a:r>
          </a:p>
          <a:p>
            <a:pPr marL="1371600" lvl="3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COUNT()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Counts the number of rows in a column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Useful for counting records, events, and more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Example: COUNT(customers) 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counts total customers</a:t>
            </a: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1495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Using Aliases with Aggregates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Aliases are useful for renaming columns in aggregate queries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They make column names more readable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Syntax: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AGGREGATE_FUNCTION(column)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alias_name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SUM(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TotalDue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TotalSales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AVG(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LineTotal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AverageLineTotal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Sales.SalesOrderHeader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54952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Using Aliases with Aggregates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Benefits: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Results are more understandable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Allows totals/averages to be reused easily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Can reuse aliases for analysis and reporting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Best Practice Tips: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 descriptive aliases like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TotalSales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AveragePrice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Be consistent with alias naming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Avoid spaces and special characters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rgbClr val="1C1917"/>
                </a:solidFill>
                <a:latin typeface="-apple-system"/>
              </a:rPr>
              <a:t>In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summary, use aliases to assign descriptive names to aggregated results! It improves readability and reuse.</a:t>
            </a: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34468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Prep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24292F"/>
                </a:solidFill>
                <a:latin typeface="-apple-system"/>
              </a:rPr>
              <a:t>U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sing the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AdventureWorks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Database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Please open up SSMS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Connect to BISS</a:t>
            </a:r>
          </a:p>
          <a:p>
            <a:pPr lvl="2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mss-p1-biss-01</a:t>
            </a:r>
          </a:p>
          <a:p>
            <a:pPr lvl="2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Right click on AdventureWorks2012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Select new query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5EB79A-878D-B2FD-6C90-B85A5F8E7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730" b="2898"/>
          <a:stretch/>
        </p:blipFill>
        <p:spPr>
          <a:xfrm>
            <a:off x="5647259" y="1670900"/>
            <a:ext cx="306324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64872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 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Slide 0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nformation Slide 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Information Slide 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17D047DAB2764FBE8B85865ADF125C" ma:contentTypeVersion="0" ma:contentTypeDescription="Create a new document." ma:contentTypeScope="" ma:versionID="3154522c01a2510568c44eaa3f8677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30F82F-BEB8-4CE5-BAAE-EC5C7B644B7C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959784AE-7718-4684-9BBC-9AAC52D5A5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49E43F2-009D-4FD5-9629-B1B9A3DF71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12940</TotalTime>
  <Words>2129</Words>
  <Application>Microsoft Macintosh PowerPoint</Application>
  <PresentationFormat>On-screen Show (4:3)</PresentationFormat>
  <Paragraphs>340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-apple-system</vt:lpstr>
      <vt:lpstr>Arial</vt:lpstr>
      <vt:lpstr>Calibri</vt:lpstr>
      <vt:lpstr>Helvetica</vt:lpstr>
      <vt:lpstr>Title Slide 02</vt:lpstr>
      <vt:lpstr>Title Slide 03</vt:lpstr>
      <vt:lpstr>Information Slide 01</vt:lpstr>
      <vt:lpstr>Information Slide 02</vt:lpstr>
      <vt:lpstr>Aggregates in SQL</vt:lpstr>
      <vt:lpstr>Learning Objectives</vt:lpstr>
      <vt:lpstr>What is an Aggregate</vt:lpstr>
      <vt:lpstr>What is an Aggregate</vt:lpstr>
      <vt:lpstr>What is an Aggregate</vt:lpstr>
      <vt:lpstr>What is an Aggregate</vt:lpstr>
      <vt:lpstr>Using Aliases with Aggregates</vt:lpstr>
      <vt:lpstr>Using Aliases with Aggregates</vt:lpstr>
      <vt:lpstr>Prep</vt:lpstr>
      <vt:lpstr>Using Sum() to Total Values</vt:lpstr>
      <vt:lpstr>Using Sum() to Total Values</vt:lpstr>
      <vt:lpstr>Using Sum() to Total Values</vt:lpstr>
      <vt:lpstr>Using AVG() to Get Averages</vt:lpstr>
      <vt:lpstr>Using AVG() to Get Averages</vt:lpstr>
      <vt:lpstr>Using AVG() to Get Averages</vt:lpstr>
      <vt:lpstr>Using MIN(), MAX()</vt:lpstr>
      <vt:lpstr>Using MIN(), MAX()</vt:lpstr>
      <vt:lpstr>Using MIN(), MAX(), and Count()</vt:lpstr>
      <vt:lpstr>Using Count and COUNT(DISTINCT)</vt:lpstr>
      <vt:lpstr>Using Count and COUNT(DISTINCT)</vt:lpstr>
      <vt:lpstr>Using Count and COUNT(DISTINCT)</vt:lpstr>
      <vt:lpstr>Using the Group By Clause</vt:lpstr>
      <vt:lpstr>Using the Group By Clause</vt:lpstr>
      <vt:lpstr>Using the Group By Clause</vt:lpstr>
      <vt:lpstr>Using the HAVING Clause</vt:lpstr>
      <vt:lpstr>Using the HAVING Clause</vt:lpstr>
      <vt:lpstr>Using the HAVING Clause</vt:lpstr>
      <vt:lpstr>Exercise</vt:lpstr>
      <vt:lpstr>Exercise</vt:lpstr>
      <vt:lpstr>Exercise</vt:lpstr>
      <vt:lpstr>Exercise</vt:lpstr>
      <vt:lpstr>Exercise</vt:lpstr>
      <vt:lpstr>Exercise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Aleksandar Jovanovich</cp:lastModifiedBy>
  <cp:revision>272</cp:revision>
  <cp:lastPrinted>2018-09-19T19:48:01Z</cp:lastPrinted>
  <dcterms:created xsi:type="dcterms:W3CDTF">2010-04-12T23:12:02Z</dcterms:created>
  <dcterms:modified xsi:type="dcterms:W3CDTF">2023-12-28T17:16:27Z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