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30"/>
  </p:notesMasterIdLst>
  <p:handoutMasterIdLst>
    <p:handoutMasterId r:id="rId31"/>
  </p:handoutMasterIdLst>
  <p:sldIdLst>
    <p:sldId id="256" r:id="rId8"/>
    <p:sldId id="310" r:id="rId9"/>
    <p:sldId id="416" r:id="rId10"/>
    <p:sldId id="410" r:id="rId11"/>
    <p:sldId id="411" r:id="rId12"/>
    <p:sldId id="412" r:id="rId13"/>
    <p:sldId id="417" r:id="rId14"/>
    <p:sldId id="305" r:id="rId15"/>
    <p:sldId id="331" r:id="rId16"/>
    <p:sldId id="332" r:id="rId17"/>
    <p:sldId id="407" r:id="rId18"/>
    <p:sldId id="345" r:id="rId19"/>
    <p:sldId id="418" r:id="rId20"/>
    <p:sldId id="356" r:id="rId21"/>
    <p:sldId id="357" r:id="rId22"/>
    <p:sldId id="409" r:id="rId23"/>
    <p:sldId id="419" r:id="rId24"/>
    <p:sldId id="415" r:id="rId25"/>
    <p:sldId id="413" r:id="rId26"/>
    <p:sldId id="414" r:id="rId27"/>
    <p:sldId id="420" r:id="rId28"/>
    <p:sldId id="400" r:id="rId29"/>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C6F36656-9BB5-C647-A40D-E6EEBB9DF022}">
          <p14:sldIdLst>
            <p14:sldId id="256"/>
            <p14:sldId id="310"/>
          </p14:sldIdLst>
        </p14:section>
        <p14:section name="Group By" id="{A6B2D414-CCB5-A344-A4CF-F56E4EBB2277}">
          <p14:sldIdLst>
            <p14:sldId id="416"/>
            <p14:sldId id="410"/>
            <p14:sldId id="411"/>
            <p14:sldId id="412"/>
          </p14:sldIdLst>
        </p14:section>
        <p14:section name="What is an Aggregate?" id="{3EF99402-CB24-404C-8CA9-69BB05FA8F1F}">
          <p14:sldIdLst>
            <p14:sldId id="417"/>
            <p14:sldId id="305"/>
            <p14:sldId id="331"/>
            <p14:sldId id="332"/>
            <p14:sldId id="407"/>
            <p14:sldId id="345"/>
          </p14:sldIdLst>
        </p14:section>
        <p14:section name="Having Clause vs.  Where" id="{93EED056-F758-5942-8D79-7B9144B849A7}">
          <p14:sldIdLst>
            <p14:sldId id="418"/>
            <p14:sldId id="356"/>
            <p14:sldId id="357"/>
            <p14:sldId id="409"/>
          </p14:sldIdLst>
        </p14:section>
        <p14:section name="Order Of Operations" id="{B50B10A1-60EE-4345-B6E4-9AA82A1D821A}">
          <p14:sldIdLst>
            <p14:sldId id="419"/>
            <p14:sldId id="415"/>
            <p14:sldId id="413"/>
            <p14:sldId id="414"/>
          </p14:sldIdLst>
        </p14:section>
        <p14:section name="Summary" id="{4A525AA2-2906-EA46-8E33-4A1D4B3A921E}">
          <p14:sldIdLst>
            <p14:sldId id="420"/>
            <p14:sldId id="40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F80CD"/>
    <a:srgbClr val="F58220"/>
    <a:srgbClr val="98DAD9"/>
    <a:srgbClr val="EE4036"/>
    <a:srgbClr val="F5857E"/>
    <a:srgbClr val="00556F"/>
    <a:srgbClr val="4A7EBB"/>
    <a:srgbClr val="F7CE3C"/>
    <a:srgbClr val="D3CCBD"/>
    <a:srgbClr val="949A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22" autoAdjust="0"/>
    <p:restoredTop sz="84513" autoAdjust="0"/>
  </p:normalViewPr>
  <p:slideViewPr>
    <p:cSldViewPr snapToGrid="0" snapToObjects="1">
      <p:cViewPr varScale="1">
        <p:scale>
          <a:sx n="134" d="100"/>
          <a:sy n="134" d="100"/>
        </p:scale>
        <p:origin x="1992" y="176"/>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3/24/25</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3/24/25</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p>
          <a:p>
            <a:pPr algn="l"/>
            <a:endParaRPr lang="en-US" b="0" i="0" dirty="0">
              <a:solidFill>
                <a:srgbClr val="374151"/>
              </a:solidFill>
              <a:effectLst/>
              <a:latin typeface="Söhne"/>
            </a:endParaRPr>
          </a:p>
          <a:p>
            <a:r>
              <a:rPr lang="en-US" b="0" i="0" dirty="0">
                <a:solidFill>
                  <a:srgbClr val="374151"/>
                </a:solidFill>
                <a:effectLst/>
                <a:latin typeface="Söhne"/>
              </a:rPr>
              <a:t>MIN() and MAX() are handy when you need to pinpoint the smallest or largest values in your data. MIN() helps you find the lowest expense amount, while MAX() helps you identify the highest revenue. These functions are essential for understanding data ranges and extremes, which can be critical for decision-making and analysis.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10</a:t>
            </a:fld>
            <a:endParaRPr lang="en-US" dirty="0"/>
          </a:p>
        </p:txBody>
      </p:sp>
    </p:spTree>
    <p:extLst>
      <p:ext uri="{BB962C8B-B14F-4D97-AF65-F5344CB8AC3E}">
        <p14:creationId xmlns:p14="http://schemas.microsoft.com/office/powerpoint/2010/main" val="3715447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256E7-1983-DC5F-AD23-577B0894B1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BEDCF6-B2EE-7B6D-4B1C-49D05C4C5E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AAE869-E2D1-C9DE-F76F-2E3420B9B3DC}"/>
              </a:ext>
            </a:extLst>
          </p:cNvPr>
          <p:cNvSpPr>
            <a:spLocks noGrp="1"/>
          </p:cNvSpPr>
          <p:nvPr>
            <p:ph type="body" idx="1"/>
          </p:nvPr>
        </p:nvSpPr>
        <p:spPr/>
        <p:txBody>
          <a:bodyPr/>
          <a:lstStyle/>
          <a:p>
            <a:pPr algn="l">
              <a:buFont typeface="Arial" panose="020B0604020202020204" pitchFamily="34" charset="0"/>
              <a:buNone/>
            </a:pPr>
            <a:r>
              <a:rPr lang="en-US" b="0" i="0" dirty="0">
                <a:solidFill>
                  <a:srgbClr val="374151"/>
                </a:solidFill>
                <a:effectLst/>
                <a:latin typeface="Söhne"/>
              </a:rPr>
              <a:t>[Speaker Note:] </a:t>
            </a:r>
          </a:p>
          <a:p>
            <a:pPr marL="171450" indent="-171450" algn="l">
              <a:buFont typeface="Arial" panose="020B0604020202020204" pitchFamily="34" charset="0"/>
              <a:buChar char="•"/>
            </a:pPr>
            <a:r>
              <a:rPr lang="en-US" b="0" i="0" dirty="0">
                <a:solidFill>
                  <a:srgbClr val="374151"/>
                </a:solidFill>
                <a:effectLst/>
                <a:latin typeface="Söhne"/>
              </a:rPr>
              <a:t>While </a:t>
            </a:r>
            <a:r>
              <a:rPr lang="en-US" b="1" i="0" dirty="0">
                <a:effectLst/>
                <a:latin typeface="Söhne"/>
              </a:rPr>
              <a:t>COUNT()</a:t>
            </a:r>
            <a:r>
              <a:rPr lang="en-US" b="0" i="0" dirty="0">
                <a:solidFill>
                  <a:srgbClr val="374151"/>
                </a:solidFill>
                <a:effectLst/>
                <a:latin typeface="Söhne"/>
              </a:rPr>
              <a:t> is great for straightforward row counting, </a:t>
            </a:r>
            <a:r>
              <a:rPr lang="en-US" b="1" i="0" dirty="0">
                <a:effectLst/>
                <a:latin typeface="Söhne"/>
              </a:rPr>
              <a:t>COUNT(DISTINCT)</a:t>
            </a:r>
            <a:r>
              <a:rPr lang="en-US" b="0" i="0" dirty="0">
                <a:solidFill>
                  <a:srgbClr val="374151"/>
                </a:solidFill>
                <a:effectLst/>
                <a:latin typeface="Söhne"/>
              </a:rPr>
              <a:t> takes it a step further by providing the count of unique values in a column.</a:t>
            </a:r>
          </a:p>
          <a:p>
            <a:pPr marL="171450" indent="-171450" algn="l">
              <a:buFont typeface="Arial" panose="020B0604020202020204" pitchFamily="34" charset="0"/>
              <a:buChar char="•"/>
            </a:pPr>
            <a:r>
              <a:rPr lang="en-US" b="0" i="0" dirty="0">
                <a:solidFill>
                  <a:srgbClr val="374151"/>
                </a:solidFill>
                <a:effectLst/>
                <a:latin typeface="Söhne"/>
              </a:rPr>
              <a:t> In the example, </a:t>
            </a:r>
            <a:r>
              <a:rPr lang="en-US" b="1" i="0" dirty="0">
                <a:effectLst/>
                <a:latin typeface="Söhne"/>
              </a:rPr>
              <a:t>COUNT(DISTINCT products)</a:t>
            </a:r>
            <a:r>
              <a:rPr lang="en-US" b="0" i="0" dirty="0">
                <a:solidFill>
                  <a:srgbClr val="374151"/>
                </a:solidFill>
                <a:effectLst/>
                <a:latin typeface="Söhne"/>
              </a:rPr>
              <a:t> would give you the number of different product names, eliminating duplicates for more precise analysis. </a:t>
            </a:r>
          </a:p>
          <a:p>
            <a:pPr marL="171450" indent="-171450" algn="l">
              <a:buFont typeface="Arial" panose="020B0604020202020204" pitchFamily="34" charset="0"/>
              <a:buChar char="•"/>
            </a:pPr>
            <a:r>
              <a:rPr lang="en-US" b="0" i="0" dirty="0">
                <a:solidFill>
                  <a:srgbClr val="374151"/>
                </a:solidFill>
                <a:effectLst/>
                <a:latin typeface="Söhne"/>
              </a:rPr>
              <a:t>These functions are valuable tools for understanding data volume and uniqueness.</a:t>
            </a:r>
          </a:p>
        </p:txBody>
      </p:sp>
      <p:sp>
        <p:nvSpPr>
          <p:cNvPr id="4" name="Slide Number Placeholder 3">
            <a:extLst>
              <a:ext uri="{FF2B5EF4-FFF2-40B4-BE49-F238E27FC236}">
                <a16:creationId xmlns:a16="http://schemas.microsoft.com/office/drawing/2014/main" id="{FBF232C8-9ED4-64F1-2DE1-997172A24511}"/>
              </a:ext>
            </a:extLst>
          </p:cNvPr>
          <p:cNvSpPr>
            <a:spLocks noGrp="1"/>
          </p:cNvSpPr>
          <p:nvPr>
            <p:ph type="sldNum" sz="quarter" idx="5"/>
          </p:nvPr>
        </p:nvSpPr>
        <p:spPr/>
        <p:txBody>
          <a:bodyPr/>
          <a:lstStyle/>
          <a:p>
            <a:pPr>
              <a:defRPr/>
            </a:pPr>
            <a:fld id="{D0B7D74D-C969-4920-A7A6-E44C909EE3F2}" type="slidenum">
              <a:rPr lang="en-US" smtClean="0"/>
              <a:pPr>
                <a:defRPr/>
              </a:pPr>
              <a:t>11</a:t>
            </a:fld>
            <a:endParaRPr lang="en-US" dirty="0"/>
          </a:p>
        </p:txBody>
      </p:sp>
    </p:spTree>
    <p:extLst>
      <p:ext uri="{BB962C8B-B14F-4D97-AF65-F5344CB8AC3E}">
        <p14:creationId xmlns:p14="http://schemas.microsoft.com/office/powerpoint/2010/main" val="3230466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When working with aggregate functions in SQL, aliases become an essential tool for simplifying column names and making the output more readable and user-friendly.</a:t>
            </a:r>
          </a:p>
          <a:p>
            <a:pPr algn="l">
              <a:buFont typeface="Arial" panose="020B0604020202020204" pitchFamily="34" charset="0"/>
              <a:buChar char="•"/>
            </a:pPr>
            <a:r>
              <a:rPr lang="en-US" b="0" i="0" dirty="0">
                <a:solidFill>
                  <a:srgbClr val="374151"/>
                </a:solidFill>
                <a:effectLst/>
                <a:latin typeface="Söhne"/>
              </a:rPr>
              <a:t>The syntax for creating aliases is straightforward: AGGREGATE_FUNCTION(column) AS </a:t>
            </a:r>
            <a:r>
              <a:rPr lang="en-US" b="0" i="0" dirty="0" err="1">
                <a:solidFill>
                  <a:srgbClr val="374151"/>
                </a:solidFill>
                <a:effectLst/>
                <a:latin typeface="Söhne"/>
              </a:rPr>
              <a:t>alias_name</a:t>
            </a:r>
            <a:r>
              <a:rPr lang="en-US" b="0" i="0" dirty="0">
                <a:solidFill>
                  <a:srgbClr val="374151"/>
                </a:solidFill>
                <a:effectLst/>
                <a:latin typeface="Söhne"/>
              </a:rPr>
              <a:t>. This allows you to assign a custom name to the result of an aggregate function applied to a column.</a:t>
            </a:r>
          </a:p>
          <a:p>
            <a:pPr algn="l">
              <a:buFont typeface="Arial" panose="020B0604020202020204" pitchFamily="34" charset="0"/>
              <a:buChar char="•"/>
            </a:pPr>
            <a:r>
              <a:rPr lang="en-US" b="0" i="0" dirty="0">
                <a:solidFill>
                  <a:srgbClr val="374151"/>
                </a:solidFill>
                <a:effectLst/>
                <a:latin typeface="Söhne"/>
              </a:rPr>
              <a:t>Let's take a look at an example to illustrate the power of aliases. </a:t>
            </a:r>
          </a:p>
          <a:p>
            <a:pPr algn="l">
              <a:buFont typeface="Arial" panose="020B0604020202020204" pitchFamily="34" charset="0"/>
              <a:buChar char="•"/>
            </a:pPr>
            <a:r>
              <a:rPr lang="en-US" b="0" i="0" dirty="0">
                <a:solidFill>
                  <a:srgbClr val="374151"/>
                </a:solidFill>
                <a:effectLst/>
                <a:latin typeface="Söhne"/>
              </a:rPr>
              <a:t>Here, we've used alias "</a:t>
            </a:r>
            <a:r>
              <a:rPr lang="en-US" b="0" i="0" dirty="0" err="1">
                <a:solidFill>
                  <a:srgbClr val="374151"/>
                </a:solidFill>
                <a:effectLst/>
                <a:latin typeface="Söhne"/>
              </a:rPr>
              <a:t>AvgOrdVal</a:t>
            </a:r>
            <a:r>
              <a:rPr lang="en-US" b="0" i="0" dirty="0">
                <a:solidFill>
                  <a:srgbClr val="374151"/>
                </a:solidFill>
                <a:effectLst/>
                <a:latin typeface="Söhne"/>
              </a:rPr>
              <a:t>"  to replace the default column names. This makes it crystal clear that we are calculating the total sales and average line total, improving the understanding of the query's purpose.</a:t>
            </a:r>
          </a:p>
          <a:p>
            <a:pPr algn="l">
              <a:buFont typeface="Arial" panose="020B0604020202020204" pitchFamily="34" charset="0"/>
              <a:buChar char="•"/>
            </a:pPr>
            <a:r>
              <a:rPr lang="en-US" b="0" i="0" dirty="0">
                <a:solidFill>
                  <a:srgbClr val="374151"/>
                </a:solidFill>
                <a:effectLst/>
                <a:latin typeface="Söhne"/>
              </a:rPr>
              <a:t>As we move forward, we'll explore more scenarios where column aliases can simplify complex queries and help you present your data in a more organized and comprehensible manner.</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12</a:t>
            </a:fld>
            <a:endParaRPr lang="en-US" dirty="0"/>
          </a:p>
        </p:txBody>
      </p:sp>
    </p:spTree>
    <p:extLst>
      <p:ext uri="{BB962C8B-B14F-4D97-AF65-F5344CB8AC3E}">
        <p14:creationId xmlns:p14="http://schemas.microsoft.com/office/powerpoint/2010/main" val="25769440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13</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The </a:t>
            </a:r>
            <a:r>
              <a:rPr lang="en-US" b="1" i="0" dirty="0">
                <a:effectLst/>
                <a:latin typeface="Söhne"/>
              </a:rPr>
              <a:t>HAVING</a:t>
            </a:r>
            <a:r>
              <a:rPr lang="en-US" b="0" i="0" dirty="0">
                <a:solidFill>
                  <a:srgbClr val="374151"/>
                </a:solidFill>
                <a:effectLst/>
                <a:latin typeface="Söhne"/>
              </a:rPr>
              <a:t> clause in SQL allows you to filter the results of a query based on aggregate conditions applied after the </a:t>
            </a:r>
            <a:r>
              <a:rPr lang="en-US" b="1" i="0" dirty="0">
                <a:effectLst/>
                <a:latin typeface="Söhne"/>
              </a:rPr>
              <a:t>GROUP BY</a:t>
            </a:r>
            <a:r>
              <a:rPr lang="en-US" b="0" i="0" dirty="0">
                <a:solidFill>
                  <a:srgbClr val="374151"/>
                </a:solidFill>
                <a:effectLst/>
                <a:latin typeface="Söhne"/>
              </a:rPr>
              <a:t> operation. </a:t>
            </a:r>
          </a:p>
          <a:p>
            <a:pPr marL="171450" indent="-171450">
              <a:buFont typeface="Arial" panose="020B0604020202020204" pitchFamily="34" charset="0"/>
              <a:buChar char="•"/>
            </a:pPr>
            <a:r>
              <a:rPr lang="en-US" b="0" i="0" dirty="0">
                <a:solidFill>
                  <a:srgbClr val="374151"/>
                </a:solidFill>
                <a:effectLst/>
                <a:latin typeface="Söhne"/>
              </a:rPr>
              <a:t>It's important to understand the key differences between </a:t>
            </a:r>
            <a:r>
              <a:rPr lang="en-US" b="1" i="0" dirty="0">
                <a:effectLst/>
                <a:latin typeface="Söhne"/>
              </a:rPr>
              <a:t>WHERE</a:t>
            </a:r>
            <a:r>
              <a:rPr lang="en-US" b="0" i="0" dirty="0">
                <a:solidFill>
                  <a:srgbClr val="374151"/>
                </a:solidFill>
                <a:effectLst/>
                <a:latin typeface="Söhne"/>
              </a:rPr>
              <a:t> and </a:t>
            </a:r>
            <a:r>
              <a:rPr lang="en-US" b="1" i="0" dirty="0">
                <a:effectLst/>
                <a:latin typeface="Söhne"/>
              </a:rPr>
              <a:t>HAVING</a:t>
            </a:r>
            <a:r>
              <a:rPr lang="en-US" b="0" i="0" dirty="0">
                <a:solidFill>
                  <a:srgbClr val="374151"/>
                </a:solidFill>
                <a:effectLst/>
                <a:latin typeface="Söhne"/>
              </a:rPr>
              <a:t>, as </a:t>
            </a:r>
            <a:r>
              <a:rPr lang="en-US" b="1" i="0" dirty="0">
                <a:effectLst/>
                <a:latin typeface="Söhne"/>
              </a:rPr>
              <a:t>WHERE</a:t>
            </a:r>
            <a:r>
              <a:rPr lang="en-US" b="0" i="0" dirty="0">
                <a:solidFill>
                  <a:srgbClr val="374151"/>
                </a:solidFill>
                <a:effectLst/>
                <a:latin typeface="Söhne"/>
              </a:rPr>
              <a:t> filters rows before aggregation, while </a:t>
            </a:r>
            <a:r>
              <a:rPr lang="en-US" b="1" i="0" dirty="0">
                <a:effectLst/>
                <a:latin typeface="Söhne"/>
              </a:rPr>
              <a:t>HAVING</a:t>
            </a:r>
            <a:r>
              <a:rPr lang="en-US" b="0" i="0" dirty="0">
                <a:solidFill>
                  <a:srgbClr val="374151"/>
                </a:solidFill>
                <a:effectLst/>
                <a:latin typeface="Söhne"/>
              </a:rPr>
              <a:t> filters groups after aggregation. </a:t>
            </a:r>
          </a:p>
          <a:p>
            <a:pPr marL="171450" indent="-171450">
              <a:buFont typeface="Arial" panose="020B0604020202020204" pitchFamily="34" charset="0"/>
              <a:buChar char="•"/>
            </a:pPr>
            <a:r>
              <a:rPr lang="en-US" b="0" i="0" dirty="0">
                <a:solidFill>
                  <a:srgbClr val="374151"/>
                </a:solidFill>
                <a:effectLst/>
                <a:latin typeface="Söhne"/>
              </a:rPr>
              <a:t>This clause is essential for refining and focusing your grouped results.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14</a:t>
            </a:fld>
            <a:endParaRPr lang="en-US" dirty="0"/>
          </a:p>
        </p:txBody>
      </p:sp>
    </p:spTree>
    <p:extLst>
      <p:ext uri="{BB962C8B-B14F-4D97-AF65-F5344CB8AC3E}">
        <p14:creationId xmlns:p14="http://schemas.microsoft.com/office/powerpoint/2010/main" val="436717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This SQL example demonstrates how the </a:t>
            </a:r>
            <a:r>
              <a:rPr lang="en-US" b="1" i="0" dirty="0">
                <a:effectLst/>
                <a:latin typeface="Söhne"/>
              </a:rPr>
              <a:t>HAVING</a:t>
            </a:r>
            <a:r>
              <a:rPr lang="en-US" b="0" i="0" dirty="0">
                <a:solidFill>
                  <a:srgbClr val="374151"/>
                </a:solidFill>
                <a:effectLst/>
                <a:latin typeface="Söhne"/>
              </a:rPr>
              <a:t> clause is used to filter and focus on groups with total sales exceeding 1,000,000 units. </a:t>
            </a:r>
          </a:p>
          <a:p>
            <a:pPr marL="171450" indent="-171450">
              <a:buFont typeface="Arial" panose="020B0604020202020204" pitchFamily="34" charset="0"/>
              <a:buChar char="•"/>
            </a:pPr>
            <a:r>
              <a:rPr lang="en-US" b="0" i="0" dirty="0">
                <a:solidFill>
                  <a:srgbClr val="374151"/>
                </a:solidFill>
                <a:effectLst/>
                <a:latin typeface="Söhne"/>
              </a:rPr>
              <a:t>It's a valuable tool for narrowing down your analysis to specific subsets of data based on aggregate conditions.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15</a:t>
            </a:fld>
            <a:endParaRPr lang="en-US" dirty="0"/>
          </a:p>
        </p:txBody>
      </p:sp>
    </p:spTree>
    <p:extLst>
      <p:ext uri="{BB962C8B-B14F-4D97-AF65-F5344CB8AC3E}">
        <p14:creationId xmlns:p14="http://schemas.microsoft.com/office/powerpoint/2010/main" val="593112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65E89-12D2-6096-94F4-A99F5A7C60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807398-2055-C0F7-64D4-1F944F67E8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138FF9-1324-A3BF-EA5B-A1B2CD65ED38}"/>
              </a:ext>
            </a:extLst>
          </p:cNvPr>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The </a:t>
            </a:r>
            <a:r>
              <a:rPr lang="en-US" b="1" i="0" dirty="0">
                <a:effectLst/>
                <a:latin typeface="Söhne"/>
              </a:rPr>
              <a:t>HAVING</a:t>
            </a:r>
            <a:r>
              <a:rPr lang="en-US" b="0" i="0" dirty="0">
                <a:solidFill>
                  <a:srgbClr val="374151"/>
                </a:solidFill>
                <a:effectLst/>
                <a:latin typeface="Söhne"/>
              </a:rPr>
              <a:t> clause is a valuable SQL tool for filtering and refining grouped data based on aggregate conditions. </a:t>
            </a:r>
          </a:p>
          <a:p>
            <a:pPr marL="171450" indent="-171450">
              <a:buFont typeface="Arial" panose="020B0604020202020204" pitchFamily="34" charset="0"/>
              <a:buChar char="•"/>
            </a:pPr>
            <a:r>
              <a:rPr lang="en-US" b="0" i="0" dirty="0">
                <a:solidFill>
                  <a:srgbClr val="374151"/>
                </a:solidFill>
                <a:effectLst/>
                <a:latin typeface="Söhne"/>
              </a:rPr>
              <a:t>However, it has some limitations, such as operating on aggregated results and potential performance considerations when dealing with complex conditions. </a:t>
            </a:r>
          </a:p>
          <a:p>
            <a:pPr marL="171450" indent="-171450">
              <a:buFont typeface="Arial" panose="020B0604020202020204" pitchFamily="34" charset="0"/>
              <a:buChar char="•"/>
            </a:pPr>
            <a:r>
              <a:rPr lang="en-US" b="0" i="0" dirty="0">
                <a:solidFill>
                  <a:srgbClr val="374151"/>
                </a:solidFill>
                <a:effectLst/>
                <a:latin typeface="Söhne"/>
              </a:rPr>
              <a:t>Understanding these tips and limitations will help you use </a:t>
            </a:r>
            <a:r>
              <a:rPr lang="en-US" b="1" i="0" dirty="0">
                <a:effectLst/>
                <a:latin typeface="Söhne"/>
              </a:rPr>
              <a:t>HAVING</a:t>
            </a:r>
            <a:r>
              <a:rPr lang="en-US" b="0" i="0" dirty="0">
                <a:solidFill>
                  <a:srgbClr val="374151"/>
                </a:solidFill>
                <a:effectLst/>
                <a:latin typeface="Söhne"/>
              </a:rPr>
              <a:t> effectively in your data analysis.</a:t>
            </a:r>
            <a:endParaRPr lang="en-US" dirty="0"/>
          </a:p>
        </p:txBody>
      </p:sp>
      <p:sp>
        <p:nvSpPr>
          <p:cNvPr id="4" name="Slide Number Placeholder 3">
            <a:extLst>
              <a:ext uri="{FF2B5EF4-FFF2-40B4-BE49-F238E27FC236}">
                <a16:creationId xmlns:a16="http://schemas.microsoft.com/office/drawing/2014/main" id="{9BA07DF3-F0BD-270E-26FD-4BEF85CFEEA9}"/>
              </a:ext>
            </a:extLst>
          </p:cNvPr>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3072811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17</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120D7-3A04-FEFE-5E9A-AAB8632B54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3F0FFE-202B-B9DA-8DCD-359463E3AD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9D2820-F55C-2527-B7D9-3ECB3391AC2B}"/>
              </a:ext>
            </a:extLst>
          </p:cNvPr>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0" i="0" dirty="0">
                <a:solidFill>
                  <a:srgbClr val="262730"/>
                </a:solidFill>
                <a:effectLst/>
                <a:latin typeface="Source Sans Pro" panose="020B0503030403020204" pitchFamily="34" charset="0"/>
              </a:rPr>
              <a:t>Understanding the order of operations in SQL is crucial for constructing effective queries and ensuring accurate results.</a:t>
            </a:r>
            <a:endParaRPr lang="en-US" dirty="0"/>
          </a:p>
        </p:txBody>
      </p:sp>
      <p:sp>
        <p:nvSpPr>
          <p:cNvPr id="4" name="Slide Number Placeholder 3">
            <a:extLst>
              <a:ext uri="{FF2B5EF4-FFF2-40B4-BE49-F238E27FC236}">
                <a16:creationId xmlns:a16="http://schemas.microsoft.com/office/drawing/2014/main" id="{51138BC4-437C-4772-8233-C270F9C1CEA0}"/>
              </a:ext>
            </a:extLst>
          </p:cNvPr>
          <p:cNvSpPr>
            <a:spLocks noGrp="1"/>
          </p:cNvSpPr>
          <p:nvPr>
            <p:ph type="sldNum" sz="quarter" idx="5"/>
          </p:nvPr>
        </p:nvSpPr>
        <p:spPr/>
        <p:txBody>
          <a:bodyPr/>
          <a:lstStyle/>
          <a:p>
            <a:pPr>
              <a:defRPr/>
            </a:pPr>
            <a:fld id="{D0B7D74D-C969-4920-A7A6-E44C909EE3F2}" type="slidenum">
              <a:rPr lang="en-US" smtClean="0"/>
              <a:pPr>
                <a:defRPr/>
              </a:pPr>
              <a:t>18</a:t>
            </a:fld>
            <a:endParaRPr lang="en-US" dirty="0"/>
          </a:p>
        </p:txBody>
      </p:sp>
    </p:spTree>
    <p:extLst>
      <p:ext uri="{BB962C8B-B14F-4D97-AF65-F5344CB8AC3E}">
        <p14:creationId xmlns:p14="http://schemas.microsoft.com/office/powerpoint/2010/main" val="2676952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78F9D-D870-A74D-4553-3F7354772A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F17865-0E4F-1D77-DA33-AF5F55DC48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0E9E76-B912-CF5B-71E3-46B2AAD5FAA3}"/>
              </a:ext>
            </a:extLst>
          </p:cNvPr>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C25A75D8-1565-E129-AC45-0FA044652279}"/>
              </a:ext>
            </a:extLst>
          </p:cNvPr>
          <p:cNvSpPr>
            <a:spLocks noGrp="1"/>
          </p:cNvSpPr>
          <p:nvPr>
            <p:ph type="sldNum" sz="quarter" idx="5"/>
          </p:nvPr>
        </p:nvSpPr>
        <p:spPr/>
        <p:txBody>
          <a:bodyPr/>
          <a:lstStyle/>
          <a:p>
            <a:pPr>
              <a:defRPr/>
            </a:pPr>
            <a:fld id="{D0B7D74D-C969-4920-A7A6-E44C909EE3F2}" type="slidenum">
              <a:rPr lang="en-US" smtClean="0"/>
              <a:pPr>
                <a:defRPr/>
              </a:pPr>
              <a:t>19</a:t>
            </a:fld>
            <a:endParaRPr lang="en-US" dirty="0"/>
          </a:p>
        </p:txBody>
      </p:sp>
    </p:spTree>
    <p:extLst>
      <p:ext uri="{BB962C8B-B14F-4D97-AF65-F5344CB8AC3E}">
        <p14:creationId xmlns:p14="http://schemas.microsoft.com/office/powerpoint/2010/main" val="3553764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marL="171450" indent="-171450" algn="l">
              <a:buFont typeface="Arial" panose="020B0604020202020204" pitchFamily="34" charset="0"/>
              <a:buChar char="•"/>
            </a:pPr>
            <a:r>
              <a:rPr lang="en-US" b="0" i="0" dirty="0">
                <a:solidFill>
                  <a:srgbClr val="262730"/>
                </a:solidFill>
                <a:effectLst/>
                <a:latin typeface="Source Sans Pro" panose="020B0503030403020204" pitchFamily="34" charset="0"/>
              </a:rPr>
              <a:t>In this lesson, we'll explore the essential concepts of grouping and aggregation in SQL. Using the GROUP BY clause, we can organize data into meaningful groups, allowing us to perform calculations on these groups rather than individual records.</a:t>
            </a:r>
          </a:p>
          <a:p>
            <a:pPr marL="171450" indent="-171450" algn="l">
              <a:buFont typeface="Arial" panose="020B0604020202020204" pitchFamily="34" charset="0"/>
              <a:buChar char="•"/>
            </a:pPr>
            <a:r>
              <a:rPr lang="en-US" b="0" i="0" dirty="0">
                <a:solidFill>
                  <a:srgbClr val="262730"/>
                </a:solidFill>
                <a:effectLst/>
                <a:latin typeface="Source Sans Pro" panose="020B0503030403020204" pitchFamily="34" charset="0"/>
              </a:rPr>
              <a:t>By the end of this session, you will have a solid understanding of how to use GROUP BY with aggregate functions like SUM(), AVG(), COUNT(), MAX(), and MIN(). You'll also learn how to apply aliases to make your query results more readable and how to differentiate between the WHERE and HAVING clauses for effective data filtering.</a:t>
            </a:r>
          </a:p>
          <a:p>
            <a:pPr marL="171450" indent="-171450" algn="l">
              <a:buFont typeface="Arial" panose="020B0604020202020204" pitchFamily="34" charset="0"/>
              <a:buChar char="•"/>
            </a:pPr>
            <a:r>
              <a:rPr lang="en-US" b="0" i="0" dirty="0">
                <a:solidFill>
                  <a:srgbClr val="262730"/>
                </a:solidFill>
                <a:effectLst/>
                <a:latin typeface="Source Sans Pro" panose="020B0503030403020204" pitchFamily="34" charset="0"/>
              </a:rPr>
              <a:t>These skills are crucial for data analysis and reporting, enabling you to derive valuable insights from your datasets. Let's get started!</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1447552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5AFDF-EC5C-BAD8-5A9D-5A26ED9CD8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473DBF-54B4-2DA1-B638-3A3862F726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BF90F7-C1A2-9E09-5269-0FF61DEFDF4B}"/>
              </a:ext>
            </a:extLst>
          </p:cNvPr>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4D507A9E-682D-B762-7AEC-9A4EA0650C43}"/>
              </a:ext>
            </a:extLst>
          </p:cNvPr>
          <p:cNvSpPr>
            <a:spLocks noGrp="1"/>
          </p:cNvSpPr>
          <p:nvPr>
            <p:ph type="sldNum" sz="quarter" idx="5"/>
          </p:nvPr>
        </p:nvSpPr>
        <p:spPr/>
        <p:txBody>
          <a:bodyPr/>
          <a:lstStyle/>
          <a:p>
            <a:pPr>
              <a:defRPr/>
            </a:pPr>
            <a:fld id="{D0B7D74D-C969-4920-A7A6-E44C909EE3F2}" type="slidenum">
              <a:rPr lang="en-US" smtClean="0"/>
              <a:pPr>
                <a:defRPr/>
              </a:pPr>
              <a:t>20</a:t>
            </a:fld>
            <a:endParaRPr lang="en-US" dirty="0"/>
          </a:p>
        </p:txBody>
      </p:sp>
    </p:spTree>
    <p:extLst>
      <p:ext uri="{BB962C8B-B14F-4D97-AF65-F5344CB8AC3E}">
        <p14:creationId xmlns:p14="http://schemas.microsoft.com/office/powerpoint/2010/main" val="3890839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21</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a:t>
            </a:r>
          </a:p>
          <a:p>
            <a:pPr marL="171450" indent="-171450">
              <a:buFont typeface="Arial" panose="020B0604020202020204" pitchFamily="34" charset="0"/>
              <a:buChar char="•"/>
            </a:pPr>
            <a:r>
              <a:rPr lang="en-US" b="0" i="0" dirty="0">
                <a:solidFill>
                  <a:srgbClr val="374151"/>
                </a:solidFill>
                <a:effectLst/>
                <a:latin typeface="Söhne"/>
              </a:rPr>
              <a:t>Aggregates, GROUP BY, HAVING, and ORDER BY are powerful SQL components that work in tandem to help you gain deeper insights into your data. </a:t>
            </a:r>
          </a:p>
          <a:p>
            <a:pPr marL="171450" indent="-171450">
              <a:buFont typeface="Arial" panose="020B0604020202020204" pitchFamily="34" charset="0"/>
              <a:buChar char="•"/>
            </a:pPr>
            <a:r>
              <a:rPr lang="en-US" b="0" i="0" dirty="0">
                <a:solidFill>
                  <a:srgbClr val="374151"/>
                </a:solidFill>
                <a:effectLst/>
                <a:latin typeface="Söhne"/>
              </a:rPr>
              <a:t>They allow you to perform calculations, segment data into meaningful groups, filter group results, and order your results for comprehensive data analysis and understanding.</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22</a:t>
            </a:fld>
            <a:endParaRPr lang="en-US" dirty="0"/>
          </a:p>
        </p:txBody>
      </p:sp>
    </p:spTree>
    <p:extLst>
      <p:ext uri="{BB962C8B-B14F-4D97-AF65-F5344CB8AC3E}">
        <p14:creationId xmlns:p14="http://schemas.microsoft.com/office/powerpoint/2010/main" val="3060857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3</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79B36-7160-53A8-A70F-4D6EB9FE8D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53AB89-0981-A9E6-8EB6-082929A16D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423E39-BB48-91EB-DC66-BC5A8765B4B3}"/>
              </a:ext>
            </a:extLst>
          </p:cNvPr>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262730"/>
                </a:solidFill>
                <a:effectLst/>
                <a:latin typeface="Source Sans Pro" panose="020B0503030403020204" pitchFamily="34" charset="0"/>
              </a:rPr>
              <a:t>The </a:t>
            </a:r>
            <a:r>
              <a:rPr lang="en-US" dirty="0"/>
              <a:t>GROUP BY</a:t>
            </a:r>
            <a:r>
              <a:rPr lang="en-US" b="0" i="0" dirty="0">
                <a:solidFill>
                  <a:srgbClr val="262730"/>
                </a:solidFill>
                <a:effectLst/>
                <a:latin typeface="Source Sans Pro" panose="020B0503030403020204" pitchFamily="34" charset="0"/>
              </a:rPr>
              <a:t> clause is a fundamental part of SQL that allows you to organize data into groups based on one or more columns. </a:t>
            </a:r>
          </a:p>
          <a:p>
            <a:pPr marL="171450" indent="-171450">
              <a:buFont typeface="Arial" panose="020B0604020202020204" pitchFamily="34" charset="0"/>
              <a:buChar char="•"/>
            </a:pPr>
            <a:r>
              <a:rPr lang="en-US" b="0" i="0" dirty="0">
                <a:solidFill>
                  <a:srgbClr val="262730"/>
                </a:solidFill>
                <a:effectLst/>
                <a:latin typeface="Source Sans Pro" panose="020B0503030403020204" pitchFamily="34" charset="0"/>
              </a:rPr>
              <a:t>This is especially useful for generating summary statistics and insights from your data. </a:t>
            </a:r>
          </a:p>
          <a:p>
            <a:pPr marL="171450" indent="-171450">
              <a:buFont typeface="Arial" panose="020B0604020202020204" pitchFamily="34" charset="0"/>
              <a:buChar char="•"/>
            </a:pPr>
            <a:r>
              <a:rPr lang="en-US" b="0" i="0" dirty="0">
                <a:solidFill>
                  <a:srgbClr val="262730"/>
                </a:solidFill>
                <a:effectLst/>
                <a:latin typeface="Source Sans Pro" panose="020B0503030403020204" pitchFamily="34" charset="0"/>
              </a:rPr>
              <a:t>By grouping rows with the same values in specified columns, you can create summary rows that provide a higher-level view of your data. </a:t>
            </a:r>
          </a:p>
          <a:p>
            <a:pPr marL="171450" indent="-171450">
              <a:buFont typeface="Arial" panose="020B0604020202020204" pitchFamily="34" charset="0"/>
              <a:buChar char="•"/>
            </a:pPr>
            <a:r>
              <a:rPr lang="en-US" b="0" i="0" dirty="0">
                <a:solidFill>
                  <a:srgbClr val="262730"/>
                </a:solidFill>
                <a:effectLst/>
                <a:latin typeface="Source Sans Pro" panose="020B0503030403020204" pitchFamily="34" charset="0"/>
              </a:rPr>
              <a:t>Common use cases include calculating total sales per department, average salary per job title, or the number of orders per customer.</a:t>
            </a:r>
            <a:endParaRPr lang="en-US" dirty="0"/>
          </a:p>
        </p:txBody>
      </p:sp>
      <p:sp>
        <p:nvSpPr>
          <p:cNvPr id="4" name="Slide Number Placeholder 3">
            <a:extLst>
              <a:ext uri="{FF2B5EF4-FFF2-40B4-BE49-F238E27FC236}">
                <a16:creationId xmlns:a16="http://schemas.microsoft.com/office/drawing/2014/main" id="{60C2B7A3-0DF8-529A-4B9F-5A46AA1C81B9}"/>
              </a:ext>
            </a:extLst>
          </p:cNvPr>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4147493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215E7-BD86-35D8-36AF-E489E71007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2D47E7-1A15-8830-F98C-F425B81910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E8A77B-745F-A4FB-59EC-A8F82B4C41D6}"/>
              </a:ext>
            </a:extLst>
          </p:cNvPr>
          <p:cNvSpPr>
            <a:spLocks noGrp="1"/>
          </p:cNvSpPr>
          <p:nvPr>
            <p:ph type="body" idx="1"/>
          </p:nvPr>
        </p:nvSpPr>
        <p:spPr/>
        <p:txBody>
          <a:bodyPr/>
          <a:lstStyle/>
          <a:p>
            <a:r>
              <a:rPr lang="en-US" b="0" i="0" dirty="0">
                <a:solidFill>
                  <a:srgbClr val="374151"/>
                </a:solidFill>
                <a:effectLst/>
                <a:latin typeface="Söhne"/>
              </a:rPr>
              <a:t>[Speaker Note:] </a:t>
            </a:r>
          </a:p>
          <a:p>
            <a:pPr algn="l">
              <a:buFont typeface="Arial" panose="020B0604020202020204" pitchFamily="34" charset="0"/>
              <a:buChar char="•"/>
            </a:pPr>
            <a:r>
              <a:rPr lang="en-US" b="0" i="0" dirty="0">
                <a:solidFill>
                  <a:srgbClr val="262730"/>
                </a:solidFill>
                <a:effectLst/>
                <a:latin typeface="Source Sans Pro" panose="020B0503030403020204" pitchFamily="34" charset="0"/>
              </a:rPr>
              <a:t>This query groups the data by </a:t>
            </a:r>
            <a:r>
              <a:rPr lang="en-US" b="0" i="0" dirty="0" err="1">
                <a:solidFill>
                  <a:srgbClr val="262730"/>
                </a:solidFill>
                <a:effectLst/>
                <a:latin typeface="Source Sans Pro" panose="020B0503030403020204" pitchFamily="34" charset="0"/>
              </a:rPr>
              <a:t>CustomerID</a:t>
            </a:r>
            <a:r>
              <a:rPr lang="en-US" b="0" i="0" dirty="0">
                <a:solidFill>
                  <a:srgbClr val="262730"/>
                </a:solidFill>
                <a:effectLst/>
                <a:latin typeface="Source Sans Pro" panose="020B0503030403020204" pitchFamily="34" charset="0"/>
              </a:rPr>
              <a:t> and the year extracted from </a:t>
            </a:r>
            <a:r>
              <a:rPr lang="en-US" b="0" i="0" dirty="0" err="1">
                <a:solidFill>
                  <a:srgbClr val="262730"/>
                </a:solidFill>
                <a:effectLst/>
                <a:latin typeface="Source Sans Pro" panose="020B0503030403020204" pitchFamily="34" charset="0"/>
              </a:rPr>
              <a:t>OrderDate</a:t>
            </a:r>
            <a:r>
              <a:rPr lang="en-US" b="0" i="0" dirty="0">
                <a:solidFill>
                  <a:srgbClr val="262730"/>
                </a:solidFill>
                <a:effectLst/>
                <a:latin typeface="Source Sans Pro" panose="020B0503030403020204" pitchFamily="34" charset="0"/>
              </a:rPr>
              <a:t>, calculating the total spending for each customer per year.</a:t>
            </a:r>
          </a:p>
        </p:txBody>
      </p:sp>
      <p:sp>
        <p:nvSpPr>
          <p:cNvPr id="4" name="Slide Number Placeholder 3">
            <a:extLst>
              <a:ext uri="{FF2B5EF4-FFF2-40B4-BE49-F238E27FC236}">
                <a16:creationId xmlns:a16="http://schemas.microsoft.com/office/drawing/2014/main" id="{C53D1747-B079-5957-FDB3-E74EF83FF941}"/>
              </a:ext>
            </a:extLst>
          </p:cNvPr>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2052150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5DF0E-6005-77DF-588C-02A899A06C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23B0E1-D933-0933-FE44-DF9ABD5A92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F2CAFE-6B79-E251-BF9B-3878D63FAD7D}"/>
              </a:ext>
            </a:extLst>
          </p:cNvPr>
          <p:cNvSpPr>
            <a:spLocks noGrp="1"/>
          </p:cNvSpPr>
          <p:nvPr>
            <p:ph type="body" idx="1"/>
          </p:nvPr>
        </p:nvSpPr>
        <p:spPr/>
        <p:txBody>
          <a:bodyPr/>
          <a:lstStyle/>
          <a:p>
            <a:r>
              <a:rPr lang="en-US" b="0" i="0" dirty="0">
                <a:solidFill>
                  <a:srgbClr val="374151"/>
                </a:solidFill>
                <a:effectLst/>
                <a:latin typeface="Söhne"/>
              </a:rPr>
              <a:t>[Speaker Note:] </a:t>
            </a:r>
          </a:p>
          <a:p>
            <a:pPr algn="l">
              <a:buFont typeface="Arial" panose="020B0604020202020204" pitchFamily="34" charset="0"/>
              <a:buChar char="•"/>
            </a:pPr>
            <a:r>
              <a:rPr lang="en-US" b="0" i="0" dirty="0">
                <a:solidFill>
                  <a:srgbClr val="262730"/>
                </a:solidFill>
                <a:effectLst/>
                <a:latin typeface="Source Sans Pro" panose="020B0503030403020204" pitchFamily="34" charset="0"/>
              </a:rPr>
              <a:t>This query groups the data by </a:t>
            </a:r>
            <a:r>
              <a:rPr lang="en-US" b="0" i="0" dirty="0" err="1">
                <a:solidFill>
                  <a:srgbClr val="262730"/>
                </a:solidFill>
                <a:effectLst/>
                <a:latin typeface="Source Sans Pro" panose="020B0503030403020204" pitchFamily="34" charset="0"/>
              </a:rPr>
              <a:t>CustomerID</a:t>
            </a:r>
            <a:r>
              <a:rPr lang="en-US" b="0" i="0" dirty="0">
                <a:solidFill>
                  <a:srgbClr val="262730"/>
                </a:solidFill>
                <a:effectLst/>
                <a:latin typeface="Source Sans Pro" panose="020B0503030403020204" pitchFamily="34" charset="0"/>
              </a:rPr>
              <a:t> and the year extracted from </a:t>
            </a:r>
            <a:r>
              <a:rPr lang="en-US" b="0" i="0" dirty="0" err="1">
                <a:solidFill>
                  <a:srgbClr val="262730"/>
                </a:solidFill>
                <a:effectLst/>
                <a:latin typeface="Source Sans Pro" panose="020B0503030403020204" pitchFamily="34" charset="0"/>
              </a:rPr>
              <a:t>OrderDate</a:t>
            </a:r>
            <a:r>
              <a:rPr lang="en-US" b="0" i="0" dirty="0">
                <a:solidFill>
                  <a:srgbClr val="262730"/>
                </a:solidFill>
                <a:effectLst/>
                <a:latin typeface="Source Sans Pro" panose="020B0503030403020204" pitchFamily="34" charset="0"/>
              </a:rPr>
              <a:t>, calculating the total spending for each customer per year.</a:t>
            </a:r>
          </a:p>
        </p:txBody>
      </p:sp>
      <p:sp>
        <p:nvSpPr>
          <p:cNvPr id="4" name="Slide Number Placeholder 3">
            <a:extLst>
              <a:ext uri="{FF2B5EF4-FFF2-40B4-BE49-F238E27FC236}">
                <a16:creationId xmlns:a16="http://schemas.microsoft.com/office/drawing/2014/main" id="{4201ED87-34CC-8BB5-DA81-B752A44B945C}"/>
              </a:ext>
            </a:extLst>
          </p:cNvPr>
          <p:cNvSpPr>
            <a:spLocks noGrp="1"/>
          </p:cNvSpPr>
          <p:nvPr>
            <p:ph type="sldNum" sz="quarter" idx="5"/>
          </p:nvPr>
        </p:nvSpPr>
        <p:spPr/>
        <p:txBody>
          <a:bodyPr/>
          <a:lstStyle/>
          <a:p>
            <a:pPr>
              <a:defRPr/>
            </a:pPr>
            <a:fld id="{D0B7D74D-C969-4920-A7A6-E44C909EE3F2}" type="slidenum">
              <a:rPr lang="en-US" smtClean="0"/>
              <a:pPr>
                <a:defRPr/>
              </a:pPr>
              <a:t>6</a:t>
            </a:fld>
            <a:endParaRPr lang="en-US" dirty="0"/>
          </a:p>
        </p:txBody>
      </p:sp>
    </p:spTree>
    <p:extLst>
      <p:ext uri="{BB962C8B-B14F-4D97-AF65-F5344CB8AC3E}">
        <p14:creationId xmlns:p14="http://schemas.microsoft.com/office/powerpoint/2010/main" val="35285964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7</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Aggregates in SQL are powerful tools that allow us to summarize and analyze data effectively. They take multiple data points and transform them into meaningful statistics, providing a clearer picture of the data's characteristics.</a:t>
            </a:r>
          </a:p>
          <a:p>
            <a:pPr algn="l">
              <a:buFont typeface="Arial" panose="020B0604020202020204" pitchFamily="34" charset="0"/>
              <a:buChar char="•"/>
            </a:pPr>
            <a:r>
              <a:rPr lang="en-US" b="0" i="0" dirty="0">
                <a:solidFill>
                  <a:srgbClr val="374151"/>
                </a:solidFill>
                <a:effectLst/>
                <a:latin typeface="Söhne"/>
              </a:rPr>
              <a:t>Instead of dealing with individual records, aggregates help us consolidate and extract valuable insights from our datasets. Whether you need to calculate averages, find totals, identify minimum and maximum values, or even concatenate strings, aggregates offer a versatile set of functions.</a:t>
            </a:r>
          </a:p>
          <a:p>
            <a:pPr algn="l">
              <a:buFont typeface="Arial" panose="020B0604020202020204" pitchFamily="34" charset="0"/>
              <a:buChar char="•"/>
            </a:pPr>
            <a:r>
              <a:rPr lang="en-US" b="0" i="0" dirty="0">
                <a:solidFill>
                  <a:srgbClr val="374151"/>
                </a:solidFill>
                <a:effectLst/>
                <a:latin typeface="Söhne"/>
              </a:rPr>
              <a:t>One of the key advantages of aggregates is their ability to operate on groups within a table. This means you can analyze subsets of your data, making it particularly useful for comparing different categories or segments and gaining deeper insights into your data. So, let's delve further into these aggregate functions and see how they can unlock valuable insights in SQL.</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435673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a:t>
            </a:r>
          </a:p>
          <a:p>
            <a:r>
              <a:rPr lang="en-US" b="0" i="0" dirty="0">
                <a:solidFill>
                  <a:srgbClr val="374151"/>
                </a:solidFill>
                <a:effectLst/>
                <a:latin typeface="Söhne"/>
              </a:rPr>
              <a:t> SUM() and AVG() are fundamental tools for handling numerical data. SUM() helps you calculate totals, such as total sales, while AVG() provides a measure of central tendency, like the average test score. These functions are essential for gaining insights and understanding the distribution of your data.</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9</a:t>
            </a:fld>
            <a:endParaRPr lang="en-US" dirty="0"/>
          </a:p>
        </p:txBody>
      </p:sp>
    </p:spTree>
    <p:extLst>
      <p:ext uri="{BB962C8B-B14F-4D97-AF65-F5344CB8AC3E}">
        <p14:creationId xmlns:p14="http://schemas.microsoft.com/office/powerpoint/2010/main" val="2507597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69881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slideLayout" Target="../slideLayouts/slideLayout10.xml"/><Relationship Id="rId7" Type="http://schemas.openxmlformats.org/officeDocument/2006/relationships/image" Target="../media/image4.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4.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 id="2147493483"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Group By &amp; Aggregates in SQL</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672019" y="3574592"/>
            <a:ext cx="6400800" cy="334106"/>
          </a:xfrm>
        </p:spPr>
        <p:txBody>
          <a:bodyPr/>
          <a:lstStyle/>
          <a:p>
            <a:pPr algn="ctr"/>
            <a:r>
              <a:rPr lang="en-US" dirty="0"/>
              <a:t>SQL Day 3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Common Aggregate Functions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F58220"/>
                </a:solidFill>
                <a:effectLst/>
                <a:latin typeface="Söhne"/>
              </a:rPr>
              <a:t>MIN()</a:t>
            </a:r>
            <a:r>
              <a:rPr lang="en-US" b="0" i="0" dirty="0">
                <a:solidFill>
                  <a:srgbClr val="F58220"/>
                </a:solidFill>
                <a:effectLst/>
                <a:latin typeface="Söhne"/>
              </a:rPr>
              <a:t>: </a:t>
            </a:r>
            <a:r>
              <a:rPr lang="en-US" b="0" i="0" dirty="0">
                <a:solidFill>
                  <a:srgbClr val="374151"/>
                </a:solidFill>
                <a:effectLst/>
                <a:latin typeface="Söhne"/>
              </a:rPr>
              <a:t>Locates the minimum value in a column, helpful for determining value ranges and extremes.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F58220"/>
                </a:solidFill>
                <a:effectLst/>
                <a:latin typeface="Söhne"/>
              </a:rPr>
              <a:t>MIN(</a:t>
            </a:r>
            <a:r>
              <a:rPr lang="en-US" b="1" i="0" dirty="0">
                <a:solidFill>
                  <a:srgbClr val="3F80CD"/>
                </a:solidFill>
                <a:effectLst/>
                <a:latin typeface="Söhne"/>
              </a:rPr>
              <a:t>expense</a:t>
            </a:r>
            <a:r>
              <a:rPr lang="en-US" b="1" i="0" dirty="0">
                <a:solidFill>
                  <a:srgbClr val="F58220"/>
                </a:solidFill>
                <a:effectLst/>
                <a:latin typeface="Söhne"/>
              </a:rPr>
              <a:t>)</a:t>
            </a:r>
            <a:r>
              <a:rPr lang="en-US" b="1" i="0" dirty="0">
                <a:solidFill>
                  <a:srgbClr val="374151"/>
                </a:solidFill>
                <a:effectLst/>
                <a:latin typeface="Söhne"/>
              </a:rPr>
              <a:t> </a:t>
            </a:r>
            <a:r>
              <a:rPr lang="en-US" b="0" i="0" dirty="0">
                <a:solidFill>
                  <a:srgbClr val="374151"/>
                </a:solidFill>
                <a:effectLst/>
                <a:latin typeface="Söhne"/>
              </a:rPr>
              <a:t>retrieves the lowest expense amount.</a:t>
            </a:r>
          </a:p>
          <a:p>
            <a:pPr marL="457200" lvl="1" indent="0">
              <a:buNone/>
            </a:pPr>
            <a:endParaRPr lang="en-US" b="0" i="0" dirty="0">
              <a:solidFill>
                <a:srgbClr val="374151"/>
              </a:solidFill>
              <a:effectLst/>
              <a:latin typeface="Söhne"/>
            </a:endParaRPr>
          </a:p>
          <a:p>
            <a:pPr lvl="1"/>
            <a:endParaRPr lang="en-US" b="0" i="0" dirty="0">
              <a:solidFill>
                <a:srgbClr val="374151"/>
              </a:solidFill>
              <a:effectLst/>
              <a:latin typeface="Söhne"/>
            </a:endParaRPr>
          </a:p>
          <a:p>
            <a:r>
              <a:rPr lang="en-US" b="1" i="0" dirty="0">
                <a:solidFill>
                  <a:srgbClr val="F58220"/>
                </a:solidFill>
                <a:effectLst/>
                <a:latin typeface="Söhne"/>
              </a:rPr>
              <a:t>MAX()</a:t>
            </a:r>
            <a:r>
              <a:rPr lang="en-US" b="0" i="0" dirty="0">
                <a:solidFill>
                  <a:srgbClr val="F58220"/>
                </a:solidFill>
                <a:effectLst/>
                <a:latin typeface="Söhne"/>
              </a:rPr>
              <a:t>: </a:t>
            </a:r>
            <a:r>
              <a:rPr lang="en-US" b="0" i="0" dirty="0">
                <a:solidFill>
                  <a:srgbClr val="374151"/>
                </a:solidFill>
                <a:effectLst/>
                <a:latin typeface="Söhne"/>
              </a:rPr>
              <a:t>Identifies the maximum value in a column, aiding in understanding value ranges and extremes.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F58220"/>
                </a:solidFill>
                <a:effectLst/>
                <a:latin typeface="Söhne"/>
              </a:rPr>
              <a:t>MAX(</a:t>
            </a:r>
            <a:r>
              <a:rPr lang="en-US" b="1" i="0" dirty="0">
                <a:solidFill>
                  <a:srgbClr val="3F80CD"/>
                </a:solidFill>
                <a:effectLst/>
                <a:latin typeface="Söhne"/>
              </a:rPr>
              <a:t>revenue</a:t>
            </a:r>
            <a:r>
              <a:rPr lang="en-US" b="1" i="0" dirty="0">
                <a:solidFill>
                  <a:srgbClr val="F58220"/>
                </a:solidFill>
                <a:effectLst/>
                <a:latin typeface="Söhne"/>
              </a:rPr>
              <a:t>)</a:t>
            </a:r>
            <a:r>
              <a:rPr lang="en-US" b="1" i="0" dirty="0">
                <a:solidFill>
                  <a:srgbClr val="374151"/>
                </a:solidFill>
                <a:effectLst/>
                <a:latin typeface="Söhne"/>
              </a:rPr>
              <a:t> </a:t>
            </a:r>
            <a:r>
              <a:rPr lang="en-US" b="0" i="0" dirty="0">
                <a:solidFill>
                  <a:srgbClr val="374151"/>
                </a:solidFill>
                <a:effectLst/>
                <a:latin typeface="Söhne"/>
              </a:rPr>
              <a:t>obtains the highest revenue.</a:t>
            </a:r>
          </a:p>
          <a:p>
            <a:pPr lvl="1"/>
            <a:endParaRPr lang="en-US" b="0" i="0" dirty="0">
              <a:solidFill>
                <a:srgbClr val="374151"/>
              </a:solidFill>
              <a:effectLst/>
              <a:latin typeface="Söhne"/>
            </a:endParaRPr>
          </a:p>
          <a:p>
            <a:pPr lvl="3"/>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314956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EAB3D-5CAA-F32B-6E54-8EF49EB7B215}"/>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E9B1200D-5E65-72F1-27EA-7F51A38043DC}"/>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1A78FE62-FB37-33A6-FEEA-E119FA866E32}"/>
              </a:ext>
            </a:extLst>
          </p:cNvPr>
          <p:cNvSpPr>
            <a:spLocks noGrp="1"/>
          </p:cNvSpPr>
          <p:nvPr>
            <p:ph type="title"/>
          </p:nvPr>
        </p:nvSpPr>
        <p:spPr>
          <a:xfrm>
            <a:off x="400050" y="119939"/>
            <a:ext cx="8229600" cy="428312"/>
          </a:xfrm>
        </p:spPr>
        <p:txBody>
          <a:bodyPr/>
          <a:lstStyle/>
          <a:p>
            <a:r>
              <a:rPr lang="en-US" dirty="0"/>
              <a:t>Common Aggregate Functions</a:t>
            </a:r>
          </a:p>
        </p:txBody>
      </p:sp>
      <p:sp>
        <p:nvSpPr>
          <p:cNvPr id="7" name="Content Placeholder 6">
            <a:extLst>
              <a:ext uri="{FF2B5EF4-FFF2-40B4-BE49-F238E27FC236}">
                <a16:creationId xmlns:a16="http://schemas.microsoft.com/office/drawing/2014/main" id="{E08E63FB-F990-4289-0B9F-FF20BBC45CE4}"/>
              </a:ext>
            </a:extLst>
          </p:cNvPr>
          <p:cNvSpPr>
            <a:spLocks noGrp="1"/>
          </p:cNvSpPr>
          <p:nvPr>
            <p:ph idx="1"/>
          </p:nvPr>
        </p:nvSpPr>
        <p:spPr>
          <a:xfrm>
            <a:off x="400050" y="1225062"/>
            <a:ext cx="8229600" cy="5002701"/>
          </a:xfrm>
        </p:spPr>
        <p:txBody>
          <a:bodyPr/>
          <a:lstStyle/>
          <a:p>
            <a:r>
              <a:rPr lang="en-US" b="1" i="0" dirty="0">
                <a:solidFill>
                  <a:srgbClr val="F58220"/>
                </a:solidFill>
                <a:effectLst/>
                <a:latin typeface="Söhne"/>
              </a:rPr>
              <a:t>COUNT()</a:t>
            </a:r>
            <a:r>
              <a:rPr lang="en-US" b="0" i="0" dirty="0">
                <a:solidFill>
                  <a:srgbClr val="F58220"/>
                </a:solidFill>
                <a:effectLst/>
                <a:latin typeface="Söhne"/>
              </a:rPr>
              <a:t>: </a:t>
            </a:r>
            <a:r>
              <a:rPr lang="en-US" b="0" i="0" dirty="0">
                <a:solidFill>
                  <a:srgbClr val="374151"/>
                </a:solidFill>
                <a:effectLst/>
                <a:latin typeface="Söhne"/>
              </a:rPr>
              <a:t>Tallies the number of rows in a column, valuable for counting records, events, and more.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F58220"/>
                </a:solidFill>
                <a:effectLst/>
                <a:latin typeface="Söhne"/>
              </a:rPr>
              <a:t>COUNT(</a:t>
            </a:r>
            <a:r>
              <a:rPr lang="en-US" b="1" i="0" dirty="0">
                <a:solidFill>
                  <a:srgbClr val="3F80CD"/>
                </a:solidFill>
                <a:effectLst/>
                <a:latin typeface="Söhne"/>
              </a:rPr>
              <a:t>customers</a:t>
            </a:r>
            <a:r>
              <a:rPr lang="en-US" b="1" i="0" dirty="0">
                <a:solidFill>
                  <a:srgbClr val="F58220"/>
                </a:solidFill>
                <a:effectLst/>
                <a:latin typeface="Söhne"/>
              </a:rPr>
              <a:t>)</a:t>
            </a:r>
            <a:r>
              <a:rPr lang="en-US" b="1" i="0" dirty="0">
                <a:solidFill>
                  <a:srgbClr val="374151"/>
                </a:solidFill>
                <a:effectLst/>
                <a:latin typeface="Söhne"/>
              </a:rPr>
              <a:t> </a:t>
            </a:r>
            <a:r>
              <a:rPr lang="en-US" b="0" i="0" dirty="0">
                <a:solidFill>
                  <a:srgbClr val="374151"/>
                </a:solidFill>
                <a:effectLst/>
                <a:latin typeface="Söhne"/>
              </a:rPr>
              <a:t>calculates the total number of customers.</a:t>
            </a:r>
          </a:p>
          <a:p>
            <a:pPr lvl="1"/>
            <a:endParaRPr lang="en-US" b="0" i="0" dirty="0">
              <a:solidFill>
                <a:srgbClr val="374151"/>
              </a:solidFill>
              <a:effectLst/>
              <a:latin typeface="Söhne"/>
            </a:endParaRPr>
          </a:p>
          <a:p>
            <a:pPr lvl="1"/>
            <a:endParaRPr lang="en-US" dirty="0">
              <a:solidFill>
                <a:srgbClr val="374151"/>
              </a:solidFill>
              <a:latin typeface="Söhne"/>
            </a:endParaRPr>
          </a:p>
          <a:p>
            <a:r>
              <a:rPr lang="en-US" b="1" i="0" dirty="0">
                <a:solidFill>
                  <a:srgbClr val="F58220"/>
                </a:solidFill>
                <a:effectLst/>
                <a:latin typeface="Söhne"/>
              </a:rPr>
              <a:t>COUNT(</a:t>
            </a:r>
            <a:r>
              <a:rPr lang="en-US" b="1" i="0" dirty="0">
                <a:solidFill>
                  <a:schemeClr val="tx1"/>
                </a:solidFill>
                <a:effectLst/>
                <a:latin typeface="Söhne"/>
              </a:rPr>
              <a:t>DISTINCT</a:t>
            </a:r>
            <a:r>
              <a:rPr lang="en-US" b="1" i="0" dirty="0">
                <a:solidFill>
                  <a:srgbClr val="F58220"/>
                </a:solidFill>
                <a:effectLst/>
                <a:latin typeface="Söhne"/>
              </a:rPr>
              <a:t>)</a:t>
            </a:r>
            <a:r>
              <a:rPr lang="en-US" b="1" i="0" dirty="0">
                <a:solidFill>
                  <a:srgbClr val="374151"/>
                </a:solidFill>
                <a:effectLst/>
                <a:latin typeface="Söhne"/>
              </a:rPr>
              <a:t>:</a:t>
            </a:r>
            <a:r>
              <a:rPr lang="en-US" b="0" i="0" dirty="0">
                <a:solidFill>
                  <a:srgbClr val="374151"/>
                </a:solidFill>
                <a:effectLst/>
                <a:latin typeface="Söhne"/>
              </a:rPr>
              <a:t> counts the number of unique values in a column, excluding duplicates.</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F58220"/>
                </a:solidFill>
                <a:effectLst/>
                <a:latin typeface="Söhne"/>
              </a:rPr>
              <a:t>COUNT(</a:t>
            </a:r>
            <a:r>
              <a:rPr lang="en-US" b="1" i="0" dirty="0">
                <a:solidFill>
                  <a:schemeClr val="tx1"/>
                </a:solidFill>
                <a:effectLst/>
                <a:latin typeface="Söhne"/>
              </a:rPr>
              <a:t>DISTINCT</a:t>
            </a:r>
            <a:r>
              <a:rPr lang="en-US" b="1" i="0" dirty="0">
                <a:solidFill>
                  <a:srgbClr val="374151"/>
                </a:solidFill>
                <a:effectLst/>
                <a:latin typeface="Söhne"/>
              </a:rPr>
              <a:t> </a:t>
            </a:r>
            <a:r>
              <a:rPr lang="en-US" b="1" i="0" dirty="0">
                <a:solidFill>
                  <a:srgbClr val="3F80CD"/>
                </a:solidFill>
                <a:effectLst/>
                <a:latin typeface="Söhne"/>
              </a:rPr>
              <a:t>products</a:t>
            </a:r>
            <a:r>
              <a:rPr lang="en-US" b="1" i="0" dirty="0">
                <a:solidFill>
                  <a:srgbClr val="F58220"/>
                </a:solidFill>
                <a:effectLst/>
                <a:latin typeface="Söhne"/>
              </a:rPr>
              <a:t>)</a:t>
            </a:r>
            <a:r>
              <a:rPr lang="en-US" b="0" i="0" dirty="0">
                <a:solidFill>
                  <a:srgbClr val="374151"/>
                </a:solidFill>
                <a:effectLst/>
                <a:latin typeface="Söhne"/>
              </a:rPr>
              <a:t> gives you the count of distinct product names.</a:t>
            </a:r>
          </a:p>
          <a:p>
            <a:endParaRPr lang="en-US" b="0" i="0" dirty="0">
              <a:solidFill>
                <a:srgbClr val="374151"/>
              </a:solidFill>
              <a:effectLst/>
              <a:latin typeface="Söhne"/>
            </a:endParaRPr>
          </a:p>
          <a:p>
            <a:pPr lvl="3"/>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4132347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Aliases with Aggregates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dirty="0">
                <a:solidFill>
                  <a:srgbClr val="2E95D3"/>
                </a:solidFill>
                <a:latin typeface="Söhne Mono"/>
                <a:cs typeface="+mn-cs"/>
              </a:rPr>
              <a:t>Aliases</a:t>
            </a:r>
            <a:r>
              <a:rPr lang="en-US" b="0" i="0" dirty="0">
                <a:solidFill>
                  <a:srgbClr val="374151"/>
                </a:solidFill>
                <a:effectLst/>
                <a:latin typeface="Söhne"/>
              </a:rPr>
              <a:t>: Valuable for renaming aggregate columns in queries</a:t>
            </a:r>
            <a:r>
              <a:rPr lang="en-US" dirty="0">
                <a:solidFill>
                  <a:srgbClr val="374151"/>
                </a:solidFill>
                <a:latin typeface="Söhne"/>
              </a:rPr>
              <a:t>, by</a:t>
            </a:r>
            <a:r>
              <a:rPr lang="en-US" b="0" i="0" dirty="0">
                <a:solidFill>
                  <a:srgbClr val="374151"/>
                </a:solidFill>
                <a:effectLst/>
                <a:latin typeface="Söhne"/>
              </a:rPr>
              <a:t> enhancing column name readability.</a:t>
            </a:r>
          </a:p>
          <a:p>
            <a:endParaRPr lang="en-US" b="0" i="0" dirty="0">
              <a:solidFill>
                <a:srgbClr val="374151"/>
              </a:solidFill>
              <a:effectLst/>
              <a:latin typeface="Söhne"/>
            </a:endParaRPr>
          </a:p>
          <a:p>
            <a:r>
              <a:rPr lang="en-US" b="1" i="0" dirty="0">
                <a:solidFill>
                  <a:srgbClr val="374151"/>
                </a:solidFill>
                <a:effectLst/>
                <a:latin typeface="Söhne"/>
              </a:rPr>
              <a:t>Syntax</a:t>
            </a:r>
            <a:r>
              <a:rPr lang="en-US" b="0" i="0" dirty="0">
                <a:solidFill>
                  <a:srgbClr val="374151"/>
                </a:solidFill>
                <a:effectLst/>
                <a:latin typeface="Söhne"/>
              </a:rPr>
              <a:t>: </a:t>
            </a:r>
          </a:p>
          <a:p>
            <a:pPr lvl="1"/>
            <a:r>
              <a:rPr lang="en-US" b="0" i="0" dirty="0">
                <a:solidFill>
                  <a:srgbClr val="F58220"/>
                </a:solidFill>
                <a:effectLst/>
                <a:latin typeface="Söhne"/>
              </a:rPr>
              <a:t>AGGREGATE_FUNCTION(</a:t>
            </a:r>
            <a:r>
              <a:rPr lang="en-US" b="0" i="0" dirty="0">
                <a:solidFill>
                  <a:srgbClr val="374151"/>
                </a:solidFill>
                <a:effectLst/>
                <a:latin typeface="Söhne"/>
              </a:rPr>
              <a:t>column</a:t>
            </a:r>
            <a:r>
              <a:rPr lang="en-US" b="0" i="0" dirty="0">
                <a:solidFill>
                  <a:srgbClr val="F58220"/>
                </a:solidFill>
                <a:effectLst/>
                <a:latin typeface="Söhne"/>
              </a:rPr>
              <a:t>)</a:t>
            </a:r>
            <a:r>
              <a:rPr lang="en-US" b="0" i="0" dirty="0">
                <a:solidFill>
                  <a:srgbClr val="374151"/>
                </a:solidFill>
                <a:effectLst/>
                <a:latin typeface="Söhne"/>
              </a:rPr>
              <a:t> </a:t>
            </a:r>
            <a:r>
              <a:rPr lang="en-US" dirty="0">
                <a:solidFill>
                  <a:srgbClr val="2E95D3"/>
                </a:solidFill>
                <a:latin typeface="Söhne Mono"/>
              </a:rPr>
              <a:t>AS</a:t>
            </a:r>
            <a:r>
              <a:rPr lang="en-US" b="1" i="0" dirty="0">
                <a:solidFill>
                  <a:srgbClr val="374151"/>
                </a:solidFill>
                <a:effectLst/>
                <a:latin typeface="Söhne"/>
              </a:rPr>
              <a:t> </a:t>
            </a:r>
            <a:r>
              <a:rPr lang="en-US" b="1" dirty="0" err="1">
                <a:solidFill>
                  <a:srgbClr val="374151"/>
                </a:solidFill>
                <a:latin typeface="Söhne"/>
              </a:rPr>
              <a:t>A</a:t>
            </a:r>
            <a:r>
              <a:rPr lang="en-US" b="1" i="0" dirty="0" err="1">
                <a:solidFill>
                  <a:srgbClr val="374151"/>
                </a:solidFill>
                <a:effectLst/>
                <a:latin typeface="Söhne"/>
              </a:rPr>
              <a:t>lias_Name</a:t>
            </a:r>
            <a:r>
              <a:rPr lang="en-US" b="1" i="0" dirty="0">
                <a:solidFill>
                  <a:srgbClr val="374151"/>
                </a:solidFill>
                <a:effectLst/>
                <a:latin typeface="Söhne"/>
              </a:rPr>
              <a:t> </a:t>
            </a:r>
          </a:p>
          <a:p>
            <a:pPr lvl="2"/>
            <a:r>
              <a:rPr lang="en-US" b="0" i="0" dirty="0">
                <a:solidFill>
                  <a:srgbClr val="374151"/>
                </a:solidFill>
                <a:effectLst/>
                <a:latin typeface="Söhne"/>
              </a:rPr>
              <a:t>to create aliases for columns.</a:t>
            </a:r>
          </a:p>
          <a:p>
            <a:pPr lvl="1">
              <a:buFont typeface="Arial" panose="020B0604020202020204" pitchFamily="34" charset="0"/>
              <a:buChar char="•"/>
            </a:pPr>
            <a:endParaRPr lang="en-US" b="0" i="0" dirty="0">
              <a:solidFill>
                <a:srgbClr val="374151"/>
              </a:solidFill>
              <a:effectLst/>
              <a:latin typeface="Söhne"/>
            </a:endParaRPr>
          </a:p>
          <a:p>
            <a:r>
              <a:rPr lang="en-US" b="1" i="0" dirty="0">
                <a:solidFill>
                  <a:srgbClr val="374151"/>
                </a:solidFill>
                <a:effectLst/>
                <a:latin typeface="Söhne"/>
              </a:rPr>
              <a:t>Example</a:t>
            </a:r>
            <a:r>
              <a:rPr lang="en-US" b="0" i="0" dirty="0">
                <a:solidFill>
                  <a:srgbClr val="374151"/>
                </a:solidFill>
                <a:effectLst/>
                <a:latin typeface="Söhne"/>
              </a:rPr>
              <a:t>: In the SQL statement:</a:t>
            </a:r>
          </a:p>
          <a:p>
            <a:pPr marL="91440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p>
          <a:p>
            <a:pPr marL="914400" lvl="2" indent="0">
              <a:buNone/>
            </a:pPr>
            <a:r>
              <a:rPr lang="en-US" dirty="0">
                <a:solidFill>
                  <a:srgbClr val="FFFFFF"/>
                </a:solidFill>
                <a:latin typeface="Söhne Mono"/>
              </a:rPr>
              <a:t>	</a:t>
            </a:r>
            <a:r>
              <a:rPr lang="en-US" b="0" i="0" dirty="0">
                <a:solidFill>
                  <a:schemeClr val="tx1"/>
                </a:solidFill>
                <a:effectLst/>
                <a:latin typeface="Söhne Mono"/>
              </a:rPr>
              <a:t> </a:t>
            </a:r>
            <a:r>
              <a:rPr lang="en-US" b="0" i="0" dirty="0" err="1">
                <a:solidFill>
                  <a:schemeClr val="tx1"/>
                </a:solidFill>
                <a:effectLst/>
                <a:latin typeface="Söhne Mono"/>
              </a:rPr>
              <a:t>ProductCategory</a:t>
            </a:r>
            <a:r>
              <a:rPr lang="en-US" b="0" i="0" dirty="0">
                <a:solidFill>
                  <a:schemeClr val="tx1"/>
                </a:solidFill>
                <a:effectLst/>
                <a:latin typeface="Söhne Mono"/>
              </a:rPr>
              <a:t>,</a:t>
            </a:r>
            <a:endParaRPr lang="en-US" b="0" i="0" dirty="0">
              <a:solidFill>
                <a:srgbClr val="FFFFFF"/>
              </a:solidFill>
              <a:effectLst/>
              <a:latin typeface="Söhne Mono"/>
            </a:endParaRPr>
          </a:p>
          <a:p>
            <a:pPr marL="914400" lvl="2" indent="0">
              <a:buNone/>
            </a:pPr>
            <a:r>
              <a:rPr lang="en-US" b="0" i="0" dirty="0">
                <a:solidFill>
                  <a:srgbClr val="E9950C"/>
                </a:solidFill>
                <a:effectLst/>
                <a:latin typeface="Söhne Mono"/>
              </a:rPr>
              <a:t>	AVG</a:t>
            </a:r>
            <a:r>
              <a:rPr lang="en-US" b="0" i="0" dirty="0">
                <a:solidFill>
                  <a:schemeClr val="tx1"/>
                </a:solidFill>
                <a:effectLst/>
                <a:latin typeface="Söhne Mono"/>
              </a:rPr>
              <a:t>(</a:t>
            </a:r>
            <a:r>
              <a:rPr lang="en-US" b="0" i="0" dirty="0" err="1">
                <a:solidFill>
                  <a:schemeClr val="tx1"/>
                </a:solidFill>
                <a:effectLst/>
                <a:latin typeface="Söhne Mono"/>
              </a:rPr>
              <a:t>OrderValue</a:t>
            </a:r>
            <a:r>
              <a:rPr lang="en-US" b="0" i="0" dirty="0">
                <a:solidFill>
                  <a:schemeClr val="tx1"/>
                </a:solidFill>
                <a:effectLst/>
                <a:latin typeface="Söhne Mono"/>
              </a:rPr>
              <a:t>)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AvgOrdVal</a:t>
            </a:r>
            <a:endParaRPr lang="en-US" b="0" i="0" dirty="0">
              <a:solidFill>
                <a:schemeClr val="tx1"/>
              </a:solidFill>
              <a:effectLst/>
              <a:latin typeface="Söhne Mono"/>
            </a:endParaRP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Sales.SalesOrderHeader</a:t>
            </a:r>
            <a:r>
              <a:rPr lang="en-US" b="0" i="0" dirty="0">
                <a:solidFill>
                  <a:schemeClr val="tx1"/>
                </a:solidFill>
                <a:effectLst/>
                <a:latin typeface="Söhne Mono"/>
              </a:rPr>
              <a:t>;</a:t>
            </a:r>
          </a:p>
          <a:p>
            <a:pPr marL="914400" lvl="2" indent="0">
              <a:buNone/>
            </a:pPr>
            <a:r>
              <a:rPr lang="en-US" dirty="0">
                <a:solidFill>
                  <a:srgbClr val="2E95D3"/>
                </a:solidFill>
                <a:latin typeface="Söhne Mono"/>
              </a:rPr>
              <a:t>GROUP BY </a:t>
            </a:r>
            <a:r>
              <a:rPr lang="en-US" b="0" i="0" dirty="0" err="1">
                <a:solidFill>
                  <a:schemeClr val="tx1"/>
                </a:solidFill>
                <a:effectLst/>
                <a:latin typeface="Söhne Mono"/>
              </a:rPr>
              <a:t>ProductCategory</a:t>
            </a:r>
            <a:r>
              <a:rPr lang="en-US" b="0" i="0" dirty="0">
                <a:solidFill>
                  <a:schemeClr val="tx1"/>
                </a:solidFill>
                <a:effectLst/>
                <a:latin typeface="Söhne Mono"/>
              </a:rPr>
              <a:t>;</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754952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Having Clause</a:t>
            </a:r>
          </a:p>
        </p:txBody>
      </p:sp>
    </p:spTree>
    <p:extLst>
      <p:ext uri="{BB962C8B-B14F-4D97-AF65-F5344CB8AC3E}">
        <p14:creationId xmlns:p14="http://schemas.microsoft.com/office/powerpoint/2010/main" val="749385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the HAVING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49" y="1225062"/>
            <a:ext cx="7965871" cy="5002701"/>
          </a:xfrm>
        </p:spPr>
        <p:txBody>
          <a:bodyPr/>
          <a:lstStyle/>
          <a:p>
            <a:r>
              <a:rPr lang="en-US" b="0" i="0" dirty="0">
                <a:solidFill>
                  <a:srgbClr val="262730"/>
                </a:solidFill>
                <a:effectLst/>
                <a:latin typeface="Source Sans Pro" panose="020B0503030403020204" pitchFamily="34" charset="0"/>
              </a:rPr>
              <a:t>You can think of the </a:t>
            </a:r>
            <a:r>
              <a:rPr lang="en-US" dirty="0"/>
              <a:t>HAVING</a:t>
            </a:r>
            <a:r>
              <a:rPr lang="en-US" b="0" i="0" dirty="0">
                <a:solidFill>
                  <a:srgbClr val="262730"/>
                </a:solidFill>
                <a:effectLst/>
                <a:latin typeface="Source Sans Pro" panose="020B0503030403020204" pitchFamily="34" charset="0"/>
              </a:rPr>
              <a:t> clause as a filter for groups, similar to how the </a:t>
            </a:r>
            <a:r>
              <a:rPr lang="en-US" dirty="0"/>
              <a:t>WHERE</a:t>
            </a:r>
            <a:r>
              <a:rPr lang="en-US" b="0" i="0" dirty="0">
                <a:solidFill>
                  <a:srgbClr val="262730"/>
                </a:solidFill>
                <a:effectLst/>
                <a:latin typeface="Source Sans Pro" panose="020B0503030403020204" pitchFamily="34" charset="0"/>
              </a:rPr>
              <a:t> clause filters individual rows. </a:t>
            </a:r>
          </a:p>
          <a:p>
            <a:endParaRPr lang="en-US" b="0" i="0" dirty="0">
              <a:solidFill>
                <a:srgbClr val="374151"/>
              </a:solidFill>
              <a:effectLst/>
              <a:latin typeface="Söhne"/>
            </a:endParaRPr>
          </a:p>
          <a:p>
            <a:r>
              <a:rPr lang="en-US" b="1" i="0" dirty="0">
                <a:solidFill>
                  <a:srgbClr val="374151"/>
                </a:solidFill>
                <a:effectLst/>
                <a:latin typeface="Söhne"/>
              </a:rPr>
              <a:t>Key Differences from WHERE:</a:t>
            </a:r>
            <a:endParaRPr lang="en-US" b="0" i="0" dirty="0">
              <a:solidFill>
                <a:srgbClr val="374151"/>
              </a:solidFill>
              <a:effectLst/>
              <a:latin typeface="Söhne"/>
            </a:endParaRPr>
          </a:p>
          <a:p>
            <a:pPr lvl="1"/>
            <a:r>
              <a:rPr lang="en-US" b="1" i="0" dirty="0">
                <a:solidFill>
                  <a:srgbClr val="374151"/>
                </a:solidFill>
                <a:effectLst/>
                <a:latin typeface="Söhne"/>
              </a:rPr>
              <a:t>WHERE:</a:t>
            </a:r>
            <a:r>
              <a:rPr lang="en-US" b="0" i="0" dirty="0">
                <a:solidFill>
                  <a:srgbClr val="374151"/>
                </a:solidFill>
                <a:effectLst/>
                <a:latin typeface="Söhne"/>
              </a:rPr>
              <a:t> filters rows before aggregation.</a:t>
            </a:r>
          </a:p>
          <a:p>
            <a:pPr lvl="1"/>
            <a:r>
              <a:rPr lang="en-US" b="1" i="0" dirty="0">
                <a:solidFill>
                  <a:srgbClr val="374151"/>
                </a:solidFill>
                <a:effectLst/>
                <a:latin typeface="Söhne"/>
              </a:rPr>
              <a:t>HAVING:</a:t>
            </a:r>
            <a:r>
              <a:rPr lang="en-US" b="0" i="0" dirty="0">
                <a:solidFill>
                  <a:srgbClr val="374151"/>
                </a:solidFill>
                <a:effectLst/>
                <a:latin typeface="Söhne"/>
              </a:rPr>
              <a:t> filters groups after aggregation.</a:t>
            </a:r>
          </a:p>
          <a:p>
            <a:pPr lvl="1"/>
            <a:endParaRPr lang="en-US" b="0" i="0" dirty="0">
              <a:solidFill>
                <a:srgbClr val="374151"/>
              </a:solidFill>
              <a:effectLst/>
              <a:latin typeface="Söhne"/>
            </a:endParaRPr>
          </a:p>
          <a:p>
            <a:r>
              <a:rPr lang="en-US" b="1" i="0" dirty="0">
                <a:solidFill>
                  <a:srgbClr val="374151"/>
                </a:solidFill>
                <a:effectLst/>
                <a:latin typeface="Söhne"/>
              </a:rPr>
              <a:t>Syntax:</a:t>
            </a:r>
            <a:endParaRPr lang="en-US" b="0" i="0" dirty="0">
              <a:solidFill>
                <a:srgbClr val="374151"/>
              </a:solidFill>
              <a:effectLst/>
              <a:latin typeface="Söhne"/>
            </a:endParaRPr>
          </a:p>
          <a:p>
            <a:pPr marL="800100" lvl="2" indent="0">
              <a:buNone/>
            </a:pPr>
            <a:r>
              <a:rPr lang="en-US" dirty="0">
                <a:solidFill>
                  <a:srgbClr val="2E95D3"/>
                </a:solidFill>
                <a:effectLst/>
              </a:rPr>
              <a:t>SELECT</a:t>
            </a:r>
            <a:r>
              <a:rPr lang="en-US" dirty="0">
                <a:effectLst/>
              </a:rPr>
              <a:t> </a:t>
            </a:r>
            <a:r>
              <a:rPr lang="en-US" dirty="0" err="1">
                <a:solidFill>
                  <a:schemeClr val="tx1"/>
                </a:solidFill>
                <a:effectLst/>
              </a:rPr>
              <a:t>group_columns</a:t>
            </a:r>
            <a:r>
              <a:rPr lang="en-US" dirty="0">
                <a:solidFill>
                  <a:schemeClr val="tx1"/>
                </a:solidFill>
                <a:effectLst/>
              </a:rPr>
              <a:t>, aggregates </a:t>
            </a:r>
          </a:p>
          <a:p>
            <a:pPr marL="800100" lvl="2" indent="0">
              <a:buNone/>
            </a:pPr>
            <a:r>
              <a:rPr lang="en-US" dirty="0">
                <a:solidFill>
                  <a:srgbClr val="2E95D3"/>
                </a:solidFill>
                <a:effectLst/>
              </a:rPr>
              <a:t>FROM</a:t>
            </a:r>
            <a:r>
              <a:rPr lang="en-US" dirty="0">
                <a:effectLst/>
              </a:rPr>
              <a:t> </a:t>
            </a:r>
            <a:r>
              <a:rPr lang="en-US" dirty="0">
                <a:solidFill>
                  <a:srgbClr val="2E95D3"/>
                </a:solidFill>
                <a:effectLst/>
              </a:rPr>
              <a:t>table</a:t>
            </a:r>
            <a:r>
              <a:rPr lang="en-US" dirty="0">
                <a:effectLst/>
              </a:rPr>
              <a:t> </a:t>
            </a:r>
          </a:p>
          <a:p>
            <a:pPr marL="800100" lvl="2" indent="0">
              <a:buNone/>
            </a:pPr>
            <a:r>
              <a:rPr lang="en-US" dirty="0">
                <a:solidFill>
                  <a:srgbClr val="2E95D3"/>
                </a:solidFill>
                <a:effectLst/>
              </a:rPr>
              <a:t>GROUP</a:t>
            </a:r>
            <a:r>
              <a:rPr lang="en-US" dirty="0">
                <a:effectLst/>
              </a:rPr>
              <a:t> </a:t>
            </a:r>
            <a:r>
              <a:rPr lang="en-US" dirty="0">
                <a:solidFill>
                  <a:srgbClr val="2E95D3"/>
                </a:solidFill>
                <a:effectLst/>
              </a:rPr>
              <a:t>BY</a:t>
            </a:r>
            <a:r>
              <a:rPr lang="en-US" dirty="0">
                <a:effectLst/>
              </a:rPr>
              <a:t> </a:t>
            </a:r>
            <a:r>
              <a:rPr lang="en-US" dirty="0" err="1">
                <a:solidFill>
                  <a:schemeClr val="tx1"/>
                </a:solidFill>
                <a:effectLst/>
              </a:rPr>
              <a:t>grouping_columns</a:t>
            </a:r>
            <a:r>
              <a:rPr lang="en-US" dirty="0">
                <a:solidFill>
                  <a:schemeClr val="tx1"/>
                </a:solidFill>
                <a:effectLst/>
              </a:rPr>
              <a:t> </a:t>
            </a:r>
          </a:p>
          <a:p>
            <a:pPr marL="800100" lvl="2" indent="0">
              <a:buNone/>
            </a:pPr>
            <a:r>
              <a:rPr lang="en-US" dirty="0">
                <a:solidFill>
                  <a:srgbClr val="2E95D3"/>
                </a:solidFill>
                <a:effectLst/>
              </a:rPr>
              <a:t>HAVING</a:t>
            </a:r>
            <a:r>
              <a:rPr lang="en-US" dirty="0">
                <a:effectLst/>
              </a:rPr>
              <a:t> </a:t>
            </a:r>
            <a:r>
              <a:rPr lang="en-US" dirty="0" err="1">
                <a:effectLst/>
              </a:rPr>
              <a:t>conditional_check</a:t>
            </a:r>
            <a:r>
              <a:rPr lang="en-US" dirty="0">
                <a:effectLst/>
              </a:rPr>
              <a:t>;</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57817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the HAVING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49" y="1225062"/>
            <a:ext cx="7965871" cy="5002701"/>
          </a:xfrm>
        </p:spPr>
        <p:txBody>
          <a:bodyPr/>
          <a:lstStyle/>
          <a:p>
            <a:r>
              <a:rPr lang="en-US" b="1" i="0" dirty="0">
                <a:solidFill>
                  <a:srgbClr val="374151"/>
                </a:solidFill>
                <a:effectLst/>
                <a:latin typeface="Söhne"/>
              </a:rPr>
              <a:t>Example Using HAVING:</a:t>
            </a:r>
          </a:p>
          <a:p>
            <a:endParaRPr lang="en-US" b="0" i="0" dirty="0">
              <a:solidFill>
                <a:srgbClr val="374151"/>
              </a:solidFill>
              <a:effectLst/>
              <a:latin typeface="Söhne"/>
            </a:endParaRPr>
          </a:p>
          <a:p>
            <a:pPr marL="800100" lvl="2" indent="0">
              <a:buNone/>
            </a:pPr>
            <a:r>
              <a:rPr lang="en-US" dirty="0">
                <a:solidFill>
                  <a:srgbClr val="2E95D3"/>
                </a:solidFill>
                <a:effectLst/>
                <a:latin typeface="Source Code Pro" panose="020B0509030403020204" pitchFamily="49" charset="0"/>
                <a:ea typeface="Source Code Pro" panose="020B0509030403020204" pitchFamily="49" charset="0"/>
              </a:rPr>
              <a:t>SELECT</a:t>
            </a:r>
            <a:r>
              <a:rPr lang="en-US" dirty="0">
                <a:effectLst/>
                <a:latin typeface="Source Code Pro" panose="020B0509030403020204" pitchFamily="49" charset="0"/>
                <a:ea typeface="Source Code Pro" panose="020B0509030403020204" pitchFamily="49" charset="0"/>
              </a:rPr>
              <a:t> </a:t>
            </a:r>
            <a:r>
              <a:rPr lang="en-US" dirty="0">
                <a:solidFill>
                  <a:srgbClr val="2E95D3"/>
                </a:solidFill>
                <a:effectLst/>
                <a:latin typeface="Source Code Pro" panose="020B0509030403020204" pitchFamily="49" charset="0"/>
                <a:ea typeface="Source Code Pro" panose="020B0509030403020204" pitchFamily="49" charset="0"/>
              </a:rPr>
              <a:t>year</a:t>
            </a:r>
            <a:r>
              <a:rPr lang="en-US" dirty="0">
                <a:effectLst/>
                <a:latin typeface="Source Code Pro" panose="020B0509030403020204" pitchFamily="49" charset="0"/>
                <a:ea typeface="Source Code Pro" panose="020B0509030403020204" pitchFamily="49" charset="0"/>
              </a:rPr>
              <a:t>, </a:t>
            </a:r>
            <a:r>
              <a:rPr lang="en-US" dirty="0">
                <a:solidFill>
                  <a:srgbClr val="E9950C"/>
                </a:solidFill>
                <a:effectLst/>
                <a:latin typeface="Source Code Pro" panose="020B0509030403020204" pitchFamily="49" charset="0"/>
                <a:ea typeface="Source Code Pro" panose="020B0509030403020204" pitchFamily="49" charset="0"/>
              </a:rPr>
              <a:t>SUM</a:t>
            </a:r>
            <a:r>
              <a:rPr lang="en-US" dirty="0">
                <a:effectLst/>
                <a:latin typeface="Source Code Pro" panose="020B0509030403020204" pitchFamily="49" charset="0"/>
                <a:ea typeface="Source Code Pro" panose="020B0509030403020204" pitchFamily="49" charset="0"/>
              </a:rPr>
              <a:t>(sales) </a:t>
            </a:r>
            <a:r>
              <a:rPr lang="en-US" dirty="0">
                <a:solidFill>
                  <a:srgbClr val="2E95D3"/>
                </a:solidFill>
                <a:effectLst/>
                <a:latin typeface="Source Code Pro" panose="020B0509030403020204" pitchFamily="49" charset="0"/>
                <a:ea typeface="Source Code Pro" panose="020B0509030403020204" pitchFamily="49" charset="0"/>
              </a:rPr>
              <a:t>AS</a:t>
            </a:r>
            <a:r>
              <a:rPr lang="en-US" dirty="0">
                <a:effectLst/>
                <a:latin typeface="Source Code Pro" panose="020B0509030403020204" pitchFamily="49" charset="0"/>
                <a:ea typeface="Source Code Pro" panose="020B0509030403020204" pitchFamily="49" charset="0"/>
              </a:rPr>
              <a:t> </a:t>
            </a:r>
            <a:r>
              <a:rPr lang="en-US" dirty="0" err="1">
                <a:latin typeface="Source Code Pro" panose="020B0509030403020204" pitchFamily="49" charset="0"/>
                <a:ea typeface="Source Code Pro" panose="020B0509030403020204" pitchFamily="49" charset="0"/>
              </a:rPr>
              <a:t>T</a:t>
            </a:r>
            <a:r>
              <a:rPr lang="en-US" dirty="0" err="1">
                <a:effectLst/>
                <a:latin typeface="Source Code Pro" panose="020B0509030403020204" pitchFamily="49" charset="0"/>
                <a:ea typeface="Source Code Pro" panose="020B0509030403020204" pitchFamily="49" charset="0"/>
              </a:rPr>
              <a:t>otalsSales</a:t>
            </a:r>
            <a:r>
              <a:rPr lang="en-US" dirty="0">
                <a:effectLst/>
                <a:latin typeface="Source Code Pro" panose="020B0509030403020204" pitchFamily="49" charset="0"/>
                <a:ea typeface="Source Code Pro" panose="020B0509030403020204" pitchFamily="49" charset="0"/>
              </a:rPr>
              <a:t> </a:t>
            </a:r>
          </a:p>
          <a:p>
            <a:pPr marL="800100" lvl="2" indent="0">
              <a:buNone/>
            </a:pPr>
            <a:r>
              <a:rPr lang="en-US" dirty="0">
                <a:solidFill>
                  <a:srgbClr val="2E95D3"/>
                </a:solidFill>
                <a:effectLst/>
                <a:latin typeface="Source Code Pro" panose="020B0509030403020204" pitchFamily="49" charset="0"/>
                <a:ea typeface="Source Code Pro" panose="020B0509030403020204" pitchFamily="49" charset="0"/>
              </a:rPr>
              <a:t>FROM</a:t>
            </a:r>
            <a:r>
              <a:rPr lang="en-US" dirty="0">
                <a:effectLst/>
                <a:latin typeface="Source Code Pro" panose="020B0509030403020204" pitchFamily="49" charset="0"/>
                <a:ea typeface="Source Code Pro" panose="020B0509030403020204" pitchFamily="49" charset="0"/>
              </a:rPr>
              <a:t> data </a:t>
            </a:r>
          </a:p>
          <a:p>
            <a:pPr marL="800100" lvl="2" indent="0">
              <a:buNone/>
            </a:pPr>
            <a:r>
              <a:rPr lang="en-US" dirty="0">
                <a:solidFill>
                  <a:srgbClr val="2E95D3"/>
                </a:solidFill>
                <a:effectLst/>
                <a:latin typeface="Source Code Pro" panose="020B0509030403020204" pitchFamily="49" charset="0"/>
                <a:ea typeface="Source Code Pro" panose="020B0509030403020204" pitchFamily="49" charset="0"/>
              </a:rPr>
              <a:t>GROUP</a:t>
            </a:r>
            <a:r>
              <a:rPr lang="en-US" dirty="0">
                <a:effectLst/>
                <a:latin typeface="Source Code Pro" panose="020B0509030403020204" pitchFamily="49" charset="0"/>
                <a:ea typeface="Source Code Pro" panose="020B0509030403020204" pitchFamily="49" charset="0"/>
              </a:rPr>
              <a:t> </a:t>
            </a:r>
            <a:r>
              <a:rPr lang="en-US" dirty="0">
                <a:solidFill>
                  <a:srgbClr val="2E95D3"/>
                </a:solidFill>
                <a:effectLst/>
                <a:latin typeface="Source Code Pro" panose="020B0509030403020204" pitchFamily="49" charset="0"/>
                <a:ea typeface="Source Code Pro" panose="020B0509030403020204" pitchFamily="49" charset="0"/>
              </a:rPr>
              <a:t>BY</a:t>
            </a:r>
            <a:r>
              <a:rPr lang="en-US" dirty="0">
                <a:effectLst/>
                <a:latin typeface="Source Code Pro" panose="020B0509030403020204" pitchFamily="49" charset="0"/>
                <a:ea typeface="Source Code Pro" panose="020B0509030403020204" pitchFamily="49" charset="0"/>
              </a:rPr>
              <a:t> </a:t>
            </a:r>
            <a:r>
              <a:rPr lang="en-US" dirty="0">
                <a:solidFill>
                  <a:srgbClr val="2E95D3"/>
                </a:solidFill>
                <a:effectLst/>
                <a:latin typeface="Source Code Pro" panose="020B0509030403020204" pitchFamily="49" charset="0"/>
                <a:ea typeface="Source Code Pro" panose="020B0509030403020204" pitchFamily="49" charset="0"/>
              </a:rPr>
              <a:t>year</a:t>
            </a:r>
            <a:r>
              <a:rPr lang="en-US" dirty="0">
                <a:effectLst/>
                <a:latin typeface="Source Code Pro" panose="020B0509030403020204" pitchFamily="49" charset="0"/>
                <a:ea typeface="Source Code Pro" panose="020B0509030403020204" pitchFamily="49" charset="0"/>
              </a:rPr>
              <a:t> </a:t>
            </a:r>
          </a:p>
          <a:p>
            <a:pPr marL="800100" lvl="2" indent="0">
              <a:buNone/>
            </a:pPr>
            <a:r>
              <a:rPr lang="en-US" dirty="0">
                <a:solidFill>
                  <a:srgbClr val="2E95D3"/>
                </a:solidFill>
                <a:effectLst/>
                <a:latin typeface="Source Code Pro" panose="020B0509030403020204" pitchFamily="49" charset="0"/>
                <a:ea typeface="Source Code Pro" panose="020B0509030403020204" pitchFamily="49" charset="0"/>
              </a:rPr>
              <a:t>HAVING</a:t>
            </a:r>
            <a:r>
              <a:rPr lang="en-US" dirty="0">
                <a:effectLst/>
                <a:latin typeface="Source Code Pro" panose="020B0509030403020204" pitchFamily="49" charset="0"/>
                <a:ea typeface="Source Code Pro" panose="020B0509030403020204" pitchFamily="49" charset="0"/>
              </a:rPr>
              <a:t> </a:t>
            </a:r>
            <a:r>
              <a:rPr lang="en-US" dirty="0">
                <a:solidFill>
                  <a:srgbClr val="E9950C"/>
                </a:solidFill>
                <a:effectLst/>
                <a:latin typeface="Source Code Pro" panose="020B0509030403020204" pitchFamily="49" charset="0"/>
                <a:ea typeface="Source Code Pro" panose="020B0509030403020204" pitchFamily="49" charset="0"/>
              </a:rPr>
              <a:t>SUM</a:t>
            </a:r>
            <a:r>
              <a:rPr lang="en-US" dirty="0">
                <a:effectLst/>
                <a:latin typeface="Source Code Pro" panose="020B0509030403020204" pitchFamily="49" charset="0"/>
                <a:ea typeface="Source Code Pro" panose="020B0509030403020204" pitchFamily="49" charset="0"/>
              </a:rPr>
              <a:t>(sales) &gt; </a:t>
            </a:r>
            <a:r>
              <a:rPr lang="en-US" dirty="0">
                <a:solidFill>
                  <a:srgbClr val="DF3079"/>
                </a:solidFill>
                <a:effectLst/>
                <a:latin typeface="Source Code Pro" panose="020B0509030403020204" pitchFamily="49" charset="0"/>
                <a:ea typeface="Source Code Pro" panose="020B0509030403020204" pitchFamily="49" charset="0"/>
              </a:rPr>
              <a:t>1000</a:t>
            </a:r>
            <a:r>
              <a:rPr lang="en-US" dirty="0">
                <a:effectLst/>
                <a:latin typeface="Source Code Pro" panose="020B0509030403020204" pitchFamily="49" charset="0"/>
                <a:ea typeface="Source Code Pro" panose="020B0509030403020204" pitchFamily="49" charset="0"/>
              </a:rPr>
              <a:t>; </a:t>
            </a:r>
          </a:p>
          <a:p>
            <a:pPr marL="800100" lvl="2" indent="0">
              <a:buNone/>
            </a:pPr>
            <a:endParaRPr lang="en-US" dirty="0">
              <a:effectLst/>
            </a:endParaRPr>
          </a:p>
          <a:p>
            <a:r>
              <a:rPr lang="en-US" b="0" i="0" dirty="0">
                <a:solidFill>
                  <a:srgbClr val="262730"/>
                </a:solidFill>
                <a:effectLst/>
                <a:latin typeface="Source Sans Pro" panose="020B0503030403020204" pitchFamily="34" charset="0"/>
              </a:rPr>
              <a:t>In contrast, if you wanted to filter individual sales records before grouping, you would use a </a:t>
            </a:r>
            <a:r>
              <a:rPr lang="en-US" dirty="0"/>
              <a:t>WHERE</a:t>
            </a:r>
            <a:r>
              <a:rPr lang="en-US" b="0" i="0" dirty="0">
                <a:solidFill>
                  <a:srgbClr val="262730"/>
                </a:solidFill>
                <a:effectLst/>
                <a:latin typeface="Source Sans Pro" panose="020B0503030403020204" pitchFamily="34" charset="0"/>
              </a:rPr>
              <a:t> clause:</a:t>
            </a:r>
          </a:p>
          <a:p>
            <a:endParaRPr lang="en-US" b="0" i="0" dirty="0">
              <a:solidFill>
                <a:srgbClr val="262730"/>
              </a:solidFill>
              <a:effectLst/>
              <a:latin typeface="Source Sans Pro" panose="020B0503030403020204" pitchFamily="34" charset="0"/>
            </a:endParaRPr>
          </a:p>
          <a:p>
            <a:pPr marL="800100" lvl="2" indent="0">
              <a:buNone/>
            </a:pPr>
            <a:r>
              <a:rPr lang="en-US" dirty="0">
                <a:solidFill>
                  <a:srgbClr val="2E95D3"/>
                </a:solidFill>
                <a:effectLst/>
                <a:latin typeface="Source Code Pro" panose="020B0509030403020204" pitchFamily="49" charset="0"/>
                <a:ea typeface="Source Code Pro" panose="020B0509030403020204" pitchFamily="49" charset="0"/>
              </a:rPr>
              <a:t>SELECT</a:t>
            </a:r>
            <a:r>
              <a:rPr lang="en-US" dirty="0">
                <a:effectLst/>
                <a:latin typeface="Source Code Pro" panose="020B0509030403020204" pitchFamily="49" charset="0"/>
                <a:ea typeface="Source Code Pro" panose="020B0509030403020204" pitchFamily="49" charset="0"/>
              </a:rPr>
              <a:t> </a:t>
            </a:r>
            <a:r>
              <a:rPr lang="en-US" dirty="0">
                <a:solidFill>
                  <a:srgbClr val="2E95D3"/>
                </a:solidFill>
                <a:effectLst/>
                <a:latin typeface="Source Code Pro" panose="020B0509030403020204" pitchFamily="49" charset="0"/>
                <a:ea typeface="Source Code Pro" panose="020B0509030403020204" pitchFamily="49" charset="0"/>
              </a:rPr>
              <a:t>year</a:t>
            </a:r>
            <a:r>
              <a:rPr lang="en-US" dirty="0">
                <a:effectLst/>
                <a:latin typeface="Source Code Pro" panose="020B0509030403020204" pitchFamily="49" charset="0"/>
                <a:ea typeface="Source Code Pro" panose="020B0509030403020204" pitchFamily="49" charset="0"/>
              </a:rPr>
              <a:t>, </a:t>
            </a:r>
            <a:r>
              <a:rPr lang="en-US" dirty="0">
                <a:solidFill>
                  <a:srgbClr val="E9950C"/>
                </a:solidFill>
                <a:effectLst/>
                <a:latin typeface="Source Code Pro" panose="020B0509030403020204" pitchFamily="49" charset="0"/>
                <a:ea typeface="Source Code Pro" panose="020B0509030403020204" pitchFamily="49" charset="0"/>
              </a:rPr>
              <a:t>SUM</a:t>
            </a:r>
            <a:r>
              <a:rPr lang="en-US" dirty="0">
                <a:effectLst/>
                <a:latin typeface="Source Code Pro" panose="020B0509030403020204" pitchFamily="49" charset="0"/>
                <a:ea typeface="Source Code Pro" panose="020B0509030403020204" pitchFamily="49" charset="0"/>
              </a:rPr>
              <a:t>(sales) </a:t>
            </a:r>
            <a:r>
              <a:rPr lang="en-US" dirty="0">
                <a:solidFill>
                  <a:srgbClr val="2E95D3"/>
                </a:solidFill>
                <a:effectLst/>
                <a:latin typeface="Source Code Pro" panose="020B0509030403020204" pitchFamily="49" charset="0"/>
                <a:ea typeface="Source Code Pro" panose="020B0509030403020204" pitchFamily="49" charset="0"/>
              </a:rPr>
              <a:t>AS</a:t>
            </a:r>
            <a:r>
              <a:rPr lang="en-US" dirty="0">
                <a:effectLst/>
                <a:latin typeface="Source Code Pro" panose="020B0509030403020204" pitchFamily="49" charset="0"/>
                <a:ea typeface="Source Code Pro" panose="020B0509030403020204" pitchFamily="49" charset="0"/>
              </a:rPr>
              <a:t> </a:t>
            </a:r>
            <a:r>
              <a:rPr lang="en-US" dirty="0" err="1">
                <a:latin typeface="Source Code Pro" panose="020B0509030403020204" pitchFamily="49" charset="0"/>
                <a:ea typeface="Source Code Pro" panose="020B0509030403020204" pitchFamily="49" charset="0"/>
              </a:rPr>
              <a:t>T</a:t>
            </a:r>
            <a:r>
              <a:rPr lang="en-US" dirty="0" err="1">
                <a:effectLst/>
                <a:latin typeface="Source Code Pro" panose="020B0509030403020204" pitchFamily="49" charset="0"/>
                <a:ea typeface="Source Code Pro" panose="020B0509030403020204" pitchFamily="49" charset="0"/>
              </a:rPr>
              <a:t>otalsSales</a:t>
            </a:r>
            <a:r>
              <a:rPr lang="en-US" dirty="0">
                <a:effectLst/>
                <a:latin typeface="Source Code Pro" panose="020B0509030403020204" pitchFamily="49" charset="0"/>
                <a:ea typeface="Source Code Pro" panose="020B0509030403020204" pitchFamily="49" charset="0"/>
              </a:rPr>
              <a:t> </a:t>
            </a:r>
          </a:p>
          <a:p>
            <a:pPr marL="800100" lvl="2" indent="0">
              <a:buNone/>
            </a:pPr>
            <a:r>
              <a:rPr lang="en-US" dirty="0">
                <a:solidFill>
                  <a:srgbClr val="2E95D3"/>
                </a:solidFill>
                <a:effectLst/>
                <a:latin typeface="Source Code Pro" panose="020B0509030403020204" pitchFamily="49" charset="0"/>
                <a:ea typeface="Source Code Pro" panose="020B0509030403020204" pitchFamily="49" charset="0"/>
              </a:rPr>
              <a:t>FROM</a:t>
            </a:r>
            <a:r>
              <a:rPr lang="en-US" dirty="0">
                <a:effectLst/>
                <a:latin typeface="Source Code Pro" panose="020B0509030403020204" pitchFamily="49" charset="0"/>
                <a:ea typeface="Source Code Pro" panose="020B0509030403020204" pitchFamily="49" charset="0"/>
              </a:rPr>
              <a:t> data </a:t>
            </a:r>
          </a:p>
          <a:p>
            <a:pPr marL="800100" lvl="2" indent="0">
              <a:buNone/>
            </a:pPr>
            <a:r>
              <a:rPr lang="en-US" dirty="0">
                <a:solidFill>
                  <a:srgbClr val="2E95D3"/>
                </a:solidFill>
                <a:effectLst/>
                <a:latin typeface="Source Code Pro" panose="020B0509030403020204" pitchFamily="49" charset="0"/>
                <a:ea typeface="Source Code Pro" panose="020B0509030403020204" pitchFamily="49" charset="0"/>
              </a:rPr>
              <a:t>Where </a:t>
            </a:r>
            <a:r>
              <a:rPr lang="en-US" dirty="0">
                <a:effectLst/>
                <a:latin typeface="Source Code Pro" panose="020B0509030403020204" pitchFamily="49" charset="0"/>
                <a:ea typeface="Source Code Pro" panose="020B0509030403020204" pitchFamily="49" charset="0"/>
              </a:rPr>
              <a:t>sales &gt; </a:t>
            </a:r>
            <a:r>
              <a:rPr lang="en-US" dirty="0">
                <a:solidFill>
                  <a:srgbClr val="DF3079"/>
                </a:solidFill>
                <a:effectLst/>
                <a:latin typeface="Source Code Pro" panose="020B0509030403020204" pitchFamily="49" charset="0"/>
                <a:ea typeface="Source Code Pro" panose="020B0509030403020204" pitchFamily="49" charset="0"/>
              </a:rPr>
              <a:t>100</a:t>
            </a:r>
            <a:endParaRPr lang="en-US" dirty="0">
              <a:effectLst/>
              <a:latin typeface="Source Code Pro" panose="020B0509030403020204" pitchFamily="49" charset="0"/>
              <a:ea typeface="Source Code Pro" panose="020B0509030403020204" pitchFamily="49" charset="0"/>
            </a:endParaRPr>
          </a:p>
          <a:p>
            <a:pPr marL="800100" lvl="2" indent="0">
              <a:buNone/>
            </a:pPr>
            <a:r>
              <a:rPr lang="en-US" dirty="0">
                <a:solidFill>
                  <a:srgbClr val="2E95D3"/>
                </a:solidFill>
                <a:effectLst/>
                <a:latin typeface="Source Code Pro" panose="020B0509030403020204" pitchFamily="49" charset="0"/>
                <a:ea typeface="Source Code Pro" panose="020B0509030403020204" pitchFamily="49" charset="0"/>
              </a:rPr>
              <a:t>GROUP</a:t>
            </a:r>
            <a:r>
              <a:rPr lang="en-US" dirty="0">
                <a:effectLst/>
                <a:latin typeface="Source Code Pro" panose="020B0509030403020204" pitchFamily="49" charset="0"/>
                <a:ea typeface="Source Code Pro" panose="020B0509030403020204" pitchFamily="49" charset="0"/>
              </a:rPr>
              <a:t> </a:t>
            </a:r>
            <a:r>
              <a:rPr lang="en-US" dirty="0">
                <a:solidFill>
                  <a:srgbClr val="2E95D3"/>
                </a:solidFill>
                <a:effectLst/>
                <a:latin typeface="Source Code Pro" panose="020B0509030403020204" pitchFamily="49" charset="0"/>
                <a:ea typeface="Source Code Pro" panose="020B0509030403020204" pitchFamily="49" charset="0"/>
              </a:rPr>
              <a:t>BY</a:t>
            </a:r>
            <a:r>
              <a:rPr lang="en-US" dirty="0">
                <a:effectLst/>
                <a:latin typeface="Source Code Pro" panose="020B0509030403020204" pitchFamily="49" charset="0"/>
                <a:ea typeface="Source Code Pro" panose="020B0509030403020204" pitchFamily="49" charset="0"/>
              </a:rPr>
              <a:t> </a:t>
            </a:r>
            <a:r>
              <a:rPr lang="en-US" dirty="0">
                <a:solidFill>
                  <a:srgbClr val="2E95D3"/>
                </a:solidFill>
                <a:effectLst/>
                <a:latin typeface="Source Code Pro" panose="020B0509030403020204" pitchFamily="49" charset="0"/>
                <a:ea typeface="Source Code Pro" panose="020B0509030403020204" pitchFamily="49" charset="0"/>
              </a:rPr>
              <a:t>year</a:t>
            </a:r>
            <a:r>
              <a:rPr lang="en-US" dirty="0">
                <a:effectLst/>
                <a:latin typeface="Source Code Pro" panose="020B0509030403020204" pitchFamily="49" charset="0"/>
                <a:ea typeface="Source Code Pro" panose="020B0509030403020204" pitchFamily="49" charset="0"/>
              </a:rPr>
              <a:t> </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1771017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FB148-C7D7-44BF-7ABC-E8F5CDA05B13}"/>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C82CC386-4377-62EA-448D-BDCEE78B540B}"/>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4F817DEC-3BED-A83A-0970-78A2E1693511}"/>
              </a:ext>
            </a:extLst>
          </p:cNvPr>
          <p:cNvSpPr>
            <a:spLocks noGrp="1"/>
          </p:cNvSpPr>
          <p:nvPr>
            <p:ph type="title"/>
          </p:nvPr>
        </p:nvSpPr>
        <p:spPr>
          <a:xfrm>
            <a:off x="400050" y="119939"/>
            <a:ext cx="8229600" cy="428312"/>
          </a:xfrm>
        </p:spPr>
        <p:txBody>
          <a:bodyPr/>
          <a:lstStyle/>
          <a:p>
            <a:r>
              <a:rPr lang="en-US" dirty="0"/>
              <a:t>Using the HAVING Clause</a:t>
            </a:r>
          </a:p>
        </p:txBody>
      </p:sp>
      <p:sp>
        <p:nvSpPr>
          <p:cNvPr id="7" name="Content Placeholder 6">
            <a:extLst>
              <a:ext uri="{FF2B5EF4-FFF2-40B4-BE49-F238E27FC236}">
                <a16:creationId xmlns:a16="http://schemas.microsoft.com/office/drawing/2014/main" id="{9E368911-046D-E376-B66D-B168895ED601}"/>
              </a:ext>
            </a:extLst>
          </p:cNvPr>
          <p:cNvSpPr>
            <a:spLocks noGrp="1"/>
          </p:cNvSpPr>
          <p:nvPr>
            <p:ph idx="1"/>
          </p:nvPr>
        </p:nvSpPr>
        <p:spPr>
          <a:xfrm>
            <a:off x="400049" y="1225062"/>
            <a:ext cx="7965871" cy="5002701"/>
          </a:xfrm>
        </p:spPr>
        <p:txBody>
          <a:bodyPr/>
          <a:lstStyle/>
          <a:p>
            <a:r>
              <a:rPr lang="en-US" b="1" i="0" dirty="0">
                <a:solidFill>
                  <a:srgbClr val="374151"/>
                </a:solidFill>
                <a:effectLst/>
                <a:latin typeface="Söhne"/>
              </a:rPr>
              <a:t>Tips:</a:t>
            </a:r>
          </a:p>
          <a:p>
            <a:pPr lvl="1">
              <a:buFont typeface="Arial" panose="020B0604020202020204" pitchFamily="34" charset="0"/>
              <a:buChar char="•"/>
            </a:pPr>
            <a:r>
              <a:rPr lang="en-US" sz="1800" b="1" i="0" dirty="0">
                <a:solidFill>
                  <a:srgbClr val="262730"/>
                </a:solidFill>
                <a:effectLst/>
                <a:latin typeface="Source Sans Pro" panose="020B0503030403020204" pitchFamily="34" charset="0"/>
              </a:rPr>
              <a:t>Filter Groups</a:t>
            </a:r>
            <a:r>
              <a:rPr lang="en-US" sz="1800" b="0" i="0" dirty="0">
                <a:solidFill>
                  <a:srgbClr val="262730"/>
                </a:solidFill>
                <a:effectLst/>
                <a:latin typeface="Source Sans Pro" panose="020B0503030403020204" pitchFamily="34" charset="0"/>
              </a:rPr>
              <a:t>: </a:t>
            </a:r>
            <a:r>
              <a:rPr lang="en-US" sz="1800" i="0" dirty="0">
                <a:solidFill>
                  <a:srgbClr val="262730"/>
                </a:solidFill>
                <a:effectLst/>
                <a:latin typeface="Source Sans Pro" panose="020B0503030403020204" pitchFamily="34" charset="0"/>
              </a:rPr>
              <a:t>Use</a:t>
            </a:r>
            <a:r>
              <a:rPr lang="en-US" sz="1800" b="0" i="0" dirty="0">
                <a:solidFill>
                  <a:srgbClr val="262730"/>
                </a:solidFill>
                <a:effectLst/>
                <a:latin typeface="Source Sans Pro" panose="020B0503030403020204" pitchFamily="34" charset="0"/>
              </a:rPr>
              <a:t> </a:t>
            </a:r>
            <a:r>
              <a:rPr lang="en-US" sz="1800" dirty="0">
                <a:solidFill>
                  <a:srgbClr val="2E95D3"/>
                </a:solidFill>
                <a:effectLst/>
              </a:rPr>
              <a:t>HAVING</a:t>
            </a:r>
            <a:r>
              <a:rPr lang="en-US" sz="1800" b="0" i="0" dirty="0">
                <a:solidFill>
                  <a:srgbClr val="262730"/>
                </a:solidFill>
                <a:effectLst/>
                <a:latin typeface="Source Sans Pro" panose="020B0503030403020204" pitchFamily="34" charset="0"/>
              </a:rPr>
              <a:t> to focus on groups that meet specific aggregate conditions.</a:t>
            </a:r>
          </a:p>
          <a:p>
            <a:pPr lvl="1">
              <a:buFont typeface="Arial" panose="020B0604020202020204" pitchFamily="34" charset="0"/>
              <a:buChar char="•"/>
            </a:pPr>
            <a:endParaRPr lang="en-US" sz="1800" b="0" i="0" dirty="0">
              <a:solidFill>
                <a:srgbClr val="262730"/>
              </a:solidFill>
              <a:effectLst/>
              <a:latin typeface="Source Sans Pro" panose="020B0503030403020204" pitchFamily="34" charset="0"/>
            </a:endParaRPr>
          </a:p>
          <a:p>
            <a:pPr lvl="1">
              <a:buFont typeface="Arial" panose="020B0604020202020204" pitchFamily="34" charset="0"/>
              <a:buChar char="•"/>
            </a:pPr>
            <a:r>
              <a:rPr lang="en-US" sz="1800" b="1" i="0" dirty="0">
                <a:solidFill>
                  <a:srgbClr val="262730"/>
                </a:solidFill>
                <a:effectLst/>
                <a:latin typeface="Source Sans Pro" panose="020B0503030403020204" pitchFamily="34" charset="0"/>
              </a:rPr>
              <a:t>Targeted Analysis</a:t>
            </a:r>
            <a:r>
              <a:rPr lang="en-US" sz="1800" b="0" i="0" dirty="0">
                <a:solidFill>
                  <a:srgbClr val="262730"/>
                </a:solidFill>
                <a:effectLst/>
                <a:latin typeface="Source Sans Pro" panose="020B0503030403020204" pitchFamily="34" charset="0"/>
              </a:rPr>
              <a:t>: Apply </a:t>
            </a:r>
            <a:r>
              <a:rPr lang="en-US" sz="1800" dirty="0">
                <a:solidFill>
                  <a:srgbClr val="2E95D3"/>
                </a:solidFill>
                <a:effectLst/>
              </a:rPr>
              <a:t>HAVING </a:t>
            </a:r>
            <a:r>
              <a:rPr lang="en-US" sz="1800" b="0" i="0" dirty="0">
                <a:solidFill>
                  <a:srgbClr val="262730"/>
                </a:solidFill>
                <a:effectLst/>
                <a:latin typeface="Source Sans Pro" panose="020B0503030403020204" pitchFamily="34" charset="0"/>
              </a:rPr>
              <a:t>to refine your results by including only groups that satisfy certain criteria.</a:t>
            </a:r>
          </a:p>
          <a:p>
            <a:pPr lvl="1"/>
            <a:endParaRPr lang="en-US" b="0" i="0" dirty="0">
              <a:solidFill>
                <a:srgbClr val="374151"/>
              </a:solidFill>
              <a:effectLst/>
              <a:latin typeface="Söhne"/>
            </a:endParaRPr>
          </a:p>
          <a:p>
            <a:r>
              <a:rPr lang="en-US" b="1" i="0" dirty="0">
                <a:solidFill>
                  <a:srgbClr val="374151"/>
                </a:solidFill>
                <a:effectLst/>
                <a:latin typeface="Söhne"/>
              </a:rPr>
              <a:t>Limitations:</a:t>
            </a:r>
          </a:p>
          <a:p>
            <a:pPr lvl="1">
              <a:buFont typeface="Arial" panose="020B0604020202020204" pitchFamily="34" charset="0"/>
              <a:buChar char="•"/>
            </a:pPr>
            <a:r>
              <a:rPr lang="en-US" sz="1800" b="1" i="0" dirty="0">
                <a:solidFill>
                  <a:srgbClr val="262730"/>
                </a:solidFill>
                <a:effectLst/>
                <a:latin typeface="Source Sans Pro" panose="020B0503030403020204" pitchFamily="34" charset="0"/>
              </a:rPr>
              <a:t>Post-Aggregation</a:t>
            </a:r>
            <a:r>
              <a:rPr lang="en-US" sz="1800" b="0" i="0" dirty="0">
                <a:solidFill>
                  <a:srgbClr val="262730"/>
                </a:solidFill>
                <a:effectLst/>
                <a:latin typeface="Source Sans Pro" panose="020B0503030403020204" pitchFamily="34" charset="0"/>
              </a:rPr>
              <a:t>: </a:t>
            </a:r>
            <a:r>
              <a:rPr lang="en-US" sz="1800" dirty="0">
                <a:solidFill>
                  <a:srgbClr val="2E95D3"/>
                </a:solidFill>
                <a:effectLst/>
              </a:rPr>
              <a:t> HAVING</a:t>
            </a:r>
            <a:r>
              <a:rPr lang="en-US" sz="1800" b="0" i="0" dirty="0">
                <a:solidFill>
                  <a:srgbClr val="262730"/>
                </a:solidFill>
                <a:effectLst/>
                <a:latin typeface="Source Sans Pro" panose="020B0503030403020204" pitchFamily="34" charset="0"/>
              </a:rPr>
              <a:t> works only after data is grouped and aggregated, not on individual rows.</a:t>
            </a:r>
          </a:p>
          <a:p>
            <a:pPr lvl="1">
              <a:buFont typeface="Arial" panose="020B0604020202020204" pitchFamily="34" charset="0"/>
              <a:buChar char="•"/>
            </a:pPr>
            <a:endParaRPr lang="en-US" sz="1800" b="0" i="0" dirty="0">
              <a:solidFill>
                <a:srgbClr val="262730"/>
              </a:solidFill>
              <a:effectLst/>
              <a:latin typeface="Source Sans Pro" panose="020B0503030403020204" pitchFamily="34" charset="0"/>
            </a:endParaRPr>
          </a:p>
          <a:p>
            <a:pPr lvl="1">
              <a:buFont typeface="Arial" panose="020B0604020202020204" pitchFamily="34" charset="0"/>
              <a:buChar char="•"/>
            </a:pPr>
            <a:r>
              <a:rPr lang="en-US" sz="1800" b="1" i="0" dirty="0">
                <a:solidFill>
                  <a:srgbClr val="262730"/>
                </a:solidFill>
                <a:effectLst/>
                <a:latin typeface="Source Sans Pro" panose="020B0503030403020204" pitchFamily="34" charset="0"/>
              </a:rPr>
              <a:t>Aggregate-Specific</a:t>
            </a:r>
            <a:r>
              <a:rPr lang="en-US" sz="1800" b="0" i="0" dirty="0">
                <a:solidFill>
                  <a:srgbClr val="262730"/>
                </a:solidFill>
                <a:effectLst/>
                <a:latin typeface="Source Sans Pro" panose="020B0503030403020204" pitchFamily="34" charset="0"/>
              </a:rPr>
              <a:t>: It's meant for filtering based on aggregate calculations, not individual row conditions.</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082593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Order of Operations</a:t>
            </a:r>
          </a:p>
        </p:txBody>
      </p:sp>
    </p:spTree>
    <p:extLst>
      <p:ext uri="{BB962C8B-B14F-4D97-AF65-F5344CB8AC3E}">
        <p14:creationId xmlns:p14="http://schemas.microsoft.com/office/powerpoint/2010/main" val="2154336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FAB80-C3AD-C780-FF1B-E03721484522}"/>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DD0CCC7B-20DC-91AF-9452-82E4FCB1E07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7BC6A4A-BBAF-92E0-8C87-051BA7A598B3}"/>
              </a:ext>
            </a:extLst>
          </p:cNvPr>
          <p:cNvSpPr>
            <a:spLocks noGrp="1"/>
          </p:cNvSpPr>
          <p:nvPr>
            <p:ph type="title"/>
          </p:nvPr>
        </p:nvSpPr>
        <p:spPr>
          <a:xfrm>
            <a:off x="400050" y="119939"/>
            <a:ext cx="8229600" cy="428312"/>
          </a:xfrm>
        </p:spPr>
        <p:txBody>
          <a:bodyPr/>
          <a:lstStyle/>
          <a:p>
            <a:r>
              <a:rPr lang="en-US" dirty="0"/>
              <a:t>Using Aliases with Aggregates</a:t>
            </a:r>
          </a:p>
        </p:txBody>
      </p:sp>
      <p:sp>
        <p:nvSpPr>
          <p:cNvPr id="7" name="Content Placeholder 6">
            <a:extLst>
              <a:ext uri="{FF2B5EF4-FFF2-40B4-BE49-F238E27FC236}">
                <a16:creationId xmlns:a16="http://schemas.microsoft.com/office/drawing/2014/main" id="{F9C5A0CF-6AA5-42F7-BBD2-28557C74C6CD}"/>
              </a:ext>
            </a:extLst>
          </p:cNvPr>
          <p:cNvSpPr>
            <a:spLocks noGrp="1"/>
          </p:cNvSpPr>
          <p:nvPr>
            <p:ph idx="1"/>
          </p:nvPr>
        </p:nvSpPr>
        <p:spPr>
          <a:xfrm>
            <a:off x="400050" y="1225062"/>
            <a:ext cx="8229600" cy="5002701"/>
          </a:xfrm>
        </p:spPr>
        <p:txBody>
          <a:bodyPr/>
          <a:lstStyle/>
          <a:p>
            <a:r>
              <a:rPr lang="en-US" b="1" i="0" dirty="0">
                <a:solidFill>
                  <a:srgbClr val="262730"/>
                </a:solidFill>
                <a:effectLst/>
                <a:latin typeface="Source Sans Pro" panose="020B0503030403020204" pitchFamily="34" charset="0"/>
              </a:rPr>
              <a:t>Order of Operations in SQL:</a:t>
            </a:r>
          </a:p>
          <a:p>
            <a:endParaRPr lang="en-US" b="1" i="0" dirty="0">
              <a:solidFill>
                <a:srgbClr val="262730"/>
              </a:solidFill>
              <a:effectLst/>
              <a:latin typeface="Source Sans Pro" panose="020B0503030403020204" pitchFamily="34" charset="0"/>
            </a:endParaRPr>
          </a:p>
          <a:p>
            <a:pPr marL="1257300" lvl="2" indent="-342900">
              <a:buFont typeface="+mj-lt"/>
              <a:buAutoNum type="arabicPeriod"/>
            </a:pPr>
            <a:r>
              <a:rPr lang="en-US" sz="2000" b="1" i="0" dirty="0">
                <a:solidFill>
                  <a:srgbClr val="262730"/>
                </a:solidFill>
                <a:effectLst/>
                <a:latin typeface="Source Sans Pro" panose="020B0503030403020204" pitchFamily="34" charset="0"/>
              </a:rPr>
              <a:t>FROM </a:t>
            </a:r>
          </a:p>
          <a:p>
            <a:pPr marL="1257300" lvl="2" indent="-342900">
              <a:buFont typeface="+mj-lt"/>
              <a:buAutoNum type="arabicPeriod"/>
            </a:pPr>
            <a:r>
              <a:rPr lang="en-US" sz="2000" b="1" i="0" dirty="0">
                <a:solidFill>
                  <a:srgbClr val="262730"/>
                </a:solidFill>
                <a:effectLst/>
                <a:latin typeface="Source Sans Pro" panose="020B0503030403020204" pitchFamily="34" charset="0"/>
              </a:rPr>
              <a:t>JOIN</a:t>
            </a:r>
            <a:endParaRPr lang="en-US" sz="2000" b="0" i="0" dirty="0">
              <a:solidFill>
                <a:srgbClr val="262730"/>
              </a:solidFill>
              <a:effectLst/>
              <a:latin typeface="Source Sans Pro" panose="020B0503030403020204" pitchFamily="34" charset="0"/>
            </a:endParaRPr>
          </a:p>
          <a:p>
            <a:pPr marL="1257300" lvl="2" indent="-342900">
              <a:buFont typeface="+mj-lt"/>
              <a:buAutoNum type="arabicPeriod"/>
            </a:pPr>
            <a:r>
              <a:rPr lang="en-US" sz="2000" b="1" i="0" dirty="0">
                <a:solidFill>
                  <a:srgbClr val="262730"/>
                </a:solidFill>
                <a:effectLst/>
                <a:latin typeface="Source Sans Pro" panose="020B0503030403020204" pitchFamily="34" charset="0"/>
              </a:rPr>
              <a:t>WHERE</a:t>
            </a:r>
            <a:endParaRPr lang="en-US" sz="2000" b="0" i="0" dirty="0">
              <a:solidFill>
                <a:srgbClr val="262730"/>
              </a:solidFill>
              <a:effectLst/>
              <a:latin typeface="Source Sans Pro" panose="020B0503030403020204" pitchFamily="34" charset="0"/>
            </a:endParaRPr>
          </a:p>
          <a:p>
            <a:pPr marL="1257300" lvl="2" indent="-342900">
              <a:buFont typeface="+mj-lt"/>
              <a:buAutoNum type="arabicPeriod"/>
            </a:pPr>
            <a:r>
              <a:rPr lang="en-US" sz="2000" b="1" i="0" dirty="0">
                <a:solidFill>
                  <a:srgbClr val="262730"/>
                </a:solidFill>
                <a:effectLst/>
                <a:latin typeface="Source Sans Pro" panose="020B0503030403020204" pitchFamily="34" charset="0"/>
              </a:rPr>
              <a:t>GROUP</a:t>
            </a:r>
            <a:endParaRPr lang="en-US" sz="2000" b="0" i="0" dirty="0">
              <a:solidFill>
                <a:srgbClr val="262730"/>
              </a:solidFill>
              <a:effectLst/>
              <a:latin typeface="Source Sans Pro" panose="020B0503030403020204" pitchFamily="34" charset="0"/>
            </a:endParaRPr>
          </a:p>
          <a:p>
            <a:pPr marL="1257300" lvl="2" indent="-342900">
              <a:buFont typeface="+mj-lt"/>
              <a:buAutoNum type="arabicPeriod"/>
            </a:pPr>
            <a:r>
              <a:rPr lang="en-US" sz="2000" b="1" i="0" dirty="0">
                <a:solidFill>
                  <a:srgbClr val="262730"/>
                </a:solidFill>
                <a:effectLst/>
                <a:latin typeface="Source Sans Pro" panose="020B0503030403020204" pitchFamily="34" charset="0"/>
              </a:rPr>
              <a:t>Aggregate Functions</a:t>
            </a:r>
          </a:p>
          <a:p>
            <a:pPr marL="1257300" lvl="2" indent="-342900">
              <a:buFont typeface="+mj-lt"/>
              <a:buAutoNum type="arabicPeriod" startAt="6"/>
            </a:pPr>
            <a:r>
              <a:rPr lang="en-US" sz="2000" b="1" i="0" dirty="0">
                <a:solidFill>
                  <a:srgbClr val="262730"/>
                </a:solidFill>
                <a:effectLst/>
                <a:latin typeface="Source Sans Pro" panose="020B0503030403020204" pitchFamily="34" charset="0"/>
              </a:rPr>
              <a:t>SELECT Clause</a:t>
            </a:r>
            <a:endParaRPr lang="en-US" sz="2000" b="0" i="0" dirty="0">
              <a:solidFill>
                <a:srgbClr val="262730"/>
              </a:solidFill>
              <a:effectLst/>
              <a:latin typeface="Source Sans Pro" panose="020B0503030403020204" pitchFamily="34" charset="0"/>
            </a:endParaRPr>
          </a:p>
          <a:p>
            <a:pPr marL="1257300" lvl="2" indent="-342900">
              <a:buFont typeface="+mj-lt"/>
              <a:buAutoNum type="arabicPeriod" startAt="6"/>
            </a:pPr>
            <a:r>
              <a:rPr lang="en-US" sz="2000" b="1" i="0" dirty="0">
                <a:solidFill>
                  <a:srgbClr val="262730"/>
                </a:solidFill>
                <a:effectLst/>
                <a:latin typeface="Source Sans Pro" panose="020B0503030403020204" pitchFamily="34" charset="0"/>
              </a:rPr>
              <a:t>HAVING Clause</a:t>
            </a:r>
            <a:endParaRPr lang="en-US" sz="2000" b="0" i="0" dirty="0">
              <a:solidFill>
                <a:srgbClr val="262730"/>
              </a:solidFill>
              <a:effectLst/>
              <a:latin typeface="Source Sans Pro" panose="020B0503030403020204" pitchFamily="34" charset="0"/>
            </a:endParaRPr>
          </a:p>
          <a:p>
            <a:pPr marL="1257300" lvl="2" indent="-342900">
              <a:buFont typeface="+mj-lt"/>
              <a:buAutoNum type="arabicPeriod" startAt="6"/>
            </a:pPr>
            <a:r>
              <a:rPr lang="en-US" sz="2000" b="1" i="0" dirty="0">
                <a:solidFill>
                  <a:srgbClr val="262730"/>
                </a:solidFill>
                <a:effectLst/>
                <a:latin typeface="Source Sans Pro" panose="020B0503030403020204" pitchFamily="34" charset="0"/>
              </a:rPr>
              <a:t>ORDER BY Clause</a:t>
            </a:r>
            <a:endParaRPr lang="en-US" sz="2000" b="0" i="0" dirty="0">
              <a:solidFill>
                <a:srgbClr val="1C1917"/>
              </a:solidFill>
              <a:effectLst/>
              <a:latin typeface="-apple-system"/>
            </a:endParaRPr>
          </a:p>
        </p:txBody>
      </p:sp>
    </p:spTree>
    <p:extLst>
      <p:ext uri="{BB962C8B-B14F-4D97-AF65-F5344CB8AC3E}">
        <p14:creationId xmlns:p14="http://schemas.microsoft.com/office/powerpoint/2010/main" val="972980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5FBAF-A88E-878E-E74C-6BA60A6F07B2}"/>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CB697036-8A45-0BD8-EF0D-3A5D8A071B88}"/>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D4074AD-C538-BFAE-D316-C040EF9FAAC9}"/>
              </a:ext>
            </a:extLst>
          </p:cNvPr>
          <p:cNvSpPr>
            <a:spLocks noGrp="1"/>
          </p:cNvSpPr>
          <p:nvPr>
            <p:ph type="title"/>
          </p:nvPr>
        </p:nvSpPr>
        <p:spPr>
          <a:xfrm>
            <a:off x="400050" y="119939"/>
            <a:ext cx="8229600" cy="428312"/>
          </a:xfrm>
        </p:spPr>
        <p:txBody>
          <a:bodyPr/>
          <a:lstStyle/>
          <a:p>
            <a:r>
              <a:rPr lang="en-US" dirty="0"/>
              <a:t>Order of Operations</a:t>
            </a:r>
          </a:p>
        </p:txBody>
      </p:sp>
      <p:sp>
        <p:nvSpPr>
          <p:cNvPr id="7" name="Content Placeholder 6">
            <a:extLst>
              <a:ext uri="{FF2B5EF4-FFF2-40B4-BE49-F238E27FC236}">
                <a16:creationId xmlns:a16="http://schemas.microsoft.com/office/drawing/2014/main" id="{C950A7C4-9581-C58D-784C-B9266196443D}"/>
              </a:ext>
            </a:extLst>
          </p:cNvPr>
          <p:cNvSpPr>
            <a:spLocks noGrp="1"/>
          </p:cNvSpPr>
          <p:nvPr>
            <p:ph idx="1"/>
          </p:nvPr>
        </p:nvSpPr>
        <p:spPr>
          <a:xfrm>
            <a:off x="400050" y="1225062"/>
            <a:ext cx="8229600" cy="5002701"/>
          </a:xfrm>
        </p:spPr>
        <p:txBody>
          <a:bodyPr/>
          <a:lstStyle/>
          <a:p>
            <a:pPr marL="514350" lvl="1" indent="0">
              <a:buNone/>
            </a:pPr>
            <a:endParaRPr lang="en-US" b="1" i="0" dirty="0">
              <a:solidFill>
                <a:srgbClr val="262730"/>
              </a:solidFill>
              <a:effectLst/>
              <a:latin typeface="Source Sans Pro" panose="020B0503030403020204" pitchFamily="34" charset="0"/>
            </a:endParaRPr>
          </a:p>
          <a:p>
            <a:pPr marL="857250" lvl="1" indent="-342900">
              <a:buFont typeface="+mj-lt"/>
              <a:buAutoNum type="arabicPeriod"/>
            </a:pPr>
            <a:r>
              <a:rPr lang="en-US" b="1" i="0" dirty="0">
                <a:solidFill>
                  <a:srgbClr val="262730"/>
                </a:solidFill>
                <a:effectLst/>
                <a:latin typeface="Source Sans Pro" panose="020B0503030403020204" pitchFamily="34" charset="0"/>
              </a:rPr>
              <a:t>FROM Clause</a:t>
            </a:r>
            <a:r>
              <a:rPr lang="en-US" b="0" i="0" dirty="0">
                <a:solidFill>
                  <a:srgbClr val="262730"/>
                </a:solidFill>
                <a:effectLst/>
                <a:latin typeface="Source Sans Pro" panose="020B0503030403020204" pitchFamily="34" charset="0"/>
              </a:rPr>
              <a:t>: The query begins by identifying the data source</a:t>
            </a:r>
          </a:p>
          <a:p>
            <a:pPr marL="857250" lvl="1" indent="-342900">
              <a:buFont typeface="+mj-lt"/>
              <a:buAutoNum type="arabicPeriod"/>
            </a:pPr>
            <a:endParaRPr lang="en-US" b="0" i="0" dirty="0">
              <a:solidFill>
                <a:srgbClr val="262730"/>
              </a:solidFill>
              <a:effectLst/>
              <a:latin typeface="Source Sans Pro" panose="020B0503030403020204" pitchFamily="34" charset="0"/>
            </a:endParaRPr>
          </a:p>
          <a:p>
            <a:pPr marL="857250" lvl="1" indent="-342900">
              <a:buFont typeface="+mj-lt"/>
              <a:buAutoNum type="arabicPeriod"/>
            </a:pPr>
            <a:r>
              <a:rPr lang="en-US" b="1" i="0" dirty="0">
                <a:solidFill>
                  <a:srgbClr val="262730"/>
                </a:solidFill>
                <a:effectLst/>
                <a:latin typeface="Source Sans Pro" panose="020B0503030403020204" pitchFamily="34" charset="0"/>
              </a:rPr>
              <a:t>JOINs</a:t>
            </a:r>
            <a:r>
              <a:rPr lang="en-US" b="0" i="0" dirty="0">
                <a:solidFill>
                  <a:srgbClr val="262730"/>
                </a:solidFill>
                <a:effectLst/>
                <a:latin typeface="Source Sans Pro" panose="020B0503030403020204" pitchFamily="34" charset="0"/>
              </a:rPr>
              <a:t>: If there are any joins, they are processed next,</a:t>
            </a:r>
          </a:p>
          <a:p>
            <a:pPr marL="857250" lvl="1" indent="-342900">
              <a:buFont typeface="+mj-lt"/>
              <a:buAutoNum type="arabicPeriod"/>
            </a:pPr>
            <a:endParaRPr lang="en-US" b="0" i="0" dirty="0">
              <a:solidFill>
                <a:srgbClr val="262730"/>
              </a:solidFill>
              <a:effectLst/>
              <a:latin typeface="Source Sans Pro" panose="020B0503030403020204" pitchFamily="34" charset="0"/>
            </a:endParaRPr>
          </a:p>
          <a:p>
            <a:pPr marL="857250" lvl="1" indent="-342900">
              <a:buFont typeface="+mj-lt"/>
              <a:buAutoNum type="arabicPeriod"/>
            </a:pPr>
            <a:r>
              <a:rPr lang="en-US" b="1" i="0" dirty="0">
                <a:solidFill>
                  <a:srgbClr val="262730"/>
                </a:solidFill>
                <a:effectLst/>
                <a:latin typeface="Source Sans Pro" panose="020B0503030403020204" pitchFamily="34" charset="0"/>
              </a:rPr>
              <a:t>WHERE Clause</a:t>
            </a:r>
            <a:r>
              <a:rPr lang="en-US" b="0" i="0" dirty="0">
                <a:solidFill>
                  <a:srgbClr val="262730"/>
                </a:solidFill>
                <a:effectLst/>
                <a:latin typeface="Source Sans Pro" panose="020B0503030403020204" pitchFamily="34" charset="0"/>
              </a:rPr>
              <a:t>: This filters rows based on specified conditions before any grouping or aggregation occurs.</a:t>
            </a:r>
          </a:p>
          <a:p>
            <a:pPr marL="857250" lvl="1" indent="-342900">
              <a:buFont typeface="+mj-lt"/>
              <a:buAutoNum type="arabicPeriod"/>
            </a:pPr>
            <a:endParaRPr lang="en-US" b="0" i="0" dirty="0">
              <a:solidFill>
                <a:srgbClr val="262730"/>
              </a:solidFill>
              <a:effectLst/>
              <a:latin typeface="Source Sans Pro" panose="020B0503030403020204" pitchFamily="34" charset="0"/>
            </a:endParaRPr>
          </a:p>
          <a:p>
            <a:pPr marL="857250" lvl="1" indent="-342900">
              <a:buFont typeface="+mj-lt"/>
              <a:buAutoNum type="arabicPeriod"/>
            </a:pPr>
            <a:r>
              <a:rPr lang="en-US" b="1" i="0" dirty="0">
                <a:solidFill>
                  <a:srgbClr val="262730"/>
                </a:solidFill>
                <a:effectLst/>
                <a:latin typeface="Source Sans Pro" panose="020B0503030403020204" pitchFamily="34" charset="0"/>
              </a:rPr>
              <a:t>GROUP BY Clause</a:t>
            </a:r>
            <a:r>
              <a:rPr lang="en-US" b="0" i="0" dirty="0">
                <a:solidFill>
                  <a:srgbClr val="262730"/>
                </a:solidFill>
                <a:effectLst/>
                <a:latin typeface="Source Sans Pro" panose="020B0503030403020204" pitchFamily="34" charset="0"/>
              </a:rPr>
              <a:t>: After filtering, the GROUP BY clause organizes the data into groups based on one or more columns.</a:t>
            </a:r>
          </a:p>
          <a:p>
            <a:pPr marL="857250" lvl="1" indent="-342900">
              <a:buFont typeface="+mj-lt"/>
              <a:buAutoNum type="arabicPeriod"/>
            </a:pPr>
            <a:endParaRPr lang="en-US" b="0" i="0" dirty="0">
              <a:solidFill>
                <a:srgbClr val="262730"/>
              </a:solidFill>
              <a:effectLst/>
              <a:latin typeface="Source Sans Pro" panose="020B0503030403020204" pitchFamily="34" charset="0"/>
            </a:endParaRPr>
          </a:p>
          <a:p>
            <a:pPr marL="857250" lvl="1" indent="-342900">
              <a:buFont typeface="+mj-lt"/>
              <a:buAutoNum type="arabicPeriod"/>
            </a:pPr>
            <a:r>
              <a:rPr lang="en-US" b="1" i="0" dirty="0">
                <a:solidFill>
                  <a:srgbClr val="262730"/>
                </a:solidFill>
                <a:effectLst/>
                <a:latin typeface="Source Sans Pro" panose="020B0503030403020204" pitchFamily="34" charset="0"/>
              </a:rPr>
              <a:t>Aggregate Functions</a:t>
            </a:r>
            <a:r>
              <a:rPr lang="en-US" b="0" i="0" dirty="0">
                <a:solidFill>
                  <a:srgbClr val="262730"/>
                </a:solidFill>
                <a:effectLst/>
                <a:latin typeface="Source Sans Pro" panose="020B0503030403020204" pitchFamily="34" charset="0"/>
              </a:rPr>
              <a:t>: Aggregate functions are applied to the grouped data to perform calculations.</a:t>
            </a:r>
          </a:p>
          <a:p>
            <a:pPr lvl="3"/>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360303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marL="0" indent="0" algn="l">
              <a:buNone/>
            </a:pPr>
            <a:endParaRPr lang="en-US" b="0" i="0" dirty="0">
              <a:solidFill>
                <a:srgbClr val="24292F"/>
              </a:solidFill>
              <a:effectLst/>
              <a:latin typeface="-apple-system"/>
            </a:endParaRPr>
          </a:p>
          <a:p>
            <a:pPr lvl="1"/>
            <a:r>
              <a:rPr lang="en-US" b="0" i="0" dirty="0">
                <a:solidFill>
                  <a:srgbClr val="262730"/>
                </a:solidFill>
                <a:effectLst/>
                <a:latin typeface="Source Sans Pro" panose="020B0503030403020204" pitchFamily="34" charset="0"/>
              </a:rPr>
              <a:t>Understand the purpose of the GROUP BY clause.</a:t>
            </a:r>
          </a:p>
          <a:p>
            <a:pPr lvl="1"/>
            <a:endParaRPr lang="en-US" b="0" i="0" dirty="0">
              <a:solidFill>
                <a:srgbClr val="262730"/>
              </a:solidFill>
              <a:effectLst/>
              <a:latin typeface="Source Sans Pro" panose="020B0503030403020204" pitchFamily="34" charset="0"/>
            </a:endParaRPr>
          </a:p>
          <a:p>
            <a:pPr lvl="1"/>
            <a:r>
              <a:rPr lang="en-US" b="0" i="0" dirty="0">
                <a:solidFill>
                  <a:srgbClr val="262730"/>
                </a:solidFill>
                <a:effectLst/>
                <a:latin typeface="Source Sans Pro" panose="020B0503030403020204" pitchFamily="34" charset="0"/>
              </a:rPr>
              <a:t>Apply common aggregate functions like </a:t>
            </a:r>
            <a:r>
              <a:rPr lang="en-US" b="0" i="0" dirty="0">
                <a:solidFill>
                  <a:srgbClr val="F58220"/>
                </a:solidFill>
                <a:effectLst/>
                <a:latin typeface="Source Sans Pro" panose="020B0503030403020204" pitchFamily="34" charset="0"/>
              </a:rPr>
              <a:t>SUM()</a:t>
            </a:r>
            <a:r>
              <a:rPr lang="en-US" b="0" i="0" dirty="0">
                <a:solidFill>
                  <a:srgbClr val="262730"/>
                </a:solidFill>
                <a:effectLst/>
                <a:latin typeface="Source Sans Pro" panose="020B0503030403020204" pitchFamily="34" charset="0"/>
              </a:rPr>
              <a:t>, </a:t>
            </a:r>
            <a:r>
              <a:rPr lang="en-US" b="0" i="0" dirty="0">
                <a:solidFill>
                  <a:srgbClr val="F58220"/>
                </a:solidFill>
                <a:effectLst/>
                <a:latin typeface="Source Sans Pro" panose="020B0503030403020204" pitchFamily="34" charset="0"/>
              </a:rPr>
              <a:t>AVG()</a:t>
            </a:r>
            <a:r>
              <a:rPr lang="en-US" b="0" i="0" dirty="0">
                <a:solidFill>
                  <a:srgbClr val="262730"/>
                </a:solidFill>
                <a:effectLst/>
                <a:latin typeface="Source Sans Pro" panose="020B0503030403020204" pitchFamily="34" charset="0"/>
              </a:rPr>
              <a:t>, </a:t>
            </a:r>
            <a:r>
              <a:rPr lang="en-US" b="0" i="0" dirty="0">
                <a:solidFill>
                  <a:srgbClr val="F58220"/>
                </a:solidFill>
                <a:effectLst/>
                <a:latin typeface="Source Sans Pro" panose="020B0503030403020204" pitchFamily="34" charset="0"/>
              </a:rPr>
              <a:t>COUNT()</a:t>
            </a:r>
            <a:r>
              <a:rPr lang="en-US" b="0" i="0" dirty="0">
                <a:solidFill>
                  <a:srgbClr val="262730"/>
                </a:solidFill>
                <a:effectLst/>
                <a:latin typeface="Source Sans Pro" panose="020B0503030403020204" pitchFamily="34" charset="0"/>
              </a:rPr>
              <a:t>, </a:t>
            </a:r>
            <a:r>
              <a:rPr lang="en-US" b="0" i="0" dirty="0">
                <a:solidFill>
                  <a:srgbClr val="F58220"/>
                </a:solidFill>
                <a:effectLst/>
                <a:latin typeface="Source Sans Pro" panose="020B0503030403020204" pitchFamily="34" charset="0"/>
              </a:rPr>
              <a:t>MAX()</a:t>
            </a:r>
            <a:r>
              <a:rPr lang="en-US" b="0" i="0" dirty="0">
                <a:solidFill>
                  <a:srgbClr val="262730"/>
                </a:solidFill>
                <a:effectLst/>
                <a:latin typeface="Source Sans Pro" panose="020B0503030403020204" pitchFamily="34" charset="0"/>
              </a:rPr>
              <a:t>, and</a:t>
            </a:r>
            <a:r>
              <a:rPr lang="en-US" b="0" i="0" dirty="0">
                <a:solidFill>
                  <a:srgbClr val="F58220"/>
                </a:solidFill>
                <a:effectLst/>
                <a:latin typeface="Source Sans Pro" panose="020B0503030403020204" pitchFamily="34" charset="0"/>
              </a:rPr>
              <a:t> MIN()</a:t>
            </a:r>
            <a:r>
              <a:rPr lang="en-US" b="0" i="0" dirty="0">
                <a:solidFill>
                  <a:srgbClr val="262730"/>
                </a:solidFill>
                <a:effectLst/>
                <a:latin typeface="Source Sans Pro" panose="020B0503030403020204" pitchFamily="34" charset="0"/>
              </a:rPr>
              <a:t>.</a:t>
            </a:r>
          </a:p>
          <a:p>
            <a:pPr lvl="1"/>
            <a:endParaRPr lang="en-US" b="0" i="0" dirty="0">
              <a:solidFill>
                <a:srgbClr val="262730"/>
              </a:solidFill>
              <a:effectLst/>
              <a:latin typeface="Source Sans Pro" panose="020B0503030403020204" pitchFamily="34" charset="0"/>
            </a:endParaRPr>
          </a:p>
          <a:p>
            <a:pPr lvl="1"/>
            <a:r>
              <a:rPr lang="en-US" b="0" i="0" dirty="0">
                <a:solidFill>
                  <a:srgbClr val="262730"/>
                </a:solidFill>
                <a:effectLst/>
                <a:latin typeface="Source Sans Pro" panose="020B0503030403020204" pitchFamily="34" charset="0"/>
              </a:rPr>
              <a:t>Use aliases to improve query readability.</a:t>
            </a:r>
          </a:p>
          <a:p>
            <a:pPr lvl="1"/>
            <a:endParaRPr lang="en-US" b="0" i="0" dirty="0">
              <a:solidFill>
                <a:srgbClr val="262730"/>
              </a:solidFill>
              <a:effectLst/>
              <a:latin typeface="Source Sans Pro" panose="020B0503030403020204" pitchFamily="34" charset="0"/>
            </a:endParaRPr>
          </a:p>
          <a:p>
            <a:pPr lvl="1"/>
            <a:r>
              <a:rPr lang="en-US" b="0" i="0" dirty="0">
                <a:solidFill>
                  <a:srgbClr val="262730"/>
                </a:solidFill>
                <a:effectLst/>
                <a:latin typeface="Source Sans Pro" panose="020B0503030403020204" pitchFamily="34" charset="0"/>
              </a:rPr>
              <a:t>Differentiate between </a:t>
            </a:r>
            <a:r>
              <a:rPr lang="en-US" b="0" i="0" dirty="0">
                <a:solidFill>
                  <a:srgbClr val="3F80CD"/>
                </a:solidFill>
                <a:effectLst/>
                <a:latin typeface="Source Sans Pro" panose="020B0503030403020204" pitchFamily="34" charset="0"/>
              </a:rPr>
              <a:t>WHERE</a:t>
            </a:r>
            <a:r>
              <a:rPr lang="en-US" b="0" i="0" dirty="0">
                <a:solidFill>
                  <a:srgbClr val="262730"/>
                </a:solidFill>
                <a:effectLst/>
                <a:latin typeface="Source Sans Pro" panose="020B0503030403020204" pitchFamily="34" charset="0"/>
              </a:rPr>
              <a:t> and </a:t>
            </a:r>
            <a:r>
              <a:rPr lang="en-US" b="0" i="0" dirty="0">
                <a:solidFill>
                  <a:srgbClr val="3F80CD"/>
                </a:solidFill>
                <a:effectLst/>
                <a:latin typeface="Source Sans Pro" panose="020B0503030403020204" pitchFamily="34" charset="0"/>
              </a:rPr>
              <a:t>HAVING </a:t>
            </a:r>
            <a:r>
              <a:rPr lang="en-US" b="0" i="0" dirty="0">
                <a:solidFill>
                  <a:srgbClr val="262730"/>
                </a:solidFill>
                <a:effectLst/>
                <a:latin typeface="Source Sans Pro" panose="020B0503030403020204" pitchFamily="34" charset="0"/>
              </a:rPr>
              <a:t>clauses.</a:t>
            </a:r>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433C9-E5F5-43FE-14C7-3CEDD526F2D0}"/>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07F5ABAD-9E56-2792-2837-6137146AE01C}"/>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7FCEAB2A-D290-7AEF-C670-143C70A6EE17}"/>
              </a:ext>
            </a:extLst>
          </p:cNvPr>
          <p:cNvSpPr>
            <a:spLocks noGrp="1"/>
          </p:cNvSpPr>
          <p:nvPr>
            <p:ph type="title"/>
          </p:nvPr>
        </p:nvSpPr>
        <p:spPr>
          <a:xfrm>
            <a:off x="400050" y="119939"/>
            <a:ext cx="8229600" cy="428312"/>
          </a:xfrm>
        </p:spPr>
        <p:txBody>
          <a:bodyPr/>
          <a:lstStyle/>
          <a:p>
            <a:r>
              <a:rPr lang="en-US" dirty="0"/>
              <a:t>Order of Operations</a:t>
            </a:r>
          </a:p>
        </p:txBody>
      </p:sp>
      <p:sp>
        <p:nvSpPr>
          <p:cNvPr id="7" name="Content Placeholder 6">
            <a:extLst>
              <a:ext uri="{FF2B5EF4-FFF2-40B4-BE49-F238E27FC236}">
                <a16:creationId xmlns:a16="http://schemas.microsoft.com/office/drawing/2014/main" id="{2C564F98-4CD2-7951-B211-1EF0C700AC5E}"/>
              </a:ext>
            </a:extLst>
          </p:cNvPr>
          <p:cNvSpPr>
            <a:spLocks noGrp="1"/>
          </p:cNvSpPr>
          <p:nvPr>
            <p:ph idx="1"/>
          </p:nvPr>
        </p:nvSpPr>
        <p:spPr>
          <a:xfrm>
            <a:off x="400050" y="1225062"/>
            <a:ext cx="8229600" cy="5002701"/>
          </a:xfrm>
        </p:spPr>
        <p:txBody>
          <a:bodyPr/>
          <a:lstStyle/>
          <a:p>
            <a:pPr marL="971550" lvl="1" indent="-457200">
              <a:buFont typeface="+mj-lt"/>
              <a:buAutoNum type="arabicPeriod"/>
            </a:pPr>
            <a:endParaRPr lang="en-US" b="1" i="0" dirty="0">
              <a:solidFill>
                <a:srgbClr val="262730"/>
              </a:solidFill>
              <a:effectLst/>
              <a:latin typeface="Source Sans Pro" panose="020B0503030403020204" pitchFamily="34" charset="0"/>
            </a:endParaRPr>
          </a:p>
          <a:p>
            <a:pPr marL="971550" lvl="1" indent="-457200">
              <a:buFont typeface="+mj-lt"/>
              <a:buAutoNum type="arabicPeriod"/>
            </a:pPr>
            <a:endParaRPr lang="en-US" b="1" i="0" dirty="0">
              <a:solidFill>
                <a:srgbClr val="262730"/>
              </a:solidFill>
              <a:effectLst/>
              <a:latin typeface="Source Sans Pro" panose="020B0503030403020204" pitchFamily="34" charset="0"/>
            </a:endParaRPr>
          </a:p>
          <a:p>
            <a:pPr marL="971550" lvl="1" indent="-457200">
              <a:buFont typeface="+mj-lt"/>
              <a:buAutoNum type="arabicPeriod" startAt="6"/>
            </a:pPr>
            <a:r>
              <a:rPr lang="en-US" b="1" i="0" dirty="0">
                <a:solidFill>
                  <a:srgbClr val="262730"/>
                </a:solidFill>
                <a:effectLst/>
                <a:latin typeface="Source Sans Pro" panose="020B0503030403020204" pitchFamily="34" charset="0"/>
              </a:rPr>
              <a:t>SELECT Clause</a:t>
            </a:r>
            <a:r>
              <a:rPr lang="en-US" b="0" i="0" dirty="0">
                <a:solidFill>
                  <a:srgbClr val="262730"/>
                </a:solidFill>
                <a:effectLst/>
                <a:latin typeface="Source Sans Pro" panose="020B0503030403020204" pitchFamily="34" charset="0"/>
              </a:rPr>
              <a:t>: This is where aliases are typically used. After the data is grouped and aggregated, you can assign aliases to the results of aggregate functions for clarity and readability.</a:t>
            </a:r>
          </a:p>
          <a:p>
            <a:pPr marL="971550" lvl="1" indent="-457200">
              <a:buFont typeface="+mj-lt"/>
              <a:buAutoNum type="arabicPeriod" startAt="6"/>
            </a:pPr>
            <a:endParaRPr lang="en-US" b="0" i="0" dirty="0">
              <a:solidFill>
                <a:srgbClr val="262730"/>
              </a:solidFill>
              <a:effectLst/>
              <a:latin typeface="Source Sans Pro" panose="020B0503030403020204" pitchFamily="34" charset="0"/>
            </a:endParaRPr>
          </a:p>
          <a:p>
            <a:pPr marL="971550" lvl="1" indent="-457200">
              <a:buFont typeface="+mj-lt"/>
              <a:buAutoNum type="arabicPeriod" startAt="6"/>
            </a:pPr>
            <a:r>
              <a:rPr lang="en-US" b="1" i="0" dirty="0">
                <a:solidFill>
                  <a:srgbClr val="262730"/>
                </a:solidFill>
                <a:effectLst/>
                <a:latin typeface="Source Sans Pro" panose="020B0503030403020204" pitchFamily="34" charset="0"/>
              </a:rPr>
              <a:t>HAVING Clause</a:t>
            </a:r>
            <a:r>
              <a:rPr lang="en-US" b="0" i="0" dirty="0">
                <a:solidFill>
                  <a:srgbClr val="262730"/>
                </a:solidFill>
                <a:effectLst/>
                <a:latin typeface="Source Sans Pro" panose="020B0503030403020204" pitchFamily="34" charset="0"/>
              </a:rPr>
              <a:t>: This filters groups based on conditions applied to the aggregated results</a:t>
            </a:r>
          </a:p>
          <a:p>
            <a:pPr marL="971550" lvl="1" indent="-457200">
              <a:buFont typeface="+mj-lt"/>
              <a:buAutoNum type="arabicPeriod" startAt="6"/>
            </a:pPr>
            <a:endParaRPr lang="en-US" b="0" i="0" dirty="0">
              <a:solidFill>
                <a:srgbClr val="262730"/>
              </a:solidFill>
              <a:effectLst/>
              <a:latin typeface="Source Sans Pro" panose="020B0503030403020204" pitchFamily="34" charset="0"/>
            </a:endParaRPr>
          </a:p>
          <a:p>
            <a:pPr marL="971550" lvl="1" indent="-457200">
              <a:buFont typeface="+mj-lt"/>
              <a:buAutoNum type="arabicPeriod" startAt="6"/>
            </a:pPr>
            <a:r>
              <a:rPr lang="en-US" b="1" i="0" dirty="0">
                <a:solidFill>
                  <a:srgbClr val="262730"/>
                </a:solidFill>
                <a:effectLst/>
                <a:latin typeface="Source Sans Pro" panose="020B0503030403020204" pitchFamily="34" charset="0"/>
              </a:rPr>
              <a:t>ORDER BY Clause</a:t>
            </a:r>
            <a:r>
              <a:rPr lang="en-US" b="0" i="0" dirty="0">
                <a:solidFill>
                  <a:srgbClr val="262730"/>
                </a:solidFill>
                <a:effectLst/>
                <a:latin typeface="Source Sans Pro" panose="020B0503030403020204" pitchFamily="34" charset="0"/>
              </a:rPr>
              <a:t>: Finally, the ORDER BY clause sorts the result set based on one or more columns, which can include aliases.</a:t>
            </a:r>
          </a:p>
          <a:p>
            <a:pPr lvl="3"/>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389889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Recap</a:t>
            </a:r>
          </a:p>
        </p:txBody>
      </p:sp>
    </p:spTree>
    <p:extLst>
      <p:ext uri="{BB962C8B-B14F-4D97-AF65-F5344CB8AC3E}">
        <p14:creationId xmlns:p14="http://schemas.microsoft.com/office/powerpoint/2010/main" val="1051581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GROUP BY:</a:t>
            </a:r>
            <a:endParaRPr lang="en-US" b="0" i="0" dirty="0">
              <a:solidFill>
                <a:srgbClr val="374151"/>
              </a:solidFill>
              <a:effectLst/>
              <a:latin typeface="Söhne"/>
            </a:endParaRPr>
          </a:p>
          <a:p>
            <a:pPr lvl="1"/>
            <a:r>
              <a:rPr lang="en-US" b="0" i="0" dirty="0">
                <a:solidFill>
                  <a:srgbClr val="374151"/>
                </a:solidFill>
                <a:effectLst/>
                <a:latin typeface="Söhne"/>
              </a:rPr>
              <a:t>GROUP BY categorizes rows into groups to apply aggregates per group. This segments the data to show aggregates by categories.</a:t>
            </a:r>
          </a:p>
          <a:p>
            <a:pPr lvl="1"/>
            <a:endParaRPr lang="en-US" b="0" i="0" dirty="0">
              <a:solidFill>
                <a:srgbClr val="374151"/>
              </a:solidFill>
              <a:effectLst/>
              <a:latin typeface="Söhne"/>
            </a:endParaRPr>
          </a:p>
          <a:p>
            <a:r>
              <a:rPr lang="en-US" b="1" i="0" dirty="0">
                <a:solidFill>
                  <a:srgbClr val="374151"/>
                </a:solidFill>
                <a:effectLst/>
                <a:latin typeface="Söhne"/>
              </a:rPr>
              <a:t>Aggregates:</a:t>
            </a:r>
            <a:endParaRPr lang="en-US" b="0" i="0" dirty="0">
              <a:solidFill>
                <a:srgbClr val="374151"/>
              </a:solidFill>
              <a:effectLst/>
              <a:latin typeface="Söhne"/>
            </a:endParaRPr>
          </a:p>
          <a:p>
            <a:pPr lvl="1"/>
            <a:r>
              <a:rPr lang="en-US" b="0" i="0" dirty="0">
                <a:solidFill>
                  <a:srgbClr val="374151"/>
                </a:solidFill>
                <a:effectLst/>
                <a:latin typeface="Söhne"/>
              </a:rPr>
              <a:t>Aggregates perform calculations across rows of data to produce summarized results.</a:t>
            </a:r>
          </a:p>
          <a:p>
            <a:pPr lvl="1"/>
            <a:endParaRPr lang="en-US" b="0" i="0" dirty="0">
              <a:solidFill>
                <a:srgbClr val="374151"/>
              </a:solidFill>
              <a:effectLst/>
              <a:latin typeface="Söhne"/>
            </a:endParaRPr>
          </a:p>
          <a:p>
            <a:r>
              <a:rPr lang="en-US" b="1" i="0" dirty="0">
                <a:solidFill>
                  <a:srgbClr val="374151"/>
                </a:solidFill>
                <a:effectLst/>
                <a:latin typeface="Söhne"/>
              </a:rPr>
              <a:t>HAVING:</a:t>
            </a:r>
            <a:endParaRPr lang="en-US" b="0" i="0" dirty="0">
              <a:solidFill>
                <a:srgbClr val="374151"/>
              </a:solidFill>
              <a:effectLst/>
              <a:latin typeface="Söhne"/>
            </a:endParaRPr>
          </a:p>
          <a:p>
            <a:pPr lvl="1"/>
            <a:r>
              <a:rPr lang="en-US" b="0" i="0" dirty="0">
                <a:solidFill>
                  <a:srgbClr val="374151"/>
                </a:solidFill>
                <a:effectLst/>
                <a:latin typeface="Söhne"/>
              </a:rPr>
              <a:t>HAVING enables filtering group results by aggregate criteria to focus on significant groups. It is the aggregation equivalent of WHERE.</a:t>
            </a:r>
          </a:p>
          <a:p>
            <a:pPr lvl="2"/>
            <a:endParaRPr lang="en-US" b="0" i="0" dirty="0">
              <a:solidFill>
                <a:srgbClr val="29261B"/>
              </a:solidFill>
              <a:effectLst/>
              <a:latin typeface="-apple-system"/>
            </a:endParaRPr>
          </a:p>
          <a:p>
            <a:pPr algn="l"/>
            <a:endParaRPr lang="en-US" b="0" i="0" dirty="0">
              <a:solidFill>
                <a:srgbClr val="1C1917"/>
              </a:solidFill>
              <a:effectLst/>
              <a:latin typeface="-apple-system"/>
            </a:endParaRPr>
          </a:p>
          <a:p>
            <a:pPr lvl="1"/>
            <a:endParaRPr lang="en-US" b="0" i="0" dirty="0">
              <a:solidFill>
                <a:srgbClr val="1C1917"/>
              </a:solidFill>
              <a:effectLst/>
              <a:latin typeface="-apple-system"/>
            </a:endParaRPr>
          </a:p>
          <a:p>
            <a:pPr lvl="2"/>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10329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Group By Clause</a:t>
            </a:r>
          </a:p>
        </p:txBody>
      </p:sp>
    </p:spTree>
    <p:extLst>
      <p:ext uri="{BB962C8B-B14F-4D97-AF65-F5344CB8AC3E}">
        <p14:creationId xmlns:p14="http://schemas.microsoft.com/office/powerpoint/2010/main" val="3709253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597D8-5B79-17B7-D7D4-92367DDD11BF}"/>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93913FB3-5244-206A-53B8-5620694B69EF}"/>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6C2C3517-E2BD-4441-123F-AC38E2626841}"/>
              </a:ext>
            </a:extLst>
          </p:cNvPr>
          <p:cNvSpPr>
            <a:spLocks noGrp="1"/>
          </p:cNvSpPr>
          <p:nvPr>
            <p:ph type="title"/>
          </p:nvPr>
        </p:nvSpPr>
        <p:spPr>
          <a:xfrm>
            <a:off x="400050" y="119939"/>
            <a:ext cx="8229600" cy="428312"/>
          </a:xfrm>
        </p:spPr>
        <p:txBody>
          <a:bodyPr/>
          <a:lstStyle/>
          <a:p>
            <a:r>
              <a:rPr lang="en-US" dirty="0"/>
              <a:t>Using the Group By Clause</a:t>
            </a:r>
          </a:p>
        </p:txBody>
      </p:sp>
      <p:sp>
        <p:nvSpPr>
          <p:cNvPr id="7" name="Content Placeholder 6">
            <a:extLst>
              <a:ext uri="{FF2B5EF4-FFF2-40B4-BE49-F238E27FC236}">
                <a16:creationId xmlns:a16="http://schemas.microsoft.com/office/drawing/2014/main" id="{DEDC26A3-C195-8075-4A34-52A96026FD52}"/>
              </a:ext>
            </a:extLst>
          </p:cNvPr>
          <p:cNvSpPr>
            <a:spLocks noGrp="1"/>
          </p:cNvSpPr>
          <p:nvPr>
            <p:ph idx="1"/>
          </p:nvPr>
        </p:nvSpPr>
        <p:spPr>
          <a:xfrm>
            <a:off x="400050" y="1225062"/>
            <a:ext cx="8229600" cy="5002701"/>
          </a:xfrm>
        </p:spPr>
        <p:txBody>
          <a:bodyPr/>
          <a:lstStyle/>
          <a:p>
            <a:pPr marL="0" indent="0" algn="l">
              <a:buNone/>
            </a:pPr>
            <a:r>
              <a:rPr lang="en-US" b="1" i="0" dirty="0">
                <a:solidFill>
                  <a:srgbClr val="262730"/>
                </a:solidFill>
                <a:effectLst/>
                <a:latin typeface="Source Sans Pro" panose="020B0503030403020204" pitchFamily="34" charset="0"/>
              </a:rPr>
              <a:t>Purpose</a:t>
            </a:r>
            <a:r>
              <a:rPr lang="en-US" b="0" i="0" dirty="0">
                <a:solidFill>
                  <a:srgbClr val="262730"/>
                </a:solidFill>
                <a:effectLst/>
                <a:latin typeface="Source Sans Pro" panose="020B0503030403020204" pitchFamily="34" charset="0"/>
              </a:rPr>
              <a:t>: </a:t>
            </a:r>
            <a:r>
              <a:rPr lang="en-US" b="0" i="0" dirty="0">
                <a:solidFill>
                  <a:srgbClr val="F58220"/>
                </a:solidFill>
                <a:effectLst/>
                <a:latin typeface="Source Sans Pro" panose="020B0503030403020204" pitchFamily="34" charset="0"/>
              </a:rPr>
              <a:t>GROUP BY </a:t>
            </a:r>
            <a:r>
              <a:rPr lang="en-US" b="0" i="0" dirty="0">
                <a:solidFill>
                  <a:srgbClr val="262730"/>
                </a:solidFill>
                <a:effectLst/>
                <a:latin typeface="Source Sans Pro" panose="020B0503030403020204" pitchFamily="34" charset="0"/>
              </a:rPr>
              <a:t>is used to group rows that have the same values in specified columns into summary rows</a:t>
            </a:r>
          </a:p>
          <a:p>
            <a:pPr lvl="1">
              <a:buFont typeface="Arial" panose="020B0604020202020204" pitchFamily="34" charset="0"/>
              <a:buChar char="•"/>
            </a:pPr>
            <a:r>
              <a:rPr lang="en-US" b="0" i="0" dirty="0">
                <a:solidFill>
                  <a:srgbClr val="262730"/>
                </a:solidFill>
                <a:effectLst/>
                <a:latin typeface="Source Sans Pro" panose="020B0503030403020204" pitchFamily="34" charset="0"/>
              </a:rPr>
              <a:t>like "total sales per department" or "average salary per job title."</a:t>
            </a:r>
          </a:p>
          <a:p>
            <a:pPr lvl="1"/>
            <a:endParaRPr lang="en-US" b="0" i="0" dirty="0">
              <a:solidFill>
                <a:srgbClr val="1C1917"/>
              </a:solidFill>
              <a:effectLst/>
              <a:latin typeface="-apple-system"/>
            </a:endParaRPr>
          </a:p>
          <a:p>
            <a:r>
              <a:rPr lang="en-US" b="0" i="0" dirty="0">
                <a:solidFill>
                  <a:srgbClr val="1C1917"/>
                </a:solidFill>
                <a:effectLst/>
                <a:latin typeface="-apple-system"/>
              </a:rPr>
              <a:t>Basic syntax:</a:t>
            </a:r>
          </a:p>
          <a:p>
            <a:pPr marL="457200" lvl="1" indent="0">
              <a:buNone/>
            </a:pPr>
            <a:r>
              <a:rPr lang="en-US" b="0" i="0" dirty="0">
                <a:solidFill>
                  <a:srgbClr val="2E95D3"/>
                </a:solidFill>
                <a:effectLst/>
                <a:latin typeface="Söhne Mono"/>
              </a:rPr>
              <a:t>	SELECT</a:t>
            </a:r>
            <a:r>
              <a:rPr lang="en-US" b="0" i="0" dirty="0">
                <a:solidFill>
                  <a:srgbClr val="FFFFFF"/>
                </a:solidFill>
                <a:effectLst/>
                <a:latin typeface="Söhne Mono"/>
              </a:rPr>
              <a:t> </a:t>
            </a:r>
            <a:r>
              <a:rPr lang="en-US" sz="1600" b="0" i="0" dirty="0">
                <a:solidFill>
                  <a:srgbClr val="262730"/>
                </a:solidFill>
                <a:effectLst/>
                <a:latin typeface="Source Code Pro" panose="020B0509030403020204" pitchFamily="49" charset="0"/>
              </a:rPr>
              <a:t>column1</a:t>
            </a:r>
            <a:r>
              <a:rPr lang="en-US" sz="1600" b="0" i="0" dirty="0">
                <a:solidFill>
                  <a:srgbClr val="999999"/>
                </a:solidFill>
                <a:effectLst/>
                <a:latin typeface="Source Code Pro" panose="020B0509030403020204" pitchFamily="49" charset="0"/>
              </a:rPr>
              <a:t>,</a:t>
            </a:r>
            <a:r>
              <a:rPr lang="en-US" sz="1600" dirty="0">
                <a:solidFill>
                  <a:srgbClr val="262730"/>
                </a:solidFill>
                <a:latin typeface="Source Code Pro" panose="020B0509030403020204" pitchFamily="49" charset="0"/>
              </a:rPr>
              <a:t> </a:t>
            </a:r>
            <a:r>
              <a:rPr lang="en-US" sz="1600" b="0" i="0" dirty="0">
                <a:solidFill>
                  <a:srgbClr val="262730"/>
                </a:solidFill>
                <a:effectLst/>
                <a:latin typeface="Source Code Pro" panose="020B0509030403020204" pitchFamily="49" charset="0"/>
              </a:rPr>
              <a:t>column2</a:t>
            </a:r>
            <a:r>
              <a:rPr lang="en-US" sz="1600" b="0" i="0" dirty="0">
                <a:solidFill>
                  <a:srgbClr val="999999"/>
                </a:solidFill>
                <a:effectLst/>
                <a:latin typeface="Source Code Pro" panose="020B0509030403020204" pitchFamily="49" charset="0"/>
              </a:rPr>
              <a:t>,</a:t>
            </a:r>
            <a:r>
              <a:rPr lang="en-US" sz="1600" b="0" i="0" dirty="0">
                <a:solidFill>
                  <a:srgbClr val="262730"/>
                </a:solidFill>
                <a:effectLst/>
                <a:latin typeface="Source Code Pro" panose="020B0509030403020204" pitchFamily="49" charset="0"/>
              </a:rPr>
              <a:t> AGGREGATE_FUNCTION</a:t>
            </a:r>
            <a:r>
              <a:rPr lang="en-US" sz="1600" b="0" i="0" dirty="0">
                <a:solidFill>
                  <a:srgbClr val="999999"/>
                </a:solidFill>
                <a:effectLst/>
                <a:latin typeface="Source Code Pro" panose="020B0509030403020204" pitchFamily="49" charset="0"/>
              </a:rPr>
              <a:t>(</a:t>
            </a:r>
            <a:r>
              <a:rPr lang="en-US" sz="1600" b="0" i="0" dirty="0">
                <a:solidFill>
                  <a:srgbClr val="262730"/>
                </a:solidFill>
                <a:effectLst/>
                <a:latin typeface="Source Code Pro" panose="020B0509030403020204" pitchFamily="49" charset="0"/>
              </a:rPr>
              <a:t>column3</a:t>
            </a:r>
            <a:r>
              <a:rPr lang="en-US" sz="1600" b="0" i="0" dirty="0">
                <a:solidFill>
                  <a:srgbClr val="999999"/>
                </a:solidFill>
                <a:effectLst/>
                <a:latin typeface="Source Code Pro" panose="020B0509030403020204" pitchFamily="49" charset="0"/>
              </a:rPr>
              <a:t>)</a:t>
            </a:r>
            <a:endParaRPr lang="en-US" sz="1600" b="0" i="0" dirty="0">
              <a:solidFill>
                <a:schemeClr val="tx1"/>
              </a:solidFill>
              <a:effectLst/>
              <a:latin typeface="Söhne Mono"/>
            </a:endParaRPr>
          </a:p>
          <a:p>
            <a:pPr marL="457200" lvl="1" indent="0">
              <a:buNone/>
            </a:pPr>
            <a:r>
              <a:rPr lang="en-US" dirty="0">
                <a:solidFill>
                  <a:schemeClr val="tx1"/>
                </a:solidFill>
                <a:latin typeface="Söhne Mono"/>
              </a:rPr>
              <a:t>	</a:t>
            </a:r>
            <a:r>
              <a:rPr lang="en-US" b="0" i="0" dirty="0">
                <a:solidFill>
                  <a:srgbClr val="2E95D3"/>
                </a:solidFill>
                <a:effectLst/>
                <a:latin typeface="Söhne Mono"/>
              </a:rPr>
              <a:t>FROM</a:t>
            </a:r>
            <a:r>
              <a:rPr lang="en-US" b="0" i="0" dirty="0">
                <a:solidFill>
                  <a:srgbClr val="FFFFFF"/>
                </a:solidFill>
                <a:effectLst/>
                <a:latin typeface="Söhne Mono"/>
              </a:rPr>
              <a:t> </a:t>
            </a:r>
            <a:r>
              <a:rPr lang="en-US" sz="1600" b="0" i="0" dirty="0" err="1">
                <a:solidFill>
                  <a:srgbClr val="262730"/>
                </a:solidFill>
                <a:effectLst/>
                <a:latin typeface="Source Code Pro" panose="020B0509030403020204" pitchFamily="49" charset="0"/>
              </a:rPr>
              <a:t>table_name</a:t>
            </a:r>
            <a:endParaRPr lang="en-US" sz="1600" b="0" i="0" dirty="0">
              <a:solidFill>
                <a:srgbClr val="262730"/>
              </a:solidFill>
              <a:effectLst/>
              <a:latin typeface="Source Code Pro" panose="020B0509030403020204" pitchFamily="49" charset="0"/>
            </a:endParaRPr>
          </a:p>
          <a:p>
            <a:pPr marL="457200" lvl="1" indent="0">
              <a:buNone/>
            </a:pPr>
            <a:r>
              <a:rPr lang="en-US" dirty="0">
                <a:solidFill>
                  <a:srgbClr val="FFFFFF"/>
                </a:solidFill>
                <a:latin typeface="Söhne Mono"/>
              </a:rPr>
              <a:t>	</a:t>
            </a:r>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sz="1600" b="0" i="0" dirty="0">
                <a:solidFill>
                  <a:srgbClr val="262730"/>
                </a:solidFill>
                <a:effectLst/>
                <a:latin typeface="Source Code Pro" panose="020B0509030403020204" pitchFamily="49" charset="0"/>
              </a:rPr>
              <a:t>column1</a:t>
            </a:r>
            <a:r>
              <a:rPr lang="en-US" sz="1600" b="0" i="0" dirty="0">
                <a:solidFill>
                  <a:srgbClr val="999999"/>
                </a:solidFill>
                <a:effectLst/>
                <a:latin typeface="Source Code Pro" panose="020B0509030403020204" pitchFamily="49" charset="0"/>
              </a:rPr>
              <a:t>,</a:t>
            </a:r>
            <a:r>
              <a:rPr lang="en-US" sz="1600" b="0" i="0" dirty="0">
                <a:solidFill>
                  <a:srgbClr val="262730"/>
                </a:solidFill>
                <a:effectLst/>
                <a:latin typeface="Source Code Pro" panose="020B0509030403020204" pitchFamily="49" charset="0"/>
              </a:rPr>
              <a:t> column2</a:t>
            </a:r>
            <a:r>
              <a:rPr lang="en-US" sz="1600" b="0" i="0" dirty="0">
                <a:solidFill>
                  <a:srgbClr val="999999"/>
                </a:solidFill>
                <a:effectLst/>
                <a:latin typeface="Source Code Pro" panose="020B0509030403020204" pitchFamily="49" charset="0"/>
              </a:rPr>
              <a:t>;</a:t>
            </a:r>
          </a:p>
          <a:p>
            <a:pPr marL="457200" lvl="1" indent="0">
              <a:buNone/>
            </a:pPr>
            <a:endParaRPr lang="en-US" b="0" i="0" dirty="0">
              <a:solidFill>
                <a:schemeClr val="tx1"/>
              </a:solidFill>
              <a:effectLst/>
              <a:latin typeface="-apple-system"/>
            </a:endParaRPr>
          </a:p>
          <a:p>
            <a:r>
              <a:rPr lang="en-US" b="0" i="0" dirty="0">
                <a:solidFill>
                  <a:srgbClr val="1C1917"/>
                </a:solidFill>
                <a:effectLst/>
                <a:latin typeface="-apple-system"/>
              </a:rPr>
              <a:t>Examples:</a:t>
            </a:r>
          </a:p>
          <a:p>
            <a:pPr lvl="1"/>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err="1">
                <a:solidFill>
                  <a:srgbClr val="374151"/>
                </a:solidFill>
                <a:effectLst/>
                <a:latin typeface="Söhne"/>
              </a:rPr>
              <a:t>CustomerID</a:t>
            </a:r>
            <a:r>
              <a:rPr lang="en-US" b="0" i="0" dirty="0">
                <a:solidFill>
                  <a:srgbClr val="374151"/>
                </a:solidFill>
                <a:effectLst/>
                <a:latin typeface="Söhne"/>
              </a:rPr>
              <a:t>, </a:t>
            </a:r>
            <a:r>
              <a:rPr lang="en-US" b="0" i="0" dirty="0" err="1">
                <a:solidFill>
                  <a:srgbClr val="374151"/>
                </a:solidFill>
                <a:effectLst/>
                <a:latin typeface="Söhne"/>
              </a:rPr>
              <a:t>OrderYear</a:t>
            </a:r>
            <a:endParaRPr lang="en-US" b="0" i="0" dirty="0">
              <a:solidFill>
                <a:srgbClr val="374151"/>
              </a:solidFill>
              <a:effectLst/>
              <a:latin typeface="Söhne"/>
            </a:endParaRPr>
          </a:p>
          <a:p>
            <a:pPr lvl="1"/>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a:solidFill>
                  <a:srgbClr val="374151"/>
                </a:solidFill>
                <a:effectLst/>
                <a:latin typeface="Söhne"/>
              </a:rPr>
              <a:t>Region, COUNTRY(Location)</a:t>
            </a:r>
          </a:p>
          <a:p>
            <a:pPr lvl="2"/>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142267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0F99A-91EE-0DE0-9205-5E9D22882B89}"/>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529C8B61-1661-323A-6E4D-B3FBCEFC681F}"/>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6A1C54ED-A79C-60A0-FE73-3A03D730560A}"/>
              </a:ext>
            </a:extLst>
          </p:cNvPr>
          <p:cNvSpPr>
            <a:spLocks noGrp="1"/>
          </p:cNvSpPr>
          <p:nvPr>
            <p:ph type="title"/>
          </p:nvPr>
        </p:nvSpPr>
        <p:spPr>
          <a:xfrm>
            <a:off x="400050" y="119939"/>
            <a:ext cx="8229600" cy="428312"/>
          </a:xfrm>
        </p:spPr>
        <p:txBody>
          <a:bodyPr/>
          <a:lstStyle/>
          <a:p>
            <a:r>
              <a:rPr lang="en-US" dirty="0"/>
              <a:t>Using the Group By Clause</a:t>
            </a:r>
          </a:p>
        </p:txBody>
      </p:sp>
      <p:sp>
        <p:nvSpPr>
          <p:cNvPr id="7" name="Content Placeholder 6">
            <a:extLst>
              <a:ext uri="{FF2B5EF4-FFF2-40B4-BE49-F238E27FC236}">
                <a16:creationId xmlns:a16="http://schemas.microsoft.com/office/drawing/2014/main" id="{196F0563-53B8-D779-98E4-0AE3EDC9253F}"/>
              </a:ext>
            </a:extLst>
          </p:cNvPr>
          <p:cNvSpPr>
            <a:spLocks noGrp="1"/>
          </p:cNvSpPr>
          <p:nvPr>
            <p:ph idx="1"/>
          </p:nvPr>
        </p:nvSpPr>
        <p:spPr>
          <a:xfrm>
            <a:off x="400050" y="1225062"/>
            <a:ext cx="8229600" cy="5002701"/>
          </a:xfrm>
        </p:spPr>
        <p:txBody>
          <a:bodyPr/>
          <a:lstStyle/>
          <a:p>
            <a:pPr marL="0" indent="0">
              <a:buNone/>
            </a:pPr>
            <a:r>
              <a:rPr lang="en-US" b="1" i="0" dirty="0">
                <a:solidFill>
                  <a:srgbClr val="262730"/>
                </a:solidFill>
                <a:effectLst/>
                <a:latin typeface="Source Sans Pro" panose="020B0503030403020204" pitchFamily="34" charset="0"/>
              </a:rPr>
              <a:t>Grouping by Customer and Year</a:t>
            </a:r>
            <a:r>
              <a:rPr lang="en-US" b="0" i="0" dirty="0">
                <a:solidFill>
                  <a:srgbClr val="262730"/>
                </a:solidFill>
                <a:effectLst/>
                <a:latin typeface="Source Sans Pro" panose="020B0503030403020204" pitchFamily="34" charset="0"/>
              </a:rPr>
              <a:t>:</a:t>
            </a:r>
          </a:p>
          <a:p>
            <a:pPr marL="0" indent="0">
              <a:buNone/>
            </a:pPr>
            <a:endParaRPr lang="en-US" b="0" i="0" dirty="0">
              <a:solidFill>
                <a:srgbClr val="262730"/>
              </a:solidFill>
              <a:effectLst/>
              <a:latin typeface="Source Sans Pro" panose="020B0503030403020204" pitchFamily="34" charset="0"/>
            </a:endParaRPr>
          </a:p>
          <a:p>
            <a:pPr lvl="1"/>
            <a:r>
              <a:rPr lang="en-US" sz="1800" b="0" i="0" dirty="0">
                <a:solidFill>
                  <a:srgbClr val="262730"/>
                </a:solidFill>
                <a:effectLst/>
                <a:latin typeface="Source Sans Pro" panose="020B0503030403020204" pitchFamily="34" charset="0"/>
              </a:rPr>
              <a:t>Suppose you have a table </a:t>
            </a:r>
            <a:r>
              <a:rPr lang="en-US" sz="1800" i="0" dirty="0">
                <a:solidFill>
                  <a:srgbClr val="262730"/>
                </a:solidFill>
                <a:effectLst/>
                <a:latin typeface="Source Sans Pro" panose="020B0503030403020204" pitchFamily="34" charset="0"/>
              </a:rPr>
              <a:t>Orders</a:t>
            </a:r>
            <a:r>
              <a:rPr lang="en-US" sz="1800" b="0" i="0" dirty="0">
                <a:solidFill>
                  <a:srgbClr val="262730"/>
                </a:solidFill>
                <a:effectLst/>
                <a:latin typeface="Source Sans Pro" panose="020B0503030403020204" pitchFamily="34" charset="0"/>
              </a:rPr>
              <a:t> with columns </a:t>
            </a:r>
            <a:r>
              <a:rPr lang="en-US" sz="1800" b="0" i="0" dirty="0" err="1">
                <a:solidFill>
                  <a:srgbClr val="262730"/>
                </a:solidFill>
                <a:effectLst/>
                <a:latin typeface="Source Sans Pro" panose="020B0503030403020204" pitchFamily="34" charset="0"/>
              </a:rPr>
              <a:t>CustomerID</a:t>
            </a:r>
            <a:r>
              <a:rPr lang="en-US" sz="1800" b="0" i="0" dirty="0">
                <a:solidFill>
                  <a:srgbClr val="262730"/>
                </a:solidFill>
                <a:effectLst/>
                <a:latin typeface="Source Sans Pro" panose="020B0503030403020204" pitchFamily="34" charset="0"/>
              </a:rPr>
              <a:t>, </a:t>
            </a:r>
            <a:r>
              <a:rPr lang="en-US" sz="1800" b="0" i="0" dirty="0" err="1">
                <a:solidFill>
                  <a:srgbClr val="262730"/>
                </a:solidFill>
                <a:effectLst/>
                <a:latin typeface="Source Sans Pro" panose="020B0503030403020204" pitchFamily="34" charset="0"/>
              </a:rPr>
              <a:t>OrderDate</a:t>
            </a:r>
            <a:r>
              <a:rPr lang="en-US" sz="1800" b="0" i="0" dirty="0">
                <a:solidFill>
                  <a:srgbClr val="262730"/>
                </a:solidFill>
                <a:effectLst/>
                <a:latin typeface="Source Sans Pro" panose="020B0503030403020204" pitchFamily="34" charset="0"/>
              </a:rPr>
              <a:t>, and </a:t>
            </a:r>
            <a:r>
              <a:rPr lang="en-US" sz="1800" b="0" i="0" dirty="0" err="1">
                <a:solidFill>
                  <a:srgbClr val="262730"/>
                </a:solidFill>
                <a:effectLst/>
                <a:latin typeface="Source Sans Pro" panose="020B0503030403020204" pitchFamily="34" charset="0"/>
              </a:rPr>
              <a:t>TotalAmount</a:t>
            </a:r>
            <a:r>
              <a:rPr lang="en-US" sz="1800" b="0" i="0" dirty="0">
                <a:solidFill>
                  <a:srgbClr val="262730"/>
                </a:solidFill>
                <a:effectLst/>
                <a:latin typeface="Source Sans Pro" panose="020B0503030403020204" pitchFamily="34" charset="0"/>
              </a:rPr>
              <a:t>. You want to find the total amount spent by each customer per year:</a:t>
            </a:r>
          </a:p>
          <a:p>
            <a:pPr lvl="1">
              <a:buFont typeface="+mj-lt"/>
              <a:buAutoNum type="arabicPeriod"/>
            </a:pPr>
            <a:endParaRPr lang="en-US" sz="1800" b="0" i="0" dirty="0">
              <a:solidFill>
                <a:srgbClr val="262730"/>
              </a:solidFill>
              <a:effectLst/>
              <a:latin typeface="Source Sans Pro" panose="020B0503030403020204" pitchFamily="34" charset="0"/>
            </a:endParaRPr>
          </a:p>
          <a:p>
            <a:pPr marL="457200" lvl="1" indent="0">
              <a:buNone/>
            </a:pPr>
            <a:r>
              <a:rPr lang="en-US" sz="1800" b="0" i="0" dirty="0">
                <a:solidFill>
                  <a:srgbClr val="1C83E1"/>
                </a:solidFill>
                <a:effectLst/>
                <a:latin typeface="Source Sans Pro" panose="020B0503030403020204" pitchFamily="34" charset="0"/>
              </a:rPr>
              <a:t>	SELECT</a:t>
            </a:r>
            <a:r>
              <a:rPr lang="en-US" sz="1800" b="0" i="0" dirty="0">
                <a:solidFill>
                  <a:srgbClr val="262730"/>
                </a:solidFill>
                <a:effectLst/>
                <a:latin typeface="Source Sans Pro" panose="020B0503030403020204" pitchFamily="34" charset="0"/>
              </a:rPr>
              <a:t> </a:t>
            </a:r>
            <a:r>
              <a:rPr lang="en-US" sz="1800" b="0" i="0" dirty="0" err="1">
                <a:solidFill>
                  <a:srgbClr val="262730"/>
                </a:solidFill>
                <a:effectLst/>
                <a:latin typeface="Source Sans Pro" panose="020B0503030403020204" pitchFamily="34" charset="0"/>
              </a:rPr>
              <a:t>CustomerID</a:t>
            </a:r>
            <a:r>
              <a:rPr lang="en-US" sz="1800" b="0" i="0" dirty="0">
                <a:solidFill>
                  <a:srgbClr val="999999"/>
                </a:solidFill>
                <a:effectLst/>
                <a:latin typeface="Source Sans Pro" panose="020B0503030403020204" pitchFamily="34" charset="0"/>
              </a:rPr>
              <a:t>,</a:t>
            </a:r>
            <a:r>
              <a:rPr lang="en-US" sz="1800" b="0" i="0" dirty="0">
                <a:solidFill>
                  <a:srgbClr val="262730"/>
                </a:solidFill>
                <a:effectLst/>
                <a:latin typeface="Source Sans Pro" panose="020B0503030403020204" pitchFamily="34" charset="0"/>
              </a:rPr>
              <a:t> </a:t>
            </a:r>
          </a:p>
          <a:p>
            <a:pPr marL="457200" lvl="1" indent="0">
              <a:buNone/>
            </a:pPr>
            <a:r>
              <a:rPr lang="en-US" sz="1800" dirty="0">
                <a:solidFill>
                  <a:srgbClr val="262730"/>
                </a:solidFill>
                <a:latin typeface="Source Sans Pro" panose="020B0503030403020204" pitchFamily="34" charset="0"/>
              </a:rPr>
              <a:t>		       </a:t>
            </a:r>
            <a:r>
              <a:rPr lang="en-US" sz="1800" b="0" i="0" dirty="0">
                <a:solidFill>
                  <a:srgbClr val="1C83E1"/>
                </a:solidFill>
                <a:effectLst/>
                <a:latin typeface="Source Sans Pro" panose="020B0503030403020204" pitchFamily="34" charset="0"/>
              </a:rPr>
              <a:t>YEAR</a:t>
            </a:r>
            <a:r>
              <a:rPr lang="en-US" sz="1800" b="0" i="0" dirty="0">
                <a:solidFill>
                  <a:srgbClr val="999999"/>
                </a:solidFill>
                <a:effectLst/>
                <a:latin typeface="Source Sans Pro" panose="020B0503030403020204" pitchFamily="34" charset="0"/>
              </a:rPr>
              <a:t>(</a:t>
            </a:r>
            <a:r>
              <a:rPr lang="en-US" sz="1800" b="0" i="0" dirty="0" err="1">
                <a:solidFill>
                  <a:srgbClr val="262730"/>
                </a:solidFill>
                <a:effectLst/>
                <a:latin typeface="Source Sans Pro" panose="020B0503030403020204" pitchFamily="34" charset="0"/>
              </a:rPr>
              <a:t>OrderDate</a:t>
            </a:r>
            <a:r>
              <a:rPr lang="en-US" sz="1800" b="0" i="0" dirty="0">
                <a:solidFill>
                  <a:srgbClr val="999999"/>
                </a:solidFill>
                <a:effectLst/>
                <a:latin typeface="Source Sans Pro" panose="020B0503030403020204" pitchFamily="34" charset="0"/>
              </a:rPr>
              <a:t>)</a:t>
            </a:r>
            <a:r>
              <a:rPr lang="en-US" sz="1800" b="0" i="0" dirty="0">
                <a:solidFill>
                  <a:srgbClr val="262730"/>
                </a:solidFill>
                <a:effectLst/>
                <a:latin typeface="Source Sans Pro" panose="020B0503030403020204" pitchFamily="34" charset="0"/>
              </a:rPr>
              <a:t> </a:t>
            </a:r>
            <a:r>
              <a:rPr lang="en-US" sz="1800" b="0" i="0" dirty="0">
                <a:solidFill>
                  <a:srgbClr val="1C83E1"/>
                </a:solidFill>
                <a:effectLst/>
                <a:latin typeface="Source Sans Pro" panose="020B0503030403020204" pitchFamily="34" charset="0"/>
              </a:rPr>
              <a:t>AS</a:t>
            </a:r>
            <a:r>
              <a:rPr lang="en-US" sz="1800" b="0" i="0" dirty="0">
                <a:solidFill>
                  <a:srgbClr val="262730"/>
                </a:solidFill>
                <a:effectLst/>
                <a:latin typeface="Source Sans Pro" panose="020B0503030403020204" pitchFamily="34" charset="0"/>
              </a:rPr>
              <a:t> </a:t>
            </a:r>
            <a:r>
              <a:rPr lang="en-US" sz="1800" b="0" i="0" dirty="0" err="1">
                <a:solidFill>
                  <a:srgbClr val="262730"/>
                </a:solidFill>
                <a:effectLst/>
                <a:latin typeface="Source Sans Pro" panose="020B0503030403020204" pitchFamily="34" charset="0"/>
              </a:rPr>
              <a:t>OrderYear</a:t>
            </a:r>
            <a:r>
              <a:rPr lang="en-US" sz="1800" b="0" i="0" dirty="0">
                <a:solidFill>
                  <a:srgbClr val="999999"/>
                </a:solidFill>
                <a:effectLst/>
                <a:latin typeface="Source Sans Pro" panose="020B0503030403020204" pitchFamily="34" charset="0"/>
              </a:rPr>
              <a:t>,</a:t>
            </a:r>
            <a:r>
              <a:rPr lang="en-US" sz="1800" b="0" i="0" dirty="0">
                <a:solidFill>
                  <a:srgbClr val="262730"/>
                </a:solidFill>
                <a:effectLst/>
                <a:latin typeface="Source Sans Pro" panose="020B0503030403020204" pitchFamily="34" charset="0"/>
              </a:rPr>
              <a:t> </a:t>
            </a:r>
          </a:p>
          <a:p>
            <a:pPr marL="457200" lvl="1" indent="0">
              <a:buNone/>
            </a:pPr>
            <a:r>
              <a:rPr lang="en-US" sz="1800" dirty="0">
                <a:solidFill>
                  <a:srgbClr val="262730"/>
                </a:solidFill>
                <a:latin typeface="Source Sans Pro" panose="020B0503030403020204" pitchFamily="34" charset="0"/>
              </a:rPr>
              <a:t>		       </a:t>
            </a:r>
            <a:r>
              <a:rPr lang="en-US" sz="1800" i="0" dirty="0">
                <a:solidFill>
                  <a:srgbClr val="1C83E1"/>
                </a:solidFill>
                <a:effectLst/>
                <a:latin typeface="Source Sans Pro" panose="020B0503030403020204" pitchFamily="34" charset="0"/>
              </a:rPr>
              <a:t>SUM</a:t>
            </a:r>
            <a:r>
              <a:rPr lang="en-US" sz="1800" b="0" i="0" dirty="0">
                <a:solidFill>
                  <a:srgbClr val="999999"/>
                </a:solidFill>
                <a:effectLst/>
                <a:latin typeface="Source Sans Pro" panose="020B0503030403020204" pitchFamily="34" charset="0"/>
              </a:rPr>
              <a:t>(</a:t>
            </a:r>
            <a:r>
              <a:rPr lang="en-US" sz="1800" b="0" i="0" dirty="0" err="1">
                <a:solidFill>
                  <a:srgbClr val="262730"/>
                </a:solidFill>
                <a:effectLst/>
                <a:latin typeface="Source Sans Pro" panose="020B0503030403020204" pitchFamily="34" charset="0"/>
              </a:rPr>
              <a:t>TotalAmount</a:t>
            </a:r>
            <a:r>
              <a:rPr lang="en-US" sz="1800" b="0" i="0" dirty="0">
                <a:solidFill>
                  <a:srgbClr val="999999"/>
                </a:solidFill>
                <a:effectLst/>
                <a:latin typeface="Source Sans Pro" panose="020B0503030403020204" pitchFamily="34" charset="0"/>
              </a:rPr>
              <a:t>)</a:t>
            </a:r>
            <a:r>
              <a:rPr lang="en-US" sz="1800" b="0" i="0" dirty="0">
                <a:solidFill>
                  <a:srgbClr val="262730"/>
                </a:solidFill>
                <a:effectLst/>
                <a:latin typeface="Source Sans Pro" panose="020B0503030403020204" pitchFamily="34" charset="0"/>
              </a:rPr>
              <a:t> </a:t>
            </a:r>
            <a:r>
              <a:rPr lang="en-US" sz="1800" b="0" i="0" dirty="0">
                <a:solidFill>
                  <a:srgbClr val="1C83E1"/>
                </a:solidFill>
                <a:effectLst/>
                <a:latin typeface="Source Sans Pro" panose="020B0503030403020204" pitchFamily="34" charset="0"/>
              </a:rPr>
              <a:t>AS</a:t>
            </a:r>
            <a:r>
              <a:rPr lang="en-US" sz="1800" b="0" i="0" dirty="0">
                <a:solidFill>
                  <a:srgbClr val="262730"/>
                </a:solidFill>
                <a:effectLst/>
                <a:latin typeface="Source Sans Pro" panose="020B0503030403020204" pitchFamily="34" charset="0"/>
              </a:rPr>
              <a:t> </a:t>
            </a:r>
            <a:r>
              <a:rPr lang="en-US" sz="1800" b="0" i="0" dirty="0" err="1">
                <a:solidFill>
                  <a:srgbClr val="262730"/>
                </a:solidFill>
                <a:effectLst/>
                <a:latin typeface="Source Sans Pro" panose="020B0503030403020204" pitchFamily="34" charset="0"/>
              </a:rPr>
              <a:t>TotalSpent</a:t>
            </a:r>
            <a:r>
              <a:rPr lang="en-US" sz="1800" b="0" i="0" dirty="0">
                <a:solidFill>
                  <a:srgbClr val="262730"/>
                </a:solidFill>
                <a:effectLst/>
                <a:latin typeface="Source Sans Pro" panose="020B0503030403020204" pitchFamily="34" charset="0"/>
              </a:rPr>
              <a:t> </a:t>
            </a:r>
          </a:p>
          <a:p>
            <a:pPr marL="457200" lvl="1" indent="0">
              <a:buNone/>
            </a:pPr>
            <a:r>
              <a:rPr lang="en-US" sz="1800" b="0" i="0" dirty="0">
                <a:solidFill>
                  <a:srgbClr val="1C83E1"/>
                </a:solidFill>
                <a:effectLst/>
                <a:latin typeface="Source Sans Pro" panose="020B0503030403020204" pitchFamily="34" charset="0"/>
              </a:rPr>
              <a:t>	FROM</a:t>
            </a:r>
            <a:r>
              <a:rPr lang="en-US" sz="1800" b="0" i="0" dirty="0">
                <a:solidFill>
                  <a:srgbClr val="262730"/>
                </a:solidFill>
                <a:effectLst/>
                <a:latin typeface="Source Sans Pro" panose="020B0503030403020204" pitchFamily="34" charset="0"/>
              </a:rPr>
              <a:t> Orders </a:t>
            </a:r>
          </a:p>
          <a:p>
            <a:pPr marL="457200" lvl="1" indent="0">
              <a:buNone/>
            </a:pPr>
            <a:r>
              <a:rPr lang="en-US" sz="1800" b="0" i="0" dirty="0">
                <a:solidFill>
                  <a:srgbClr val="1C83E1"/>
                </a:solidFill>
                <a:effectLst/>
                <a:latin typeface="Source Sans Pro" panose="020B0503030403020204" pitchFamily="34" charset="0"/>
              </a:rPr>
              <a:t>	</a:t>
            </a:r>
            <a:r>
              <a:rPr lang="en-US" sz="1800" b="0" i="0" dirty="0">
                <a:solidFill>
                  <a:srgbClr val="F58220"/>
                </a:solidFill>
                <a:effectLst/>
                <a:latin typeface="Source Sans Pro" panose="020B0503030403020204" pitchFamily="34" charset="0"/>
              </a:rPr>
              <a:t>GROUP BY </a:t>
            </a:r>
            <a:r>
              <a:rPr lang="en-US" sz="1800" b="0" i="0" dirty="0" err="1">
                <a:solidFill>
                  <a:srgbClr val="262730"/>
                </a:solidFill>
                <a:effectLst/>
                <a:latin typeface="Source Sans Pro" panose="020B0503030403020204" pitchFamily="34" charset="0"/>
              </a:rPr>
              <a:t>CustomerID</a:t>
            </a:r>
            <a:r>
              <a:rPr lang="en-US" sz="1800" b="0" i="0" dirty="0">
                <a:solidFill>
                  <a:srgbClr val="999999"/>
                </a:solidFill>
                <a:effectLst/>
                <a:latin typeface="Source Sans Pro" panose="020B0503030403020204" pitchFamily="34" charset="0"/>
              </a:rPr>
              <a:t>,</a:t>
            </a:r>
            <a:r>
              <a:rPr lang="en-US" sz="1800" b="0" i="0" dirty="0">
                <a:solidFill>
                  <a:srgbClr val="262730"/>
                </a:solidFill>
                <a:effectLst/>
                <a:latin typeface="Source Sans Pro" panose="020B0503030403020204" pitchFamily="34" charset="0"/>
              </a:rPr>
              <a:t> </a:t>
            </a:r>
            <a:r>
              <a:rPr lang="en-US" sz="1800" b="0" i="0" dirty="0">
                <a:solidFill>
                  <a:srgbClr val="1C83E1"/>
                </a:solidFill>
                <a:effectLst/>
                <a:latin typeface="Source Sans Pro" panose="020B0503030403020204" pitchFamily="34" charset="0"/>
              </a:rPr>
              <a:t>YEAR</a:t>
            </a:r>
            <a:r>
              <a:rPr lang="en-US" sz="1800" b="0" i="0" dirty="0">
                <a:solidFill>
                  <a:srgbClr val="999999"/>
                </a:solidFill>
                <a:effectLst/>
                <a:latin typeface="Source Sans Pro" panose="020B0503030403020204" pitchFamily="34" charset="0"/>
              </a:rPr>
              <a:t>(</a:t>
            </a:r>
            <a:r>
              <a:rPr lang="en-US" sz="1800" b="0" i="0" dirty="0" err="1">
                <a:solidFill>
                  <a:srgbClr val="262730"/>
                </a:solidFill>
                <a:effectLst/>
                <a:latin typeface="Source Sans Pro" panose="020B0503030403020204" pitchFamily="34" charset="0"/>
              </a:rPr>
              <a:t>OrderDate</a:t>
            </a:r>
            <a:r>
              <a:rPr lang="en-US" sz="1800" b="0" i="0" dirty="0">
                <a:solidFill>
                  <a:srgbClr val="999999"/>
                </a:solidFill>
                <a:effectLst/>
                <a:latin typeface="Source Sans Pro" panose="020B0503030403020204" pitchFamily="34" charset="0"/>
              </a:rPr>
              <a:t>);</a:t>
            </a:r>
            <a:endParaRPr lang="en-US" sz="1800" b="0" i="0" dirty="0">
              <a:solidFill>
                <a:srgbClr val="262730"/>
              </a:solidFill>
              <a:effectLst/>
              <a:latin typeface="Source Sans Pro" panose="020B0503030403020204" pitchFamily="34" charset="0"/>
            </a:endParaRPr>
          </a:p>
          <a:p>
            <a:pPr marL="457200" lvl="1" indent="0">
              <a:buNone/>
            </a:pPr>
            <a:endParaRPr lang="en-US" b="0" i="0" dirty="0">
              <a:solidFill>
                <a:srgbClr val="1C1917"/>
              </a:solidFill>
              <a:effectLst/>
              <a:latin typeface="-apple-system"/>
            </a:endParaRPr>
          </a:p>
        </p:txBody>
      </p:sp>
    </p:spTree>
    <p:extLst>
      <p:ext uri="{BB962C8B-B14F-4D97-AF65-F5344CB8AC3E}">
        <p14:creationId xmlns:p14="http://schemas.microsoft.com/office/powerpoint/2010/main" val="3635657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FBF05-EC64-DD12-D0AC-6EE8F5A4C5AD}"/>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72062F18-6FD6-F732-46B9-1DB8384DD4A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14396C0C-E608-FB22-91D0-8EE554219A9D}"/>
              </a:ext>
            </a:extLst>
          </p:cNvPr>
          <p:cNvSpPr>
            <a:spLocks noGrp="1"/>
          </p:cNvSpPr>
          <p:nvPr>
            <p:ph type="title"/>
          </p:nvPr>
        </p:nvSpPr>
        <p:spPr>
          <a:xfrm>
            <a:off x="400050" y="119939"/>
            <a:ext cx="8229600" cy="428312"/>
          </a:xfrm>
        </p:spPr>
        <p:txBody>
          <a:bodyPr/>
          <a:lstStyle/>
          <a:p>
            <a:r>
              <a:rPr lang="en-US" dirty="0"/>
              <a:t>Using the Group By Clause</a:t>
            </a:r>
          </a:p>
        </p:txBody>
      </p:sp>
      <p:sp>
        <p:nvSpPr>
          <p:cNvPr id="7" name="Content Placeholder 6">
            <a:extLst>
              <a:ext uri="{FF2B5EF4-FFF2-40B4-BE49-F238E27FC236}">
                <a16:creationId xmlns:a16="http://schemas.microsoft.com/office/drawing/2014/main" id="{541E1D37-A379-0571-4387-73AF0F18F1C1}"/>
              </a:ext>
            </a:extLst>
          </p:cNvPr>
          <p:cNvSpPr>
            <a:spLocks noGrp="1"/>
          </p:cNvSpPr>
          <p:nvPr>
            <p:ph idx="1"/>
          </p:nvPr>
        </p:nvSpPr>
        <p:spPr>
          <a:xfrm>
            <a:off x="400050" y="1225062"/>
            <a:ext cx="8229600" cy="5002701"/>
          </a:xfrm>
        </p:spPr>
        <p:txBody>
          <a:bodyPr/>
          <a:lstStyle/>
          <a:p>
            <a:pPr marL="0" indent="0" algn="l">
              <a:buNone/>
            </a:pPr>
            <a:r>
              <a:rPr lang="en-US" b="1" i="0" dirty="0">
                <a:solidFill>
                  <a:srgbClr val="262730"/>
                </a:solidFill>
                <a:effectLst/>
                <a:latin typeface="Source Sans Pro" panose="020B0503030403020204" pitchFamily="34" charset="0"/>
              </a:rPr>
              <a:t>Grouping by Region and Country</a:t>
            </a:r>
            <a:r>
              <a:rPr lang="en-US" b="0" i="0" dirty="0">
                <a:solidFill>
                  <a:srgbClr val="262730"/>
                </a:solidFill>
                <a:effectLst/>
                <a:latin typeface="Source Sans Pro" panose="020B0503030403020204" pitchFamily="34" charset="0"/>
              </a:rPr>
              <a:t>:</a:t>
            </a:r>
          </a:p>
          <a:p>
            <a:pPr marL="0" indent="0" algn="l">
              <a:buNone/>
            </a:pPr>
            <a:endParaRPr lang="en-US" b="0" i="0" dirty="0">
              <a:solidFill>
                <a:srgbClr val="262730"/>
              </a:solidFill>
              <a:effectLst/>
              <a:latin typeface="Source Sans Pro" panose="020B0503030403020204" pitchFamily="34" charset="0"/>
            </a:endParaRPr>
          </a:p>
          <a:p>
            <a:pPr marL="857250" lvl="1" indent="-457200"/>
            <a:r>
              <a:rPr lang="en-US" b="0" i="0" dirty="0">
                <a:solidFill>
                  <a:srgbClr val="262730"/>
                </a:solidFill>
                <a:effectLst/>
                <a:latin typeface="Source Sans Pro" panose="020B0503030403020204" pitchFamily="34" charset="0"/>
              </a:rPr>
              <a:t>Consider a table Locations with columns Region and Location. You want to count the number of locations in each region and country:</a:t>
            </a:r>
          </a:p>
          <a:p>
            <a:pPr lvl="1">
              <a:buFont typeface="+mj-lt"/>
              <a:buAutoNum type="arabicPeriod"/>
            </a:pPr>
            <a:endParaRPr lang="en-US" sz="1800" b="0" i="0" dirty="0">
              <a:solidFill>
                <a:srgbClr val="262730"/>
              </a:solidFill>
              <a:effectLst/>
              <a:latin typeface="Source Sans Pro" panose="020B0503030403020204" pitchFamily="34" charset="0"/>
            </a:endParaRPr>
          </a:p>
          <a:p>
            <a:pPr marL="457200" lvl="1" indent="0">
              <a:buNone/>
            </a:pPr>
            <a:r>
              <a:rPr lang="en-US" sz="1800" b="0" i="0" dirty="0">
                <a:solidFill>
                  <a:srgbClr val="1C83E1"/>
                </a:solidFill>
                <a:effectLst/>
                <a:latin typeface="Source Sans Pro" panose="020B0503030403020204" pitchFamily="34" charset="0"/>
              </a:rPr>
              <a:t>	SELECT</a:t>
            </a:r>
            <a:r>
              <a:rPr lang="en-US" sz="1800" b="0" i="0" dirty="0">
                <a:solidFill>
                  <a:srgbClr val="262730"/>
                </a:solidFill>
                <a:effectLst/>
                <a:latin typeface="Source Sans Pro" panose="020B0503030403020204" pitchFamily="34" charset="0"/>
              </a:rPr>
              <a:t>    R</a:t>
            </a:r>
            <a:r>
              <a:rPr lang="en-US" sz="1600" b="0" i="0" dirty="0">
                <a:solidFill>
                  <a:srgbClr val="262730"/>
                </a:solidFill>
                <a:effectLst/>
                <a:latin typeface="Source Code Pro" panose="020B0509030403020204" pitchFamily="49" charset="0"/>
              </a:rPr>
              <a:t>egion</a:t>
            </a:r>
            <a:r>
              <a:rPr lang="en-US" sz="1600" b="0" i="0" dirty="0">
                <a:solidFill>
                  <a:srgbClr val="999999"/>
                </a:solidFill>
                <a:effectLst/>
                <a:latin typeface="Source Code Pro" panose="020B0509030403020204" pitchFamily="49" charset="0"/>
              </a:rPr>
              <a:t>,</a:t>
            </a:r>
            <a:r>
              <a:rPr lang="en-US" sz="1600" b="0" i="0" dirty="0">
                <a:solidFill>
                  <a:srgbClr val="262730"/>
                </a:solidFill>
                <a:effectLst/>
                <a:latin typeface="Source Code Pro" panose="020B0509030403020204" pitchFamily="49" charset="0"/>
              </a:rPr>
              <a:t> </a:t>
            </a:r>
          </a:p>
          <a:p>
            <a:pPr marL="457200" lvl="1" indent="0">
              <a:buNone/>
            </a:pPr>
            <a:r>
              <a:rPr lang="en-US" sz="1600" dirty="0">
                <a:solidFill>
                  <a:srgbClr val="262730"/>
                </a:solidFill>
                <a:latin typeface="Source Code Pro" panose="020B0509030403020204" pitchFamily="49" charset="0"/>
              </a:rPr>
              <a:t>			</a:t>
            </a:r>
            <a:r>
              <a:rPr lang="en-US" sz="1600" b="0" i="0" dirty="0">
                <a:solidFill>
                  <a:srgbClr val="262730"/>
                </a:solidFill>
                <a:effectLst/>
                <a:latin typeface="Source Code Pro" panose="020B0509030403020204" pitchFamily="49" charset="0"/>
              </a:rPr>
              <a:t>Country</a:t>
            </a:r>
            <a:r>
              <a:rPr lang="en-US" sz="1600" b="0" i="0" dirty="0">
                <a:solidFill>
                  <a:srgbClr val="999999"/>
                </a:solidFill>
                <a:effectLst/>
                <a:latin typeface="Source Code Pro" panose="020B0509030403020204" pitchFamily="49" charset="0"/>
              </a:rPr>
              <a:t>,</a:t>
            </a:r>
            <a:r>
              <a:rPr lang="en-US" sz="1600" b="0" i="0" dirty="0">
                <a:solidFill>
                  <a:srgbClr val="262730"/>
                </a:solidFill>
                <a:effectLst/>
                <a:latin typeface="Source Code Pro" panose="020B0509030403020204" pitchFamily="49" charset="0"/>
              </a:rPr>
              <a:t> </a:t>
            </a:r>
          </a:p>
          <a:p>
            <a:pPr marL="457200" lvl="1" indent="0">
              <a:buNone/>
            </a:pPr>
            <a:r>
              <a:rPr lang="en-US" sz="1600" dirty="0">
                <a:solidFill>
                  <a:srgbClr val="262730"/>
                </a:solidFill>
                <a:latin typeface="Source Code Pro" panose="020B0509030403020204" pitchFamily="49" charset="0"/>
              </a:rPr>
              <a:t>			</a:t>
            </a:r>
            <a:r>
              <a:rPr lang="en-US" sz="1600" b="1" i="0" dirty="0">
                <a:solidFill>
                  <a:srgbClr val="1C83E1"/>
                </a:solidFill>
                <a:effectLst/>
                <a:latin typeface="Source Code Pro" panose="020B0509030403020204" pitchFamily="49" charset="0"/>
              </a:rPr>
              <a:t>COUNT</a:t>
            </a:r>
            <a:r>
              <a:rPr lang="en-US" sz="1600" b="0" i="0" dirty="0">
                <a:solidFill>
                  <a:srgbClr val="999999"/>
                </a:solidFill>
                <a:effectLst/>
                <a:latin typeface="Source Code Pro" panose="020B0509030403020204" pitchFamily="49" charset="0"/>
              </a:rPr>
              <a:t>(</a:t>
            </a:r>
            <a:r>
              <a:rPr lang="en-US" sz="1600" b="0" i="0" dirty="0">
                <a:solidFill>
                  <a:srgbClr val="ED6F13"/>
                </a:solidFill>
                <a:effectLst/>
                <a:latin typeface="Source Code Pro" panose="020B0509030403020204" pitchFamily="49" charset="0"/>
              </a:rPr>
              <a:t>*</a:t>
            </a:r>
            <a:r>
              <a:rPr lang="en-US" sz="1600" b="0" i="0" dirty="0">
                <a:solidFill>
                  <a:srgbClr val="999999"/>
                </a:solidFill>
                <a:effectLst/>
                <a:latin typeface="Source Code Pro" panose="020B0509030403020204" pitchFamily="49" charset="0"/>
              </a:rPr>
              <a:t>)</a:t>
            </a:r>
            <a:r>
              <a:rPr lang="en-US" sz="1600" b="0" i="0" dirty="0">
                <a:solidFill>
                  <a:srgbClr val="262730"/>
                </a:solidFill>
                <a:effectLst/>
                <a:latin typeface="Source Code Pro" panose="020B0509030403020204" pitchFamily="49" charset="0"/>
              </a:rPr>
              <a:t> </a:t>
            </a:r>
            <a:r>
              <a:rPr lang="en-US" sz="1600" b="0" i="0" dirty="0">
                <a:solidFill>
                  <a:srgbClr val="1C83E1"/>
                </a:solidFill>
                <a:effectLst/>
                <a:latin typeface="Source Code Pro" panose="020B0509030403020204" pitchFamily="49" charset="0"/>
              </a:rPr>
              <a:t>AS</a:t>
            </a:r>
            <a:r>
              <a:rPr lang="en-US" sz="1600" b="0" i="0" dirty="0">
                <a:solidFill>
                  <a:srgbClr val="262730"/>
                </a:solidFill>
                <a:effectLst/>
                <a:latin typeface="Source Code Pro" panose="020B0509030403020204" pitchFamily="49" charset="0"/>
              </a:rPr>
              <a:t> </a:t>
            </a:r>
            <a:r>
              <a:rPr lang="en-US" sz="1600" b="0" i="0" dirty="0" err="1">
                <a:solidFill>
                  <a:srgbClr val="262730"/>
                </a:solidFill>
                <a:effectLst/>
                <a:latin typeface="Source Code Pro" panose="020B0509030403020204" pitchFamily="49" charset="0"/>
              </a:rPr>
              <a:t>LocationCount</a:t>
            </a:r>
            <a:r>
              <a:rPr lang="en-US" sz="1800" b="0" i="0" dirty="0">
                <a:solidFill>
                  <a:srgbClr val="1C83E1"/>
                </a:solidFill>
                <a:effectLst/>
                <a:latin typeface="Source Sans Pro" panose="020B0503030403020204" pitchFamily="34" charset="0"/>
              </a:rPr>
              <a:t>	</a:t>
            </a:r>
          </a:p>
          <a:p>
            <a:pPr marL="457200" lvl="1" indent="0">
              <a:buNone/>
            </a:pPr>
            <a:r>
              <a:rPr lang="en-US" sz="1800" dirty="0">
                <a:solidFill>
                  <a:srgbClr val="1C83E1"/>
                </a:solidFill>
                <a:latin typeface="Source Sans Pro" panose="020B0503030403020204" pitchFamily="34" charset="0"/>
              </a:rPr>
              <a:t>	</a:t>
            </a:r>
            <a:r>
              <a:rPr lang="en-US" sz="1800" b="0" i="0" dirty="0">
                <a:solidFill>
                  <a:srgbClr val="1C83E1"/>
                </a:solidFill>
                <a:effectLst/>
                <a:latin typeface="Source Sans Pro" panose="020B0503030403020204" pitchFamily="34" charset="0"/>
              </a:rPr>
              <a:t>FROM</a:t>
            </a:r>
            <a:r>
              <a:rPr lang="en-US" sz="1800" b="0" i="0" dirty="0">
                <a:solidFill>
                  <a:srgbClr val="262730"/>
                </a:solidFill>
                <a:effectLst/>
                <a:latin typeface="Source Sans Pro" panose="020B0503030403020204" pitchFamily="34" charset="0"/>
              </a:rPr>
              <a:t> Locations</a:t>
            </a:r>
          </a:p>
          <a:p>
            <a:pPr marL="457200" lvl="1" indent="0">
              <a:buNone/>
            </a:pPr>
            <a:r>
              <a:rPr lang="en-US" sz="1800" b="0" i="0" dirty="0">
                <a:solidFill>
                  <a:srgbClr val="1C83E1"/>
                </a:solidFill>
                <a:effectLst/>
                <a:latin typeface="Source Sans Pro" panose="020B0503030403020204" pitchFamily="34" charset="0"/>
              </a:rPr>
              <a:t>	</a:t>
            </a:r>
            <a:r>
              <a:rPr lang="en-US" sz="1800" b="0" i="0" dirty="0">
                <a:solidFill>
                  <a:srgbClr val="F58220"/>
                </a:solidFill>
                <a:effectLst/>
                <a:latin typeface="Source Sans Pro" panose="020B0503030403020204" pitchFamily="34" charset="0"/>
              </a:rPr>
              <a:t>GROUP BY </a:t>
            </a:r>
            <a:r>
              <a:rPr lang="en-US" sz="1800" b="0" i="0" dirty="0">
                <a:solidFill>
                  <a:srgbClr val="262730"/>
                </a:solidFill>
                <a:effectLst/>
                <a:latin typeface="Source Sans Pro" panose="020B0503030403020204" pitchFamily="34" charset="0"/>
              </a:rPr>
              <a:t>Region</a:t>
            </a:r>
            <a:r>
              <a:rPr lang="en-US" sz="1800" b="0" i="0" dirty="0">
                <a:solidFill>
                  <a:srgbClr val="999999"/>
                </a:solidFill>
                <a:effectLst/>
                <a:latin typeface="Source Sans Pro" panose="020B0503030403020204" pitchFamily="34" charset="0"/>
              </a:rPr>
              <a:t>,</a:t>
            </a:r>
            <a:r>
              <a:rPr lang="en-US" sz="1800" b="0" i="0" dirty="0">
                <a:solidFill>
                  <a:srgbClr val="262730"/>
                </a:solidFill>
                <a:effectLst/>
                <a:latin typeface="Source Sans Pro" panose="020B0503030403020204" pitchFamily="34" charset="0"/>
              </a:rPr>
              <a:t>  </a:t>
            </a:r>
            <a:r>
              <a:rPr lang="en-US" sz="1600" b="0" i="0" dirty="0">
                <a:solidFill>
                  <a:srgbClr val="262730"/>
                </a:solidFill>
                <a:effectLst/>
                <a:latin typeface="Source Code Pro" panose="020B0509030403020204" pitchFamily="49" charset="0"/>
              </a:rPr>
              <a:t>COUNTRY</a:t>
            </a:r>
            <a:r>
              <a:rPr lang="en-US" sz="1600" b="0" i="0" dirty="0">
                <a:solidFill>
                  <a:srgbClr val="999999"/>
                </a:solidFill>
                <a:effectLst/>
                <a:latin typeface="Source Code Pro" panose="020B0509030403020204" pitchFamily="49" charset="0"/>
              </a:rPr>
              <a:t>;</a:t>
            </a:r>
            <a:endParaRPr lang="en-US" sz="1800" b="0" i="0" dirty="0">
              <a:solidFill>
                <a:srgbClr val="262730"/>
              </a:solidFill>
              <a:effectLst/>
              <a:latin typeface="Source Sans Pro" panose="020B0503030403020204" pitchFamily="34" charset="0"/>
            </a:endParaRPr>
          </a:p>
          <a:p>
            <a:pPr marL="457200" lvl="1" indent="0">
              <a:buNone/>
            </a:pPr>
            <a:endParaRPr lang="en-US" b="0" i="0" dirty="0">
              <a:solidFill>
                <a:srgbClr val="1C1917"/>
              </a:solidFill>
              <a:effectLst/>
              <a:latin typeface="-apple-system"/>
            </a:endParaRPr>
          </a:p>
        </p:txBody>
      </p:sp>
    </p:spTree>
    <p:extLst>
      <p:ext uri="{BB962C8B-B14F-4D97-AF65-F5344CB8AC3E}">
        <p14:creationId xmlns:p14="http://schemas.microsoft.com/office/powerpoint/2010/main" val="1217743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Aggerating SQL Results</a:t>
            </a:r>
          </a:p>
        </p:txBody>
      </p:sp>
    </p:spTree>
    <p:extLst>
      <p:ext uri="{BB962C8B-B14F-4D97-AF65-F5344CB8AC3E}">
        <p14:creationId xmlns:p14="http://schemas.microsoft.com/office/powerpoint/2010/main" val="1793877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What is an Aggregate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262730"/>
                </a:solidFill>
                <a:effectLst/>
                <a:latin typeface="Source Sans Pro" panose="020B0503030403020204" pitchFamily="34" charset="0"/>
              </a:rPr>
              <a:t>When using </a:t>
            </a:r>
            <a:r>
              <a:rPr lang="en-US" dirty="0"/>
              <a:t>GROUP BY</a:t>
            </a:r>
            <a:r>
              <a:rPr lang="en-US" b="0" i="0" dirty="0">
                <a:solidFill>
                  <a:srgbClr val="262730"/>
                </a:solidFill>
                <a:effectLst/>
                <a:latin typeface="Source Sans Pro" panose="020B0503030403020204" pitchFamily="34" charset="0"/>
              </a:rPr>
              <a:t>, you often apply aggregate functions to perform calculations on each group. Here are some common aggregate functions:</a:t>
            </a:r>
          </a:p>
          <a:p>
            <a:pPr algn="l">
              <a:buFont typeface="Arial" panose="020B0604020202020204" pitchFamily="34" charset="0"/>
              <a:buChar char="•"/>
            </a:pPr>
            <a:endParaRPr lang="en-US" b="0" i="0" dirty="0">
              <a:solidFill>
                <a:srgbClr val="262730"/>
              </a:solidFill>
              <a:effectLst/>
              <a:latin typeface="Source Sans Pro" panose="020B0503030403020204" pitchFamily="34" charset="0"/>
            </a:endParaRPr>
          </a:p>
          <a:p>
            <a:pPr marL="457200" lvl="1" indent="0">
              <a:buNone/>
            </a:pPr>
            <a:br>
              <a:rPr lang="en-US" b="1" dirty="0">
                <a:solidFill>
                  <a:srgbClr val="262730"/>
                </a:solidFill>
                <a:effectLst/>
                <a:latin typeface="Source Sans Pro" panose="020B0503030403020204" pitchFamily="34" charset="0"/>
              </a:rPr>
            </a:br>
            <a:endParaRPr lang="en-US" b="1" dirty="0">
              <a:solidFill>
                <a:srgbClr val="262730"/>
              </a:solidFill>
              <a:effectLst/>
              <a:latin typeface="Source Sans Pro" panose="020B0503030403020204" pitchFamily="34" charset="0"/>
            </a:endParaRPr>
          </a:p>
          <a:p>
            <a:pPr lvl="1">
              <a:buFont typeface="Arial" panose="020B0604020202020204" pitchFamily="34" charset="0"/>
              <a:buChar char="•"/>
            </a:pPr>
            <a:endParaRPr lang="en-US" b="0" i="0" dirty="0">
              <a:solidFill>
                <a:srgbClr val="1C1917"/>
              </a:solidFill>
              <a:effectLst/>
              <a:latin typeface="-apple-system"/>
            </a:endParaRPr>
          </a:p>
        </p:txBody>
      </p:sp>
      <p:pic>
        <p:nvPicPr>
          <p:cNvPr id="2" name="Picture 1" descr="SQLAlchemy - Aggregate Functions - GeeksforGeeks">
            <a:extLst>
              <a:ext uri="{FF2B5EF4-FFF2-40B4-BE49-F238E27FC236}">
                <a16:creationId xmlns:a16="http://schemas.microsoft.com/office/drawing/2014/main" id="{028135DD-0793-EBC4-A6ED-6C973F9101B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64367" y="2758225"/>
            <a:ext cx="5619262" cy="3694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354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Common Aggregate Functions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F58220"/>
                </a:solidFill>
                <a:effectLst/>
                <a:latin typeface="Söhne"/>
              </a:rPr>
              <a:t>SUM()</a:t>
            </a:r>
            <a:r>
              <a:rPr lang="en-US" b="0" i="0" dirty="0">
                <a:solidFill>
                  <a:srgbClr val="F58220"/>
                </a:solidFill>
                <a:effectLst/>
                <a:latin typeface="Söhne"/>
              </a:rPr>
              <a:t>: </a:t>
            </a:r>
            <a:r>
              <a:rPr lang="en-US" b="0" i="0" dirty="0">
                <a:solidFill>
                  <a:srgbClr val="374151"/>
                </a:solidFill>
                <a:effectLst/>
                <a:latin typeface="Söhne"/>
              </a:rPr>
              <a:t>Totals values in a column, useful for running totals, summing money, or aggregating quantities.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F58220"/>
                </a:solidFill>
                <a:effectLst/>
                <a:latin typeface="Söhne"/>
              </a:rPr>
              <a:t>SUM(</a:t>
            </a:r>
            <a:r>
              <a:rPr lang="en-US" b="1" i="0" dirty="0">
                <a:solidFill>
                  <a:srgbClr val="3F80CD"/>
                </a:solidFill>
                <a:effectLst/>
                <a:latin typeface="Söhne"/>
              </a:rPr>
              <a:t>sales</a:t>
            </a:r>
            <a:r>
              <a:rPr lang="en-US" b="1" i="0" dirty="0">
                <a:solidFill>
                  <a:srgbClr val="F58220"/>
                </a:solidFill>
                <a:effectLst/>
                <a:latin typeface="Söhne"/>
              </a:rPr>
              <a:t>) </a:t>
            </a:r>
            <a:r>
              <a:rPr lang="en-US" b="0" i="0" dirty="0">
                <a:solidFill>
                  <a:srgbClr val="374151"/>
                </a:solidFill>
                <a:effectLst/>
                <a:latin typeface="Söhne"/>
              </a:rPr>
              <a:t>calculates total sales.</a:t>
            </a:r>
          </a:p>
          <a:p>
            <a:pPr lvl="1"/>
            <a:endParaRPr lang="en-US" b="0" i="0" dirty="0">
              <a:solidFill>
                <a:srgbClr val="374151"/>
              </a:solidFill>
              <a:effectLst/>
              <a:latin typeface="Söhne"/>
            </a:endParaRPr>
          </a:p>
          <a:p>
            <a:pPr lvl="1"/>
            <a:endParaRPr lang="en-US" b="0" i="0" dirty="0">
              <a:solidFill>
                <a:srgbClr val="374151"/>
              </a:solidFill>
              <a:effectLst/>
              <a:latin typeface="Söhne"/>
            </a:endParaRPr>
          </a:p>
          <a:p>
            <a:r>
              <a:rPr lang="en-US" b="1" i="0" dirty="0">
                <a:solidFill>
                  <a:srgbClr val="F58220"/>
                </a:solidFill>
                <a:effectLst/>
                <a:latin typeface="Söhne"/>
              </a:rPr>
              <a:t>AVG()</a:t>
            </a:r>
            <a:r>
              <a:rPr lang="en-US" b="0" i="0" dirty="0">
                <a:solidFill>
                  <a:srgbClr val="F58220"/>
                </a:solidFill>
                <a:effectLst/>
                <a:latin typeface="Söhne"/>
              </a:rPr>
              <a:t>: </a:t>
            </a:r>
            <a:r>
              <a:rPr lang="en-US" b="0" i="0" dirty="0">
                <a:solidFill>
                  <a:srgbClr val="374151"/>
                </a:solidFill>
                <a:effectLst/>
                <a:latin typeface="Söhne"/>
              </a:rPr>
              <a:t>Calculates the average of values in a column, offering a measure of central tendency.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F58220"/>
                </a:solidFill>
                <a:effectLst/>
                <a:latin typeface="Söhne"/>
              </a:rPr>
              <a:t>AVG(</a:t>
            </a:r>
            <a:r>
              <a:rPr lang="en-US" b="1" i="0" dirty="0" err="1">
                <a:solidFill>
                  <a:srgbClr val="3F80CD"/>
                </a:solidFill>
                <a:effectLst/>
                <a:latin typeface="Söhne"/>
              </a:rPr>
              <a:t>test_scores</a:t>
            </a:r>
            <a:r>
              <a:rPr lang="en-US" b="1" i="0" dirty="0">
                <a:solidFill>
                  <a:srgbClr val="F58220"/>
                </a:solidFill>
                <a:effectLst/>
                <a:latin typeface="Söhne"/>
              </a:rPr>
              <a:t>) </a:t>
            </a:r>
            <a:r>
              <a:rPr lang="en-US" b="0" i="0" dirty="0">
                <a:solidFill>
                  <a:srgbClr val="374151"/>
                </a:solidFill>
                <a:effectLst/>
                <a:latin typeface="Söhne"/>
              </a:rPr>
              <a:t>finds the average test score.</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710768220"/>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E49E43F2-009D-4FD5-9629-B1B9A3DF71DA}">
  <ds:schemaRefs>
    <ds:schemaRef ds:uri="http://schemas.microsoft.com/sharepoint/v3/contenttype/forms"/>
  </ds:schemaRefs>
</ds:datastoreItem>
</file>

<file path=customXml/itemProps3.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13641</TotalTime>
  <Words>2114</Words>
  <Application>Microsoft Macintosh PowerPoint</Application>
  <PresentationFormat>On-screen Show (4:3)</PresentationFormat>
  <Paragraphs>246</Paragraphs>
  <Slides>22</Slides>
  <Notes>22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22</vt:i4>
      </vt:variant>
    </vt:vector>
  </HeadingPairs>
  <TitlesOfParts>
    <vt:vector size="33" baseType="lpstr">
      <vt:lpstr>-apple-system</vt:lpstr>
      <vt:lpstr>Arial</vt:lpstr>
      <vt:lpstr>Calibri</vt:lpstr>
      <vt:lpstr>Söhne</vt:lpstr>
      <vt:lpstr>Söhne Mono</vt:lpstr>
      <vt:lpstr>Source Code Pro</vt:lpstr>
      <vt:lpstr>Source Sans Pro</vt:lpstr>
      <vt:lpstr>Title Slide 02</vt:lpstr>
      <vt:lpstr>Title Slide 03</vt:lpstr>
      <vt:lpstr>Information Slide 01</vt:lpstr>
      <vt:lpstr>Information Slide 02</vt:lpstr>
      <vt:lpstr>Group By &amp; Aggregates in SQL</vt:lpstr>
      <vt:lpstr>Learning Objectives</vt:lpstr>
      <vt:lpstr>Group By Clause</vt:lpstr>
      <vt:lpstr>Using the Group By Clause</vt:lpstr>
      <vt:lpstr>Using the Group By Clause</vt:lpstr>
      <vt:lpstr>Using the Group By Clause</vt:lpstr>
      <vt:lpstr>Aggerating SQL Results</vt:lpstr>
      <vt:lpstr>What is an Aggregate</vt:lpstr>
      <vt:lpstr>Common Aggregate Functions</vt:lpstr>
      <vt:lpstr>Common Aggregate Functions</vt:lpstr>
      <vt:lpstr>Common Aggregate Functions</vt:lpstr>
      <vt:lpstr>Using Aliases with Aggregates</vt:lpstr>
      <vt:lpstr>Having Clause</vt:lpstr>
      <vt:lpstr>Using the HAVING Clause</vt:lpstr>
      <vt:lpstr>Using the HAVING Clause</vt:lpstr>
      <vt:lpstr>Using the HAVING Clause</vt:lpstr>
      <vt:lpstr>Order of Operations</vt:lpstr>
      <vt:lpstr>Using Aliases with Aggregates</vt:lpstr>
      <vt:lpstr>Order of Operations</vt:lpstr>
      <vt:lpstr>Order of Operations</vt:lpstr>
      <vt:lpstr>Recap</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 Jovanovich</cp:lastModifiedBy>
  <cp:revision>311</cp:revision>
  <cp:lastPrinted>2018-09-19T19:48:01Z</cp:lastPrinted>
  <dcterms:created xsi:type="dcterms:W3CDTF">2010-04-12T23:12:02Z</dcterms:created>
  <dcterms:modified xsi:type="dcterms:W3CDTF">2025-03-24T18:34:20Z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