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6"/>
  </p:notesMasterIdLst>
  <p:handoutMasterIdLst>
    <p:handoutMasterId r:id="rId37"/>
  </p:handoutMasterIdLst>
  <p:sldIdLst>
    <p:sldId id="256" r:id="rId8"/>
    <p:sldId id="310" r:id="rId9"/>
    <p:sldId id="305" r:id="rId10"/>
    <p:sldId id="330" r:id="rId11"/>
    <p:sldId id="331" r:id="rId12"/>
    <p:sldId id="332" r:id="rId13"/>
    <p:sldId id="407" r:id="rId14"/>
    <p:sldId id="345" r:id="rId15"/>
    <p:sldId id="346" r:id="rId16"/>
    <p:sldId id="333" r:id="rId17"/>
    <p:sldId id="334" r:id="rId18"/>
    <p:sldId id="342" r:id="rId19"/>
    <p:sldId id="343" r:id="rId20"/>
    <p:sldId id="347" r:id="rId21"/>
    <p:sldId id="349" r:id="rId22"/>
    <p:sldId id="348" r:id="rId23"/>
    <p:sldId id="351" r:id="rId24"/>
    <p:sldId id="408" r:id="rId25"/>
    <p:sldId id="353" r:id="rId26"/>
    <p:sldId id="354" r:id="rId27"/>
    <p:sldId id="356" r:id="rId28"/>
    <p:sldId id="357" r:id="rId29"/>
    <p:sldId id="409" r:id="rId30"/>
    <p:sldId id="400" r:id="rId31"/>
    <p:sldId id="404" r:id="rId32"/>
    <p:sldId id="340" r:id="rId33"/>
    <p:sldId id="405" r:id="rId34"/>
    <p:sldId id="406" r:id="rId35"/>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What is an Aggregate?" id="{3EF99402-CB24-404C-8CA9-69BB05FA8F1F}">
          <p14:sldIdLst>
            <p14:sldId id="305"/>
            <p14:sldId id="330"/>
            <p14:sldId id="331"/>
            <p14:sldId id="332"/>
            <p14:sldId id="407"/>
          </p14:sldIdLst>
        </p14:section>
        <p14:section name="Using Aliases with Aggregates" id="{B50B10A1-60EE-4345-B6E4-9AA82A1D821A}">
          <p14:sldIdLst>
            <p14:sldId id="345"/>
            <p14:sldId id="346"/>
          </p14:sldIdLst>
        </p14:section>
        <p14:section name="Using Sum()" id="{298A08E7-8651-8F47-A33B-526C3A7B6251}">
          <p14:sldIdLst>
            <p14:sldId id="333"/>
            <p14:sldId id="334"/>
          </p14:sldIdLst>
        </p14:section>
        <p14:section name="Using AVG()" id="{4EB31291-E035-0345-BD66-4FDC244B2671}">
          <p14:sldIdLst>
            <p14:sldId id="342"/>
            <p14:sldId id="343"/>
          </p14:sldIdLst>
        </p14:section>
        <p14:section name="Using MIN(), MAX()" id="{A0FB6649-8624-F447-80F4-DF82F0C4397C}">
          <p14:sldIdLst>
            <p14:sldId id="347"/>
            <p14:sldId id="349"/>
          </p14:sldIdLst>
        </p14:section>
        <p14:section name="COUNT and COUNT(DISTINCT)" id="{764B0B02-070E-FD49-A162-7A9C2B5F7846}">
          <p14:sldIdLst>
            <p14:sldId id="348"/>
            <p14:sldId id="351"/>
            <p14:sldId id="408"/>
          </p14:sldIdLst>
        </p14:section>
        <p14:section name="Group By" id="{A6B2D414-CCB5-A344-A4CF-F56E4EBB2277}">
          <p14:sldIdLst>
            <p14:sldId id="353"/>
            <p14:sldId id="354"/>
          </p14:sldIdLst>
        </p14:section>
        <p14:section name="Aggregated Data with HAVING" id="{93EED056-F758-5942-8D79-7B9144B849A7}">
          <p14:sldIdLst>
            <p14:sldId id="356"/>
            <p14:sldId id="357"/>
            <p14:sldId id="409"/>
          </p14:sldIdLst>
        </p14:section>
        <p14:section name="Summary" id="{4A525AA2-2906-EA46-8E33-4A1D4B3A921E}">
          <p14:sldIdLst>
            <p14:sldId id="400"/>
          </p14:sldIdLst>
        </p14:section>
        <p14:section name="Hands On Examples"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9" autoAdjust="0"/>
    <p:restoredTop sz="84510" autoAdjust="0"/>
  </p:normalViewPr>
  <p:slideViewPr>
    <p:cSldViewPr snapToGrid="0" snapToObjects="1">
      <p:cViewPr varScale="1">
        <p:scale>
          <a:sx n="90" d="100"/>
          <a:sy n="90" d="100"/>
        </p:scale>
        <p:origin x="1944"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1/27/24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1/27/24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SUM()</a:t>
            </a:r>
            <a:r>
              <a:rPr lang="en-US" b="0" i="0" dirty="0">
                <a:solidFill>
                  <a:srgbClr val="374151"/>
                </a:solidFill>
                <a:effectLst/>
                <a:latin typeface="Söhne"/>
              </a:rPr>
              <a:t> function is a versatile tool for adding up numeric values, making it invaluable in various data analysis tasks. </a:t>
            </a:r>
          </a:p>
          <a:p>
            <a:pPr marL="171450" indent="-171450">
              <a:buFont typeface="Arial" panose="020B0604020202020204" pitchFamily="34" charset="0"/>
              <a:buChar char="•"/>
            </a:pPr>
            <a:r>
              <a:rPr lang="en-US" b="0" i="0" dirty="0">
                <a:solidFill>
                  <a:srgbClr val="374151"/>
                </a:solidFill>
                <a:effectLst/>
                <a:latin typeface="Söhne"/>
              </a:rPr>
              <a:t>In this example, we use it to calculate the total sales from a dataset named </a:t>
            </a:r>
            <a:r>
              <a:rPr lang="en-US" b="0" i="0" dirty="0" err="1">
                <a:solidFill>
                  <a:srgbClr val="374151"/>
                </a:solidFill>
                <a:effectLst/>
                <a:latin typeface="Söhne"/>
              </a:rPr>
              <a:t>SalesData</a:t>
            </a:r>
            <a:r>
              <a:rPr lang="en-US" b="0" i="0" dirty="0">
                <a:solidFill>
                  <a:srgbClr val="374151"/>
                </a:solidFill>
                <a:effectLst/>
                <a:latin typeface="Söhne"/>
              </a:rPr>
              <a:t>, and we assign the result an alias </a:t>
            </a:r>
            <a:r>
              <a:rPr lang="en-US" b="0" i="0" dirty="0" err="1">
                <a:solidFill>
                  <a:srgbClr val="374151"/>
                </a:solidFill>
                <a:effectLst/>
                <a:latin typeface="Söhne"/>
              </a:rPr>
              <a:t>TotalSales</a:t>
            </a:r>
            <a:r>
              <a:rPr lang="en-US" b="0" i="0" dirty="0">
                <a:solidFill>
                  <a:srgbClr val="374151"/>
                </a:solidFill>
                <a:effectLst/>
                <a:latin typeface="Söhne"/>
              </a:rPr>
              <a:t> for clarity. </a:t>
            </a:r>
          </a:p>
          <a:p>
            <a:pPr marL="171450" indent="-171450">
              <a:buFont typeface="Arial" panose="020B0604020202020204" pitchFamily="34" charset="0"/>
              <a:buChar char="•"/>
            </a:pPr>
            <a:r>
              <a:rPr lang="en-US" b="0" i="0" dirty="0">
                <a:solidFill>
                  <a:srgbClr val="374151"/>
                </a:solidFill>
                <a:effectLst/>
                <a:latin typeface="Söhne"/>
              </a:rPr>
              <a:t>This function simplifies complex calculations and aids in understanding your data more effectively.</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355618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SUM() is a powerful tool for totaling numeric values, but it's essential to be aware of its limitations. </a:t>
            </a:r>
          </a:p>
          <a:p>
            <a:pPr marL="171450" indent="-171450">
              <a:buFont typeface="Arial" panose="020B0604020202020204" pitchFamily="34" charset="0"/>
              <a:buChar char="•"/>
            </a:pPr>
            <a:r>
              <a:rPr lang="en-US" b="0" i="0" dirty="0">
                <a:solidFill>
                  <a:srgbClr val="374151"/>
                </a:solidFill>
                <a:effectLst/>
                <a:latin typeface="Söhne"/>
              </a:rPr>
              <a:t>You can leverage its ability to sum multiple columns and apply filters for more precise aggregation. </a:t>
            </a:r>
          </a:p>
          <a:p>
            <a:pPr marL="171450" indent="-171450">
              <a:buFont typeface="Arial" panose="020B0604020202020204" pitchFamily="34" charset="0"/>
              <a:buChar char="•"/>
            </a:pPr>
            <a:r>
              <a:rPr lang="en-US" b="0" i="0" dirty="0">
                <a:solidFill>
                  <a:srgbClr val="374151"/>
                </a:solidFill>
                <a:effectLst/>
                <a:latin typeface="Söhne"/>
              </a:rPr>
              <a:t>However, remember that it works only with numeric data types and treats non-numeric values and NULL values differently, which may impact your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19877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AVG()</a:t>
            </a:r>
            <a:r>
              <a:rPr lang="en-US" b="0" i="0" dirty="0">
                <a:solidFill>
                  <a:srgbClr val="374151"/>
                </a:solidFill>
                <a:effectLst/>
                <a:latin typeface="Söhne"/>
              </a:rPr>
              <a:t> is a valuable tool for calculating central tendencies, such as the average test score in this example. </a:t>
            </a:r>
          </a:p>
          <a:p>
            <a:pPr marL="171450" indent="-171450">
              <a:buFont typeface="Arial" panose="020B0604020202020204" pitchFamily="34" charset="0"/>
              <a:buChar char="•"/>
            </a:pPr>
            <a:r>
              <a:rPr lang="en-US" b="0" i="0" dirty="0">
                <a:solidFill>
                  <a:srgbClr val="374151"/>
                </a:solidFill>
                <a:effectLst/>
                <a:latin typeface="Söhne"/>
              </a:rPr>
              <a:t>It simplifies the process of determining mean values and helps you track average metrics over time. </a:t>
            </a:r>
          </a:p>
          <a:p>
            <a:pPr marL="171450" indent="-171450">
              <a:buFont typeface="Arial" panose="020B0604020202020204" pitchFamily="34" charset="0"/>
              <a:buChar char="•"/>
            </a:pPr>
            <a:r>
              <a:rPr lang="en-US" b="0" i="0" dirty="0">
                <a:solidFill>
                  <a:srgbClr val="374151"/>
                </a:solidFill>
                <a:effectLst/>
                <a:latin typeface="Söhne"/>
              </a:rPr>
              <a:t>The syntax is straightforward, making it easy to use in your data analysis tasks.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294090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AVG()</a:t>
            </a:r>
            <a:r>
              <a:rPr lang="en-US" b="0" i="0" dirty="0">
                <a:solidFill>
                  <a:srgbClr val="374151"/>
                </a:solidFill>
                <a:effectLst/>
                <a:latin typeface="Söhne"/>
              </a:rPr>
              <a:t> is a valuable tool for calculating average values, but it's important to be aware of its tips and limitations. </a:t>
            </a:r>
          </a:p>
          <a:p>
            <a:pPr marL="171450" indent="-171450">
              <a:buFont typeface="Arial" panose="020B0604020202020204" pitchFamily="34" charset="0"/>
              <a:buChar char="•"/>
            </a:pPr>
            <a:r>
              <a:rPr lang="en-US" b="0" i="0" dirty="0">
                <a:solidFill>
                  <a:srgbClr val="374151"/>
                </a:solidFill>
                <a:effectLst/>
                <a:latin typeface="Söhne"/>
              </a:rPr>
              <a:t>You can make efficient use of it by calculating averages for multiple columns, but remember that it works only with numeric data and ignores NULL values. </a:t>
            </a:r>
          </a:p>
          <a:p>
            <a:pPr marL="171450" indent="-171450">
              <a:buFont typeface="Arial" panose="020B0604020202020204" pitchFamily="34" charset="0"/>
              <a:buChar char="•"/>
            </a:pPr>
            <a:r>
              <a:rPr lang="en-US" b="0" i="0" dirty="0">
                <a:solidFill>
                  <a:srgbClr val="374151"/>
                </a:solidFill>
                <a:effectLst/>
                <a:latin typeface="Söhne"/>
              </a:rPr>
              <a:t>However, it can be sensitive to outliers, and it doesn't provide insights into data distribution, which might require additional analysis techniques.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4465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MIN()</a:t>
            </a:r>
            <a:r>
              <a:rPr lang="en-US" b="0" i="0" dirty="0">
                <a:solidFill>
                  <a:srgbClr val="374151"/>
                </a:solidFill>
                <a:effectLst/>
                <a:latin typeface="Söhne"/>
              </a:rPr>
              <a:t> and </a:t>
            </a:r>
            <a:r>
              <a:rPr lang="en-US" b="1" i="0" dirty="0">
                <a:effectLst/>
                <a:latin typeface="Söhne"/>
              </a:rPr>
              <a:t>MAX()</a:t>
            </a:r>
            <a:r>
              <a:rPr lang="en-US" b="0" i="0" dirty="0">
                <a:solidFill>
                  <a:srgbClr val="374151"/>
                </a:solidFill>
                <a:effectLst/>
                <a:latin typeface="Söhne"/>
              </a:rPr>
              <a:t> are fundamental tools for locating extremes in your data. </a:t>
            </a:r>
          </a:p>
          <a:p>
            <a:pPr marL="171450" indent="-171450">
              <a:buFont typeface="Arial" panose="020B0604020202020204" pitchFamily="34" charset="0"/>
              <a:buChar char="•"/>
            </a:pPr>
            <a:r>
              <a:rPr lang="en-US" b="0" i="0" dirty="0">
                <a:solidFill>
                  <a:srgbClr val="374151"/>
                </a:solidFill>
                <a:effectLst/>
                <a:latin typeface="Söhne"/>
              </a:rPr>
              <a:t>They allow you to find the smallest and largest values within a column, making them essential for various data analysis tasks. </a:t>
            </a:r>
          </a:p>
          <a:p>
            <a:pPr marL="171450" indent="-171450">
              <a:buFont typeface="Arial" panose="020B0604020202020204" pitchFamily="34" charset="0"/>
              <a:buChar char="•"/>
            </a:pPr>
            <a:r>
              <a:rPr lang="en-US" b="0" i="0" dirty="0">
                <a:solidFill>
                  <a:srgbClr val="374151"/>
                </a:solidFill>
                <a:effectLst/>
                <a:latin typeface="Söhne"/>
              </a:rPr>
              <a:t>In this example, we use them to identify the minimum and maximum product prices in a dataset.</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428205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MIN()</a:t>
            </a:r>
            <a:r>
              <a:rPr lang="en-US" b="0" i="0" dirty="0">
                <a:solidFill>
                  <a:srgbClr val="374151"/>
                </a:solidFill>
                <a:effectLst/>
                <a:latin typeface="Söhne"/>
              </a:rPr>
              <a:t> and </a:t>
            </a:r>
            <a:r>
              <a:rPr lang="en-US" b="1" i="0" dirty="0">
                <a:effectLst/>
                <a:latin typeface="Söhne"/>
              </a:rPr>
              <a:t>MAX()</a:t>
            </a:r>
            <a:r>
              <a:rPr lang="en-US" b="0" i="0" dirty="0">
                <a:solidFill>
                  <a:srgbClr val="374151"/>
                </a:solidFill>
                <a:effectLst/>
                <a:latin typeface="Söhne"/>
              </a:rPr>
              <a:t> are valuable tools for finding minimum and maximum values, it's important to follow best practices. </a:t>
            </a:r>
          </a:p>
          <a:p>
            <a:pPr marL="171450" indent="-171450">
              <a:buFont typeface="Arial" panose="020B0604020202020204" pitchFamily="34" charset="0"/>
              <a:buChar char="•"/>
            </a:pPr>
            <a:r>
              <a:rPr lang="en-US" b="0" i="0" dirty="0">
                <a:solidFill>
                  <a:srgbClr val="374151"/>
                </a:solidFill>
                <a:effectLst/>
                <a:latin typeface="Söhne"/>
              </a:rPr>
              <a:t>Consider filtering data before applying these functions, use them in conjunction with </a:t>
            </a:r>
            <a:r>
              <a:rPr lang="en-US" b="1" i="0" dirty="0">
                <a:effectLst/>
                <a:latin typeface="Söhne"/>
              </a:rPr>
              <a:t>GROUP BY</a:t>
            </a:r>
            <a:r>
              <a:rPr lang="en-US" b="0" i="0" dirty="0">
                <a:solidFill>
                  <a:srgbClr val="374151"/>
                </a:solidFill>
                <a:effectLst/>
                <a:latin typeface="Söhne"/>
              </a:rPr>
              <a:t> for group-specific calculations, and remember that they work best with numeric and date data types. </a:t>
            </a:r>
          </a:p>
          <a:p>
            <a:pPr marL="171450" indent="-171450">
              <a:buFont typeface="Arial" panose="020B0604020202020204" pitchFamily="34" charset="0"/>
              <a:buChar char="•"/>
            </a:pPr>
            <a:r>
              <a:rPr lang="en-US" b="0" i="0" dirty="0">
                <a:solidFill>
                  <a:srgbClr val="374151"/>
                </a:solidFill>
                <a:effectLst/>
                <a:latin typeface="Söhne"/>
              </a:rPr>
              <a:t>Understanding their tips and limitations ensures effective use in your data analysis tasks.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3789002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r>
              <a:rPr lang="en-US" b="1" i="0" dirty="0">
                <a:effectLst/>
                <a:latin typeface="Söhne"/>
              </a:rPr>
              <a:t>COUNT()</a:t>
            </a:r>
            <a:r>
              <a:rPr lang="en-US" b="0" i="0" dirty="0">
                <a:solidFill>
                  <a:srgbClr val="374151"/>
                </a:solidFill>
                <a:effectLst/>
                <a:latin typeface="Söhne"/>
              </a:rPr>
              <a:t> in SQL offers various ways to count rows based on your specific needs. </a:t>
            </a:r>
            <a:r>
              <a:rPr lang="en-US" b="1" i="0" dirty="0">
                <a:effectLst/>
                <a:latin typeface="Söhne"/>
              </a:rPr>
              <a:t>COUNT(*)</a:t>
            </a:r>
            <a:r>
              <a:rPr lang="en-US" b="0" i="0" dirty="0">
                <a:solidFill>
                  <a:srgbClr val="374151"/>
                </a:solidFill>
                <a:effectLst/>
                <a:latin typeface="Söhne"/>
              </a:rPr>
              <a:t> counts all rows, including null and duplicates, while </a:t>
            </a:r>
            <a:r>
              <a:rPr lang="en-US" b="1" i="0" dirty="0">
                <a:effectLst/>
                <a:latin typeface="Söhne"/>
              </a:rPr>
              <a:t>COUNT(column)</a:t>
            </a:r>
            <a:r>
              <a:rPr lang="en-US" b="0" i="0" dirty="0">
                <a:solidFill>
                  <a:srgbClr val="374151"/>
                </a:solidFill>
                <a:effectLst/>
                <a:latin typeface="Söhne"/>
              </a:rPr>
              <a:t> and </a:t>
            </a:r>
            <a:r>
              <a:rPr lang="en-US" b="1" i="0" dirty="0">
                <a:effectLst/>
                <a:latin typeface="Söhne"/>
              </a:rPr>
              <a:t>COUNT(DISTINCT column)</a:t>
            </a:r>
            <a:r>
              <a:rPr lang="en-US" b="0" i="0" dirty="0">
                <a:solidFill>
                  <a:srgbClr val="374151"/>
                </a:solidFill>
                <a:effectLst/>
                <a:latin typeface="Söhne"/>
              </a:rPr>
              <a:t> provide more targeted counts, focusing on non-null values and distinct values, respectively. Understanding when and how to use these variations is essential for effective data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7174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These examples showcase the flexibility of the </a:t>
            </a:r>
            <a:r>
              <a:rPr lang="en-US" b="1" i="0" dirty="0">
                <a:effectLst/>
                <a:latin typeface="Söhne"/>
              </a:rPr>
              <a:t>COUNT()</a:t>
            </a:r>
            <a:r>
              <a:rPr lang="en-US" b="0" i="0" dirty="0">
                <a:solidFill>
                  <a:srgbClr val="374151"/>
                </a:solidFill>
                <a:effectLst/>
                <a:latin typeface="Söhne"/>
              </a:rPr>
              <a:t> function in SQL. </a:t>
            </a:r>
          </a:p>
          <a:p>
            <a:pPr marL="171450" indent="-171450">
              <a:buFont typeface="Arial" panose="020B0604020202020204" pitchFamily="34" charset="0"/>
              <a:buChar char="•"/>
            </a:pPr>
            <a:r>
              <a:rPr lang="en-US" b="0" i="0" dirty="0">
                <a:solidFill>
                  <a:srgbClr val="374151"/>
                </a:solidFill>
                <a:effectLst/>
                <a:latin typeface="Söhne"/>
              </a:rPr>
              <a:t>The first example counts all rows, while the second one focuses on non-null values in a specific column. </a:t>
            </a:r>
          </a:p>
          <a:p>
            <a:pPr marL="171450" indent="-171450">
              <a:buFont typeface="Arial" panose="020B0604020202020204" pitchFamily="34" charset="0"/>
              <a:buChar char="•"/>
            </a:pPr>
            <a:r>
              <a:rPr lang="en-US" b="0" i="0" dirty="0">
                <a:solidFill>
                  <a:srgbClr val="374151"/>
                </a:solidFill>
                <a:effectLst/>
                <a:latin typeface="Söhne"/>
              </a:rPr>
              <a:t>The third example counts the distinct values within another column, eliminating duplicates for a precise count of unique entries. </a:t>
            </a:r>
          </a:p>
          <a:p>
            <a:pPr marL="171450" indent="-171450">
              <a:buFont typeface="Arial" panose="020B0604020202020204" pitchFamily="34" charset="0"/>
              <a:buChar char="•"/>
            </a:pPr>
            <a:r>
              <a:rPr lang="en-US" b="0" i="0" dirty="0">
                <a:solidFill>
                  <a:srgbClr val="374151"/>
                </a:solidFill>
                <a:effectLst/>
                <a:latin typeface="Söhne"/>
              </a:rPr>
              <a:t>These variations allow you to tailor your counting based on your data analysis requirements.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1878217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6FB05-6497-5891-BDD1-7ED294BF1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AD753-EF5F-1C90-AC16-926F2E0965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2B40F4-A0CD-D4DF-07CC-5799C69C98C5}"/>
              </a:ext>
            </a:extLst>
          </p:cNvPr>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 Understanding the tips and limitations of the </a:t>
            </a:r>
            <a:r>
              <a:rPr lang="en-US" b="1" i="0" dirty="0">
                <a:effectLst/>
                <a:latin typeface="Söhne"/>
              </a:rPr>
              <a:t>COUNT()</a:t>
            </a:r>
            <a:r>
              <a:rPr lang="en-US" b="0" i="0" dirty="0">
                <a:solidFill>
                  <a:srgbClr val="374151"/>
                </a:solidFill>
                <a:effectLst/>
                <a:latin typeface="Söhne"/>
              </a:rPr>
              <a:t> function in SQL is crucial for effective data analysis. </a:t>
            </a:r>
          </a:p>
          <a:p>
            <a:pPr marL="171450" indent="-171450">
              <a:buFont typeface="Arial" panose="020B0604020202020204" pitchFamily="34" charset="0"/>
              <a:buChar char="•"/>
            </a:pPr>
            <a:r>
              <a:rPr lang="en-US" b="0" i="0" dirty="0">
                <a:solidFill>
                  <a:srgbClr val="374151"/>
                </a:solidFill>
                <a:effectLst/>
                <a:latin typeface="Söhne"/>
              </a:rPr>
              <a:t>Use the appropriate variation based on your needs, and be mindful of its focus on row counts, exclusion of null values, and limited functionality for arithmetic operations.</a:t>
            </a:r>
            <a:endParaRPr lang="en-US" dirty="0"/>
          </a:p>
        </p:txBody>
      </p:sp>
      <p:sp>
        <p:nvSpPr>
          <p:cNvPr id="4" name="Slide Number Placeholder 3">
            <a:extLst>
              <a:ext uri="{FF2B5EF4-FFF2-40B4-BE49-F238E27FC236}">
                <a16:creationId xmlns:a16="http://schemas.microsoft.com/office/drawing/2014/main" id="{77306955-0DEE-242A-A2B2-913462DF202E}"/>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357671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GROUP BY</a:t>
            </a:r>
            <a:r>
              <a:rPr lang="en-US" b="0" i="0" dirty="0">
                <a:solidFill>
                  <a:srgbClr val="374151"/>
                </a:solidFill>
                <a:effectLst/>
                <a:latin typeface="Söhne"/>
              </a:rPr>
              <a:t> is a critical SQL clause that allows you to group rows with matching values in specified columns. </a:t>
            </a:r>
          </a:p>
          <a:p>
            <a:pPr marL="171450" indent="-171450">
              <a:buFont typeface="Arial" panose="020B0604020202020204" pitchFamily="34" charset="0"/>
              <a:buChar char="•"/>
            </a:pPr>
            <a:r>
              <a:rPr lang="en-US" b="0" i="0" dirty="0">
                <a:solidFill>
                  <a:srgbClr val="374151"/>
                </a:solidFill>
                <a:effectLst/>
                <a:latin typeface="Söhne"/>
              </a:rPr>
              <a:t>It is often used in conjunction with aggregate functions to perform calculations on these groups. The basic syntax involves selecting columns and aggregates, followed by the </a:t>
            </a:r>
            <a:r>
              <a:rPr lang="en-US" b="1" i="0" dirty="0">
                <a:effectLst/>
                <a:latin typeface="Söhne"/>
              </a:rPr>
              <a:t>GROUP BY</a:t>
            </a:r>
            <a:r>
              <a:rPr lang="en-US" b="0" i="0" dirty="0">
                <a:solidFill>
                  <a:srgbClr val="374151"/>
                </a:solidFill>
                <a:effectLst/>
                <a:latin typeface="Söhne"/>
              </a:rPr>
              <a:t> clause specifying the grouping column(s). </a:t>
            </a:r>
          </a:p>
          <a:p>
            <a:pPr marL="171450" indent="-171450">
              <a:buFont typeface="Arial" panose="020B0604020202020204" pitchFamily="34" charset="0"/>
              <a:buChar char="•"/>
            </a:pPr>
            <a:r>
              <a:rPr lang="en-US" b="0" i="0" dirty="0">
                <a:solidFill>
                  <a:srgbClr val="374151"/>
                </a:solidFill>
                <a:effectLst/>
                <a:latin typeface="Söhne"/>
              </a:rPr>
              <a:t>This clause is essential for summarizing and analyzing data by different criteria.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426380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In this lesson, we'll dive into the powerful world of data aggregation in SQL. Aggregation allows us to summarize and analyze data at a higher level, providing insights into groups of data rather than individual records.</a:t>
            </a:r>
          </a:p>
          <a:p>
            <a:pPr algn="l">
              <a:buFont typeface="Arial" panose="020B0604020202020204" pitchFamily="34" charset="0"/>
              <a:buChar char="•"/>
            </a:pPr>
            <a:r>
              <a:rPr lang="en-US" b="0" i="0" dirty="0">
                <a:solidFill>
                  <a:srgbClr val="374151"/>
                </a:solidFill>
                <a:effectLst/>
                <a:latin typeface="Söhne"/>
              </a:rPr>
              <a:t>By the end of this session, you will have a solid understanding of how to perform essential aggregation tasks in SQL, such as calculating averages, finding minimum and maximum values, counting data, and aggregating strings.</a:t>
            </a:r>
          </a:p>
          <a:p>
            <a:pPr algn="l">
              <a:buFont typeface="Arial" panose="020B0604020202020204" pitchFamily="34" charset="0"/>
              <a:buChar char="•"/>
            </a:pPr>
            <a:r>
              <a:rPr lang="en-US" b="0" i="0" dirty="0">
                <a:solidFill>
                  <a:srgbClr val="374151"/>
                </a:solidFill>
                <a:effectLst/>
                <a:latin typeface="Söhne"/>
              </a:rPr>
              <a:t>These skills are fundamental for data analysis and reporting, and they'll empower you to extract meaningful information from your databases.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447552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These simple tips for using </a:t>
            </a:r>
            <a:r>
              <a:rPr lang="en-US" b="1" i="0" dirty="0">
                <a:effectLst/>
                <a:latin typeface="Söhne"/>
              </a:rPr>
              <a:t>GROUP BY</a:t>
            </a:r>
            <a:r>
              <a:rPr lang="en-US" b="0" i="0" dirty="0">
                <a:solidFill>
                  <a:srgbClr val="374151"/>
                </a:solidFill>
                <a:effectLst/>
                <a:latin typeface="Söhne"/>
              </a:rPr>
              <a:t> in SQL can make your data analysis more efficient and comprehensible. </a:t>
            </a:r>
          </a:p>
          <a:p>
            <a:pPr marL="171450" indent="-171450">
              <a:buFont typeface="Arial" panose="020B0604020202020204" pitchFamily="34" charset="0"/>
              <a:buChar char="•"/>
            </a:pPr>
            <a:r>
              <a:rPr lang="en-US" b="0" i="0" dirty="0">
                <a:solidFill>
                  <a:srgbClr val="374151"/>
                </a:solidFill>
                <a:effectLst/>
                <a:latin typeface="Söhne"/>
              </a:rPr>
              <a:t>Just remember the limitation regarding non-grouping columns to avoid unexpected outcomes.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770288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in SQL allows you to filter the results of a query based on aggregate conditions applied after the </a:t>
            </a:r>
            <a:r>
              <a:rPr lang="en-US" b="1" i="0" dirty="0">
                <a:effectLst/>
                <a:latin typeface="Söhne"/>
              </a:rPr>
              <a:t>GROUP BY</a:t>
            </a:r>
            <a:r>
              <a:rPr lang="en-US" b="0" i="0" dirty="0">
                <a:solidFill>
                  <a:srgbClr val="374151"/>
                </a:solidFill>
                <a:effectLst/>
                <a:latin typeface="Söhne"/>
              </a:rPr>
              <a:t> operation. </a:t>
            </a:r>
          </a:p>
          <a:p>
            <a:pPr marL="171450" indent="-171450">
              <a:buFont typeface="Arial" panose="020B0604020202020204" pitchFamily="34" charset="0"/>
              <a:buChar char="•"/>
            </a:pPr>
            <a:r>
              <a:rPr lang="en-US" b="0" i="0" dirty="0">
                <a:solidFill>
                  <a:srgbClr val="374151"/>
                </a:solidFill>
                <a:effectLst/>
                <a:latin typeface="Söhne"/>
              </a:rPr>
              <a:t>It's important to understand the key differences between </a:t>
            </a:r>
            <a:r>
              <a:rPr lang="en-US" b="1" i="0" dirty="0">
                <a:effectLst/>
                <a:latin typeface="Söhne"/>
              </a:rPr>
              <a:t>WHERE</a:t>
            </a:r>
            <a:r>
              <a:rPr lang="en-US" b="0" i="0" dirty="0">
                <a:solidFill>
                  <a:srgbClr val="374151"/>
                </a:solidFill>
                <a:effectLst/>
                <a:latin typeface="Söhne"/>
              </a:rPr>
              <a:t> and </a:t>
            </a:r>
            <a:r>
              <a:rPr lang="en-US" b="1" i="0" dirty="0">
                <a:effectLst/>
                <a:latin typeface="Söhne"/>
              </a:rPr>
              <a:t>HAVING</a:t>
            </a:r>
            <a:r>
              <a:rPr lang="en-US" b="0" i="0" dirty="0">
                <a:solidFill>
                  <a:srgbClr val="374151"/>
                </a:solidFill>
                <a:effectLst/>
                <a:latin typeface="Söhne"/>
              </a:rPr>
              <a:t>, as </a:t>
            </a:r>
            <a:r>
              <a:rPr lang="en-US" b="1" i="0" dirty="0">
                <a:effectLst/>
                <a:latin typeface="Söhne"/>
              </a:rPr>
              <a:t>WHERE</a:t>
            </a:r>
            <a:r>
              <a:rPr lang="en-US" b="0" i="0" dirty="0">
                <a:solidFill>
                  <a:srgbClr val="374151"/>
                </a:solidFill>
                <a:effectLst/>
                <a:latin typeface="Söhne"/>
              </a:rPr>
              <a:t> filters rows before aggregation, while </a:t>
            </a:r>
            <a:r>
              <a:rPr lang="en-US" b="1" i="0" dirty="0">
                <a:effectLst/>
                <a:latin typeface="Söhne"/>
              </a:rPr>
              <a:t>HAVING</a:t>
            </a:r>
            <a:r>
              <a:rPr lang="en-US" b="0" i="0" dirty="0">
                <a:solidFill>
                  <a:srgbClr val="374151"/>
                </a:solidFill>
                <a:effectLst/>
                <a:latin typeface="Söhne"/>
              </a:rPr>
              <a:t> filters groups after aggregation. </a:t>
            </a:r>
          </a:p>
          <a:p>
            <a:pPr marL="171450" indent="-171450">
              <a:buFont typeface="Arial" panose="020B0604020202020204" pitchFamily="34" charset="0"/>
              <a:buChar char="•"/>
            </a:pPr>
            <a:r>
              <a:rPr lang="en-US" b="0" i="0" dirty="0">
                <a:solidFill>
                  <a:srgbClr val="374151"/>
                </a:solidFill>
                <a:effectLst/>
                <a:latin typeface="Söhne"/>
              </a:rPr>
              <a:t>This clause is essential for refining and focusing your grouped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43671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This SQL example demonstrates how the </a:t>
            </a:r>
            <a:r>
              <a:rPr lang="en-US" b="1" i="0" dirty="0">
                <a:effectLst/>
                <a:latin typeface="Söhne"/>
              </a:rPr>
              <a:t>HAVING</a:t>
            </a:r>
            <a:r>
              <a:rPr lang="en-US" b="0" i="0" dirty="0">
                <a:solidFill>
                  <a:srgbClr val="374151"/>
                </a:solidFill>
                <a:effectLst/>
                <a:latin typeface="Söhne"/>
              </a:rPr>
              <a:t> clause is used to filter and focus on groups with total sales exceeding 1,000,000 units. </a:t>
            </a:r>
          </a:p>
          <a:p>
            <a:pPr marL="171450" indent="-171450">
              <a:buFont typeface="Arial" panose="020B0604020202020204" pitchFamily="34" charset="0"/>
              <a:buChar char="•"/>
            </a:pPr>
            <a:r>
              <a:rPr lang="en-US" b="0" i="0" dirty="0">
                <a:solidFill>
                  <a:srgbClr val="374151"/>
                </a:solidFill>
                <a:effectLst/>
                <a:latin typeface="Söhne"/>
              </a:rPr>
              <a:t>It's a valuable tool for narrowing down your analysis to specific subsets of data based on aggregate conditions.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593112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65E89-12D2-6096-94F4-A99F5A7C6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07398-2055-C0F7-64D4-1F944F67E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138FF9-1324-A3BF-EA5B-A1B2CD65ED38}"/>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is a valuable SQL tool for filtering and refining grouped data based on aggregate conditions. </a:t>
            </a:r>
          </a:p>
          <a:p>
            <a:pPr marL="171450" indent="-171450">
              <a:buFont typeface="Arial" panose="020B0604020202020204" pitchFamily="34" charset="0"/>
              <a:buChar char="•"/>
            </a:pPr>
            <a:r>
              <a:rPr lang="en-US" b="0" i="0" dirty="0">
                <a:solidFill>
                  <a:srgbClr val="374151"/>
                </a:solidFill>
                <a:effectLst/>
                <a:latin typeface="Söhne"/>
              </a:rPr>
              <a:t>However, it has some limitations, such as operating on aggregated results and potential performance considerations when dealing with complex conditions. </a:t>
            </a:r>
          </a:p>
          <a:p>
            <a:pPr marL="171450" indent="-171450">
              <a:buFont typeface="Arial" panose="020B0604020202020204" pitchFamily="34" charset="0"/>
              <a:buChar char="•"/>
            </a:pPr>
            <a:r>
              <a:rPr lang="en-US" b="0" i="0" dirty="0">
                <a:solidFill>
                  <a:srgbClr val="374151"/>
                </a:solidFill>
                <a:effectLst/>
                <a:latin typeface="Söhne"/>
              </a:rPr>
              <a:t>Understanding these tips and limitations will help you use </a:t>
            </a:r>
            <a:r>
              <a:rPr lang="en-US" b="1" i="0" dirty="0">
                <a:effectLst/>
                <a:latin typeface="Söhne"/>
              </a:rPr>
              <a:t>HAVING</a:t>
            </a:r>
            <a:r>
              <a:rPr lang="en-US" b="0" i="0" dirty="0">
                <a:solidFill>
                  <a:srgbClr val="374151"/>
                </a:solidFill>
                <a:effectLst/>
                <a:latin typeface="Söhne"/>
              </a:rPr>
              <a:t> effectively in your data analysis.</a:t>
            </a:r>
            <a:endParaRPr lang="en-US" dirty="0"/>
          </a:p>
        </p:txBody>
      </p:sp>
      <p:sp>
        <p:nvSpPr>
          <p:cNvPr id="4" name="Slide Number Placeholder 3">
            <a:extLst>
              <a:ext uri="{FF2B5EF4-FFF2-40B4-BE49-F238E27FC236}">
                <a16:creationId xmlns:a16="http://schemas.microsoft.com/office/drawing/2014/main" id="{9BA07DF3-F0BD-270E-26FD-4BEF85CFEEA9}"/>
              </a:ext>
            </a:extLst>
          </p:cNvPr>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072811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Aggregates, GROUP BY, HAVING, and ORDER BY are powerful SQL components that work in tandem to help you gain deeper insights into your data. </a:t>
            </a:r>
          </a:p>
          <a:p>
            <a:pPr marL="171450" indent="-171450">
              <a:buFont typeface="Arial" panose="020B0604020202020204" pitchFamily="34" charset="0"/>
              <a:buChar char="•"/>
            </a:pPr>
            <a:r>
              <a:rPr lang="en-US" b="0" i="0" dirty="0">
                <a:solidFill>
                  <a:srgbClr val="374151"/>
                </a:solidFill>
                <a:effectLst/>
                <a:latin typeface="Söhne"/>
              </a:rPr>
              <a:t>They allow you to perform calculations, segment data into meaningful groups, filter group results, and order your results for comprehensive data analysis and understanding.</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306085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28</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Aggregates in SQL are powerful tools that allow us to summarize and analyze data effectively. They take multiple data points and transform them into meaningful statistics, providing a clearer picture of the data's characteristics.</a:t>
            </a:r>
          </a:p>
          <a:p>
            <a:pPr algn="l">
              <a:buFont typeface="Arial" panose="020B0604020202020204" pitchFamily="34" charset="0"/>
              <a:buChar char="•"/>
            </a:pPr>
            <a:r>
              <a:rPr lang="en-US" b="0" i="0" dirty="0">
                <a:solidFill>
                  <a:srgbClr val="374151"/>
                </a:solidFill>
                <a:effectLst/>
                <a:latin typeface="Söhne"/>
              </a:rPr>
              <a:t>Instead of dealing with individual records, aggregates help us consolidate and extract valuable insights from our datasets. Whether you need to calculate averages, find totals, identify minimum and maximum values, or even concatenate strings, aggregates offer a versatile set of functions.</a:t>
            </a:r>
          </a:p>
          <a:p>
            <a:pPr algn="l">
              <a:buFont typeface="Arial" panose="020B0604020202020204" pitchFamily="34" charset="0"/>
              <a:buChar char="•"/>
            </a:pPr>
            <a:r>
              <a:rPr lang="en-US" b="0" i="0" dirty="0">
                <a:solidFill>
                  <a:srgbClr val="374151"/>
                </a:solidFill>
                <a:effectLst/>
                <a:latin typeface="Söhne"/>
              </a:rPr>
              <a:t>One of the key advantages of aggregates is their ability to operate on groups within a table. This means you can analyze subsets of your data, making it particularly useful for comparing different categories or segments and gaining deeper insights into your data. So, let's delve further into these aggregate functions and see how they can unlock valuable insights in SQL.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43567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Now that we understand the importance of aggregates, let's take a look at some common aggregate functions available in SQL. These functions are essential tools for summarizing and analyzing data efficiently.</a:t>
            </a:r>
          </a:p>
          <a:p>
            <a:pPr algn="l">
              <a:buFont typeface="Arial" panose="020B0604020202020204" pitchFamily="34" charset="0"/>
              <a:buChar char="•"/>
            </a:pPr>
            <a:r>
              <a:rPr lang="en-US" b="1" i="0" dirty="0">
                <a:solidFill>
                  <a:srgbClr val="000000"/>
                </a:solidFill>
                <a:effectLst/>
                <a:latin typeface="Söhne"/>
              </a:rPr>
              <a:t>SUM</a:t>
            </a:r>
            <a:r>
              <a:rPr lang="en-US" b="0" i="0" dirty="0">
                <a:solidFill>
                  <a:srgbClr val="000000"/>
                </a:solidFill>
                <a:effectLst/>
                <a:latin typeface="Söhne"/>
              </a:rPr>
              <a:t> allows us to add up all the values in a numerical column. It's handy when you want to find the total of a particular attribute, like the total revenue in a sales dataset.</a:t>
            </a:r>
          </a:p>
          <a:p>
            <a:pPr algn="l">
              <a:buFont typeface="Arial" panose="020B0604020202020204" pitchFamily="34" charset="0"/>
              <a:buChar char="•"/>
            </a:pPr>
            <a:r>
              <a:rPr lang="en-US" b="1" i="0" dirty="0">
                <a:solidFill>
                  <a:srgbClr val="000000"/>
                </a:solidFill>
                <a:effectLst/>
                <a:latin typeface="Söhne"/>
              </a:rPr>
              <a:t>AVG</a:t>
            </a:r>
            <a:r>
              <a:rPr lang="en-US" b="0" i="0" dirty="0">
                <a:solidFill>
                  <a:srgbClr val="000000"/>
                </a:solidFill>
                <a:effectLst/>
                <a:latin typeface="Söhne"/>
              </a:rPr>
              <a:t> calculates the average of a numerical column, providing insight into the central tendency of the data. For example, you can use it to determine the average rating of products in a customer review dataset.</a:t>
            </a:r>
          </a:p>
          <a:p>
            <a:pPr algn="l">
              <a:buFont typeface="Arial" panose="020B0604020202020204" pitchFamily="34" charset="0"/>
              <a:buChar char="•"/>
            </a:pPr>
            <a:r>
              <a:rPr lang="en-US" b="1" i="0" dirty="0">
                <a:solidFill>
                  <a:srgbClr val="000000"/>
                </a:solidFill>
                <a:effectLst/>
                <a:latin typeface="Söhne"/>
              </a:rPr>
              <a:t>MIN</a:t>
            </a:r>
            <a:r>
              <a:rPr lang="en-US" b="0" i="0" dirty="0">
                <a:solidFill>
                  <a:srgbClr val="000000"/>
                </a:solidFill>
                <a:effectLst/>
                <a:latin typeface="Söhne"/>
              </a:rPr>
              <a:t> and </a:t>
            </a:r>
            <a:r>
              <a:rPr lang="en-US" b="1" i="0" dirty="0">
                <a:solidFill>
                  <a:srgbClr val="000000"/>
                </a:solidFill>
                <a:effectLst/>
                <a:latin typeface="Söhne"/>
              </a:rPr>
              <a:t>MAX</a:t>
            </a:r>
            <a:r>
              <a:rPr lang="en-US" b="0" i="0" dirty="0">
                <a:solidFill>
                  <a:srgbClr val="000000"/>
                </a:solidFill>
                <a:effectLst/>
                <a:latin typeface="Söhne"/>
              </a:rPr>
              <a:t> help identify the minimum and maximum values in a column, respectively. These functions are valuable for finding extremes within your data.</a:t>
            </a:r>
          </a:p>
          <a:p>
            <a:pPr algn="l">
              <a:buFont typeface="Arial" panose="020B0604020202020204" pitchFamily="34" charset="0"/>
              <a:buChar char="•"/>
            </a:pPr>
            <a:r>
              <a:rPr lang="en-US" b="1" i="0" dirty="0">
                <a:solidFill>
                  <a:srgbClr val="000000"/>
                </a:solidFill>
                <a:effectLst/>
                <a:latin typeface="Söhne"/>
              </a:rPr>
              <a:t>COUNT</a:t>
            </a:r>
            <a:r>
              <a:rPr lang="en-US" b="0" i="0" dirty="0">
                <a:solidFill>
                  <a:srgbClr val="000000"/>
                </a:solidFill>
                <a:effectLst/>
                <a:latin typeface="Söhne"/>
              </a:rPr>
              <a:t> is used to count the number of rows in a table or the number of non-null values in a specific column. It's often used for basic statistics or to understand the size of your dataset.</a:t>
            </a:r>
          </a:p>
          <a:p>
            <a:pPr algn="l">
              <a:buFont typeface="Arial" panose="020B0604020202020204" pitchFamily="34" charset="0"/>
              <a:buChar char="•"/>
            </a:pPr>
            <a:r>
              <a:rPr lang="en-US" b="1" i="0" dirty="0">
                <a:solidFill>
                  <a:srgbClr val="000000"/>
                </a:solidFill>
                <a:effectLst/>
                <a:latin typeface="Söhne"/>
              </a:rPr>
              <a:t>GROUP_CONCAT</a:t>
            </a:r>
            <a:r>
              <a:rPr lang="en-US" b="0" i="0" dirty="0">
                <a:solidFill>
                  <a:srgbClr val="000000"/>
                </a:solidFill>
                <a:effectLst/>
                <a:latin typeface="Söhne"/>
              </a:rPr>
              <a:t> or </a:t>
            </a:r>
            <a:r>
              <a:rPr lang="en-US" b="1" i="0" dirty="0">
                <a:solidFill>
                  <a:srgbClr val="000000"/>
                </a:solidFill>
                <a:effectLst/>
                <a:latin typeface="Söhne"/>
              </a:rPr>
              <a:t>STRING_AGG</a:t>
            </a:r>
            <a:r>
              <a:rPr lang="en-US" b="0" i="0" dirty="0">
                <a:solidFill>
                  <a:srgbClr val="000000"/>
                </a:solidFill>
                <a:effectLst/>
                <a:latin typeface="Söhne"/>
              </a:rPr>
              <a:t> (depending on the SQL dialect) aggregates text values into a delimited list. This function is useful for creating summary reports or joining text values.</a:t>
            </a:r>
          </a:p>
          <a:p>
            <a:pPr algn="l">
              <a:buFont typeface="Arial" panose="020B0604020202020204" pitchFamily="34" charset="0"/>
              <a:buChar char="•"/>
            </a:pPr>
            <a:r>
              <a:rPr lang="en-US" b="0" i="0" dirty="0">
                <a:solidFill>
                  <a:srgbClr val="000000"/>
                </a:solidFill>
                <a:effectLst/>
                <a:latin typeface="Söhne"/>
              </a:rPr>
              <a:t>In the upcoming sections of this lesson, we'll dive deeper into each of these aggregate functions and explore practical examples to better understand their applications.</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4517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r>
              <a:rPr lang="en-US" b="0" i="0" dirty="0">
                <a:solidFill>
                  <a:srgbClr val="374151"/>
                </a:solidFill>
                <a:effectLst/>
                <a:latin typeface="Söhne"/>
              </a:rPr>
              <a:t> SUM() and AVG() are fundamental tools for handling numerical data. SUM() helps you calculate totals, such as total sales, while AVG() provides a measure of central tendency, like the average test score. These functions are essential for gaining insights and understanding the distribution of your data.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50759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p>
          <a:p>
            <a:pPr algn="l"/>
            <a:endParaRPr lang="en-US" b="0" i="0" dirty="0">
              <a:solidFill>
                <a:srgbClr val="374151"/>
              </a:solidFill>
              <a:effectLst/>
              <a:latin typeface="Söhne"/>
            </a:endParaRPr>
          </a:p>
          <a:p>
            <a:r>
              <a:rPr lang="en-US" b="0" i="0" dirty="0">
                <a:solidFill>
                  <a:srgbClr val="374151"/>
                </a:solidFill>
                <a:effectLst/>
                <a:latin typeface="Söhne"/>
              </a:rPr>
              <a:t>MIN() and MAX() are handy when you need to pinpoint the smallest or largest values in your data. MIN() helps you find the lowest expense amount, while MAX() helps you identify the highest revenue. These functions are essential for understanding data ranges and extremes, which can be critical for decision-making and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71544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256E7-1983-DC5F-AD23-577B0894B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EDCF6-B2EE-7B6D-4B1C-49D05C4C5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AE869-E2D1-C9DE-F76F-2E3420B9B3DC}"/>
              </a:ext>
            </a:extLst>
          </p:cNvPr>
          <p:cNvSpPr>
            <a:spLocks noGrp="1"/>
          </p:cNvSpPr>
          <p:nvPr>
            <p:ph type="body" idx="1"/>
          </p:nvPr>
        </p:nvSpPr>
        <p:spPr/>
        <p:txBody>
          <a:bodyPr/>
          <a:lstStyle/>
          <a:p>
            <a:pPr algn="l">
              <a:buFont typeface="Arial" panose="020B0604020202020204" pitchFamily="34" charset="0"/>
              <a:buNone/>
            </a:pPr>
            <a:r>
              <a:rPr lang="en-US" b="0" i="0" dirty="0">
                <a:solidFill>
                  <a:srgbClr val="374151"/>
                </a:solidFill>
                <a:effectLst/>
                <a:latin typeface="Söhne"/>
              </a:rPr>
              <a:t>[Speaker Note:] </a:t>
            </a:r>
          </a:p>
          <a:p>
            <a:pPr marL="171450" indent="-171450" algn="l">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COUNT()</a:t>
            </a:r>
            <a:r>
              <a:rPr lang="en-US" b="0" i="0" dirty="0">
                <a:solidFill>
                  <a:srgbClr val="374151"/>
                </a:solidFill>
                <a:effectLst/>
                <a:latin typeface="Söhne"/>
              </a:rPr>
              <a:t> is great for straightforward row counting, </a:t>
            </a:r>
            <a:r>
              <a:rPr lang="en-US" b="1" i="0" dirty="0">
                <a:effectLst/>
                <a:latin typeface="Söhne"/>
              </a:rPr>
              <a:t>COUNT(DISTINCT)</a:t>
            </a:r>
            <a:r>
              <a:rPr lang="en-US" b="0" i="0" dirty="0">
                <a:solidFill>
                  <a:srgbClr val="374151"/>
                </a:solidFill>
                <a:effectLst/>
                <a:latin typeface="Söhne"/>
              </a:rPr>
              <a:t> takes it a step further by providing the count of unique values in a column.</a:t>
            </a:r>
          </a:p>
          <a:p>
            <a:pPr marL="171450" indent="-171450" algn="l">
              <a:buFont typeface="Arial" panose="020B0604020202020204" pitchFamily="34" charset="0"/>
              <a:buChar char="•"/>
            </a:pPr>
            <a:r>
              <a:rPr lang="en-US" b="0" i="0" dirty="0">
                <a:solidFill>
                  <a:srgbClr val="374151"/>
                </a:solidFill>
                <a:effectLst/>
                <a:latin typeface="Söhne"/>
              </a:rPr>
              <a:t> In the example, </a:t>
            </a:r>
            <a:r>
              <a:rPr lang="en-US" b="1" i="0" dirty="0">
                <a:effectLst/>
                <a:latin typeface="Söhne"/>
              </a:rPr>
              <a:t>COUNT(DISTINCT products)</a:t>
            </a:r>
            <a:r>
              <a:rPr lang="en-US" b="0" i="0" dirty="0">
                <a:solidFill>
                  <a:srgbClr val="374151"/>
                </a:solidFill>
                <a:effectLst/>
                <a:latin typeface="Söhne"/>
              </a:rPr>
              <a:t> would give you the number of different product names, eliminating duplicates for more precise analysis. </a:t>
            </a:r>
          </a:p>
          <a:p>
            <a:pPr marL="171450" indent="-171450" algn="l">
              <a:buFont typeface="Arial" panose="020B0604020202020204" pitchFamily="34" charset="0"/>
              <a:buChar char="•"/>
            </a:pPr>
            <a:r>
              <a:rPr lang="en-US" b="0" i="0" dirty="0">
                <a:solidFill>
                  <a:srgbClr val="374151"/>
                </a:solidFill>
                <a:effectLst/>
                <a:latin typeface="Söhne"/>
              </a:rPr>
              <a:t>These functions are valuable tools for understanding data volume and uniqueness.</a:t>
            </a:r>
          </a:p>
        </p:txBody>
      </p:sp>
      <p:sp>
        <p:nvSpPr>
          <p:cNvPr id="4" name="Slide Number Placeholder 3">
            <a:extLst>
              <a:ext uri="{FF2B5EF4-FFF2-40B4-BE49-F238E27FC236}">
                <a16:creationId xmlns:a16="http://schemas.microsoft.com/office/drawing/2014/main" id="{FBF232C8-9ED4-64F1-2DE1-997172A24511}"/>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323046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working with aggregate functions in SQL, aliases become an essential tool for simplifying column names and making the output more readable and user-friendly.</a:t>
            </a:r>
          </a:p>
          <a:p>
            <a:pPr algn="l">
              <a:buFont typeface="Arial" panose="020B0604020202020204" pitchFamily="34" charset="0"/>
              <a:buChar char="•"/>
            </a:pPr>
            <a:r>
              <a:rPr lang="en-US" b="0" i="0" dirty="0">
                <a:solidFill>
                  <a:srgbClr val="374151"/>
                </a:solidFill>
                <a:effectLst/>
                <a:latin typeface="Söhne"/>
              </a:rPr>
              <a:t>The syntax for creating aliases is straightforward: AGGREGATE_FUNCTION(column) AS </a:t>
            </a:r>
            <a:r>
              <a:rPr lang="en-US" b="0" i="0" dirty="0" err="1">
                <a:solidFill>
                  <a:srgbClr val="374151"/>
                </a:solidFill>
                <a:effectLst/>
                <a:latin typeface="Söhne"/>
              </a:rPr>
              <a:t>alias_name</a:t>
            </a:r>
            <a:r>
              <a:rPr lang="en-US" b="0" i="0" dirty="0">
                <a:solidFill>
                  <a:srgbClr val="374151"/>
                </a:solidFill>
                <a:effectLst/>
                <a:latin typeface="Söhne"/>
              </a:rPr>
              <a:t>. This allows you to assign a custom name to the result of an aggregate function applied to a column.</a:t>
            </a:r>
          </a:p>
          <a:p>
            <a:pPr algn="l">
              <a:buFont typeface="Arial" panose="020B0604020202020204" pitchFamily="34" charset="0"/>
              <a:buChar char="•"/>
            </a:pPr>
            <a:r>
              <a:rPr lang="en-US" b="0" i="0" dirty="0">
                <a:solidFill>
                  <a:srgbClr val="374151"/>
                </a:solidFill>
                <a:effectLst/>
                <a:latin typeface="Söhne"/>
              </a:rPr>
              <a:t>Let's take a look at an example to illustrate the power of aliases. In the SQL statement provided, we have:</a:t>
            </a:r>
          </a:p>
          <a:p>
            <a:pPr algn="l">
              <a:buFont typeface="Arial" panose="020B0604020202020204" pitchFamily="34" charset="0"/>
              <a:buChar char="•"/>
            </a:pP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SUM</a:t>
            </a:r>
            <a:r>
              <a:rPr lang="en-US" b="0" i="0" dirty="0">
                <a:solidFill>
                  <a:srgbClr val="374151"/>
                </a:solidFill>
                <a:effectLst/>
                <a:latin typeface="Söhne"/>
              </a:rPr>
              <a:t>(</a:t>
            </a:r>
            <a:r>
              <a:rPr lang="en-US" b="0" i="0" dirty="0" err="1">
                <a:solidFill>
                  <a:srgbClr val="374151"/>
                </a:solidFill>
                <a:effectLst/>
                <a:latin typeface="Söhne"/>
              </a:rPr>
              <a:t>TotalDue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TotalSales</a:t>
            </a:r>
            <a:r>
              <a:rPr lang="en-US" b="0" i="0" dirty="0">
                <a:solidFill>
                  <a:srgbClr val="374151"/>
                </a:solidFill>
                <a:effectLst/>
                <a:latin typeface="Söhne"/>
              </a:rPr>
              <a:t>, </a:t>
            </a:r>
            <a:r>
              <a:rPr lang="en-US" b="0" i="0" dirty="0">
                <a:solidFill>
                  <a:srgbClr val="E9950C"/>
                </a:solidFill>
                <a:effectLst/>
                <a:latin typeface="Söhne"/>
              </a:rPr>
              <a:t>AVG</a:t>
            </a:r>
            <a:r>
              <a:rPr lang="en-US" b="0" i="0" dirty="0">
                <a:solidFill>
                  <a:srgbClr val="374151"/>
                </a:solidFill>
                <a:effectLst/>
                <a:latin typeface="Söhne"/>
              </a:rPr>
              <a:t>(</a:t>
            </a:r>
            <a:r>
              <a:rPr lang="en-US" b="0" i="0" dirty="0" err="1">
                <a:solidFill>
                  <a:srgbClr val="374151"/>
                </a:solidFill>
                <a:effectLst/>
                <a:latin typeface="Söhne"/>
              </a:rPr>
              <a:t>LineTotal</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AverageLineTotal</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Sales.SalesOrderHeader</a:t>
            </a:r>
            <a:r>
              <a:rPr lang="en-US" b="0" i="0" dirty="0">
                <a:solidFill>
                  <a:srgbClr val="374151"/>
                </a:solidFill>
                <a:effectLst/>
                <a:latin typeface="Söhne"/>
              </a:rPr>
              <a:t>; </a:t>
            </a:r>
          </a:p>
          <a:p>
            <a:pPr algn="l">
              <a:buFont typeface="Arial" panose="020B0604020202020204" pitchFamily="34" charset="0"/>
              <a:buChar char="•"/>
            </a:pPr>
            <a:r>
              <a:rPr lang="en-US" b="0" i="0" dirty="0">
                <a:solidFill>
                  <a:srgbClr val="374151"/>
                </a:solidFill>
                <a:effectLst/>
                <a:latin typeface="Söhne"/>
              </a:rPr>
              <a:t>Here, we've used aliases "</a:t>
            </a:r>
            <a:r>
              <a:rPr lang="en-US" b="0" i="0" dirty="0" err="1">
                <a:solidFill>
                  <a:srgbClr val="374151"/>
                </a:solidFill>
                <a:effectLst/>
                <a:latin typeface="Söhne"/>
              </a:rPr>
              <a:t>TotalSales</a:t>
            </a:r>
            <a:r>
              <a:rPr lang="en-US" b="0" i="0" dirty="0">
                <a:solidFill>
                  <a:srgbClr val="374151"/>
                </a:solidFill>
                <a:effectLst/>
                <a:latin typeface="Söhne"/>
              </a:rPr>
              <a:t>" and "</a:t>
            </a:r>
            <a:r>
              <a:rPr lang="en-US" b="0" i="0" dirty="0" err="1">
                <a:solidFill>
                  <a:srgbClr val="374151"/>
                </a:solidFill>
                <a:effectLst/>
                <a:latin typeface="Söhne"/>
              </a:rPr>
              <a:t>AverageLineTotal</a:t>
            </a:r>
            <a:r>
              <a:rPr lang="en-US" b="0" i="0" dirty="0">
                <a:solidFill>
                  <a:srgbClr val="374151"/>
                </a:solidFill>
                <a:effectLst/>
                <a:latin typeface="Söhne"/>
              </a:rPr>
              <a:t>" to replace the default column names. This makes it crystal clear that we are calculating the total sales and average line total, improving the understanding of the query's purpose.</a:t>
            </a:r>
          </a:p>
          <a:p>
            <a:pPr algn="l">
              <a:buFont typeface="Arial" panose="020B0604020202020204" pitchFamily="34" charset="0"/>
              <a:buChar char="•"/>
            </a:pPr>
            <a:r>
              <a:rPr lang="en-US" b="0" i="0" dirty="0">
                <a:solidFill>
                  <a:srgbClr val="374151"/>
                </a:solidFill>
                <a:effectLst/>
                <a:latin typeface="Söhne"/>
              </a:rPr>
              <a:t>As we move forward, we'll explore more scenarios where column aliases can simplify complex queries and help you present your data in a more organized and comprehensible manner.</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57694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Utilizing aliases in your aggregate queries brings several advantages. They enhance result understandability, promote ease of reuse, and streamline analysis and reporting tasks. Remember to follow best practices by using descriptive and consistent aliases while avoiding special characters for optimal results.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0" i="0" dirty="0">
                <a:solidFill>
                  <a:srgbClr val="374151"/>
                </a:solidFill>
                <a:effectLst/>
                <a:latin typeface="Söhne"/>
              </a:rPr>
              <a:t>In summary, using column aliases is a simple yet powerful technique to enhance the readability of your SQL queries and make them more reusable, facilitating both data analysis and reporting tasks.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68384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Aggregates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3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Sum() to Total Values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Functionality</a:t>
            </a:r>
            <a:r>
              <a:rPr lang="en-US" b="0" i="0" dirty="0">
                <a:solidFill>
                  <a:srgbClr val="374151"/>
                </a:solidFill>
                <a:effectLst/>
                <a:latin typeface="Söhne"/>
              </a:rPr>
              <a:t>: </a:t>
            </a:r>
          </a:p>
          <a:p>
            <a:pPr lvl="2"/>
            <a:r>
              <a:rPr lang="en-US" b="1" i="0" dirty="0">
                <a:solidFill>
                  <a:srgbClr val="374151"/>
                </a:solidFill>
                <a:effectLst/>
                <a:latin typeface="Söhne"/>
              </a:rPr>
              <a:t>SUM()</a:t>
            </a:r>
            <a:r>
              <a:rPr lang="en-US" b="0" i="0" dirty="0">
                <a:solidFill>
                  <a:srgbClr val="374151"/>
                </a:solidFill>
                <a:effectLst/>
                <a:latin typeface="Söhne"/>
              </a:rPr>
              <a:t> is a powerful function designed to aggregate and total all numeric values within a specified column.</a:t>
            </a:r>
          </a:p>
          <a:p>
            <a:pPr lvl="2"/>
            <a:r>
              <a:rPr lang="en-US" b="0" i="0" dirty="0">
                <a:solidFill>
                  <a:srgbClr val="374151"/>
                </a:solidFill>
                <a:effectLst/>
                <a:latin typeface="Söhne"/>
              </a:rPr>
              <a:t>It plays a crucial role in calculating financial totals, tracking running totals over time, and summarizing numeric data into comprehensive totals.</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a:t>
            </a:r>
          </a:p>
          <a:p>
            <a:pPr lvl="1">
              <a:buFont typeface="Arial" panose="020B0604020202020204" pitchFamily="34" charset="0"/>
              <a:buChar char="•"/>
            </a:pPr>
            <a:r>
              <a:rPr lang="en-US" b="0" i="0" dirty="0">
                <a:solidFill>
                  <a:srgbClr val="374151"/>
                </a:solidFill>
                <a:effectLst/>
                <a:latin typeface="Söhne"/>
              </a:rPr>
              <a:t>To </a:t>
            </a:r>
            <a:r>
              <a:rPr lang="en-US" b="0" i="0" dirty="0">
                <a:solidFill>
                  <a:schemeClr val="tx1"/>
                </a:solidFill>
                <a:effectLst/>
                <a:latin typeface="Söhne"/>
              </a:rPr>
              <a:t>use </a:t>
            </a:r>
            <a:r>
              <a:rPr lang="en-US" b="1" i="0" dirty="0">
                <a:solidFill>
                  <a:schemeClr val="tx1"/>
                </a:solidFill>
                <a:effectLst/>
                <a:latin typeface="Söhne"/>
              </a:rPr>
              <a:t>SUM()</a:t>
            </a:r>
            <a:r>
              <a:rPr lang="en-US" b="0" i="0" dirty="0">
                <a:solidFill>
                  <a:schemeClr val="tx1"/>
                </a:solidFill>
                <a:effectLst/>
                <a:latin typeface="Söhne"/>
              </a:rPr>
              <a:t>, you only need to specify the target column within the parentheses: </a:t>
            </a:r>
            <a:r>
              <a:rPr lang="en-US" b="1" i="0" dirty="0">
                <a:solidFill>
                  <a:schemeClr val="tx1"/>
                </a:solidFill>
                <a:effectLst/>
                <a:latin typeface="Söhne"/>
              </a:rPr>
              <a:t>SUM(</a:t>
            </a:r>
            <a:r>
              <a:rPr lang="en-US" b="1" i="0" dirty="0" err="1">
                <a:solidFill>
                  <a:schemeClr val="tx1"/>
                </a:solidFill>
                <a:effectLst/>
                <a:latin typeface="Söhne"/>
              </a:rPr>
              <a:t>column_name</a:t>
            </a:r>
            <a:r>
              <a:rPr lang="en-US" b="1" i="0" dirty="0">
                <a:solidFill>
                  <a:schemeClr val="tx1"/>
                </a:solidFill>
                <a:effectLst/>
                <a:latin typeface="Söhne"/>
              </a:rPr>
              <a:t>)</a:t>
            </a:r>
            <a:endParaRPr lang="en-US" b="0" i="0" dirty="0">
              <a:solidFill>
                <a:schemeClr val="tx1"/>
              </a:solidFill>
              <a:effectLst/>
              <a:latin typeface="Söhne"/>
            </a:endParaRP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Examples of SUM() in Practical Scenarios</a:t>
            </a:r>
            <a:r>
              <a:rPr lang="en-US" b="0" i="0" dirty="0">
                <a:solidFill>
                  <a:srgbClr val="374151"/>
                </a:solidFill>
                <a:effectLst/>
                <a:latin typeface="Söhne"/>
              </a:rPr>
              <a:t>:</a:t>
            </a:r>
          </a:p>
          <a:p>
            <a:pPr lvl="1"/>
            <a:r>
              <a:rPr lang="en-US" b="1" i="0" dirty="0">
                <a:solidFill>
                  <a:srgbClr val="374151"/>
                </a:solidFill>
                <a:effectLst/>
                <a:latin typeface="Söhne"/>
              </a:rPr>
              <a:t>Summing Up Sales Figures</a:t>
            </a:r>
            <a:r>
              <a:rPr lang="en-US" b="0" i="0" dirty="0">
                <a:solidFill>
                  <a:srgbClr val="374151"/>
                </a:solidFill>
                <a:effectLst/>
                <a:latin typeface="Söhne"/>
              </a:rPr>
              <a:t>:</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SUM</a:t>
            </a:r>
            <a:r>
              <a:rPr lang="en-US" b="0" i="0" dirty="0">
                <a:solidFill>
                  <a:srgbClr val="374151"/>
                </a:solidFill>
                <a:effectLst/>
                <a:latin typeface="Söhne"/>
              </a:rPr>
              <a:t>(sales)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TotalSales</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SalesData</a:t>
            </a:r>
            <a:r>
              <a:rPr lang="en-US" b="0" i="0" dirty="0">
                <a:solidFill>
                  <a:srgbClr val="374151"/>
                </a:solidFill>
                <a:effectLst/>
                <a:latin typeface="Söhne"/>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59630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Sum() to Total Values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Sum Multiple Columns</a:t>
            </a:r>
            <a:r>
              <a:rPr lang="en-US" b="0" i="0" dirty="0">
                <a:solidFill>
                  <a:srgbClr val="374151"/>
                </a:solidFill>
                <a:effectLst/>
                <a:latin typeface="Söhne"/>
              </a:rPr>
              <a:t>: You can use SUM() to sum multiple columns simultaneously, making it efficient for aggregating complex data.</a:t>
            </a:r>
          </a:p>
          <a:p>
            <a:pPr lvl="1">
              <a:buFont typeface="Arial" panose="020B0604020202020204" pitchFamily="34" charset="0"/>
              <a:buChar char="•"/>
            </a:pPr>
            <a:r>
              <a:rPr lang="en-US" b="1" i="0" dirty="0">
                <a:solidFill>
                  <a:srgbClr val="374151"/>
                </a:solidFill>
                <a:effectLst/>
                <a:latin typeface="Söhne"/>
              </a:rPr>
              <a:t>Use Filters</a:t>
            </a:r>
            <a:r>
              <a:rPr lang="en-US" b="0" i="0" dirty="0">
                <a:solidFill>
                  <a:srgbClr val="374151"/>
                </a:solidFill>
                <a:effectLst/>
                <a:latin typeface="Söhne"/>
              </a:rPr>
              <a:t>: Apply filters to sum subsets of data, allowing you to obtain specific totals from your dataset.</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Limitations: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Numeric Data Only</a:t>
            </a:r>
            <a:r>
              <a:rPr lang="en-US" b="0" i="0" dirty="0">
                <a:solidFill>
                  <a:srgbClr val="374151"/>
                </a:solidFill>
                <a:effectLst/>
                <a:latin typeface="Söhne"/>
              </a:rPr>
              <a:t>: SUM() works exclusively for numeric data types and won't function with non-numeric data.</a:t>
            </a:r>
          </a:p>
          <a:p>
            <a:pPr lvl="1">
              <a:buFont typeface="Arial" panose="020B0604020202020204" pitchFamily="34" charset="0"/>
              <a:buChar char="•"/>
            </a:pPr>
            <a:r>
              <a:rPr lang="en-US" b="1" i="0" dirty="0">
                <a:solidFill>
                  <a:srgbClr val="374151"/>
                </a:solidFill>
                <a:effectLst/>
                <a:latin typeface="Söhne"/>
              </a:rPr>
              <a:t>Ignores Non-Numeric and NULL Values</a:t>
            </a:r>
            <a:r>
              <a:rPr lang="en-US" b="0" i="0" dirty="0">
                <a:solidFill>
                  <a:srgbClr val="374151"/>
                </a:solidFill>
                <a:effectLst/>
                <a:latin typeface="Söhne"/>
              </a:rPr>
              <a:t>: It ignores non-numeric values and treats them as zeroes. Additionally, NULL values are excluded from the calculation.</a:t>
            </a: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4104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AVG() to Get Averages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AVG()</a:t>
            </a:r>
            <a:r>
              <a:rPr lang="en-US" b="0" i="0" dirty="0">
                <a:solidFill>
                  <a:srgbClr val="374151"/>
                </a:solidFill>
                <a:effectLst/>
                <a:latin typeface="Söhne"/>
              </a:rPr>
              <a:t> is a versatile function used for computing the average value within a column.</a:t>
            </a:r>
          </a:p>
          <a:p>
            <a:pPr lvl="1"/>
            <a:r>
              <a:rPr lang="en-US" b="0" i="0" dirty="0">
                <a:solidFill>
                  <a:srgbClr val="374151"/>
                </a:solidFill>
                <a:effectLst/>
                <a:latin typeface="Söhne"/>
              </a:rPr>
              <a:t>It's ideal for determining central tendencies, mean values, and tracking average metrics over time.</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The syntax for </a:t>
            </a:r>
            <a:r>
              <a:rPr lang="en-US" b="1" i="0" dirty="0">
                <a:solidFill>
                  <a:srgbClr val="374151"/>
                </a:solidFill>
                <a:effectLst/>
                <a:latin typeface="Söhne"/>
              </a:rPr>
              <a:t>AVG() </a:t>
            </a:r>
            <a:r>
              <a:rPr lang="en-US" b="0" i="0" dirty="0">
                <a:solidFill>
                  <a:srgbClr val="374151"/>
                </a:solidFill>
                <a:effectLst/>
                <a:latin typeface="Söhne"/>
              </a:rPr>
              <a:t>is straightforward: </a:t>
            </a:r>
            <a:r>
              <a:rPr lang="en-US" b="1" i="0" dirty="0">
                <a:solidFill>
                  <a:srgbClr val="374151"/>
                </a:solidFill>
                <a:effectLst/>
                <a:latin typeface="Söhne"/>
              </a:rPr>
              <a:t>AVG(</a:t>
            </a:r>
            <a:r>
              <a:rPr lang="en-US" b="1" i="0" dirty="0" err="1">
                <a:solidFill>
                  <a:srgbClr val="374151"/>
                </a:solidFill>
                <a:effectLst/>
                <a:latin typeface="Söhne"/>
              </a:rPr>
              <a:t>column_name</a:t>
            </a:r>
            <a:r>
              <a:rPr lang="en-US" b="1" i="0" dirty="0">
                <a:solidFill>
                  <a:srgbClr val="374151"/>
                </a:solidFill>
                <a:effectLst/>
                <a:latin typeface="Söhne"/>
              </a:rPr>
              <a:t>)</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Examples of AVG() in Action</a:t>
            </a:r>
            <a:r>
              <a:rPr lang="en-US" b="0" i="0" dirty="0">
                <a:solidFill>
                  <a:srgbClr val="374151"/>
                </a:solidFill>
                <a:effectLst/>
                <a:latin typeface="Söhne"/>
              </a:rPr>
              <a:t>:</a:t>
            </a:r>
          </a:p>
          <a:p>
            <a:pPr lvl="1"/>
            <a:r>
              <a:rPr lang="en-US" b="1" i="0" dirty="0">
                <a:solidFill>
                  <a:srgbClr val="374151"/>
                </a:solidFill>
                <a:effectLst/>
                <a:latin typeface="Söhne"/>
              </a:rPr>
              <a:t>Purpose</a:t>
            </a:r>
            <a:r>
              <a:rPr lang="en-US" b="0" i="0" dirty="0">
                <a:solidFill>
                  <a:srgbClr val="374151"/>
                </a:solidFill>
                <a:effectLst/>
                <a:latin typeface="Söhne"/>
              </a:rPr>
              <a:t>: To find the average test score of students.</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AVG</a:t>
            </a:r>
            <a:r>
              <a:rPr lang="en-US" b="0" i="0" dirty="0">
                <a:solidFill>
                  <a:srgbClr val="374151"/>
                </a:solidFill>
                <a:effectLst/>
                <a:latin typeface="Söhne"/>
              </a:rPr>
              <a:t>(</a:t>
            </a:r>
            <a:r>
              <a:rPr lang="en-US" b="0" i="0" dirty="0" err="1">
                <a:solidFill>
                  <a:srgbClr val="374151"/>
                </a:solidFill>
                <a:effectLst/>
                <a:latin typeface="Söhne"/>
              </a:rPr>
              <a:t>test_score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AverageScore</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Students;</a:t>
            </a:r>
          </a:p>
          <a:p>
            <a:pPr marL="0" indent="0">
              <a:buNone/>
            </a:pPr>
            <a:br>
              <a:rPr lang="en-US" dirty="0"/>
            </a:br>
            <a:endParaRPr lang="en-US" b="0" i="0" dirty="0">
              <a:solidFill>
                <a:srgbClr val="374151"/>
              </a:solidFill>
              <a:effectLst/>
              <a:latin typeface="Söhne"/>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21573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AVG() to Get Averages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 for AVG()</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Average Multiple Columns</a:t>
            </a:r>
            <a:r>
              <a:rPr lang="en-US" b="0" i="0" dirty="0">
                <a:solidFill>
                  <a:srgbClr val="374151"/>
                </a:solidFill>
                <a:effectLst/>
                <a:latin typeface="Söhne"/>
              </a:rPr>
              <a:t>: You can use AVG() to calculate average values for multiple columns simultaneously, saving time and effort.</a:t>
            </a:r>
          </a:p>
          <a:p>
            <a:pPr lvl="1">
              <a:buFont typeface="Arial" panose="020B0604020202020204" pitchFamily="34" charset="0"/>
              <a:buChar char="•"/>
            </a:pPr>
            <a:r>
              <a:rPr lang="en-US" b="1" i="0" dirty="0">
                <a:solidFill>
                  <a:srgbClr val="374151"/>
                </a:solidFill>
                <a:effectLst/>
                <a:latin typeface="Söhne"/>
              </a:rPr>
              <a:t>Numeric Data</a:t>
            </a:r>
            <a:r>
              <a:rPr lang="en-US" b="0" i="0" dirty="0">
                <a:solidFill>
                  <a:srgbClr val="374151"/>
                </a:solidFill>
                <a:effectLst/>
                <a:latin typeface="Söhne"/>
              </a:rPr>
              <a:t>: AVG() works with numeric columns only, so ensure your data is properly formatted.</a:t>
            </a:r>
          </a:p>
          <a:p>
            <a:pPr lvl="1">
              <a:buFont typeface="Arial" panose="020B0604020202020204" pitchFamily="34" charset="0"/>
              <a:buChar char="•"/>
            </a:pPr>
            <a:r>
              <a:rPr lang="en-US" b="1" i="0" dirty="0">
                <a:solidFill>
                  <a:srgbClr val="374151"/>
                </a:solidFill>
                <a:effectLst/>
                <a:latin typeface="Söhne"/>
              </a:rPr>
              <a:t>Ignores NULL</a:t>
            </a:r>
            <a:r>
              <a:rPr lang="en-US" b="0" i="0" dirty="0">
                <a:solidFill>
                  <a:srgbClr val="374151"/>
                </a:solidFill>
                <a:effectLst/>
                <a:latin typeface="Söhne"/>
              </a:rPr>
              <a:t>: It automatically ignores NULL values during calculations, ensuring accurate results.</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Limitations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Sensitive to Outliers</a:t>
            </a:r>
            <a:r>
              <a:rPr lang="en-US" b="0" i="0" dirty="0">
                <a:solidFill>
                  <a:srgbClr val="374151"/>
                </a:solidFill>
                <a:effectLst/>
                <a:latin typeface="Söhne"/>
              </a:rPr>
              <a:t>: AVG() can be influenced by outliers, so be cautious when interpreting results in the presence of extreme values.</a:t>
            </a:r>
          </a:p>
          <a:p>
            <a:pPr lvl="1">
              <a:buFont typeface="Arial" panose="020B0604020202020204" pitchFamily="34" charset="0"/>
              <a:buChar char="•"/>
            </a:pPr>
            <a:r>
              <a:rPr lang="en-US" b="1" i="0" dirty="0">
                <a:solidFill>
                  <a:srgbClr val="374151"/>
                </a:solidFill>
                <a:effectLst/>
                <a:latin typeface="Söhne"/>
              </a:rPr>
              <a:t>No Data Distribution</a:t>
            </a:r>
            <a:r>
              <a:rPr lang="en-US" b="0" i="0" dirty="0">
                <a:solidFill>
                  <a:srgbClr val="374151"/>
                </a:solidFill>
                <a:effectLst/>
                <a:latin typeface="Söhne"/>
              </a:rPr>
              <a:t>: It provides the mean value but doesn't show data distribution; consider additional methods for that.</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46790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MIN(), MAX()</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MIN() and MAX() - Finding Extremes</a:t>
            </a:r>
            <a:r>
              <a:rPr lang="en-US" b="0" i="0" dirty="0">
                <a:solidFill>
                  <a:srgbClr val="374151"/>
                </a:solidFill>
                <a:effectLst/>
                <a:latin typeface="Söhne"/>
              </a:rPr>
              <a:t>:</a:t>
            </a:r>
          </a:p>
          <a:p>
            <a:pPr lvl="1">
              <a:buFont typeface="Arial" panose="020B0604020202020204" pitchFamily="34" charset="0"/>
              <a:buChar char="•"/>
            </a:pPr>
            <a:r>
              <a:rPr lang="en-US" b="1" i="0" dirty="0">
                <a:solidFill>
                  <a:schemeClr val="tx1"/>
                </a:solidFill>
                <a:effectLst/>
                <a:latin typeface="Söhne"/>
              </a:rPr>
              <a:t>MIN()</a:t>
            </a:r>
            <a:r>
              <a:rPr lang="en-US" b="0" i="0" dirty="0">
                <a:solidFill>
                  <a:schemeClr val="tx1"/>
                </a:solidFill>
                <a:effectLst/>
                <a:latin typeface="Söhne"/>
              </a:rPr>
              <a:t> and </a:t>
            </a:r>
            <a:r>
              <a:rPr lang="en-US" b="1" i="0" dirty="0">
                <a:solidFill>
                  <a:schemeClr val="tx1"/>
                </a:solidFill>
                <a:effectLst/>
                <a:latin typeface="Söhne"/>
              </a:rPr>
              <a:t>MAX()</a:t>
            </a:r>
            <a:r>
              <a:rPr lang="en-US" b="0" i="0" dirty="0">
                <a:solidFill>
                  <a:schemeClr val="tx1"/>
                </a:solidFill>
                <a:effectLst/>
                <a:latin typeface="Söhne"/>
              </a:rPr>
              <a:t> are </a:t>
            </a:r>
            <a:r>
              <a:rPr lang="en-US" b="0" i="0" dirty="0">
                <a:solidFill>
                  <a:srgbClr val="374151"/>
                </a:solidFill>
                <a:effectLst/>
                <a:latin typeface="Söhne"/>
              </a:rPr>
              <a:t>essential aggregate functions used to find the minimum and maximum values within a column, respectively.</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To utilize </a:t>
            </a:r>
            <a:r>
              <a:rPr lang="en-US" b="1" i="0" dirty="0">
                <a:solidFill>
                  <a:srgbClr val="374151"/>
                </a:solidFill>
                <a:effectLst/>
                <a:latin typeface="Söhne"/>
              </a:rPr>
              <a:t>MIN()</a:t>
            </a:r>
            <a:r>
              <a:rPr lang="en-US" b="0" i="0" dirty="0">
                <a:solidFill>
                  <a:srgbClr val="374151"/>
                </a:solidFill>
                <a:effectLst/>
                <a:latin typeface="Söhne"/>
              </a:rPr>
              <a:t> or </a:t>
            </a:r>
            <a:r>
              <a:rPr lang="en-US" b="1" i="0" dirty="0">
                <a:solidFill>
                  <a:srgbClr val="374151"/>
                </a:solidFill>
                <a:effectLst/>
                <a:latin typeface="Söhne"/>
              </a:rPr>
              <a:t>MAX()</a:t>
            </a:r>
            <a:r>
              <a:rPr lang="en-US" b="0" i="0" dirty="0">
                <a:solidFill>
                  <a:srgbClr val="374151"/>
                </a:solidFill>
                <a:effectLst/>
                <a:latin typeface="Söhne"/>
              </a:rPr>
              <a:t>, specify the target column within the parentheses, like so: </a:t>
            </a:r>
          </a:p>
          <a:p>
            <a:pPr lvl="1">
              <a:buFont typeface="Arial" panose="020B0604020202020204" pitchFamily="34" charset="0"/>
              <a:buChar char="•"/>
            </a:pPr>
            <a:r>
              <a:rPr lang="en-US" b="1" i="0" dirty="0">
                <a:solidFill>
                  <a:srgbClr val="374151"/>
                </a:solidFill>
                <a:effectLst/>
                <a:latin typeface="Söhne"/>
              </a:rPr>
              <a:t>MIN(</a:t>
            </a:r>
            <a:r>
              <a:rPr lang="en-US" b="1" i="0" dirty="0" err="1">
                <a:solidFill>
                  <a:srgbClr val="374151"/>
                </a:solidFill>
                <a:effectLst/>
                <a:latin typeface="Söhne"/>
              </a:rPr>
              <a:t>column_name</a:t>
            </a:r>
            <a:r>
              <a:rPr lang="en-US" b="1" i="0" dirty="0">
                <a:solidFill>
                  <a:srgbClr val="374151"/>
                </a:solidFill>
                <a:effectLst/>
                <a:latin typeface="Söhne"/>
              </a:rPr>
              <a:t>) </a:t>
            </a:r>
            <a:r>
              <a:rPr lang="en-US" b="0" i="0" dirty="0">
                <a:solidFill>
                  <a:srgbClr val="374151"/>
                </a:solidFill>
                <a:effectLst/>
                <a:latin typeface="Söhne"/>
              </a:rPr>
              <a:t>or </a:t>
            </a:r>
            <a:r>
              <a:rPr lang="en-US" b="1" i="0" dirty="0">
                <a:solidFill>
                  <a:srgbClr val="374151"/>
                </a:solidFill>
                <a:effectLst/>
                <a:latin typeface="Söhne"/>
              </a:rPr>
              <a:t>MAX(</a:t>
            </a:r>
            <a:r>
              <a:rPr lang="en-US" b="1" i="0" dirty="0" err="1">
                <a:solidFill>
                  <a:srgbClr val="374151"/>
                </a:solidFill>
                <a:effectLst/>
                <a:latin typeface="Söhne"/>
              </a:rPr>
              <a:t>column_name</a:t>
            </a:r>
            <a:r>
              <a:rPr lang="en-US" b="1" i="0" dirty="0">
                <a:solidFill>
                  <a:srgbClr val="374151"/>
                </a:solidFill>
                <a:effectLst/>
                <a:latin typeface="Söhne"/>
              </a:rPr>
              <a:t>).</a:t>
            </a:r>
          </a:p>
          <a:p>
            <a:pPr lvl="1">
              <a:buFont typeface="Arial" panose="020B0604020202020204" pitchFamily="34" charset="0"/>
              <a:buChar char="•"/>
            </a:pPr>
            <a:endParaRPr lang="en-US" b="0" i="0" dirty="0">
              <a:solidFill>
                <a:srgbClr val="374151"/>
              </a:solidFill>
              <a:effectLst/>
              <a:latin typeface="Söhne"/>
            </a:endParaRPr>
          </a:p>
          <a:p>
            <a:r>
              <a:rPr lang="en-US" b="0" i="0" dirty="0">
                <a:solidFill>
                  <a:srgbClr val="0F0F0F"/>
                </a:solidFill>
                <a:effectLst/>
                <a:latin typeface="Söhne"/>
              </a:rPr>
              <a:t>Example: </a:t>
            </a:r>
          </a:p>
          <a:p>
            <a:pPr lvl="1"/>
            <a:r>
              <a:rPr lang="en-US" b="1" i="0" dirty="0">
                <a:solidFill>
                  <a:srgbClr val="374151"/>
                </a:solidFill>
                <a:effectLst/>
                <a:latin typeface="Söhne"/>
              </a:rPr>
              <a:t>Purpose</a:t>
            </a:r>
            <a:r>
              <a:rPr lang="en-US" b="0" i="0" dirty="0">
                <a:solidFill>
                  <a:srgbClr val="374151"/>
                </a:solidFill>
                <a:effectLst/>
                <a:latin typeface="Söhne"/>
              </a:rPr>
              <a:t>: To determine the minimum and maximum product prices in our dataset.</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MIN</a:t>
            </a:r>
            <a:r>
              <a:rPr lang="en-US" b="0" i="0" dirty="0">
                <a:solidFill>
                  <a:srgbClr val="374151"/>
                </a:solidFill>
                <a:effectLst/>
                <a:latin typeface="Söhne"/>
              </a:rPr>
              <a:t>(</a:t>
            </a:r>
            <a:r>
              <a:rPr lang="en-US" b="0" i="0" dirty="0" err="1">
                <a:solidFill>
                  <a:srgbClr val="374151"/>
                </a:solidFill>
                <a:effectLst/>
                <a:latin typeface="Söhne"/>
              </a:rPr>
              <a:t>ListPrice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MinPrice</a:t>
            </a:r>
            <a:r>
              <a:rPr lang="en-US" b="0" i="0" dirty="0">
                <a:solidFill>
                  <a:srgbClr val="374151"/>
                </a:solidFill>
                <a:effectLst/>
                <a:latin typeface="Söhne"/>
              </a:rPr>
              <a:t>, </a:t>
            </a:r>
            <a:r>
              <a:rPr lang="en-US" b="0" i="0" dirty="0">
                <a:solidFill>
                  <a:srgbClr val="E9950C"/>
                </a:solidFill>
                <a:effectLst/>
                <a:latin typeface="Söhne"/>
              </a:rPr>
              <a:t>MAX</a:t>
            </a:r>
            <a:r>
              <a:rPr lang="en-US" b="0" i="0" dirty="0">
                <a:solidFill>
                  <a:srgbClr val="374151"/>
                </a:solidFill>
                <a:effectLst/>
                <a:latin typeface="Söhne"/>
              </a:rPr>
              <a:t>(</a:t>
            </a:r>
            <a:r>
              <a:rPr lang="en-US" b="0" i="0" dirty="0" err="1">
                <a:solidFill>
                  <a:srgbClr val="374151"/>
                </a:solidFill>
                <a:effectLst/>
                <a:latin typeface="Söhne"/>
              </a:rPr>
              <a:t>ListPrice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MaxPrice</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Production.Product</a:t>
            </a:r>
            <a:r>
              <a:rPr lang="en-US" b="0" i="0" dirty="0">
                <a:solidFill>
                  <a:srgbClr val="374151"/>
                </a:solidFill>
                <a:effectLst/>
                <a:latin typeface="Söhne"/>
              </a:rPr>
              <a:t>; </a:t>
            </a:r>
          </a:p>
          <a:p>
            <a:pPr lvl="2"/>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08268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MIN(), MAX()</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Filter by Conditions First</a:t>
            </a:r>
            <a:r>
              <a:rPr lang="en-US" b="0" i="0" dirty="0">
                <a:solidFill>
                  <a:srgbClr val="374151"/>
                </a:solidFill>
                <a:effectLst/>
                <a:latin typeface="Söhne"/>
              </a:rPr>
              <a:t>: Before applying the MIN() and MAX() aggregate functions, it's often beneficial to filter your data based on specific conditions.</a:t>
            </a:r>
          </a:p>
          <a:p>
            <a:pPr lvl="1">
              <a:buFont typeface="Arial" panose="020B0604020202020204" pitchFamily="34" charset="0"/>
              <a:buChar char="•"/>
            </a:pPr>
            <a:r>
              <a:rPr lang="en-US" b="1" i="0" dirty="0">
                <a:solidFill>
                  <a:srgbClr val="374151"/>
                </a:solidFill>
                <a:effectLst/>
                <a:latin typeface="Söhne"/>
              </a:rPr>
              <a:t>Combine with GROUP BY for Group Counts</a:t>
            </a:r>
            <a:r>
              <a:rPr lang="en-US" b="0" i="0" dirty="0">
                <a:solidFill>
                  <a:srgbClr val="374151"/>
                </a:solidFill>
                <a:effectLst/>
                <a:latin typeface="Söhne"/>
              </a:rPr>
              <a:t>: You can enhance the utility of MIN() and MAX() functions by combining them with the GROUP BY clause. </a:t>
            </a:r>
          </a:p>
          <a:p>
            <a:pPr lvl="1">
              <a:buFont typeface="Arial" panose="020B0604020202020204" pitchFamily="34" charset="0"/>
              <a:buChar char="•"/>
            </a:pPr>
            <a:r>
              <a:rPr lang="en-US" b="1" i="0" dirty="0">
                <a:solidFill>
                  <a:srgbClr val="374151"/>
                </a:solidFill>
                <a:effectLst/>
                <a:latin typeface="Söhne"/>
              </a:rPr>
              <a:t>Handle Any Data Type</a:t>
            </a:r>
            <a:r>
              <a:rPr lang="en-US" b="0" i="0" dirty="0">
                <a:solidFill>
                  <a:srgbClr val="374151"/>
                </a:solidFill>
                <a:effectLst/>
                <a:latin typeface="Söhne"/>
              </a:rPr>
              <a:t>: MIN() and MAX() functions are versatile and can be used with columns of various data types, including numeric, date, and more.</a:t>
            </a:r>
          </a:p>
          <a:p>
            <a:pPr algn="l"/>
            <a:r>
              <a:rPr lang="en-US" b="1" i="0" dirty="0">
                <a:solidFill>
                  <a:srgbClr val="374151"/>
                </a:solidFill>
                <a:effectLst/>
                <a:latin typeface="Söhne"/>
              </a:rPr>
              <a:t>Limitations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MIN()/MAX() Work on Numeric/Date Data</a:t>
            </a:r>
            <a:r>
              <a:rPr lang="en-US" b="0" i="0" dirty="0">
                <a:solidFill>
                  <a:srgbClr val="374151"/>
                </a:solidFill>
                <a:effectLst/>
                <a:latin typeface="Söhne"/>
              </a:rPr>
              <a:t>: It's essential to note that the MIN() and MAX() functions are primarily designed for numeric and date data types. </a:t>
            </a:r>
            <a:endParaRPr lang="en-US" b="0" i="0" dirty="0">
              <a:solidFill>
                <a:srgbClr val="1C1917"/>
              </a:solidFill>
              <a:effectLst/>
              <a:latin typeface="-apple-system"/>
            </a:endParaRPr>
          </a:p>
        </p:txBody>
      </p:sp>
    </p:spTree>
    <p:extLst>
      <p:ext uri="{BB962C8B-B14F-4D97-AF65-F5344CB8AC3E}">
        <p14:creationId xmlns:p14="http://schemas.microsoft.com/office/powerpoint/2010/main" val="384719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COUNT()</a:t>
            </a:r>
            <a:r>
              <a:rPr lang="en-US" b="0" i="0" dirty="0">
                <a:solidFill>
                  <a:srgbClr val="374151"/>
                </a:solidFill>
                <a:effectLst/>
                <a:latin typeface="Söhne"/>
              </a:rPr>
              <a:t>: The COUNT() function in SQL is used for counting rows within a dataset. </a:t>
            </a:r>
          </a:p>
          <a:p>
            <a:pPr lvl="1"/>
            <a:r>
              <a:rPr lang="en-US" b="1" i="0" dirty="0">
                <a:solidFill>
                  <a:srgbClr val="374151"/>
                </a:solidFill>
                <a:effectLst/>
                <a:latin typeface="Söhne"/>
              </a:rPr>
              <a:t>COUNT(*) </a:t>
            </a:r>
            <a:r>
              <a:rPr lang="en-US" b="0" i="0" dirty="0">
                <a:solidFill>
                  <a:srgbClr val="374151"/>
                </a:solidFill>
                <a:effectLst/>
                <a:latin typeface="Söhne"/>
              </a:rPr>
              <a:t>:</a:t>
            </a:r>
          </a:p>
          <a:p>
            <a:pPr lvl="2"/>
            <a:r>
              <a:rPr lang="en-US" b="1" i="0" dirty="0">
                <a:solidFill>
                  <a:srgbClr val="374151"/>
                </a:solidFill>
                <a:effectLst/>
                <a:latin typeface="Söhne"/>
              </a:rPr>
              <a:t>Counts Rows</a:t>
            </a:r>
            <a:r>
              <a:rPr lang="en-US" b="0" i="0" dirty="0">
                <a:solidFill>
                  <a:srgbClr val="374151"/>
                </a:solidFill>
                <a:effectLst/>
                <a:latin typeface="Söhne"/>
              </a:rPr>
              <a:t>: COUNT(*) counts the total number of rows in a dataset</a:t>
            </a:r>
          </a:p>
          <a:p>
            <a:pPr lvl="3"/>
            <a:r>
              <a:rPr lang="en-US" b="0" i="0" dirty="0">
                <a:solidFill>
                  <a:srgbClr val="374151"/>
                </a:solidFill>
                <a:effectLst/>
                <a:latin typeface="Söhne"/>
              </a:rPr>
              <a:t>including null and duplicate rows.</a:t>
            </a:r>
          </a:p>
          <a:p>
            <a:pPr lvl="3"/>
            <a:endParaRPr lang="en-US" b="0" i="0" dirty="0">
              <a:solidFill>
                <a:srgbClr val="374151"/>
              </a:solidFill>
              <a:effectLst/>
              <a:latin typeface="Söhne"/>
            </a:endParaRPr>
          </a:p>
          <a:p>
            <a:pPr lvl="1"/>
            <a:r>
              <a:rPr lang="en-US" b="1" i="0" dirty="0">
                <a:solidFill>
                  <a:srgbClr val="374151"/>
                </a:solidFill>
                <a:effectLst/>
                <a:latin typeface="Söhne"/>
              </a:rPr>
              <a:t>COUNT(column)</a:t>
            </a:r>
            <a:r>
              <a:rPr lang="en-US" b="0" i="0" dirty="0">
                <a:solidFill>
                  <a:srgbClr val="374151"/>
                </a:solidFill>
                <a:effectLst/>
                <a:latin typeface="Söhne"/>
              </a:rPr>
              <a:t>:</a:t>
            </a:r>
          </a:p>
          <a:p>
            <a:pPr lvl="2"/>
            <a:r>
              <a:rPr lang="en-US" b="1" i="0" dirty="0">
                <a:solidFill>
                  <a:srgbClr val="374151"/>
                </a:solidFill>
                <a:effectLst/>
                <a:latin typeface="Söhne"/>
              </a:rPr>
              <a:t>Counts Non-null Values</a:t>
            </a:r>
            <a:r>
              <a:rPr lang="en-US" b="0" i="0" dirty="0">
                <a:solidFill>
                  <a:srgbClr val="374151"/>
                </a:solidFill>
                <a:effectLst/>
                <a:latin typeface="Söhne"/>
              </a:rPr>
              <a:t>: COUNT(column) focuses on a specific column and counts only rows where that column contains non-null values.</a:t>
            </a:r>
          </a:p>
          <a:p>
            <a:pPr lvl="3"/>
            <a:r>
              <a:rPr lang="en-US" b="0" i="0" dirty="0">
                <a:solidFill>
                  <a:srgbClr val="374151"/>
                </a:solidFill>
                <a:effectLst/>
                <a:latin typeface="Söhne"/>
              </a:rPr>
              <a:t>Rows with null values in the specified column are excluded.</a:t>
            </a:r>
          </a:p>
          <a:p>
            <a:pPr lvl="3"/>
            <a:endParaRPr lang="en-US" b="0" i="0" dirty="0">
              <a:solidFill>
                <a:srgbClr val="374151"/>
              </a:solidFill>
              <a:effectLst/>
              <a:latin typeface="Söhne"/>
            </a:endParaRPr>
          </a:p>
          <a:p>
            <a:pPr lvl="1"/>
            <a:r>
              <a:rPr lang="en-US" b="1" i="0" dirty="0">
                <a:solidFill>
                  <a:srgbClr val="374151"/>
                </a:solidFill>
                <a:effectLst/>
                <a:latin typeface="Söhne"/>
              </a:rPr>
              <a:t>COUNT(DISTINCT column)</a:t>
            </a:r>
            <a:r>
              <a:rPr lang="en-US" b="0" i="0" dirty="0">
                <a:solidFill>
                  <a:srgbClr val="374151"/>
                </a:solidFill>
                <a:effectLst/>
                <a:latin typeface="Söhne"/>
              </a:rPr>
              <a:t>:</a:t>
            </a:r>
          </a:p>
          <a:p>
            <a:pPr lvl="2"/>
            <a:r>
              <a:rPr lang="en-US" b="1" i="0" dirty="0">
                <a:solidFill>
                  <a:srgbClr val="374151"/>
                </a:solidFill>
                <a:effectLst/>
                <a:latin typeface="Söhne"/>
              </a:rPr>
              <a:t>Counts Unique Values</a:t>
            </a:r>
            <a:r>
              <a:rPr lang="en-US" b="0" i="0" dirty="0">
                <a:solidFill>
                  <a:srgbClr val="374151"/>
                </a:solidFill>
                <a:effectLst/>
                <a:latin typeface="Söhne"/>
              </a:rPr>
              <a:t>: COUNT(DISTINCT column) counts the total number of unique values within a specific column. </a:t>
            </a:r>
          </a:p>
          <a:p>
            <a:pPr lvl="3"/>
            <a:r>
              <a:rPr lang="en-US" b="0" i="0" dirty="0">
                <a:solidFill>
                  <a:srgbClr val="374151"/>
                </a:solidFill>
                <a:effectLst/>
                <a:latin typeface="Söhne"/>
              </a:rPr>
              <a:t>It eliminates duplicates and provides a count of distinct values.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3165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Examples:</a:t>
            </a:r>
          </a:p>
          <a:p>
            <a:endParaRPr lang="en-US" b="0" i="0" dirty="0">
              <a:solidFill>
                <a:srgbClr val="1C1917"/>
              </a:solidFill>
              <a:effectLst/>
              <a:latin typeface="-apple-system"/>
            </a:endParaRPr>
          </a:p>
          <a:p>
            <a:pPr lvl="1"/>
            <a:r>
              <a:rPr lang="en-US" dirty="0">
                <a:solidFill>
                  <a:srgbClr val="2E95D3"/>
                </a:solidFill>
                <a:effectLst/>
              </a:rPr>
              <a:t>SELECT</a:t>
            </a:r>
            <a:r>
              <a:rPr lang="en-US" dirty="0">
                <a:effectLst/>
              </a:rPr>
              <a:t> </a:t>
            </a:r>
            <a:r>
              <a:rPr lang="en-US" dirty="0">
                <a:solidFill>
                  <a:srgbClr val="E9950C"/>
                </a:solidFill>
                <a:effectLst/>
              </a:rPr>
              <a:t>COUNT</a:t>
            </a:r>
            <a:r>
              <a:rPr lang="en-US" dirty="0">
                <a:effectLst/>
              </a:rPr>
              <a:t>(*) </a:t>
            </a: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endParaRPr lang="en-US" dirty="0">
              <a:effectLst/>
              <a:latin typeface="Söhne"/>
            </a:endParaRPr>
          </a:p>
          <a:p>
            <a:pPr lvl="2"/>
            <a:r>
              <a:rPr lang="en-US" b="0" i="0" dirty="0">
                <a:solidFill>
                  <a:srgbClr val="1C1917"/>
                </a:solidFill>
                <a:effectLst/>
                <a:latin typeface="-apple-system"/>
              </a:rPr>
              <a:t>Counts all rows</a:t>
            </a:r>
          </a:p>
          <a:p>
            <a:pPr lvl="2"/>
            <a:endParaRPr lang="en-US" b="0" i="0" dirty="0">
              <a:solidFill>
                <a:srgbClr val="1C1917"/>
              </a:solidFill>
              <a:effectLst/>
              <a:latin typeface="-apple-system"/>
            </a:endParaRPr>
          </a:p>
          <a:p>
            <a:pPr lvl="1"/>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COUNT</a:t>
            </a:r>
            <a:r>
              <a:rPr lang="en-US" b="0" i="0" dirty="0">
                <a:solidFill>
                  <a:schemeClr val="tx1"/>
                </a:solidFill>
                <a:effectLst/>
                <a:latin typeface="Söhne Mono"/>
              </a:rPr>
              <a:t>(column1)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1C1917"/>
                </a:solidFill>
                <a:effectLst/>
                <a:latin typeface="-apple-system"/>
              </a:rPr>
              <a:t>;</a:t>
            </a:r>
          </a:p>
          <a:p>
            <a:pPr lvl="2"/>
            <a:r>
              <a:rPr lang="en-US" b="0" i="0" dirty="0">
                <a:solidFill>
                  <a:srgbClr val="1C1917"/>
                </a:solidFill>
                <a:effectLst/>
                <a:latin typeface="-apple-system"/>
              </a:rPr>
              <a:t>Counts only non-null column1 rows</a:t>
            </a:r>
          </a:p>
          <a:p>
            <a:pPr lvl="2"/>
            <a:endParaRPr lang="en-US" b="0" i="0" dirty="0">
              <a:solidFill>
                <a:srgbClr val="1C1917"/>
              </a:solidFill>
              <a:effectLst/>
              <a:latin typeface="-apple-system"/>
            </a:endParaRPr>
          </a:p>
          <a:p>
            <a:pPr lvl="1"/>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COUNT</a:t>
            </a:r>
            <a:r>
              <a:rPr lang="en-US" b="0" i="0" dirty="0">
                <a:solidFill>
                  <a:srgbClr val="FFFFFF"/>
                </a:solidFill>
                <a:effectLst/>
                <a:latin typeface="Söhne Mono"/>
              </a:rPr>
              <a:t>(</a:t>
            </a:r>
            <a:r>
              <a:rPr lang="en-US" b="0" i="0" dirty="0">
                <a:solidFill>
                  <a:srgbClr val="2E95D3"/>
                </a:solidFill>
                <a:effectLst/>
                <a:latin typeface="Söhne Mono"/>
              </a:rPr>
              <a:t>DISTINCT</a:t>
            </a:r>
            <a:r>
              <a:rPr lang="en-US" b="0" i="0" dirty="0">
                <a:solidFill>
                  <a:schemeClr val="tx1"/>
                </a:solidFill>
                <a:effectLst/>
                <a:latin typeface="Söhne Mono"/>
              </a:rPr>
              <a:t> (column2)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FFFFFF"/>
                </a:solidFill>
                <a:effectLst/>
                <a:latin typeface="Söhne Mono"/>
              </a:rPr>
              <a:t>;</a:t>
            </a:r>
            <a:r>
              <a:rPr lang="en-US" b="0" i="0" dirty="0">
                <a:solidFill>
                  <a:srgbClr val="1C1917"/>
                </a:solidFill>
                <a:effectLst/>
                <a:latin typeface="-apple-system"/>
              </a:rPr>
              <a:t>;</a:t>
            </a:r>
          </a:p>
          <a:p>
            <a:pPr lvl="2"/>
            <a:r>
              <a:rPr lang="en-US" b="0" i="0" dirty="0">
                <a:solidFill>
                  <a:srgbClr val="1C1917"/>
                </a:solidFill>
                <a:effectLst/>
                <a:latin typeface="-apple-system"/>
              </a:rPr>
              <a:t>Tallies </a:t>
            </a:r>
            <a:r>
              <a:rPr lang="en-US" dirty="0">
                <a:solidFill>
                  <a:srgbClr val="1C1917"/>
                </a:solidFill>
                <a:latin typeface="-apple-system"/>
              </a:rPr>
              <a:t>all u</a:t>
            </a:r>
            <a:r>
              <a:rPr lang="en-US" b="0" i="0" dirty="0">
                <a:solidFill>
                  <a:srgbClr val="1C1917"/>
                </a:solidFill>
                <a:effectLst/>
                <a:latin typeface="-apple-system"/>
              </a:rPr>
              <a:t>nique values in column2</a:t>
            </a:r>
          </a:p>
          <a:p>
            <a:pPr lvl="2"/>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95103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77D84-D466-9499-998A-AFA90593469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740ABCB-5AD8-5284-4E9D-961EA11BC15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22D44B0F-2502-12FE-84C2-311B63D13AC1}"/>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A154652F-1854-B231-57B1-50B3CD01538C}"/>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i="0" dirty="0">
                <a:solidFill>
                  <a:srgbClr val="374151"/>
                </a:solidFill>
                <a:effectLst/>
                <a:latin typeface="Söhne"/>
              </a:rPr>
              <a:t>Use COUNT(*) for Total Rows</a:t>
            </a:r>
            <a:endParaRPr lang="en-US" dirty="0">
              <a:solidFill>
                <a:srgbClr val="374151"/>
              </a:solidFill>
              <a:latin typeface="Söhne"/>
            </a:endParaRPr>
          </a:p>
          <a:p>
            <a:pPr lvl="1"/>
            <a:r>
              <a:rPr lang="en-US" i="0" dirty="0">
                <a:solidFill>
                  <a:srgbClr val="374151"/>
                </a:solidFill>
                <a:effectLst/>
                <a:latin typeface="Söhne"/>
              </a:rPr>
              <a:t>COUNT(column) for Non-null Values</a:t>
            </a:r>
          </a:p>
          <a:p>
            <a:pPr lvl="1"/>
            <a:r>
              <a:rPr lang="en-US" i="0" dirty="0">
                <a:solidFill>
                  <a:srgbClr val="374151"/>
                </a:solidFill>
                <a:effectLst/>
                <a:latin typeface="Söhne"/>
              </a:rPr>
              <a:t>COUNT(DISTINCT column) for Uniqueness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Limited to Counting Rows:</a:t>
            </a:r>
            <a:r>
              <a:rPr lang="en-US" b="0" i="0" dirty="0">
                <a:solidFill>
                  <a:srgbClr val="374151"/>
                </a:solidFill>
                <a:effectLst/>
                <a:latin typeface="Söhne"/>
              </a:rPr>
              <a:t> </a:t>
            </a:r>
            <a:r>
              <a:rPr lang="en-US" b="1" i="0" dirty="0">
                <a:solidFill>
                  <a:srgbClr val="374151"/>
                </a:solidFill>
                <a:effectLst/>
                <a:latin typeface="Söhne"/>
              </a:rPr>
              <a:t>COUNT()</a:t>
            </a:r>
            <a:r>
              <a:rPr lang="en-US" b="0" i="0" dirty="0">
                <a:solidFill>
                  <a:srgbClr val="374151"/>
                </a:solidFill>
                <a:effectLst/>
                <a:latin typeface="Söhne"/>
              </a:rPr>
              <a:t> primarily counts rows and doesn't perform calculations on column values.</a:t>
            </a:r>
          </a:p>
          <a:p>
            <a:pPr lvl="1"/>
            <a:r>
              <a:rPr lang="en-US" b="1" i="0" dirty="0">
                <a:solidFill>
                  <a:srgbClr val="374151"/>
                </a:solidFill>
                <a:effectLst/>
                <a:latin typeface="Söhne"/>
              </a:rPr>
              <a:t>Ignores NULLs:</a:t>
            </a:r>
            <a:r>
              <a:rPr lang="en-US" b="0" i="0" dirty="0">
                <a:solidFill>
                  <a:srgbClr val="374151"/>
                </a:solidFill>
                <a:effectLst/>
                <a:latin typeface="Söhne"/>
              </a:rPr>
              <a:t> It excludes rows with null values when using </a:t>
            </a:r>
            <a:r>
              <a:rPr lang="en-US" b="1" i="0" dirty="0">
                <a:solidFill>
                  <a:srgbClr val="374151"/>
                </a:solidFill>
                <a:effectLst/>
                <a:latin typeface="Söhne"/>
              </a:rPr>
              <a:t>COUNT(column)</a:t>
            </a:r>
            <a:r>
              <a:rPr lang="en-US" b="0" i="0" dirty="0">
                <a:solidFill>
                  <a:srgbClr val="374151"/>
                </a:solidFill>
                <a:effectLst/>
                <a:latin typeface="Söhne"/>
              </a:rPr>
              <a:t>, which may affect the count.</a:t>
            </a:r>
          </a:p>
          <a:p>
            <a:pPr lvl="1"/>
            <a:r>
              <a:rPr lang="en-US" b="1" i="0" dirty="0">
                <a:solidFill>
                  <a:srgbClr val="374151"/>
                </a:solidFill>
                <a:effectLst/>
                <a:latin typeface="Söhne"/>
              </a:rPr>
              <a:t>No Arithmetic Operations:</a:t>
            </a:r>
            <a:r>
              <a:rPr lang="en-US" b="0" i="0" dirty="0">
                <a:solidFill>
                  <a:srgbClr val="374151"/>
                </a:solidFill>
                <a:effectLst/>
                <a:latin typeface="Söhne"/>
              </a:rPr>
              <a:t> </a:t>
            </a:r>
            <a:r>
              <a:rPr lang="en-US" b="1" i="0" dirty="0">
                <a:solidFill>
                  <a:srgbClr val="374151"/>
                </a:solidFill>
                <a:effectLst/>
                <a:latin typeface="Söhne"/>
              </a:rPr>
              <a:t>COUNT()</a:t>
            </a:r>
            <a:r>
              <a:rPr lang="en-US" b="0" i="0" dirty="0">
                <a:solidFill>
                  <a:srgbClr val="374151"/>
                </a:solidFill>
                <a:effectLst/>
                <a:latin typeface="Söhne"/>
              </a:rPr>
              <a:t> doesn't support arithmetic operations, such as summing or averaging column values.</a:t>
            </a:r>
          </a:p>
          <a:p>
            <a:pPr lvl="2"/>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85578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GROUP BY groups rows with matching values</a:t>
            </a:r>
          </a:p>
          <a:p>
            <a:pPr lvl="1"/>
            <a:r>
              <a:rPr lang="en-US" b="0" i="0" dirty="0">
                <a:solidFill>
                  <a:srgbClr val="1C1917"/>
                </a:solidFill>
                <a:effectLst/>
                <a:latin typeface="-apple-system"/>
              </a:rPr>
              <a:t>It is used with aggregate functions to group calculations</a:t>
            </a:r>
          </a:p>
          <a:p>
            <a:pPr lvl="1"/>
            <a:endParaRPr lang="en-US" b="0" i="0" dirty="0">
              <a:solidFill>
                <a:srgbClr val="1C1917"/>
              </a:solidFill>
              <a:effectLst/>
              <a:latin typeface="-apple-system"/>
            </a:endParaRPr>
          </a:p>
          <a:p>
            <a:r>
              <a:rPr lang="en-US" b="0" i="0" dirty="0">
                <a:solidFill>
                  <a:srgbClr val="1C1917"/>
                </a:solidFill>
                <a:effectLst/>
                <a:latin typeface="-apple-system"/>
              </a:rPr>
              <a:t>Basic syntax:</a:t>
            </a:r>
          </a:p>
          <a:p>
            <a:pPr marL="457200" lvl="1" indent="0">
              <a:buNone/>
            </a:pPr>
            <a:r>
              <a:rPr lang="en-US" b="0" i="0" dirty="0">
                <a:solidFill>
                  <a:srgbClr val="2E95D3"/>
                </a:solidFill>
                <a:effectLst/>
                <a:latin typeface="Söhne Mono"/>
              </a:rPr>
              <a:t>	SELECT</a:t>
            </a:r>
            <a:r>
              <a:rPr lang="en-US" b="0" i="0" dirty="0">
                <a:solidFill>
                  <a:srgbClr val="FFFFFF"/>
                </a:solidFill>
                <a:effectLst/>
                <a:latin typeface="Söhne Mono"/>
              </a:rPr>
              <a:t> </a:t>
            </a:r>
            <a:r>
              <a:rPr lang="en-US" b="0" i="0" dirty="0">
                <a:solidFill>
                  <a:schemeClr val="tx1"/>
                </a:solidFill>
                <a:effectLst/>
                <a:latin typeface="Söhne Mono"/>
              </a:rPr>
              <a:t>columns, aggregates </a:t>
            </a: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FFFFFF"/>
                </a:solidFill>
                <a:effectLst/>
                <a:latin typeface="Söhne Mono"/>
              </a:rPr>
              <a:t> </a:t>
            </a:r>
          </a:p>
          <a:p>
            <a:pPr marL="457200" lvl="1" indent="0">
              <a:buNone/>
            </a:pPr>
            <a:r>
              <a:rPr lang="en-US" dirty="0">
                <a:solidFill>
                  <a:srgbClr val="FFFFFF"/>
                </a:solidFill>
                <a:latin typeface="Söhne Mono"/>
              </a:rPr>
              <a:t>	</a:t>
            </a: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chemeClr val="tx1"/>
                </a:solidFill>
                <a:effectLst/>
                <a:latin typeface="Söhne Mono"/>
              </a:rPr>
              <a:t>grouping_column</a:t>
            </a:r>
            <a:r>
              <a:rPr lang="en-US" b="0" i="0" dirty="0">
                <a:solidFill>
                  <a:schemeClr val="tx1"/>
                </a:solidFill>
                <a:effectLst/>
                <a:latin typeface="Söhne Mono"/>
              </a:rPr>
              <a:t>;</a:t>
            </a:r>
          </a:p>
          <a:p>
            <a:pPr marL="457200" lvl="1" indent="0">
              <a:buNone/>
            </a:pPr>
            <a:endParaRPr lang="en-US" b="0" i="0" dirty="0">
              <a:solidFill>
                <a:schemeClr val="tx1"/>
              </a:solidFill>
              <a:effectLst/>
              <a:latin typeface="-apple-system"/>
            </a:endParaRPr>
          </a:p>
          <a:p>
            <a:r>
              <a:rPr lang="en-US" b="0" i="0" dirty="0">
                <a:solidFill>
                  <a:srgbClr val="1C1917"/>
                </a:solidFill>
                <a:effectLst/>
                <a:latin typeface="-apple-system"/>
              </a:rPr>
              <a:t>Examples:</a:t>
            </a: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rgbClr val="374151"/>
                </a:solidFill>
                <a:effectLst/>
                <a:latin typeface="Söhne"/>
              </a:rPr>
              <a:t>CustomerID</a:t>
            </a:r>
            <a:r>
              <a:rPr lang="en-US" b="0" i="0" dirty="0">
                <a:solidFill>
                  <a:srgbClr val="374151"/>
                </a:solidFill>
                <a:effectLst/>
                <a:latin typeface="Söhne"/>
              </a:rPr>
              <a:t>, </a:t>
            </a:r>
            <a:r>
              <a:rPr lang="en-US" b="0" i="0" dirty="0" err="1">
                <a:solidFill>
                  <a:srgbClr val="374151"/>
                </a:solidFill>
                <a:effectLst/>
                <a:latin typeface="Söhne"/>
              </a:rPr>
              <a:t>OrderYear</a:t>
            </a:r>
            <a:endParaRPr lang="en-US" b="0" i="0" dirty="0">
              <a:solidFill>
                <a:srgbClr val="374151"/>
              </a:solidFill>
              <a:effectLst/>
              <a:latin typeface="Söhne"/>
            </a:endParaRP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rgbClr val="374151"/>
                </a:solidFill>
                <a:effectLst/>
                <a:latin typeface="Söhne"/>
              </a:rPr>
              <a:t>Region, COUNTRY(Location)</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65746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r>
              <a:rPr lang="en-US" b="0" i="0" dirty="0">
                <a:solidFill>
                  <a:srgbClr val="24292F"/>
                </a:solidFill>
                <a:effectLst/>
                <a:latin typeface="-apple-system"/>
              </a:rPr>
              <a:t>Calculate the average of a numerical value for a group.</a:t>
            </a:r>
          </a:p>
          <a:p>
            <a:pPr lvl="1"/>
            <a:r>
              <a:rPr lang="en-US" b="0" i="0" dirty="0">
                <a:solidFill>
                  <a:srgbClr val="24292F"/>
                </a:solidFill>
                <a:effectLst/>
                <a:latin typeface="-apple-system"/>
              </a:rPr>
              <a:t>Determine the minimum and maximum numerical value for a group.</a:t>
            </a:r>
          </a:p>
          <a:p>
            <a:pPr lvl="1"/>
            <a:r>
              <a:rPr lang="en-US" b="0" i="0" dirty="0">
                <a:solidFill>
                  <a:srgbClr val="24292F"/>
                </a:solidFill>
                <a:effectLst/>
                <a:latin typeface="-apple-system"/>
              </a:rPr>
              <a:t>Count the number of values and unique values for a field.</a:t>
            </a:r>
          </a:p>
          <a:p>
            <a:pPr lvl="1"/>
            <a:r>
              <a:rPr lang="en-US" b="0" i="0" dirty="0">
                <a:solidFill>
                  <a:srgbClr val="24292F"/>
                </a:solidFill>
                <a:effectLst/>
                <a:latin typeface="-apple-system"/>
              </a:rPr>
              <a:t>Aggregate strings into a delimited list.</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b="1" i="0" dirty="0">
                <a:solidFill>
                  <a:srgbClr val="374151"/>
                </a:solidFill>
                <a:effectLst/>
                <a:latin typeface="Söhne"/>
              </a:rPr>
              <a:t>Grouping Made Easy:</a:t>
            </a:r>
            <a:r>
              <a:rPr lang="en-US" b="0" i="0" dirty="0">
                <a:solidFill>
                  <a:srgbClr val="374151"/>
                </a:solidFill>
                <a:effectLst/>
                <a:latin typeface="Söhne"/>
              </a:rPr>
              <a:t> Use </a:t>
            </a:r>
            <a:r>
              <a:rPr lang="en-US" b="1" i="0" dirty="0">
                <a:solidFill>
                  <a:srgbClr val="374151"/>
                </a:solidFill>
                <a:effectLst/>
                <a:latin typeface="Söhne"/>
              </a:rPr>
              <a:t>GROUP BY</a:t>
            </a:r>
            <a:r>
              <a:rPr lang="en-US" b="0" i="0" dirty="0">
                <a:solidFill>
                  <a:srgbClr val="374151"/>
                </a:solidFill>
                <a:effectLst/>
                <a:latin typeface="Söhne"/>
              </a:rPr>
              <a:t> to effortlessly group numeric and date columns for analysis.</a:t>
            </a:r>
          </a:p>
          <a:p>
            <a:pPr lvl="1"/>
            <a:r>
              <a:rPr lang="en-US" b="1" i="0" dirty="0">
                <a:solidFill>
                  <a:srgbClr val="374151"/>
                </a:solidFill>
                <a:effectLst/>
                <a:latin typeface="Söhne"/>
              </a:rPr>
              <a:t>Clear Aliases:</a:t>
            </a:r>
            <a:r>
              <a:rPr lang="en-US" b="0" i="0" dirty="0">
                <a:solidFill>
                  <a:srgbClr val="374151"/>
                </a:solidFill>
                <a:effectLst/>
                <a:latin typeface="Söhne"/>
              </a:rPr>
              <a:t> Assign aliases to your groups for clarity and readability.</a:t>
            </a:r>
          </a:p>
          <a:p>
            <a:pPr lvl="1"/>
            <a:r>
              <a:rPr lang="en-US" b="1" i="0" dirty="0">
                <a:solidFill>
                  <a:srgbClr val="374151"/>
                </a:solidFill>
                <a:effectLst/>
                <a:latin typeface="Söhne"/>
              </a:rPr>
              <a:t>Single or Multiple Columns:</a:t>
            </a:r>
            <a:r>
              <a:rPr lang="en-US" b="0" i="0" dirty="0">
                <a:solidFill>
                  <a:srgbClr val="374151"/>
                </a:solidFill>
                <a:effectLst/>
                <a:latin typeface="Söhne"/>
              </a:rPr>
              <a:t> Group by one or more columns based on your analysis requirements.</a:t>
            </a:r>
          </a:p>
          <a:p>
            <a:pPr lvl="1"/>
            <a:r>
              <a:rPr lang="en-US" b="1" i="0" dirty="0">
                <a:solidFill>
                  <a:srgbClr val="374151"/>
                </a:solidFill>
                <a:effectLst/>
                <a:latin typeface="Söhne"/>
              </a:rPr>
              <a:t>Sort Groups:</a:t>
            </a:r>
            <a:r>
              <a:rPr lang="en-US" b="0" i="0" dirty="0">
                <a:solidFill>
                  <a:srgbClr val="374151"/>
                </a:solidFill>
                <a:effectLst/>
                <a:latin typeface="Söhne"/>
              </a:rPr>
              <a:t> Combine </a:t>
            </a:r>
            <a:r>
              <a:rPr lang="en-US" b="1" i="0" dirty="0">
                <a:solidFill>
                  <a:srgbClr val="374151"/>
                </a:solidFill>
                <a:effectLst/>
                <a:latin typeface="Söhne"/>
              </a:rPr>
              <a:t>GROUP BY</a:t>
            </a:r>
            <a:r>
              <a:rPr lang="en-US" b="0" i="0" dirty="0">
                <a:solidFill>
                  <a:srgbClr val="374151"/>
                </a:solidFill>
                <a:effectLst/>
                <a:latin typeface="Söhne"/>
              </a:rPr>
              <a:t> with </a:t>
            </a:r>
            <a:r>
              <a:rPr lang="en-US" b="1" i="0" dirty="0">
                <a:solidFill>
                  <a:srgbClr val="374151"/>
                </a:solidFill>
                <a:effectLst/>
                <a:latin typeface="Söhne"/>
              </a:rPr>
              <a:t>ORDER BY</a:t>
            </a:r>
            <a:r>
              <a:rPr lang="en-US" b="0" i="0" dirty="0">
                <a:solidFill>
                  <a:srgbClr val="374151"/>
                </a:solidFill>
                <a:effectLst/>
                <a:latin typeface="Söhne"/>
              </a:rPr>
              <a:t> to sort groups for easier analysis.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Non-Grouping Columns:</a:t>
            </a:r>
            <a:r>
              <a:rPr lang="en-US" b="0" i="0" dirty="0">
                <a:solidFill>
                  <a:srgbClr val="374151"/>
                </a:solidFill>
                <a:effectLst/>
                <a:latin typeface="Söhne"/>
              </a:rPr>
              <a:t> Ensure that you either group by or aggregate any non-grouping columns in the select statement. This can be tricky to get right.</a:t>
            </a: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83399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0" i="0" dirty="0">
                <a:solidFill>
                  <a:srgbClr val="374151"/>
                </a:solidFill>
                <a:effectLst/>
                <a:latin typeface="Söhne"/>
              </a:rPr>
              <a:t>The </a:t>
            </a:r>
            <a:r>
              <a:rPr lang="en-US" b="1" i="0" dirty="0">
                <a:solidFill>
                  <a:srgbClr val="374151"/>
                </a:solidFill>
                <a:effectLst/>
                <a:latin typeface="Söhne"/>
              </a:rPr>
              <a:t>HAVING</a:t>
            </a:r>
            <a:r>
              <a:rPr lang="en-US" b="0" i="0" dirty="0">
                <a:solidFill>
                  <a:srgbClr val="374151"/>
                </a:solidFill>
                <a:effectLst/>
                <a:latin typeface="Söhne"/>
              </a:rPr>
              <a:t> clause filters query results based on aggregate conditions after the </a:t>
            </a:r>
            <a:r>
              <a:rPr lang="en-US" b="1" i="0" dirty="0">
                <a:solidFill>
                  <a:srgbClr val="374151"/>
                </a:solidFill>
                <a:effectLst/>
                <a:latin typeface="Söhne"/>
              </a:rPr>
              <a:t>GROUP BY</a:t>
            </a:r>
            <a:r>
              <a:rPr lang="en-US" b="0" i="0" dirty="0">
                <a:solidFill>
                  <a:srgbClr val="374151"/>
                </a:solidFill>
                <a:effectLst/>
                <a:latin typeface="Söhne"/>
              </a:rPr>
              <a:t> operation.</a:t>
            </a:r>
          </a:p>
          <a:p>
            <a:r>
              <a:rPr lang="en-US" b="1" i="0" dirty="0">
                <a:solidFill>
                  <a:srgbClr val="374151"/>
                </a:solidFill>
                <a:effectLst/>
                <a:latin typeface="Söhne"/>
              </a:rPr>
              <a:t>Key Differences from WHERE:</a:t>
            </a:r>
            <a:endParaRPr lang="en-US" b="0" i="0" dirty="0">
              <a:solidFill>
                <a:srgbClr val="374151"/>
              </a:solidFill>
              <a:effectLst/>
              <a:latin typeface="Söhne"/>
            </a:endParaRPr>
          </a:p>
          <a:p>
            <a:pPr lvl="1"/>
            <a:r>
              <a:rPr lang="en-US" b="1" i="0" dirty="0">
                <a:solidFill>
                  <a:srgbClr val="374151"/>
                </a:solidFill>
                <a:effectLst/>
                <a:latin typeface="Söhne"/>
              </a:rPr>
              <a:t>WHERE</a:t>
            </a:r>
            <a:r>
              <a:rPr lang="en-US" b="0" i="0" dirty="0">
                <a:solidFill>
                  <a:srgbClr val="374151"/>
                </a:solidFill>
                <a:effectLst/>
                <a:latin typeface="Söhne"/>
              </a:rPr>
              <a:t> filters rows before aggregation.</a:t>
            </a:r>
          </a:p>
          <a:p>
            <a:pPr lvl="1"/>
            <a:r>
              <a:rPr lang="en-US" b="1" i="0" dirty="0">
                <a:solidFill>
                  <a:srgbClr val="374151"/>
                </a:solidFill>
                <a:effectLst/>
                <a:latin typeface="Söhne"/>
              </a:rPr>
              <a:t>HAVING</a:t>
            </a:r>
            <a:r>
              <a:rPr lang="en-US" b="0" i="0" dirty="0">
                <a:solidFill>
                  <a:srgbClr val="374151"/>
                </a:solidFill>
                <a:effectLst/>
                <a:latin typeface="Söhne"/>
              </a:rPr>
              <a:t> filters groups after aggregation.</a:t>
            </a:r>
          </a:p>
          <a:p>
            <a:pPr lvl="1"/>
            <a:r>
              <a:rPr lang="en-US" b="1" i="0" dirty="0">
                <a:solidFill>
                  <a:srgbClr val="374151"/>
                </a:solidFill>
                <a:effectLst/>
                <a:latin typeface="Söhne"/>
              </a:rPr>
              <a:t>HAVING</a:t>
            </a:r>
            <a:r>
              <a:rPr lang="en-US" b="0" i="0" dirty="0">
                <a:solidFill>
                  <a:srgbClr val="374151"/>
                </a:solidFill>
                <a:effectLst/>
                <a:latin typeface="Söhne"/>
              </a:rPr>
              <a:t> works on aggregated results.</a:t>
            </a:r>
          </a:p>
          <a:p>
            <a:pPr lvl="1"/>
            <a:endParaRPr lang="en-US" b="0" i="0" dirty="0">
              <a:solidFill>
                <a:srgbClr val="374151"/>
              </a:solidFill>
              <a:effectLst/>
              <a:latin typeface="Söhne"/>
            </a:endParaRPr>
          </a:p>
          <a:p>
            <a:r>
              <a:rPr lang="en-US" b="1" i="0" dirty="0">
                <a:solidFill>
                  <a:srgbClr val="374151"/>
                </a:solidFill>
                <a:effectLst/>
                <a:latin typeface="Söhne"/>
              </a:rPr>
              <a:t>Basic SQL Syntax:</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err="1">
                <a:solidFill>
                  <a:schemeClr val="tx1"/>
                </a:solidFill>
                <a:effectLst/>
              </a:rPr>
              <a:t>group_columns</a:t>
            </a:r>
            <a:r>
              <a:rPr lang="en-US" dirty="0">
                <a:solidFill>
                  <a:schemeClr val="tx1"/>
                </a:solidFill>
                <a:effectLst/>
              </a:rPr>
              <a:t>, aggregates </a:t>
            </a:r>
          </a:p>
          <a:p>
            <a:pPr marL="800100" lvl="2" indent="0">
              <a:buNone/>
            </a:pP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err="1">
                <a:solidFill>
                  <a:schemeClr val="tx1"/>
                </a:solidFill>
                <a:effectLst/>
              </a:rPr>
              <a:t>grouping_columns</a:t>
            </a:r>
            <a:r>
              <a:rPr lang="en-US" dirty="0">
                <a:solidFill>
                  <a:schemeClr val="tx1"/>
                </a:solidFill>
                <a:effectLst/>
              </a:rPr>
              <a:t> </a:t>
            </a:r>
          </a:p>
          <a:p>
            <a:pPr marL="800100" lvl="2" indent="0">
              <a:buNone/>
            </a:pPr>
            <a:r>
              <a:rPr lang="en-US" dirty="0">
                <a:solidFill>
                  <a:srgbClr val="2E95D3"/>
                </a:solidFill>
                <a:effectLst/>
              </a:rPr>
              <a:t>HAVING</a:t>
            </a:r>
            <a:r>
              <a:rPr lang="en-US" dirty="0">
                <a:effectLst/>
              </a:rPr>
              <a:t> </a:t>
            </a:r>
            <a:r>
              <a:rPr lang="en-US" dirty="0" err="1">
                <a:effectLst/>
              </a:rPr>
              <a:t>conditional_check</a:t>
            </a:r>
            <a:r>
              <a:rPr lang="en-US" dirty="0">
                <a:effectLst/>
              </a:rPr>
              <a:t>;</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57817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Example Using HAVING:</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a:solidFill>
                  <a:srgbClr val="2E95D3"/>
                </a:solidFill>
                <a:effectLst/>
              </a:rPr>
              <a:t>year</a:t>
            </a:r>
            <a:r>
              <a:rPr lang="en-US" dirty="0">
                <a:effectLst/>
              </a:rPr>
              <a:t>, </a:t>
            </a:r>
            <a:r>
              <a:rPr lang="en-US" dirty="0">
                <a:solidFill>
                  <a:srgbClr val="E9950C"/>
                </a:solidFill>
                <a:effectLst/>
              </a:rPr>
              <a:t>SUM</a:t>
            </a:r>
            <a:r>
              <a:rPr lang="en-US" dirty="0">
                <a:effectLst/>
              </a:rPr>
              <a:t>(sales) </a:t>
            </a:r>
            <a:r>
              <a:rPr lang="en-US" dirty="0">
                <a:solidFill>
                  <a:srgbClr val="2E95D3"/>
                </a:solidFill>
                <a:effectLst/>
              </a:rPr>
              <a:t>AS</a:t>
            </a:r>
            <a:r>
              <a:rPr lang="en-US" dirty="0">
                <a:effectLst/>
              </a:rPr>
              <a:t> </a:t>
            </a:r>
            <a:r>
              <a:rPr lang="en-US" dirty="0" err="1">
                <a:effectLst/>
              </a:rPr>
              <a:t>total_sales</a:t>
            </a:r>
            <a:r>
              <a:rPr lang="en-US" dirty="0">
                <a:effectLst/>
              </a:rPr>
              <a:t> </a:t>
            </a:r>
          </a:p>
          <a:p>
            <a:pPr marL="800100" lvl="2" indent="0">
              <a:buNone/>
            </a:pPr>
            <a:r>
              <a:rPr lang="en-US" dirty="0">
                <a:solidFill>
                  <a:srgbClr val="2E95D3"/>
                </a:solidFill>
                <a:effectLst/>
              </a:rPr>
              <a:t>FROM</a:t>
            </a:r>
            <a:r>
              <a:rPr lang="en-US" dirty="0">
                <a:effectLst/>
              </a:rPr>
              <a:t> data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a:solidFill>
                  <a:srgbClr val="2E95D3"/>
                </a:solidFill>
                <a:effectLst/>
              </a:rPr>
              <a:t>year</a:t>
            </a:r>
            <a:r>
              <a:rPr lang="en-US" dirty="0">
                <a:effectLst/>
              </a:rPr>
              <a:t> </a:t>
            </a:r>
          </a:p>
          <a:p>
            <a:pPr marL="800100" lvl="2" indent="0">
              <a:buNone/>
            </a:pPr>
            <a:r>
              <a:rPr lang="en-US" dirty="0">
                <a:solidFill>
                  <a:srgbClr val="2E95D3"/>
                </a:solidFill>
                <a:effectLst/>
              </a:rPr>
              <a:t>HAVING</a:t>
            </a:r>
            <a:r>
              <a:rPr lang="en-US" dirty="0">
                <a:effectLst/>
              </a:rPr>
              <a:t> </a:t>
            </a:r>
            <a:r>
              <a:rPr lang="en-US" dirty="0">
                <a:solidFill>
                  <a:srgbClr val="E9950C"/>
                </a:solidFill>
                <a:effectLst/>
              </a:rPr>
              <a:t>SUM</a:t>
            </a:r>
            <a:r>
              <a:rPr lang="en-US" dirty="0">
                <a:effectLst/>
              </a:rPr>
              <a:t>(sales) &gt; </a:t>
            </a:r>
            <a:r>
              <a:rPr lang="en-US" dirty="0">
                <a:solidFill>
                  <a:srgbClr val="DF3079"/>
                </a:solidFill>
                <a:effectLst/>
              </a:rPr>
              <a:t>1000000</a:t>
            </a:r>
            <a:r>
              <a:rPr lang="en-US" dirty="0">
                <a:effectLst/>
              </a:rPr>
              <a:t>; </a:t>
            </a:r>
          </a:p>
          <a:p>
            <a:pPr marL="800100" lvl="2" indent="0">
              <a:buNone/>
            </a:pPr>
            <a:endParaRPr lang="en-US" dirty="0">
              <a:effectLst/>
            </a:endParaRPr>
          </a:p>
          <a:p>
            <a:r>
              <a:rPr lang="en-US" b="1" i="0" dirty="0">
                <a:solidFill>
                  <a:srgbClr val="374151"/>
                </a:solidFill>
                <a:effectLst/>
                <a:latin typeface="Söhne"/>
              </a:rPr>
              <a:t>Use Cases:</a:t>
            </a:r>
            <a:endParaRPr lang="en-US" b="0" i="0" dirty="0">
              <a:solidFill>
                <a:srgbClr val="374151"/>
              </a:solidFill>
              <a:effectLst/>
              <a:latin typeface="Söhne"/>
            </a:endParaRPr>
          </a:p>
          <a:p>
            <a:pPr lvl="1"/>
            <a:r>
              <a:rPr lang="en-US" b="1" i="0" dirty="0">
                <a:solidFill>
                  <a:srgbClr val="374151"/>
                </a:solidFill>
                <a:effectLst/>
                <a:latin typeface="Söhne"/>
              </a:rPr>
              <a:t>Filter to Significant Groups:</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filter and focus on groups with aggregate values meeting specific criteria.</a:t>
            </a:r>
          </a:p>
          <a:p>
            <a:pPr lvl="1"/>
            <a:r>
              <a:rPr lang="en-US" b="1" i="0" dirty="0">
                <a:solidFill>
                  <a:srgbClr val="374151"/>
                </a:solidFill>
                <a:effectLst/>
                <a:latin typeface="Söhne"/>
              </a:rPr>
              <a:t>Check for Aggregate Thresholds:</a:t>
            </a:r>
            <a:r>
              <a:rPr lang="en-US" b="0" i="0" dirty="0">
                <a:solidFill>
                  <a:srgbClr val="374151"/>
                </a:solidFill>
                <a:effectLst/>
                <a:latin typeface="Söhne"/>
              </a:rPr>
              <a:t> Determine if groups meet certain aggregate thresholds before including them in the result.</a:t>
            </a:r>
          </a:p>
          <a:p>
            <a:pPr lvl="1"/>
            <a:r>
              <a:rPr lang="en-US" b="1" i="0" dirty="0">
                <a:solidFill>
                  <a:srgbClr val="374151"/>
                </a:solidFill>
                <a:effectLst/>
                <a:latin typeface="Söhne"/>
              </a:rPr>
              <a:t>Focus Analysis on Subset of Data:</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refine your analysis by concentrating on a subset of grouped data based on defined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77101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FB148-C7D7-44BF-7ABC-E8F5CDA05B13}"/>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C82CC386-4377-62EA-448D-BDCEE78B540B}"/>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4F817DEC-3BED-A83A-0970-78A2E1693511}"/>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9E368911-046D-E376-B66D-B168895ED601}"/>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b="1" i="0" dirty="0">
                <a:solidFill>
                  <a:srgbClr val="374151"/>
                </a:solidFill>
                <a:effectLst/>
                <a:latin typeface="Söhne"/>
              </a:rPr>
              <a:t>Aggregate Focus:</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filter and focus on groups with specific aggregate characteristics.</a:t>
            </a:r>
          </a:p>
          <a:p>
            <a:pPr lvl="1"/>
            <a:r>
              <a:rPr lang="en-US" b="1" i="0" dirty="0">
                <a:solidFill>
                  <a:srgbClr val="374151"/>
                </a:solidFill>
                <a:effectLst/>
                <a:latin typeface="Söhne"/>
              </a:rPr>
              <a:t>Threshold Check:</a:t>
            </a:r>
            <a:r>
              <a:rPr lang="en-US" b="0" i="0" dirty="0">
                <a:solidFill>
                  <a:srgbClr val="374151"/>
                </a:solidFill>
                <a:effectLst/>
                <a:latin typeface="Söhne"/>
              </a:rPr>
              <a:t> Check for aggregate thresholds to include or exclude groups in your results.</a:t>
            </a:r>
          </a:p>
          <a:p>
            <a:pPr lvl="1"/>
            <a:r>
              <a:rPr lang="en-US" b="1" i="0" dirty="0">
                <a:solidFill>
                  <a:srgbClr val="374151"/>
                </a:solidFill>
                <a:effectLst/>
                <a:latin typeface="Söhne"/>
              </a:rPr>
              <a:t>Refine Analysis:</a:t>
            </a:r>
            <a:r>
              <a:rPr lang="en-US" b="0" i="0" dirty="0">
                <a:solidFill>
                  <a:srgbClr val="374151"/>
                </a:solidFill>
                <a:effectLst/>
                <a:latin typeface="Söhne"/>
              </a:rPr>
              <a:t> Utilize </a:t>
            </a:r>
            <a:r>
              <a:rPr lang="en-US" b="1" i="0" dirty="0">
                <a:solidFill>
                  <a:srgbClr val="374151"/>
                </a:solidFill>
                <a:effectLst/>
                <a:latin typeface="Söhne"/>
              </a:rPr>
              <a:t>HAVING</a:t>
            </a:r>
            <a:r>
              <a:rPr lang="en-US" b="0" i="0" dirty="0">
                <a:solidFill>
                  <a:srgbClr val="374151"/>
                </a:solidFill>
                <a:effectLst/>
                <a:latin typeface="Söhne"/>
              </a:rPr>
              <a:t> to refine your data analysis by concentrating on a subset of grouped data based on defined conditions.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Post-Aggregation:</a:t>
            </a:r>
            <a:r>
              <a:rPr lang="en-US" b="0" i="0" dirty="0">
                <a:solidFill>
                  <a:srgbClr val="374151"/>
                </a:solidFill>
                <a:effectLst/>
                <a:latin typeface="Söhne"/>
              </a:rPr>
              <a:t> </a:t>
            </a:r>
            <a:r>
              <a:rPr lang="en-US" b="1" i="0" dirty="0">
                <a:solidFill>
                  <a:srgbClr val="374151"/>
                </a:solidFill>
                <a:effectLst/>
                <a:latin typeface="Söhne"/>
              </a:rPr>
              <a:t>HAVING</a:t>
            </a:r>
            <a:r>
              <a:rPr lang="en-US" b="0" i="0" dirty="0">
                <a:solidFill>
                  <a:srgbClr val="374151"/>
                </a:solidFill>
                <a:effectLst/>
                <a:latin typeface="Söhne"/>
              </a:rPr>
              <a:t> operates on aggregated results, so it can't filter individual rows.</a:t>
            </a:r>
          </a:p>
          <a:p>
            <a:pPr lvl="1"/>
            <a:r>
              <a:rPr lang="en-US" b="1" i="0" dirty="0">
                <a:solidFill>
                  <a:srgbClr val="374151"/>
                </a:solidFill>
                <a:effectLst/>
                <a:latin typeface="Söhne"/>
              </a:rPr>
              <a:t>Aggregate-Specific:</a:t>
            </a:r>
            <a:r>
              <a:rPr lang="en-US" b="0" i="0" dirty="0">
                <a:solidFill>
                  <a:srgbClr val="374151"/>
                </a:solidFill>
                <a:effectLst/>
                <a:latin typeface="Söhne"/>
              </a:rPr>
              <a:t> It's designed for aggregate operations and doesn't filter individual rows based on non-aggregate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08259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Aggregates:</a:t>
            </a:r>
            <a:endParaRPr lang="en-US" b="0" i="0" dirty="0">
              <a:solidFill>
                <a:srgbClr val="374151"/>
              </a:solidFill>
              <a:effectLst/>
              <a:latin typeface="Söhne"/>
            </a:endParaRPr>
          </a:p>
          <a:p>
            <a:pPr lvl="1"/>
            <a:r>
              <a:rPr lang="en-US" b="0" i="0" dirty="0">
                <a:solidFill>
                  <a:srgbClr val="374151"/>
                </a:solidFill>
                <a:effectLst/>
                <a:latin typeface="Söhne"/>
              </a:rPr>
              <a:t>Aggregates perform calculations across rows of data to produce summarized results.</a:t>
            </a:r>
          </a:p>
          <a:p>
            <a:r>
              <a:rPr lang="en-US" b="1" i="0" dirty="0">
                <a:solidFill>
                  <a:srgbClr val="374151"/>
                </a:solidFill>
                <a:effectLst/>
                <a:latin typeface="Söhne"/>
              </a:rPr>
              <a:t>GROUP BY:</a:t>
            </a:r>
            <a:endParaRPr lang="en-US" b="0" i="0" dirty="0">
              <a:solidFill>
                <a:srgbClr val="374151"/>
              </a:solidFill>
              <a:effectLst/>
              <a:latin typeface="Söhne"/>
            </a:endParaRPr>
          </a:p>
          <a:p>
            <a:pPr lvl="1"/>
            <a:r>
              <a:rPr lang="en-US" b="0" i="0" dirty="0">
                <a:solidFill>
                  <a:srgbClr val="374151"/>
                </a:solidFill>
                <a:effectLst/>
                <a:latin typeface="Söhne"/>
              </a:rPr>
              <a:t>GROUP BY categorizes rows into groups to apply aggregates per group. This segments the data to show aggregates by categories.</a:t>
            </a:r>
          </a:p>
          <a:p>
            <a:r>
              <a:rPr lang="en-US" b="1" i="0" dirty="0">
                <a:solidFill>
                  <a:srgbClr val="374151"/>
                </a:solidFill>
                <a:effectLst/>
                <a:latin typeface="Söhne"/>
              </a:rPr>
              <a:t>HAVING:</a:t>
            </a:r>
            <a:endParaRPr lang="en-US" b="0" i="0" dirty="0">
              <a:solidFill>
                <a:srgbClr val="374151"/>
              </a:solidFill>
              <a:effectLst/>
              <a:latin typeface="Söhne"/>
            </a:endParaRPr>
          </a:p>
          <a:p>
            <a:pPr lvl="1"/>
            <a:r>
              <a:rPr lang="en-US" b="0" i="0" dirty="0">
                <a:solidFill>
                  <a:srgbClr val="374151"/>
                </a:solidFill>
                <a:effectLst/>
                <a:latin typeface="Söhne"/>
              </a:rPr>
              <a:t>HAVING enables filtering group results by aggregate criteria to focus on significant groups. It is the aggregation equivalent of WHERE.</a:t>
            </a:r>
          </a:p>
          <a:p>
            <a:r>
              <a:rPr lang="en-US" b="1" i="0" dirty="0">
                <a:solidFill>
                  <a:srgbClr val="374151"/>
                </a:solidFill>
                <a:effectLst/>
                <a:latin typeface="Söhne"/>
              </a:rPr>
              <a:t>In Summary:</a:t>
            </a:r>
            <a:endParaRPr lang="en-US" b="0" i="0" dirty="0">
              <a:solidFill>
                <a:srgbClr val="374151"/>
              </a:solidFill>
              <a:effectLst/>
              <a:latin typeface="Söhne"/>
            </a:endParaRPr>
          </a:p>
          <a:p>
            <a:pPr lvl="1"/>
            <a:r>
              <a:rPr lang="en-US" b="0" i="0" dirty="0">
                <a:solidFill>
                  <a:srgbClr val="374151"/>
                </a:solidFill>
                <a:effectLst/>
                <a:latin typeface="Söhne"/>
              </a:rPr>
              <a:t>Together, aggregates along with GROUP BY, HAVING, and ORDER BY provide the ability to summarize, analyze, and understand SQL data at a higher level.</a:t>
            </a:r>
          </a:p>
          <a:p>
            <a:pPr lvl="2"/>
            <a:endParaRPr lang="en-US" b="0" i="0" dirty="0">
              <a:solidFill>
                <a:srgbClr val="29261B"/>
              </a:solidFill>
              <a:effectLst/>
              <a:latin typeface="-apple-system"/>
            </a:endParaRPr>
          </a:p>
          <a:p>
            <a:pPr algn="l"/>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103297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3 Aggregates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3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an Aggregate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Aggregates</a:t>
            </a:r>
            <a:r>
              <a:rPr lang="en-US" b="0" i="0" dirty="0">
                <a:solidFill>
                  <a:srgbClr val="374151"/>
                </a:solidFill>
                <a:effectLst/>
                <a:latin typeface="Söhne"/>
              </a:rPr>
              <a:t> are powerful tools in SQL that transform multiple data points into meaningful and representative statistics.</a:t>
            </a:r>
          </a:p>
          <a:p>
            <a:pPr lvl="1"/>
            <a:r>
              <a:rPr lang="en-US" b="0" i="0" dirty="0">
                <a:solidFill>
                  <a:srgbClr val="374151"/>
                </a:solidFill>
                <a:effectLst/>
                <a:latin typeface="Söhne"/>
              </a:rPr>
              <a:t>They enable the </a:t>
            </a:r>
            <a:r>
              <a:rPr lang="en-US" b="1" i="0" dirty="0">
                <a:solidFill>
                  <a:srgbClr val="374151"/>
                </a:solidFill>
                <a:effectLst/>
                <a:latin typeface="Söhne"/>
              </a:rPr>
              <a:t>consolidation</a:t>
            </a:r>
            <a:r>
              <a:rPr lang="en-US" b="0" i="0" dirty="0">
                <a:solidFill>
                  <a:srgbClr val="374151"/>
                </a:solidFill>
                <a:effectLst/>
                <a:latin typeface="Söhne"/>
              </a:rPr>
              <a:t> of multiple values from a column or table, resulting in a summarized outcome.</a:t>
            </a:r>
          </a:p>
          <a:p>
            <a:pPr lvl="1"/>
            <a:r>
              <a:rPr lang="en-US" b="1" i="0" dirty="0">
                <a:solidFill>
                  <a:srgbClr val="374151"/>
                </a:solidFill>
                <a:effectLst/>
                <a:latin typeface="Söhne"/>
              </a:rPr>
              <a:t>Aggregates</a:t>
            </a:r>
            <a:r>
              <a:rPr lang="en-US" b="0" i="0" dirty="0">
                <a:solidFill>
                  <a:srgbClr val="374151"/>
                </a:solidFill>
                <a:effectLst/>
                <a:latin typeface="Söhne"/>
              </a:rPr>
              <a:t> are instrumental for </a:t>
            </a:r>
            <a:r>
              <a:rPr lang="en-US" b="1" i="0" dirty="0">
                <a:solidFill>
                  <a:srgbClr val="374151"/>
                </a:solidFill>
                <a:effectLst/>
                <a:latin typeface="Söhne"/>
              </a:rPr>
              <a:t>summarizing and analyzing data</a:t>
            </a:r>
            <a:r>
              <a:rPr lang="en-US" b="0" i="0" dirty="0">
                <a:solidFill>
                  <a:srgbClr val="374151"/>
                </a:solidFill>
                <a:effectLst/>
                <a:latin typeface="Söhne"/>
              </a:rPr>
              <a:t>, allowing us to derive insights without having to delve into individual records.</a:t>
            </a:r>
          </a:p>
          <a:p>
            <a:pPr lvl="1"/>
            <a:r>
              <a:rPr lang="en-US" b="0" i="0" dirty="0">
                <a:solidFill>
                  <a:srgbClr val="374151"/>
                </a:solidFill>
                <a:effectLst/>
                <a:latin typeface="Söhne"/>
              </a:rPr>
              <a:t>They provide a wide range of statistical information, including </a:t>
            </a:r>
            <a:r>
              <a:rPr lang="en-US" b="1" i="0" dirty="0">
                <a:solidFill>
                  <a:srgbClr val="374151"/>
                </a:solidFill>
                <a:effectLst/>
                <a:latin typeface="Söhne"/>
              </a:rPr>
              <a:t>central tendencies, totals, extremes, and more</a:t>
            </a:r>
            <a:r>
              <a:rPr lang="en-US" b="0" i="0" dirty="0">
                <a:solidFill>
                  <a:srgbClr val="374151"/>
                </a:solidFill>
                <a:effectLst/>
                <a:latin typeface="Söhne"/>
              </a:rPr>
              <a:t>, thereby aiding in comprehensive data analysis.</a:t>
            </a:r>
          </a:p>
          <a:p>
            <a:pPr lvl="1"/>
            <a:r>
              <a:rPr lang="en-US" b="0" i="0" dirty="0">
                <a:solidFill>
                  <a:srgbClr val="374151"/>
                </a:solidFill>
                <a:effectLst/>
                <a:latin typeface="Söhne"/>
              </a:rPr>
              <a:t>Aggregates can be applied to </a:t>
            </a:r>
            <a:r>
              <a:rPr lang="en-US" b="1" i="0" dirty="0">
                <a:solidFill>
                  <a:srgbClr val="374151"/>
                </a:solidFill>
                <a:effectLst/>
                <a:latin typeface="Söhne"/>
              </a:rPr>
              <a:t>entire tables</a:t>
            </a:r>
            <a:r>
              <a:rPr lang="en-US" b="0" i="0" dirty="0">
                <a:solidFill>
                  <a:srgbClr val="374151"/>
                </a:solidFill>
                <a:effectLst/>
                <a:latin typeface="Söhne"/>
              </a:rPr>
              <a:t> or used to analyze data within </a:t>
            </a:r>
            <a:r>
              <a:rPr lang="en-US" b="1" i="0" dirty="0">
                <a:solidFill>
                  <a:srgbClr val="374151"/>
                </a:solidFill>
                <a:effectLst/>
                <a:latin typeface="Söhne"/>
              </a:rPr>
              <a:t>specific groups</a:t>
            </a:r>
            <a:r>
              <a:rPr lang="en-US" b="0" i="0" dirty="0">
                <a:solidFill>
                  <a:srgbClr val="374151"/>
                </a:solidFill>
                <a:effectLst/>
                <a:latin typeface="Söhne"/>
              </a:rPr>
              <a:t> within the table.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824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endParaRPr lang="en-US" b="0" i="0" dirty="0">
              <a:solidFill>
                <a:srgbClr val="1C1917"/>
              </a:solidFill>
              <a:effectLst/>
              <a:latin typeface="-apple-system"/>
            </a:endParaRPr>
          </a:p>
          <a:p>
            <a:pPr marL="0" indent="0">
              <a:buNone/>
            </a:pPr>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pic>
        <p:nvPicPr>
          <p:cNvPr id="3" name="Picture 2" descr="SQLAlchemy - Aggregate Functions - GeeksforGeeks">
            <a:extLst>
              <a:ext uri="{FF2B5EF4-FFF2-40B4-BE49-F238E27FC236}">
                <a16:creationId xmlns:a16="http://schemas.microsoft.com/office/drawing/2014/main" id="{9BEA5A64-9542-7160-214A-AD840913A4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9617" y="1938274"/>
            <a:ext cx="5619262" cy="369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SUM()</a:t>
            </a:r>
            <a:r>
              <a:rPr lang="en-US" b="0" i="0" dirty="0">
                <a:solidFill>
                  <a:srgbClr val="374151"/>
                </a:solidFill>
                <a:effectLst/>
                <a:latin typeface="Söhne"/>
              </a:rPr>
              <a:t>: Totals values in a column, useful for running totals, summing money, or aggregating quantities.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SUM(sales) </a:t>
            </a:r>
            <a:r>
              <a:rPr lang="en-US" b="0" i="0" dirty="0">
                <a:solidFill>
                  <a:srgbClr val="374151"/>
                </a:solidFill>
                <a:effectLst/>
                <a:latin typeface="Söhne"/>
              </a:rPr>
              <a:t>calculates total sales.</a:t>
            </a:r>
          </a:p>
          <a:p>
            <a:pPr lvl="1"/>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374151"/>
                </a:solidFill>
                <a:effectLst/>
                <a:latin typeface="Söhne"/>
              </a:rPr>
              <a:t>AVG()</a:t>
            </a:r>
            <a:r>
              <a:rPr lang="en-US" b="0" i="0" dirty="0">
                <a:solidFill>
                  <a:srgbClr val="374151"/>
                </a:solidFill>
                <a:effectLst/>
                <a:latin typeface="Söhne"/>
              </a:rPr>
              <a:t>: Calculates the average of values in a column, offering a measure of central tendency.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AVG(</a:t>
            </a:r>
            <a:r>
              <a:rPr lang="en-US" b="1" i="0" dirty="0" err="1">
                <a:solidFill>
                  <a:srgbClr val="374151"/>
                </a:solidFill>
                <a:effectLst/>
                <a:latin typeface="Söhne"/>
              </a:rPr>
              <a:t>test_scores</a:t>
            </a:r>
            <a:r>
              <a:rPr lang="en-US" b="1" i="0" dirty="0">
                <a:solidFill>
                  <a:srgbClr val="374151"/>
                </a:solidFill>
                <a:effectLst/>
                <a:latin typeface="Söhne"/>
              </a:rPr>
              <a:t>) </a:t>
            </a:r>
            <a:r>
              <a:rPr lang="en-US" b="0" i="0" dirty="0">
                <a:solidFill>
                  <a:srgbClr val="374151"/>
                </a:solidFill>
                <a:effectLst/>
                <a:latin typeface="Söhne"/>
              </a:rPr>
              <a:t>finds the average test score.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1076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MIN()</a:t>
            </a:r>
            <a:r>
              <a:rPr lang="en-US" b="0" i="0" dirty="0">
                <a:solidFill>
                  <a:srgbClr val="374151"/>
                </a:solidFill>
                <a:effectLst/>
                <a:latin typeface="Söhne"/>
              </a:rPr>
              <a:t>: Locates the minimum value in a column, helpful for determining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MIN(expense) </a:t>
            </a:r>
            <a:r>
              <a:rPr lang="en-US" b="0" i="0" dirty="0">
                <a:solidFill>
                  <a:srgbClr val="374151"/>
                </a:solidFill>
                <a:effectLst/>
                <a:latin typeface="Söhne"/>
              </a:rPr>
              <a:t>retrieves the lowest expense amount.</a:t>
            </a:r>
          </a:p>
          <a:p>
            <a:pPr lvl="1"/>
            <a:endParaRPr lang="en-US" b="0" i="0" dirty="0">
              <a:solidFill>
                <a:srgbClr val="374151"/>
              </a:solidFill>
              <a:effectLst/>
              <a:latin typeface="Söhne"/>
            </a:endParaRPr>
          </a:p>
          <a:p>
            <a:r>
              <a:rPr lang="en-US" b="1" i="0" dirty="0">
                <a:solidFill>
                  <a:srgbClr val="374151"/>
                </a:solidFill>
                <a:effectLst/>
                <a:latin typeface="Söhne"/>
              </a:rPr>
              <a:t>MAX()</a:t>
            </a:r>
            <a:r>
              <a:rPr lang="en-US" b="0" i="0" dirty="0">
                <a:solidFill>
                  <a:srgbClr val="374151"/>
                </a:solidFill>
                <a:effectLst/>
                <a:latin typeface="Söhne"/>
              </a:rPr>
              <a:t>: Identifies the maximum value in a column, aiding in understanding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MAX(revenue) </a:t>
            </a:r>
            <a:r>
              <a:rPr lang="en-US" b="0" i="0" dirty="0">
                <a:solidFill>
                  <a:srgbClr val="374151"/>
                </a:solidFill>
                <a:effectLst/>
                <a:latin typeface="Söhne"/>
              </a:rPr>
              <a:t>obtains the highest revenue.</a:t>
            </a:r>
          </a:p>
          <a:p>
            <a:pPr lvl="1"/>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31495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EAB3D-5CAA-F32B-6E54-8EF49EB7B215}"/>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9B1200D-5E65-72F1-27EA-7F51A38043DC}"/>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A78FE62-FB37-33A6-FEEA-E119FA866E32}"/>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E08E63FB-F990-4289-0B9F-FF20BBC45CE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COUNT()</a:t>
            </a:r>
            <a:r>
              <a:rPr lang="en-US" b="0" i="0" dirty="0">
                <a:solidFill>
                  <a:srgbClr val="374151"/>
                </a:solidFill>
                <a:effectLst/>
                <a:latin typeface="Söhne"/>
              </a:rPr>
              <a:t>: Tallies the number of rows in a column, valuable for counting records, events, and more.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COUNT(customers) </a:t>
            </a:r>
            <a:r>
              <a:rPr lang="en-US" b="0" i="0" dirty="0">
                <a:solidFill>
                  <a:srgbClr val="374151"/>
                </a:solidFill>
                <a:effectLst/>
                <a:latin typeface="Söhne"/>
              </a:rPr>
              <a:t>calculates the total number of customers.</a:t>
            </a:r>
          </a:p>
          <a:p>
            <a:pPr lvl="1"/>
            <a:endParaRPr lang="en-US" dirty="0">
              <a:solidFill>
                <a:srgbClr val="374151"/>
              </a:solidFill>
              <a:latin typeface="Söhne"/>
            </a:endParaRPr>
          </a:p>
          <a:p>
            <a:r>
              <a:rPr lang="en-US" b="1" i="0" dirty="0">
                <a:solidFill>
                  <a:srgbClr val="374151"/>
                </a:solidFill>
                <a:effectLst/>
                <a:latin typeface="Söhne"/>
              </a:rPr>
              <a:t>COUNT(DISTINCT):</a:t>
            </a:r>
            <a:r>
              <a:rPr lang="en-US" b="0" i="0" dirty="0">
                <a:solidFill>
                  <a:srgbClr val="374151"/>
                </a:solidFill>
                <a:effectLst/>
                <a:latin typeface="Söhne"/>
              </a:rPr>
              <a:t> counts the number of unique values in a column, excluding duplicates.</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COUNT(DISTINCT products)</a:t>
            </a:r>
            <a:r>
              <a:rPr lang="en-US" b="0" i="0" dirty="0">
                <a:solidFill>
                  <a:srgbClr val="374151"/>
                </a:solidFill>
                <a:effectLst/>
                <a:latin typeface="Söhne"/>
              </a:rPr>
              <a:t> gives you the count of distinct product names.</a:t>
            </a:r>
          </a:p>
          <a:p>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413234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Aliases</a:t>
            </a:r>
            <a:r>
              <a:rPr lang="en-US" b="0" i="0" dirty="0">
                <a:solidFill>
                  <a:srgbClr val="374151"/>
                </a:solidFill>
                <a:effectLst/>
                <a:latin typeface="Söhne"/>
              </a:rPr>
              <a:t>: Valuable for renaming columns in aggregate queries, enhancing column name readability.</a:t>
            </a:r>
          </a:p>
          <a:p>
            <a:endParaRPr lang="en-US" b="0" i="0" dirty="0">
              <a:solidFill>
                <a:srgbClr val="374151"/>
              </a:solidFill>
              <a:effectLst/>
              <a:latin typeface="Söhne"/>
            </a:endParaRPr>
          </a:p>
          <a:p>
            <a:r>
              <a:rPr lang="en-US" b="1" i="0" dirty="0">
                <a:solidFill>
                  <a:srgbClr val="374151"/>
                </a:solidFill>
                <a:effectLst/>
                <a:latin typeface="Söhne"/>
              </a:rPr>
              <a:t>Syntax</a:t>
            </a:r>
            <a:r>
              <a:rPr lang="en-US" b="0" i="0" dirty="0">
                <a:solidFill>
                  <a:srgbClr val="374151"/>
                </a:solidFill>
                <a:effectLst/>
                <a:latin typeface="Söhne"/>
              </a:rPr>
              <a:t>: </a:t>
            </a:r>
          </a:p>
          <a:p>
            <a:pPr lvl="1"/>
            <a:r>
              <a:rPr lang="en-US" b="0" i="0" dirty="0">
                <a:solidFill>
                  <a:srgbClr val="374151"/>
                </a:solidFill>
                <a:effectLst/>
                <a:latin typeface="Söhne"/>
              </a:rPr>
              <a:t>AGGREGATE_FUNCTION(column) </a:t>
            </a:r>
            <a:r>
              <a:rPr lang="en-US" b="1" i="0" dirty="0">
                <a:solidFill>
                  <a:srgbClr val="374151"/>
                </a:solidFill>
                <a:effectLst/>
                <a:latin typeface="Söhne"/>
              </a:rPr>
              <a:t>AS </a:t>
            </a:r>
            <a:r>
              <a:rPr lang="en-US" b="1" i="0" dirty="0" err="1">
                <a:solidFill>
                  <a:srgbClr val="374151"/>
                </a:solidFill>
                <a:effectLst/>
                <a:latin typeface="Söhne"/>
              </a:rPr>
              <a:t>alias_name</a:t>
            </a:r>
            <a:r>
              <a:rPr lang="en-US" b="1" i="0" dirty="0">
                <a:solidFill>
                  <a:srgbClr val="374151"/>
                </a:solidFill>
                <a:effectLst/>
                <a:latin typeface="Söhne"/>
              </a:rPr>
              <a:t> </a:t>
            </a:r>
          </a:p>
          <a:p>
            <a:pPr lvl="2"/>
            <a:r>
              <a:rPr lang="en-US" b="0" i="0" dirty="0">
                <a:solidFill>
                  <a:srgbClr val="374151"/>
                </a:solidFill>
                <a:effectLst/>
                <a:latin typeface="Söhne"/>
              </a:rPr>
              <a:t>to create aliases for columns.</a:t>
            </a:r>
          </a:p>
          <a:p>
            <a:pPr lvl="1">
              <a:buFont typeface="Arial" panose="020B0604020202020204" pitchFamily="34" charset="0"/>
              <a:buChar char="•"/>
            </a:pPr>
            <a:endParaRPr lang="en-US" b="0" i="0" dirty="0">
              <a:solidFill>
                <a:srgbClr val="374151"/>
              </a:solidFill>
              <a:effectLst/>
              <a:latin typeface="Söhne"/>
            </a:endParaRPr>
          </a:p>
          <a:p>
            <a:r>
              <a:rPr lang="en-US" b="1" i="0" dirty="0">
                <a:solidFill>
                  <a:srgbClr val="374151"/>
                </a:solidFill>
                <a:effectLst/>
                <a:latin typeface="Söhne"/>
              </a:rPr>
              <a:t>Example</a:t>
            </a:r>
            <a:r>
              <a:rPr lang="en-US" b="0" i="0" dirty="0">
                <a:solidFill>
                  <a:srgbClr val="374151"/>
                </a:solidFill>
                <a:effectLst/>
                <a:latin typeface="Söhne"/>
              </a:rPr>
              <a:t>: In the SQL statement:</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SUM</a:t>
            </a:r>
            <a:r>
              <a:rPr lang="en-US" dirty="0">
                <a:solidFill>
                  <a:srgbClr val="FFFFFF"/>
                </a:solidFill>
                <a:latin typeface="Söhne Mono"/>
              </a:rPr>
              <a:t> </a:t>
            </a:r>
            <a:r>
              <a:rPr lang="en-US" dirty="0">
                <a:solidFill>
                  <a:schemeClr val="tx1"/>
                </a:solidFill>
                <a:latin typeface="Söhne Mono"/>
              </a:rPr>
              <a:t>(</a:t>
            </a:r>
            <a:r>
              <a:rPr lang="en-US" b="0" i="0" dirty="0" err="1">
                <a:solidFill>
                  <a:schemeClr val="tx1"/>
                </a:solidFill>
                <a:effectLst/>
                <a:latin typeface="Söhne Mono"/>
              </a:rPr>
              <a:t>TotalDue</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TotalSales</a:t>
            </a:r>
            <a:r>
              <a:rPr lang="en-US" b="0" i="0" dirty="0">
                <a:solidFill>
                  <a:srgbClr val="FFFFFF"/>
                </a:solidFill>
                <a:effectLst/>
                <a:latin typeface="Söhne Mono"/>
              </a:rPr>
              <a:t>, </a:t>
            </a:r>
          </a:p>
          <a:p>
            <a:pPr marL="914400" lvl="2" indent="0">
              <a:buNone/>
            </a:pPr>
            <a:r>
              <a:rPr lang="en-US" b="0" i="0" dirty="0">
                <a:solidFill>
                  <a:srgbClr val="E9950C"/>
                </a:solidFill>
                <a:effectLst/>
                <a:latin typeface="Söhne Mono"/>
              </a:rPr>
              <a:t>AVG</a:t>
            </a:r>
            <a:r>
              <a:rPr lang="en-US" b="0" i="0" dirty="0">
                <a:solidFill>
                  <a:schemeClr val="tx1"/>
                </a:solidFill>
                <a:effectLst/>
                <a:latin typeface="Söhne Mono"/>
              </a:rPr>
              <a:t>(</a:t>
            </a:r>
            <a:r>
              <a:rPr lang="en-US" b="0" i="0" dirty="0" err="1">
                <a:solidFill>
                  <a:schemeClr val="tx1"/>
                </a:solidFill>
                <a:effectLst/>
                <a:latin typeface="Söhne Mono"/>
              </a:rPr>
              <a:t>LineTotal</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AverageLineTotal</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Sales.SalesOrderHeader</a:t>
            </a:r>
            <a:r>
              <a:rPr lang="en-US" b="0" i="0" dirty="0">
                <a:solidFill>
                  <a:schemeClr val="tx1"/>
                </a:solidFill>
                <a:effectLst/>
                <a:latin typeface="Söhne Mono"/>
              </a:rPr>
              <a:t>;</a:t>
            </a:r>
          </a:p>
          <a:p>
            <a:pPr marL="914400" lvl="2" indent="0">
              <a:buNone/>
            </a:pPr>
            <a:endParaRPr lang="en-US" b="0" i="0" dirty="0">
              <a:solidFill>
                <a:schemeClr val="tx1"/>
              </a:solidFill>
              <a:effectLst/>
              <a:latin typeface="Söhne Mono"/>
            </a:endParaRPr>
          </a:p>
          <a:p>
            <a:pPr lvl="2"/>
            <a:r>
              <a:rPr lang="en-US" b="1" i="0" dirty="0">
                <a:solidFill>
                  <a:srgbClr val="374151"/>
                </a:solidFill>
                <a:effectLst/>
                <a:latin typeface="Söhne"/>
              </a:rPr>
              <a:t>We use aliases "</a:t>
            </a:r>
            <a:r>
              <a:rPr lang="en-US" b="1" i="0" dirty="0" err="1">
                <a:solidFill>
                  <a:srgbClr val="374151"/>
                </a:solidFill>
                <a:effectLst/>
                <a:latin typeface="Söhne"/>
              </a:rPr>
              <a:t>TotalSales</a:t>
            </a:r>
            <a:r>
              <a:rPr lang="en-US" b="1" i="0" dirty="0">
                <a:solidFill>
                  <a:srgbClr val="374151"/>
                </a:solidFill>
                <a:effectLst/>
                <a:latin typeface="Söhne"/>
              </a:rPr>
              <a:t>" and "</a:t>
            </a:r>
            <a:r>
              <a:rPr lang="en-US" b="1" i="0" dirty="0" err="1">
                <a:solidFill>
                  <a:srgbClr val="374151"/>
                </a:solidFill>
                <a:effectLst/>
                <a:latin typeface="Söhne"/>
              </a:rPr>
              <a:t>AverageLineTotal</a:t>
            </a:r>
            <a:r>
              <a:rPr lang="en-US" b="1" i="0" dirty="0">
                <a:solidFill>
                  <a:srgbClr val="374151"/>
                </a:solidFill>
                <a:effectLst/>
                <a:latin typeface="Söhne"/>
              </a:rPr>
              <a:t>" for clarity.</a:t>
            </a:r>
            <a:br>
              <a:rPr lang="en-US" b="1" dirty="0"/>
            </a:br>
            <a:endParaRPr lang="en-US" b="1" i="0" dirty="0">
              <a:solidFill>
                <a:schemeClr val="tx1"/>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5495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Benefits</a:t>
            </a:r>
            <a:r>
              <a:rPr lang="en-US" b="0" i="0" dirty="0">
                <a:solidFill>
                  <a:srgbClr val="374151"/>
                </a:solidFill>
                <a:effectLst/>
                <a:latin typeface="Söhne"/>
              </a:rPr>
              <a:t>:</a:t>
            </a:r>
          </a:p>
          <a:p>
            <a:pPr lvl="1"/>
            <a:r>
              <a:rPr lang="en-US" b="1" i="0" dirty="0">
                <a:solidFill>
                  <a:srgbClr val="374151"/>
                </a:solidFill>
                <a:effectLst/>
                <a:latin typeface="Söhne"/>
              </a:rPr>
              <a:t>Improved Understandability</a:t>
            </a:r>
            <a:r>
              <a:rPr lang="en-US" b="0" i="0" dirty="0">
                <a:solidFill>
                  <a:srgbClr val="374151"/>
                </a:solidFill>
                <a:effectLst/>
                <a:latin typeface="Söhne"/>
              </a:rPr>
              <a:t>: Results are more easily comprehended with descriptive aliases.</a:t>
            </a:r>
          </a:p>
          <a:p>
            <a:pPr lvl="1"/>
            <a:r>
              <a:rPr lang="en-US" b="1" i="0" dirty="0">
                <a:solidFill>
                  <a:srgbClr val="374151"/>
                </a:solidFill>
                <a:effectLst/>
                <a:latin typeface="Söhne"/>
              </a:rPr>
              <a:t>Ease of Reuse</a:t>
            </a:r>
            <a:r>
              <a:rPr lang="en-US" b="0" i="0" dirty="0">
                <a:solidFill>
                  <a:srgbClr val="374151"/>
                </a:solidFill>
                <a:effectLst/>
                <a:latin typeface="Söhne"/>
              </a:rPr>
              <a:t>: Totals and averages can be reused efficiently.</a:t>
            </a:r>
          </a:p>
          <a:p>
            <a:pPr lvl="1"/>
            <a:r>
              <a:rPr lang="en-US" b="1" i="0" dirty="0">
                <a:solidFill>
                  <a:srgbClr val="374151"/>
                </a:solidFill>
                <a:effectLst/>
                <a:latin typeface="Söhne"/>
              </a:rPr>
              <a:t>Analysis and Reporting</a:t>
            </a:r>
            <a:r>
              <a:rPr lang="en-US" b="0" i="0" dirty="0">
                <a:solidFill>
                  <a:srgbClr val="374151"/>
                </a:solidFill>
                <a:effectLst/>
                <a:latin typeface="Söhne"/>
              </a:rPr>
              <a:t>: Aliases simplify data analysis and reporting tasks.</a:t>
            </a:r>
          </a:p>
          <a:p>
            <a:pPr lvl="1"/>
            <a:endParaRPr lang="en-US" b="0" i="0" dirty="0">
              <a:solidFill>
                <a:srgbClr val="374151"/>
              </a:solidFill>
              <a:effectLst/>
              <a:latin typeface="Söhne"/>
            </a:endParaRPr>
          </a:p>
          <a:p>
            <a:r>
              <a:rPr lang="en-US" b="1" i="0" dirty="0">
                <a:solidFill>
                  <a:srgbClr val="374151"/>
                </a:solidFill>
                <a:effectLst/>
                <a:latin typeface="Söhne"/>
              </a:rPr>
              <a:t>Best Practice Tips</a:t>
            </a:r>
            <a:r>
              <a:rPr lang="en-US" b="0" i="0" dirty="0">
                <a:solidFill>
                  <a:srgbClr val="374151"/>
                </a:solidFill>
                <a:effectLst/>
                <a:latin typeface="Söhne"/>
              </a:rPr>
              <a:t>:</a:t>
            </a:r>
          </a:p>
          <a:p>
            <a:pPr lvl="1"/>
            <a:r>
              <a:rPr lang="en-US" b="1" i="0" dirty="0">
                <a:solidFill>
                  <a:srgbClr val="374151"/>
                </a:solidFill>
                <a:effectLst/>
                <a:latin typeface="Söhne"/>
              </a:rPr>
              <a:t>Descriptive Aliases</a:t>
            </a:r>
            <a:r>
              <a:rPr lang="en-US" b="0" i="0" dirty="0">
                <a:solidFill>
                  <a:srgbClr val="374151"/>
                </a:solidFill>
                <a:effectLst/>
                <a:latin typeface="Söhne"/>
              </a:rPr>
              <a:t>: Use names like "</a:t>
            </a:r>
            <a:r>
              <a:rPr lang="en-US" b="0" i="0" dirty="0" err="1">
                <a:solidFill>
                  <a:srgbClr val="374151"/>
                </a:solidFill>
                <a:effectLst/>
                <a:latin typeface="Söhne"/>
              </a:rPr>
              <a:t>TotalSales</a:t>
            </a:r>
            <a:r>
              <a:rPr lang="en-US" b="0" i="0" dirty="0">
                <a:solidFill>
                  <a:srgbClr val="374151"/>
                </a:solidFill>
                <a:effectLst/>
                <a:latin typeface="Söhne"/>
              </a:rPr>
              <a:t>" and "</a:t>
            </a:r>
            <a:r>
              <a:rPr lang="en-US" b="0" i="0" dirty="0" err="1">
                <a:solidFill>
                  <a:srgbClr val="374151"/>
                </a:solidFill>
                <a:effectLst/>
                <a:latin typeface="Söhne"/>
              </a:rPr>
              <a:t>AveragePrice</a:t>
            </a:r>
            <a:r>
              <a:rPr lang="en-US" b="0" i="0" dirty="0">
                <a:solidFill>
                  <a:srgbClr val="374151"/>
                </a:solidFill>
                <a:effectLst/>
                <a:latin typeface="Söhne"/>
              </a:rPr>
              <a:t>" for clarity.</a:t>
            </a:r>
          </a:p>
          <a:p>
            <a:pPr lvl="1"/>
            <a:r>
              <a:rPr lang="en-US" b="1" i="0" dirty="0">
                <a:solidFill>
                  <a:srgbClr val="374151"/>
                </a:solidFill>
                <a:effectLst/>
                <a:latin typeface="Söhne"/>
              </a:rPr>
              <a:t>Consistency</a:t>
            </a:r>
            <a:r>
              <a:rPr lang="en-US" b="0" i="0" dirty="0">
                <a:solidFill>
                  <a:srgbClr val="374151"/>
                </a:solidFill>
                <a:effectLst/>
                <a:latin typeface="Söhne"/>
              </a:rPr>
              <a:t>: Maintain consistent alias naming conventions.</a:t>
            </a:r>
          </a:p>
          <a:p>
            <a:pPr lvl="1"/>
            <a:r>
              <a:rPr lang="en-US" b="1" i="0" dirty="0">
                <a:solidFill>
                  <a:srgbClr val="374151"/>
                </a:solidFill>
                <a:effectLst/>
                <a:latin typeface="Söhne"/>
              </a:rPr>
              <a:t>Avoid Special Characters</a:t>
            </a:r>
            <a:r>
              <a:rPr lang="en-US" b="0" i="0" dirty="0">
                <a:solidFill>
                  <a:srgbClr val="374151"/>
                </a:solidFill>
                <a:effectLst/>
                <a:latin typeface="Söhne"/>
              </a:rPr>
              <a:t>: Steer clear of spaces and special characters in aliases.</a:t>
            </a: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34468690"/>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13317</TotalTime>
  <Words>3963</Words>
  <Application>Microsoft Macintosh PowerPoint</Application>
  <PresentationFormat>On-screen Show (4:3)</PresentationFormat>
  <Paragraphs>372</Paragraphs>
  <Slides>28</Slides>
  <Notes>26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28</vt:i4>
      </vt:variant>
    </vt:vector>
  </HeadingPairs>
  <TitlesOfParts>
    <vt:vector size="37" baseType="lpstr">
      <vt:lpstr>-apple-system</vt:lpstr>
      <vt:lpstr>Arial</vt:lpstr>
      <vt:lpstr>Calibri</vt:lpstr>
      <vt:lpstr>Söhne</vt:lpstr>
      <vt:lpstr>Söhne Mono</vt:lpstr>
      <vt:lpstr>Title Slide 02</vt:lpstr>
      <vt:lpstr>Title Slide 03</vt:lpstr>
      <vt:lpstr>Information Slide 01</vt:lpstr>
      <vt:lpstr>Information Slide 02</vt:lpstr>
      <vt:lpstr>Aggregates in SQL</vt:lpstr>
      <vt:lpstr>Learning Objectives</vt:lpstr>
      <vt:lpstr>What is an Aggregate</vt:lpstr>
      <vt:lpstr>Common Aggregate Functions</vt:lpstr>
      <vt:lpstr>Common Aggregate Functions</vt:lpstr>
      <vt:lpstr>Common Aggregate Functions</vt:lpstr>
      <vt:lpstr>Common Aggregate Functions</vt:lpstr>
      <vt:lpstr>Using Aliases with Aggregates</vt:lpstr>
      <vt:lpstr>Using Aliases with Aggregates</vt:lpstr>
      <vt:lpstr>Using Sum() to Total Values</vt:lpstr>
      <vt:lpstr>Using Sum() to Total Values</vt:lpstr>
      <vt:lpstr>Using AVG() to Get Averages</vt:lpstr>
      <vt:lpstr>Using AVG() to Get Averages</vt:lpstr>
      <vt:lpstr>Using MIN(), MAX()</vt:lpstr>
      <vt:lpstr>Using MIN(), MAX()</vt:lpstr>
      <vt:lpstr>Using Count and COUNT(DISTINCT)</vt:lpstr>
      <vt:lpstr>Using Count and COUNT(DISTINCT)</vt:lpstr>
      <vt:lpstr>Using Count and COUNT(DISTINCT)</vt:lpstr>
      <vt:lpstr>Using the Group By Clause</vt:lpstr>
      <vt:lpstr>Using the Group By Clause</vt:lpstr>
      <vt:lpstr>Using the HAVING Clause</vt:lpstr>
      <vt:lpstr>Using the HAVING Clause</vt:lpstr>
      <vt:lpstr>Using the HAVING Clause</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284</cp:revision>
  <cp:lastPrinted>2018-09-19T19:48:01Z</cp:lastPrinted>
  <dcterms:created xsi:type="dcterms:W3CDTF">2010-04-12T23:12:02Z</dcterms:created>
  <dcterms:modified xsi:type="dcterms:W3CDTF">2024-01-28T02:14:07Z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