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44"/>
  </p:notesMasterIdLst>
  <p:handoutMasterIdLst>
    <p:handoutMasterId r:id="rId45"/>
  </p:handoutMasterIdLst>
  <p:sldIdLst>
    <p:sldId id="256" r:id="rId8"/>
    <p:sldId id="310" r:id="rId9"/>
    <p:sldId id="463" r:id="rId10"/>
    <p:sldId id="460" r:id="rId11"/>
    <p:sldId id="458" r:id="rId12"/>
    <p:sldId id="464" r:id="rId13"/>
    <p:sldId id="461" r:id="rId14"/>
    <p:sldId id="462" r:id="rId15"/>
    <p:sldId id="465" r:id="rId16"/>
    <p:sldId id="466" r:id="rId17"/>
    <p:sldId id="467" r:id="rId18"/>
    <p:sldId id="459" r:id="rId19"/>
    <p:sldId id="468" r:id="rId20"/>
    <p:sldId id="469" r:id="rId21"/>
    <p:sldId id="472" r:id="rId22"/>
    <p:sldId id="471" r:id="rId23"/>
    <p:sldId id="474" r:id="rId24"/>
    <p:sldId id="475" r:id="rId25"/>
    <p:sldId id="477" r:id="rId26"/>
    <p:sldId id="478" r:id="rId27"/>
    <p:sldId id="479" r:id="rId28"/>
    <p:sldId id="481" r:id="rId29"/>
    <p:sldId id="482" r:id="rId30"/>
    <p:sldId id="483" r:id="rId31"/>
    <p:sldId id="484" r:id="rId32"/>
    <p:sldId id="485" r:id="rId33"/>
    <p:sldId id="486" r:id="rId34"/>
    <p:sldId id="487" r:id="rId35"/>
    <p:sldId id="489" r:id="rId36"/>
    <p:sldId id="490" r:id="rId37"/>
    <p:sldId id="491" r:id="rId38"/>
    <p:sldId id="492" r:id="rId39"/>
    <p:sldId id="493" r:id="rId40"/>
    <p:sldId id="444" r:id="rId41"/>
    <p:sldId id="495" r:id="rId42"/>
    <p:sldId id="494" r:id="rId43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F36656-9BB5-C647-A40D-E6EEBB9DF022}">
          <p14:sldIdLst>
            <p14:sldId id="256"/>
            <p14:sldId id="310"/>
          </p14:sldIdLst>
        </p14:section>
        <p14:section name="What is Data Literacy" id="{512844F4-02A0-AF4E-90D4-A5A6DEE0B44B}">
          <p14:sldIdLst>
            <p14:sldId id="463"/>
            <p14:sldId id="460"/>
            <p14:sldId id="458"/>
            <p14:sldId id="464"/>
            <p14:sldId id="461"/>
            <p14:sldId id="462"/>
            <p14:sldId id="465"/>
            <p14:sldId id="466"/>
            <p14:sldId id="467"/>
          </p14:sldIdLst>
        </p14:section>
        <p14:section name="Importance of Data Literacy" id="{721D4BA5-EC69-FB41-BA38-5A55B71079B8}">
          <p14:sldIdLst>
            <p14:sldId id="459"/>
            <p14:sldId id="468"/>
            <p14:sldId id="469"/>
            <p14:sldId id="472"/>
            <p14:sldId id="471"/>
            <p14:sldId id="474"/>
            <p14:sldId id="475"/>
            <p14:sldId id="477"/>
            <p14:sldId id="478"/>
          </p14:sldIdLst>
        </p14:section>
        <p14:section name="Characteristics of a data-driven workplace" id="{76D7EF22-87A1-FC44-92FF-A2EC80B75829}">
          <p14:sldIdLst>
            <p14:sldId id="479"/>
            <p14:sldId id="481"/>
            <p14:sldId id="482"/>
            <p14:sldId id="483"/>
            <p14:sldId id="484"/>
            <p14:sldId id="485"/>
          </p14:sldIdLst>
        </p14:section>
        <p14:section name="Data Orginization" id="{43462B66-920E-B546-B23A-DB0A3CA9557F}">
          <p14:sldIdLst>
            <p14:sldId id="486"/>
            <p14:sldId id="487"/>
            <p14:sldId id="489"/>
            <p14:sldId id="490"/>
            <p14:sldId id="491"/>
            <p14:sldId id="492"/>
            <p14:sldId id="493"/>
          </p14:sldIdLst>
        </p14:section>
        <p14:section name="Summary" id="{5F32AEFE-A1A0-8A48-A42C-FF84CADA5A4C}">
          <p14:sldIdLst>
            <p14:sldId id="444"/>
          </p14:sldIdLst>
        </p14:section>
        <p14:section name="Exercise" id="{EB7AAB06-D5D7-D642-AE71-9E1D4F6358B7}">
          <p14:sldIdLst>
            <p14:sldId id="495"/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 autoAdjust="0"/>
    <p:restoredTop sz="84378" autoAdjust="0"/>
  </p:normalViewPr>
  <p:slideViewPr>
    <p:cSldViewPr snapToGrid="0" snapToObjects="1">
      <p:cViewPr varScale="1">
        <p:scale>
          <a:sx n="134" d="100"/>
          <a:sy n="134" d="100"/>
        </p:scale>
        <p:origin x="18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commentAuthors" Target="commentAuthor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1/12/24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1/12/24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8"/>
            <a:ext cx="6400800" cy="3998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Introduction to Data Literacy and Data-Driven Decision Making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897" y="4199060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DL Day 1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Allows you to critically examine data and build competency in drawing insights from it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Focuses on building skills and competency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Provides the acumen to interrogate data and derive evidenced-based meaning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Uses more advanced vocabulary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Enables skepticism and research into the veracity and implications of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Stresses skeptical/querying view of data</a:t>
            </a:r>
          </a:p>
        </p:txBody>
      </p:sp>
    </p:spTree>
    <p:extLst>
      <p:ext uri="{BB962C8B-B14F-4D97-AF65-F5344CB8AC3E}">
        <p14:creationId xmlns:p14="http://schemas.microsoft.com/office/powerpoint/2010/main" val="24151504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Equips you to analyze the validity of data and have assurance in comprehending it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Hits both understanding data and questioning it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Gives you the tools to investigate the fidelity of data and trust your own analysis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Highlights trust in one's own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700314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Importance of data literacy: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Avoid decisions based on inaccurate/incomplete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issues like data biases, missing information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Provides multiple perspectives to catch problems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Encourages curiosity, knowledge sharing about data</a:t>
            </a:r>
          </a:p>
        </p:txBody>
      </p:sp>
    </p:spTree>
    <p:extLst>
      <p:ext uri="{BB962C8B-B14F-4D97-AF65-F5344CB8AC3E}">
        <p14:creationId xmlns:p14="http://schemas.microsoft.com/office/powerpoint/2010/main" val="131884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"Avoid decisions based on inaccurate or incomplete data"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this matters: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is used to guide all types of choices and conclusions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personal health to company plans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But data can be flawed, limited, or misinterpreted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Survey results with a biased sample group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Old trends that longer apply in today's context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Facts and stats that lack key details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means data can point us in the wrong direction if taken at face value</a:t>
            </a:r>
          </a:p>
        </p:txBody>
      </p:sp>
    </p:spTree>
    <p:extLst>
      <p:ext uri="{BB962C8B-B14F-4D97-AF65-F5344CB8AC3E}">
        <p14:creationId xmlns:p14="http://schemas.microsoft.com/office/powerpoint/2010/main" val="383479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Steps to take: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what's missing or what biases exist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Check if circumstances have changed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Look for warning signs like no source cited or tiny samples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 questions like: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Does this seem credible based on my real world experience?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Are there any groups or views left out of this data?</a:t>
            </a:r>
          </a:p>
          <a:p>
            <a:pPr lvl="2" indent="-285750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Is this outdated compared to current events?</a:t>
            </a:r>
          </a:p>
          <a:p>
            <a:pPr lvl="2" indent="-285750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Avoiding bad data leads to better choices and advice you can actually rely on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While no data is perfect, vetting first allows you to use it effectively rather than being misled</a:t>
            </a:r>
          </a:p>
        </p:txBody>
      </p:sp>
    </p:spTree>
    <p:extLst>
      <p:ext uri="{BB962C8B-B14F-4D97-AF65-F5344CB8AC3E}">
        <p14:creationId xmlns:p14="http://schemas.microsoft.com/office/powerpoint/2010/main" val="4133431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issues like data biases and missing information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it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often has flaws, errors, or gaps that affect its accuracy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Overlooking these issues can skew conclusions and mislead you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 of Problems: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Sampling Biases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Only surveying young people for public views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Selection Biases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Tracking test scores primarily from affluent areas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Insufficient Information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Drawing national estimates from a single region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Context Gaps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Example: Data on incomes without cost-of-living differences</a:t>
            </a:r>
          </a:p>
        </p:txBody>
      </p:sp>
    </p:spTree>
    <p:extLst>
      <p:ext uri="{BB962C8B-B14F-4D97-AF65-F5344CB8AC3E}">
        <p14:creationId xmlns:p14="http://schemas.microsoft.com/office/powerpoint/2010/main" val="350309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Steps You Can Take: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who/what might be missing from the data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 if conclusions could shift with more context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Check if circumstances have changed since data was collected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Compare datasets and external facts to fill gaps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Identifying potential weaknesses allows you to see what the data does NOT show.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builds understanding of what claims the data can and cannot support to avoid overgeneralizing.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Evaluating limitations empowers more evidence based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55462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Provides multiple perspectives to catch problems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This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 single person will spot every potential issue or bias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Diverse lenses leads to fuller, less distorted pictures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Example: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Consult experts from different backgrounds: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Statisticians can spot sampling anomalies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Social scientists examine inclusion factors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Outreach workers flag real-world discrepancies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Look across multiple datasets: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Compare survey results to usage metrics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Check employment figures against multiple sources</a:t>
            </a:r>
          </a:p>
        </p:txBody>
      </p:sp>
    </p:spTree>
    <p:extLst>
      <p:ext uri="{BB962C8B-B14F-4D97-AF65-F5344CB8AC3E}">
        <p14:creationId xmlns:p14="http://schemas.microsoft.com/office/powerpoint/2010/main" val="1722281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on-the-ground insights: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Talk to people directly affected by policies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Observation can reveal limitation of tracking data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 Critical Questions: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Does the data match my own experiences?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Might important variables be overlooked?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Could there be relevant cultural factors not captured?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Having varied minds probe data quality from different angles illuminates a fuller range of potential problems.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expands understanding of inherent biases, errors, or misapplications that could skew interpretations if unexamined.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More breadth reveals more depth.</a:t>
            </a:r>
          </a:p>
        </p:txBody>
      </p:sp>
    </p:spTree>
    <p:extLst>
      <p:ext uri="{BB962C8B-B14F-4D97-AF65-F5344CB8AC3E}">
        <p14:creationId xmlns:p14="http://schemas.microsoft.com/office/powerpoint/2010/main" val="872265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Encourages curiosity, knowledge sharing about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This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Asking questions and learning from each other builds literacy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skills strengthen when we collaborate not isolate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 peers about their data encounters: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charts did you find confusing?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Have you noticed stats that contradicted yourself?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Compare interpretations: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Does this trend make sense to you?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could we be missing?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Discuss data origins: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How might this have been gathered?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stakeholder perspectives are included?</a:t>
            </a:r>
          </a:p>
        </p:txBody>
      </p:sp>
    </p:spTree>
    <p:extLst>
      <p:ext uri="{BB962C8B-B14F-4D97-AF65-F5344CB8AC3E}">
        <p14:creationId xmlns:p14="http://schemas.microsoft.com/office/powerpoint/2010/main" val="3071489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lvl="1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What Data is</a:t>
            </a:r>
          </a:p>
          <a:p>
            <a:pPr lvl="1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How to Leverage Data</a:t>
            </a:r>
          </a:p>
          <a:p>
            <a:pPr lvl="1"/>
            <a:r>
              <a:rPr lang="en-US" dirty="0">
                <a:solidFill>
                  <a:srgbClr val="24292F"/>
                </a:solidFill>
                <a:latin typeface="-apple-system"/>
              </a:rPr>
              <a:t>Data In the workplace</a:t>
            </a:r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Importance of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Habits to Cultivate: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Express wonder not just skepticism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offers insights if questioned curiously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Adopt beginner mindset around data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Every gap in skill reveals chance to learn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Embrace data literacy as continual, collaborative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 one person has all the answers on quality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Cultivating collective growth and pooled knowledge around data allows bias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blindspots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to surface.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More signals emerge when we open up the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3281205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Characteristics of a data-driven workplace: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Data accessibility, data sharing between teams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of reports and dashboards for overview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Collaboration across business units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Openness to continual learning/experimentation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3139965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accessibility, data sharing between teams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this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often exists in organizational silos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Finance has spending stats, marketing has customer data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Critical insights can get missed without full picture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Teams waste time and money recreate existing data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Holistic view for better strategy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Speed, efficiency improvements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Innovation from cross-pollinated insights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Barriers like data silos limit potential.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Proactive sharing unlocks value across teams, functions, and levels of company.</a:t>
            </a:r>
          </a:p>
          <a:p>
            <a:pPr marL="914400" lvl="2" indent="0">
              <a:buNone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7977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of reports and dashboards for overview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this helps: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Reports condense data into summaries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Dashboards visualize key data points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Provides snapshot of trends, metrics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Examples: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Sales Report: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Sums up revenue by product, region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Tracks quotas and targets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Digital Dashboard:</a:t>
            </a:r>
          </a:p>
          <a:p>
            <a:pPr lvl="4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Charts website visitors</a:t>
            </a:r>
          </a:p>
          <a:p>
            <a:pPr lvl="4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Compares campaigns’ performance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1373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Steps to get started: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key numbers to track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Build Excel template formatting data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Pick visualizations matching goals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Automate updates if possible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Share broadly for alignment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Benefits: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Monitor priorities at a glance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Spot data insights faster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Align understanding across teams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Inform better decisions with data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3103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Collaboration across business units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it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team holds unique data based on function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Cross-pollination fuels fuller picture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Progressive enablement: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shared goals and metrics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Revenue, customer satisfaction benchmarks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Develop tools and protocols for data access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Standards for permissions, requests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Collaboration avoids just passing reports over the wall between isolated departments.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Proactively bridging data understanding drives better-informed, integrated strategy powered by your collective intelligence.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062756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Data-Driven Workplace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Openness to continual learning/experimentation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Why it matters: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skills must evolve as tools/needs change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Testing and iterating uncovers what works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Start small: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Learn one new data source per month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Learn basics of new tool this quarter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Listen to data podcast on commute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Little bets build momentum.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Curiosity and growth mindset unlock the art of possible. 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data questions have you been pondering?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84169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Understanding data structure is crucial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key is realizing what type of data shape works best for different goals. One size doesn't fit all situations.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Structured data uses neat rows and columns, like a spreadsheet, so computers can easily sort and calculate things. 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Unstructured data keeps words, videos, posts in original flexible shapes from humans. This keeps more context but makes it super hard for computers to analyze at scale.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Semi-structured data blends some set categories with room for details computers miss. You can ask some spreadsheet-style questions but still allow human vagueness since life's not a spreadsheet.</a:t>
            </a:r>
          </a:p>
        </p:txBody>
      </p:sp>
    </p:spTree>
    <p:extLst>
      <p:ext uri="{BB962C8B-B14F-4D97-AF65-F5344CB8AC3E}">
        <p14:creationId xmlns:p14="http://schemas.microsoft.com/office/powerpoint/2010/main" val="189929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Structure</a:t>
            </a:r>
          </a:p>
        </p:txBody>
      </p:sp>
      <p:pic>
        <p:nvPicPr>
          <p:cNvPr id="7174" name="Picture 6" descr="Unstructured, semi-structured, and structured data | Download Scientific  Diagram">
            <a:extLst>
              <a:ext uri="{FF2B5EF4-FFF2-40B4-BE49-F238E27FC236}">
                <a16:creationId xmlns:a16="http://schemas.microsoft.com/office/drawing/2014/main" id="{1F1D67C6-2EC0-AA1B-A6BF-93A641739B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715" y="1875667"/>
            <a:ext cx="7988570" cy="3106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0270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Insight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big ideas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Data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can either be tidy or messy in format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Data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can either focus on numeric stats or descriptive experiences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Quantitative data describes things with numbers to show measurable stats. Like sales figures or test scores.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Qualitative data describes things with words to capture meanings. Like customer satisfaction feedback or interviewed experiences.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One shows factual trends. The other reveals real life context.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58351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Defining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is data literacy?: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The ability to read, analyze, and make decisions using data effectively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Involves understanding data sources, context, potential biases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Empowers you to question data and gain confidence in interpreting it</a:t>
            </a:r>
          </a:p>
        </p:txBody>
      </p:sp>
    </p:spTree>
    <p:extLst>
      <p:ext uri="{BB962C8B-B14F-4D97-AF65-F5344CB8AC3E}">
        <p14:creationId xmlns:p14="http://schemas.microsoft.com/office/powerpoint/2010/main" val="2731331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Insight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Quantitative data is all about numbers, stats, objective facts.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Some examples: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Sales numbers week-by-week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Test scores for students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Number of logins per day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Stats from scientific studies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number-focused data lets us see measurable trends and precise differences between groups.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We can crunch totals, find averages, and spot patterns in the digits.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It gives definitive proof through math evidence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86368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Insight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Qualitative data uses words, images, audio to capture subjective human perspectives and experiences.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Customer feedback comments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Video interviews describing people's beliefs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Social media posts giving opinions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Photos showing emotion and environments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descriptive data lets us understand meanings, contexts, attitudes, and intangible concepts that are hard to convey with numbers alone.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It offers emotion, stories, and real-world feeling.</a:t>
            </a:r>
          </a:p>
          <a:p>
            <a:pPr marL="0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0982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Content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is the core content - the observations, measurements, and facts collected. This encompasses: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Structured/Quantitative Data: tables of metrics, statistics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Unstructured/Qualitative Data: images, video clips, survey responses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Metadata is secondary descriptive data providing information about the context of the core content.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metadata is like the food labels that provide additional descriptive information about ingredients, nutrition, origins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of the actual food item (data) itself.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644210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Data Content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 example - a dataset with video clips: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videos themselves are the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Metadata fields may include: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Uploader name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 uploaded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Length of video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Keywords tagging the content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Or a spreadsheet of customer data: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 rows are core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Metadata headers could be: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 for geographic region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 denoting data source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 for data freshness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25272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Best Practices: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data sources and collection methods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Consider context around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Recognize potential biases or gaps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Analyze the credibility of claims based on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Look for multiple quality datasets to reduce distortions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Ask critical questions about interpretations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Apply ethical approaches to data analysis</a:t>
            </a:r>
          </a:p>
          <a:p>
            <a:pPr lvl="1"/>
            <a:endParaRPr lang="en-US" dirty="0">
              <a:solidFill>
                <a:srgbClr val="1C1917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Purpose: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 one statistic tells a whole story. Data literacy develops transferable skills to spot misleading uses of data, leverage quality evidence sources, weigh multiple perspectives, derive reasonable fact-based interpretations - enabling better personal and public decisions.</a:t>
            </a:r>
            <a:endParaRPr lang="en-US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9648476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Structured vs Unstructured Data: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Show examples of a database table, social media post, phone conversation transcript. Have students categorize whether each is structured or unstructured and discuss.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Quantitative vs Qualitative Data: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Share several data snippets - some numeric like test scores, some descriptive like customer reviews. Have students identify if the snippets are qualitative or quantitative.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Data Representation: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Provide the same data shown 3 ways: as a graph, text summary, and table. Have students compare the insights they can derive from each representation.</a:t>
            </a: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87251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Metadata Importance: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Remove identifying metadata from a dataset. Have students attempt to determine useful info about the data without this context. Then add it back in and show how it makes the data usable.</a:t>
            </a:r>
          </a:p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Data Concept Review: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Give students a real world example case crossed with a key concept: like an online review dataset and metadata requirements. Have them apply principles to make recommendations.</a:t>
            </a: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14911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Defining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skills and knowledge needed to use data to guide choices and actions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Framing it around applying data literacy through decisions and actions makes it more active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competency to interpret data, identify meaningful patterns, and apply insights to drive optimal outcomes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Using more business/analytics wording frames it as a strategic competency</a:t>
            </a:r>
          </a:p>
        </p:txBody>
      </p:sp>
    </p:spTree>
    <p:extLst>
      <p:ext uri="{BB962C8B-B14F-4D97-AF65-F5344CB8AC3E}">
        <p14:creationId xmlns:p14="http://schemas.microsoft.com/office/powerpoint/2010/main" val="3854516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Defining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proficiency in analytical thinking that allows for data-driven decision making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Emphasizes analytical thinking aspect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ability to access, evaluate, and synthesize data to shape high quality judgments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Hits understanding, assessing, and application aspects</a:t>
            </a:r>
          </a:p>
        </p:txBody>
      </p:sp>
    </p:spTree>
    <p:extLst>
      <p:ext uri="{BB962C8B-B14F-4D97-AF65-F5344CB8AC3E}">
        <p14:creationId xmlns:p14="http://schemas.microsoft.com/office/powerpoint/2010/main" val="596950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is data literacy?: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The ability to read, analyze, and make decisions using data effectively</a:t>
            </a:r>
          </a:p>
          <a:p>
            <a:pPr lvl="1"/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Involves understanding data sources, context, potential biases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Empowers you to question data and gain confidence in interpreting it</a:t>
            </a:r>
          </a:p>
        </p:txBody>
      </p:sp>
    </p:spTree>
    <p:extLst>
      <p:ext uri="{BB962C8B-B14F-4D97-AF65-F5344CB8AC3E}">
        <p14:creationId xmlns:p14="http://schemas.microsoft.com/office/powerpoint/2010/main" val="1518948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Defining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Involves developing comprehensive literacy surrounding data origins and integrity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Focuses on thorough/well-rounded data literacy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Requires critical interpretation of data collection, constraints, and subjectivity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Stresses critical thinking lens on limitations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Includes rigorous examination of inputs, assumptions, and exclusions underlying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Emphasizes interrogating aspects affecting data accuracy</a:t>
            </a:r>
          </a:p>
        </p:txBody>
      </p:sp>
    </p:spTree>
    <p:extLst>
      <p:ext uri="{BB962C8B-B14F-4D97-AF65-F5344CB8AC3E}">
        <p14:creationId xmlns:p14="http://schemas.microsoft.com/office/powerpoint/2010/main" val="220694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Defining Data Literacy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Entails appreciation of parameters, perspectives, and cleansing that shape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Framing the softer side - appreciation vs technical details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Encompasses thorough vetting of genesis, landscape, and prejudices giving rise to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Using more advanced vocabulary reinforces depth</a:t>
            </a:r>
          </a:p>
        </p:txBody>
      </p:sp>
    </p:spTree>
    <p:extLst>
      <p:ext uri="{BB962C8B-B14F-4D97-AF65-F5344CB8AC3E}">
        <p14:creationId xmlns:p14="http://schemas.microsoft.com/office/powerpoint/2010/main" val="2630021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What is data literacy?: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i="0" dirty="0">
                <a:solidFill>
                  <a:srgbClr val="1C1917"/>
                </a:solidFill>
                <a:effectLst/>
                <a:latin typeface="-apple-system"/>
              </a:rPr>
              <a:t>The ability to read, analyze, and make decisions using data effectively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Involves understanding data sources, context, potential biases</a:t>
            </a:r>
          </a:p>
          <a:p>
            <a:pPr lvl="1"/>
            <a:r>
              <a:rPr lang="en-US" b="1" i="0" dirty="0">
                <a:solidFill>
                  <a:srgbClr val="1C1917"/>
                </a:solidFill>
                <a:effectLst/>
                <a:latin typeface="-apple-system"/>
              </a:rPr>
              <a:t>Empowers you to question data and gain confidence in interpreting it</a:t>
            </a:r>
          </a:p>
        </p:txBody>
      </p:sp>
    </p:spTree>
    <p:extLst>
      <p:ext uri="{BB962C8B-B14F-4D97-AF65-F5344CB8AC3E}">
        <p14:creationId xmlns:p14="http://schemas.microsoft.com/office/powerpoint/2010/main" val="96137296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14535</TotalTime>
  <Words>2274</Words>
  <Application>Microsoft Macintosh PowerPoint</Application>
  <PresentationFormat>On-screen Show (4:3)</PresentationFormat>
  <Paragraphs>344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-apple-system</vt:lpstr>
      <vt:lpstr>Arial</vt:lpstr>
      <vt:lpstr>Calibri</vt:lpstr>
      <vt:lpstr>Title Slide 02</vt:lpstr>
      <vt:lpstr>Title Slide 03</vt:lpstr>
      <vt:lpstr>Information Slide 01</vt:lpstr>
      <vt:lpstr>Information Slide 02</vt:lpstr>
      <vt:lpstr>Introduction to Data Literacy and Data-Driven Decision Making</vt:lpstr>
      <vt:lpstr>Learning Objectives</vt:lpstr>
      <vt:lpstr>Defining Data Literacy</vt:lpstr>
      <vt:lpstr>Defining Data Literacy</vt:lpstr>
      <vt:lpstr>Defining Data Literacy</vt:lpstr>
      <vt:lpstr>Learning Objectives</vt:lpstr>
      <vt:lpstr>Defining Data Literacy</vt:lpstr>
      <vt:lpstr>Defining Data Literacy</vt:lpstr>
      <vt:lpstr>Learning Objectives</vt:lpstr>
      <vt:lpstr>Learning Objectives</vt:lpstr>
      <vt:lpstr>Learning Objectives</vt:lpstr>
      <vt:lpstr>Importance of Data Literacy</vt:lpstr>
      <vt:lpstr>Importance of Data Literacy</vt:lpstr>
      <vt:lpstr>Importance of Data Literacy</vt:lpstr>
      <vt:lpstr>Importance of Data Literacy</vt:lpstr>
      <vt:lpstr>Importance of Data Literacy</vt:lpstr>
      <vt:lpstr>Importance of Data Literacy</vt:lpstr>
      <vt:lpstr>Importance of Data Literacy</vt:lpstr>
      <vt:lpstr>Importance of Data Literacy</vt:lpstr>
      <vt:lpstr>Importance of Data Literacy</vt:lpstr>
      <vt:lpstr>Data-Driven Workplace</vt:lpstr>
      <vt:lpstr>Data-Driven Workplace</vt:lpstr>
      <vt:lpstr>Data-Driven Workplace</vt:lpstr>
      <vt:lpstr>Data-Driven Workplace</vt:lpstr>
      <vt:lpstr>Data-Driven Workplace</vt:lpstr>
      <vt:lpstr>Data-Driven Workplace</vt:lpstr>
      <vt:lpstr>Data Structure</vt:lpstr>
      <vt:lpstr>Data Structure</vt:lpstr>
      <vt:lpstr>Data Insight</vt:lpstr>
      <vt:lpstr>Data Insight</vt:lpstr>
      <vt:lpstr>Data Insight</vt:lpstr>
      <vt:lpstr>Data Content</vt:lpstr>
      <vt:lpstr>Data Content</vt:lpstr>
      <vt:lpstr>Summary</vt:lpstr>
      <vt:lpstr>Exercises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303</cp:revision>
  <cp:lastPrinted>2018-09-19T19:48:01Z</cp:lastPrinted>
  <dcterms:created xsi:type="dcterms:W3CDTF">2010-04-12T23:12:02Z</dcterms:created>
  <dcterms:modified xsi:type="dcterms:W3CDTF">2024-01-12T16:45:46Z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