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14"/>
  </p:notesMasterIdLst>
  <p:handoutMasterIdLst>
    <p:handoutMasterId r:id="rId15"/>
  </p:handoutMasterIdLst>
  <p:sldIdLst>
    <p:sldId id="256" r:id="rId8"/>
    <p:sldId id="310" r:id="rId9"/>
    <p:sldId id="609" r:id="rId10"/>
    <p:sldId id="610" r:id="rId11"/>
    <p:sldId id="444" r:id="rId12"/>
    <p:sldId id="608" r:id="rId13"/>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Lst>
        </p14:section>
        <p14:section name="Intro To Pivot Tables" id="{44C2C84E-566E-9E47-AF90-63535DD595F1}">
          <p14:sldIdLst>
            <p14:sldId id="609"/>
          </p14:sldIdLst>
        </p14:section>
        <p14:section name="More Pivot Tables" id="{E1F64A87-C85F-0E4C-A6FD-448527D46D43}">
          <p14:sldIdLst>
            <p14:sldId id="610"/>
          </p14:sldIdLst>
        </p14:section>
        <p14:section name="Summary" id="{5F32AEFE-A1A0-8A48-A42C-FF84CADA5A4C}">
          <p14:sldIdLst>
            <p14:sldId id="444"/>
          </p14:sldIdLst>
        </p14:section>
        <p14:section name="Exercise" id="{EB7AAB06-D5D7-D642-AE71-9E1D4F6358B7}">
          <p14:sldIdLst>
            <p14:sldId id="6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09" autoAdjust="0"/>
    <p:restoredTop sz="95679" autoAdjust="0"/>
  </p:normalViewPr>
  <p:slideViewPr>
    <p:cSldViewPr snapToGrid="0" snapToObjects="1">
      <p:cViewPr varScale="1">
        <p:scale>
          <a:sx n="121" d="100"/>
          <a:sy n="121" d="100"/>
        </p:scale>
        <p:origin x="1096" y="17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1/12/24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1/12/24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7"/>
            <a:ext cx="6400800" cy="11026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Pivot Tables</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778897" y="4199060"/>
            <a:ext cx="6400800" cy="334106"/>
          </a:xfrm>
        </p:spPr>
        <p:txBody>
          <a:bodyPr/>
          <a:lstStyle/>
          <a:p>
            <a:pPr algn="ctr"/>
            <a:r>
              <a:rPr lang="en-US" dirty="0"/>
              <a:t>Excel </a:t>
            </a:r>
            <a:r>
              <a:rPr lang="en-US"/>
              <a:t>Day 2 </a:t>
            </a:r>
            <a:r>
              <a:rPr lang="en-US" dirty="0"/>
              <a:t>class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lvl="2"/>
            <a:endParaRPr lang="en-US" b="0" i="0" dirty="0">
              <a:solidFill>
                <a:srgbClr val="24292F"/>
              </a:solidFill>
              <a:effectLst/>
              <a:latin typeface="-apple-system"/>
            </a:endParaRPr>
          </a:p>
          <a:p>
            <a:pPr lvl="1"/>
            <a:r>
              <a:rPr lang="en-US" b="0" i="0" dirty="0">
                <a:solidFill>
                  <a:srgbClr val="1C1917"/>
                </a:solidFill>
                <a:effectLst/>
                <a:latin typeface="-apple-system"/>
              </a:rPr>
              <a:t>Create Pivot Tables</a:t>
            </a:r>
          </a:p>
          <a:p>
            <a:pPr lvl="2"/>
            <a:r>
              <a:rPr lang="en-US" b="0" i="0" dirty="0">
                <a:solidFill>
                  <a:srgbClr val="1C1917"/>
                </a:solidFill>
                <a:effectLst/>
                <a:latin typeface="-apple-system"/>
              </a:rPr>
              <a:t>Filter </a:t>
            </a:r>
          </a:p>
          <a:p>
            <a:pPr lvl="2"/>
            <a:r>
              <a:rPr lang="en-US" b="0" i="0" dirty="0">
                <a:solidFill>
                  <a:srgbClr val="1C1917"/>
                </a:solidFill>
                <a:effectLst/>
                <a:latin typeface="-apple-system"/>
              </a:rPr>
              <a:t>Sort</a:t>
            </a:r>
          </a:p>
          <a:p>
            <a:pPr lvl="2"/>
            <a:r>
              <a:rPr lang="en-US" b="0" i="0" dirty="0">
                <a:solidFill>
                  <a:srgbClr val="1C1917"/>
                </a:solidFill>
                <a:effectLst/>
                <a:latin typeface="-apple-system"/>
              </a:rPr>
              <a:t>Group</a:t>
            </a:r>
          </a:p>
          <a:p>
            <a:pPr lvl="2"/>
            <a:r>
              <a:rPr lang="en-US" b="0" i="0" dirty="0">
                <a:solidFill>
                  <a:srgbClr val="1C1917"/>
                </a:solidFill>
                <a:effectLst/>
                <a:latin typeface="-apple-system"/>
              </a:rPr>
              <a:t>Aggregate</a:t>
            </a:r>
          </a:p>
          <a:p>
            <a:pPr lvl="2"/>
            <a:endParaRPr lang="en-US" dirty="0">
              <a:solidFill>
                <a:srgbClr val="1C1917"/>
              </a:solidFill>
              <a:latin typeface="-apple-system"/>
            </a:endParaRPr>
          </a:p>
          <a:p>
            <a:r>
              <a:rPr lang="en-US" dirty="0">
                <a:solidFill>
                  <a:srgbClr val="1C1917"/>
                </a:solidFill>
                <a:latin typeface="-apple-system"/>
              </a:rPr>
              <a:t>P</a:t>
            </a:r>
            <a:r>
              <a:rPr lang="en-US" b="0" i="0" dirty="0">
                <a:solidFill>
                  <a:srgbClr val="1C1917"/>
                </a:solidFill>
                <a:effectLst/>
                <a:latin typeface="-apple-system"/>
              </a:rPr>
              <a:t>ivot tables empower analysts to do their jobs faster, smarter, and more impactfully through transformative data exploration and sharing</a:t>
            </a:r>
          </a:p>
        </p:txBody>
      </p:sp>
    </p:spTree>
    <p:extLst>
      <p:ext uri="{BB962C8B-B14F-4D97-AF65-F5344CB8AC3E}">
        <p14:creationId xmlns:p14="http://schemas.microsoft.com/office/powerpoint/2010/main" val="155169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PivotTable Tutorial</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457200" indent="-457200">
              <a:buFont typeface="+mj-lt"/>
              <a:buAutoNum type="arabicPeriod"/>
            </a:pPr>
            <a:r>
              <a:rPr lang="en-US" b="0" i="0" dirty="0">
                <a:solidFill>
                  <a:srgbClr val="1C1917"/>
                </a:solidFill>
                <a:effectLst/>
                <a:latin typeface="-apple-system"/>
              </a:rPr>
              <a:t>Open the PivotTable Tutorial workbook</a:t>
            </a:r>
          </a:p>
          <a:p>
            <a:pPr marL="857250" lvl="1" indent="-457200">
              <a:buFont typeface="+mj-lt"/>
              <a:buAutoNum type="arabicPeriod"/>
            </a:pPr>
            <a:r>
              <a:rPr lang="en-US" dirty="0">
                <a:solidFill>
                  <a:srgbClr val="1C1917"/>
                </a:solidFill>
                <a:latin typeface="-apple-system"/>
              </a:rPr>
              <a:t>Let’s walk through it together</a:t>
            </a:r>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352554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Get More Out of Pivot Tables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457200" indent="-457200">
              <a:buFont typeface="+mj-lt"/>
              <a:buAutoNum type="arabicPeriod"/>
            </a:pPr>
            <a:r>
              <a:rPr lang="en-US" b="0" i="0" dirty="0">
                <a:solidFill>
                  <a:srgbClr val="1C1917"/>
                </a:solidFill>
                <a:effectLst/>
                <a:latin typeface="-apple-system"/>
              </a:rPr>
              <a:t>Open the Get More Out of Pivot Tables workbook</a:t>
            </a:r>
          </a:p>
          <a:p>
            <a:pPr marL="857250" lvl="1" indent="-457200">
              <a:buFont typeface="+mj-lt"/>
              <a:buAutoNum type="arabicPeriod"/>
            </a:pPr>
            <a:r>
              <a:rPr lang="en-US" dirty="0">
                <a:solidFill>
                  <a:srgbClr val="1C1917"/>
                </a:solidFill>
                <a:latin typeface="-apple-system"/>
              </a:rPr>
              <a:t>Let’s walk through it together</a:t>
            </a:r>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317302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Key Points about Pivot Tables</a:t>
            </a:r>
          </a:p>
          <a:p>
            <a:pPr lvl="1"/>
            <a:r>
              <a:rPr lang="en-US" b="0" i="0" dirty="0">
                <a:solidFill>
                  <a:srgbClr val="1C1917"/>
                </a:solidFill>
                <a:effectLst/>
                <a:latin typeface="-apple-system"/>
              </a:rPr>
              <a:t>They save huge amounts of time in data analysis.</a:t>
            </a:r>
          </a:p>
          <a:p>
            <a:pPr lvl="2"/>
            <a:r>
              <a:rPr lang="en-US" b="0" i="0" dirty="0">
                <a:solidFill>
                  <a:srgbClr val="1C1917"/>
                </a:solidFill>
                <a:effectLst/>
                <a:latin typeface="-apple-system"/>
              </a:rPr>
              <a:t> A report that would take hours to build manually can be created in minutes with a pivot table by dynamically filtering, sorting, grouping and summarizing data.</a:t>
            </a:r>
          </a:p>
          <a:p>
            <a:pPr lvl="1"/>
            <a:r>
              <a:rPr lang="en-US" b="0" i="0" dirty="0">
                <a:solidFill>
                  <a:srgbClr val="1C1917"/>
                </a:solidFill>
                <a:effectLst/>
                <a:latin typeface="-apple-system"/>
              </a:rPr>
              <a:t>They allow interactive data exploration. </a:t>
            </a:r>
          </a:p>
          <a:p>
            <a:pPr lvl="2"/>
            <a:r>
              <a:rPr lang="en-US" b="0" i="0" dirty="0">
                <a:solidFill>
                  <a:srgbClr val="1C1917"/>
                </a:solidFill>
                <a:effectLst/>
                <a:latin typeface="-apple-system"/>
              </a:rPr>
              <a:t>Analysts can use pivot tables to quickly ask and answer questions from their data, uncovering key trends and insights. They condense large data sources into digestible summaries. Pivot tables enable analysts to start high-level, getting the 10,000-foot view on metrics before drilling down. This helps direct deeper analysis.</a:t>
            </a:r>
          </a:p>
          <a:p>
            <a:pPr lvl="1"/>
            <a:r>
              <a:rPr lang="en-US" b="0" i="0" dirty="0">
                <a:solidFill>
                  <a:srgbClr val="1C1917"/>
                </a:solidFill>
                <a:effectLst/>
                <a:latin typeface="-apple-system"/>
              </a:rPr>
              <a:t>They streamline reporting. </a:t>
            </a:r>
          </a:p>
          <a:p>
            <a:pPr lvl="2"/>
            <a:r>
              <a:rPr lang="en-US" b="0" i="0" dirty="0">
                <a:solidFill>
                  <a:srgbClr val="1C1917"/>
                </a:solidFill>
                <a:effectLst/>
                <a:latin typeface="-apple-system"/>
              </a:rPr>
              <a:t>Teams save pivot table reports which they can refresh and send to stakeholders. Reports update automatically as the data changes instead of using static snapshots.</a:t>
            </a:r>
          </a:p>
        </p:txBody>
      </p:sp>
    </p:spTree>
    <p:extLst>
      <p:ext uri="{BB962C8B-B14F-4D97-AF65-F5344CB8AC3E}">
        <p14:creationId xmlns:p14="http://schemas.microsoft.com/office/powerpoint/2010/main" val="96484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 Analysis </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dirty="0">
                <a:solidFill>
                  <a:srgbClr val="1C1917"/>
                </a:solidFill>
                <a:latin typeface="-apple-system"/>
              </a:rPr>
              <a:t>Open the Data Analysis Exercise Workbook</a:t>
            </a:r>
          </a:p>
          <a:p>
            <a:pPr lvl="1"/>
            <a:r>
              <a:rPr lang="en-US" dirty="0">
                <a:solidFill>
                  <a:srgbClr val="1C1917"/>
                </a:solidFill>
                <a:latin typeface="-apple-system"/>
              </a:rPr>
              <a:t>Answer the Questions</a:t>
            </a: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746907032"/>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2.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34459</TotalTime>
  <Words>230</Words>
  <Application>Microsoft Macintosh PowerPoint</Application>
  <PresentationFormat>On-screen Show (4:3)</PresentationFormat>
  <Paragraphs>30</Paragraphs>
  <Slides>6</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6</vt:i4>
      </vt:variant>
    </vt:vector>
  </HeadingPairs>
  <TitlesOfParts>
    <vt:vector size="13" baseType="lpstr">
      <vt:lpstr>-apple-system</vt:lpstr>
      <vt:lpstr>Arial</vt:lpstr>
      <vt:lpstr>Calibri</vt:lpstr>
      <vt:lpstr>Title Slide 02</vt:lpstr>
      <vt:lpstr>Title Slide 03</vt:lpstr>
      <vt:lpstr>Information Slide 01</vt:lpstr>
      <vt:lpstr>Information Slide 02</vt:lpstr>
      <vt:lpstr>Pivot Tables</vt:lpstr>
      <vt:lpstr>Learning Objectives</vt:lpstr>
      <vt:lpstr>PivotTable Tutorial</vt:lpstr>
      <vt:lpstr>Get More Out of Pivot Tables</vt:lpstr>
      <vt:lpstr>Summary</vt:lpstr>
      <vt:lpstr>Data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Aleksandar Jovanovich</cp:lastModifiedBy>
  <cp:revision>346</cp:revision>
  <cp:lastPrinted>2018-09-19T19:48:01Z</cp:lastPrinted>
  <dcterms:created xsi:type="dcterms:W3CDTF">2010-04-12T23:12:02Z</dcterms:created>
  <dcterms:modified xsi:type="dcterms:W3CDTF">2024-01-12T16:02:58Z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