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4" r:id="rId4"/>
    <p:sldMasterId id="2147493466" r:id="rId5"/>
    <p:sldMasterId id="2147493460" r:id="rId6"/>
    <p:sldMasterId id="2147493470" r:id="rId7"/>
  </p:sldMasterIdLst>
  <p:notesMasterIdLst>
    <p:notesMasterId r:id="rId23"/>
  </p:notesMasterIdLst>
  <p:handoutMasterIdLst>
    <p:handoutMasterId r:id="rId24"/>
  </p:handoutMasterIdLst>
  <p:sldIdLst>
    <p:sldId id="256" r:id="rId8"/>
    <p:sldId id="310" r:id="rId9"/>
    <p:sldId id="349" r:id="rId10"/>
    <p:sldId id="352" r:id="rId11"/>
    <p:sldId id="312" r:id="rId12"/>
    <p:sldId id="336" r:id="rId13"/>
    <p:sldId id="333" r:id="rId14"/>
    <p:sldId id="337" r:id="rId15"/>
    <p:sldId id="334" r:id="rId16"/>
    <p:sldId id="338" r:id="rId17"/>
    <p:sldId id="347" r:id="rId18"/>
    <p:sldId id="404" r:id="rId19"/>
    <p:sldId id="340" r:id="rId20"/>
    <p:sldId id="405" r:id="rId21"/>
    <p:sldId id="406" r:id="rId22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C28EC59-4031-D347-AEEC-64BD42C86D32}">
          <p14:sldIdLst>
            <p14:sldId id="256"/>
            <p14:sldId id="310"/>
          </p14:sldIdLst>
        </p14:section>
        <p14:section name="What Is SQL" id="{C2A41310-6BB7-9640-AF2E-D419E4D02B8D}">
          <p14:sldIdLst>
            <p14:sldId id="349"/>
            <p14:sldId id="352"/>
          </p14:sldIdLst>
        </p14:section>
        <p14:section name="SQL Clause" id="{5E2631FC-45F7-F840-B687-B27DB8B04065}">
          <p14:sldIdLst>
            <p14:sldId id="312"/>
            <p14:sldId id="336"/>
            <p14:sldId id="333"/>
            <p14:sldId id="337"/>
            <p14:sldId id="334"/>
            <p14:sldId id="338"/>
          </p14:sldIdLst>
        </p14:section>
        <p14:section name="Summary" id="{AA4C0EAE-79EF-BF4D-B6F5-7387AB23E75D}">
          <p14:sldIdLst>
            <p14:sldId id="347"/>
          </p14:sldIdLst>
        </p14:section>
        <p14:section name="Querying Tables" id="{94B4DAB3-0118-0F4E-8E94-2BB8ACE9EF48}">
          <p14:sldIdLst>
            <p14:sldId id="404"/>
            <p14:sldId id="340"/>
            <p14:sldId id="405"/>
          </p14:sldIdLst>
        </p14:section>
        <p14:section name="Exercise" id="{EA9AE111-151A-4944-9719-A725D79A8EC8}">
          <p14:sldIdLst>
            <p14:sldId id="4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 Fischbach" initials="TBF" lastIdx="1" clrIdx="0">
    <p:extLst>
      <p:ext uri="{19B8F6BF-5375-455C-9EA6-DF929625EA0E}">
        <p15:presenceInfo xmlns:p15="http://schemas.microsoft.com/office/powerpoint/2012/main" userId="S::Thomas_B_Fischbach@Progressive.com::9b100181-ba77-43d8-8d5d-d32fd39381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6"/>
    <a:srgbClr val="F5857E"/>
    <a:srgbClr val="00556F"/>
    <a:srgbClr val="4A7EBB"/>
    <a:srgbClr val="F7CE3C"/>
    <a:srgbClr val="D3CCBD"/>
    <a:srgbClr val="3F80CD"/>
    <a:srgbClr val="949A90"/>
    <a:srgbClr val="98DAD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1" autoAdjust="0"/>
    <p:restoredTop sz="84510" autoAdjust="0"/>
  </p:normalViewPr>
  <p:slideViewPr>
    <p:cSldViewPr snapToGrid="0" snapToObjects="1">
      <p:cViewPr varScale="1">
        <p:scale>
          <a:sx n="90" d="100"/>
          <a:sy n="90" d="100"/>
        </p:scale>
        <p:origin x="21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0F6E1-8E43-44BB-AD10-2D118302B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FFBC-F1EF-49C4-B2DA-DFD741760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4128A1-2553-4925-80BE-11C9C0688C53}" type="datetimeFigureOut">
              <a:rPr lang="en-US"/>
              <a:pPr>
                <a:defRPr/>
              </a:pPr>
              <a:t>1/13/24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2341-728B-4800-8976-E62E7E046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1DBA-615F-46FB-B05F-A92766D5D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68E51-713C-4D54-B1DE-277270EA2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8705B-88C0-42CA-81F7-0E875CE61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126-4888-4932-B6C3-7B02C0C759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FBF92F-34BB-4974-879D-422CCDC29AB9}" type="datetimeFigureOut">
              <a:rPr lang="en-US"/>
              <a:pPr>
                <a:defRPr/>
              </a:pPr>
              <a:t>1/13/24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13FD02-48A4-4DA7-89E7-2FC09C06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FFBB92-9C3B-4112-BD83-4F999EC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B235-252E-401B-AB21-D8A166EA2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A52-B793-40A2-A43E-344459107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B7D74D-C969-4920-A7A6-E44C909EE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F7B8F-3F81-492C-A80E-CAF72B92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97E328E-CCBA-4478-9B04-890335BD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A16267-A242-433D-8871-F958D211A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B45B74-0753-40C3-80A2-E3A7219AAD8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Wide range of applications - web/mobile apps, analytics, ETL, etc.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In-demand skill for jobs involving databases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1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through each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9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Answers are stored in the Exercise </a:t>
            </a:r>
            <a:r>
              <a:rPr lang="en-US" dirty="0" err="1"/>
              <a:t>Answers.sql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B7D74D-C969-4920-A7A6-E44C909EE3F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18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3559"/>
            <a:ext cx="77724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7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19" y="2883559"/>
            <a:ext cx="64008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19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7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2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2553420"/>
            <a:ext cx="7886700" cy="68148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5502"/>
            <a:ext cx="7886700" cy="560507"/>
          </a:xfrm>
        </p:spPr>
        <p:txBody>
          <a:bodyPr/>
          <a:lstStyle>
            <a:lvl1pPr marL="0" indent="0">
              <a:buNone/>
              <a:defRPr sz="1800">
                <a:solidFill>
                  <a:srgbClr val="0FA7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KDS_Cover_2A-04.jpg">
            <a:extLst>
              <a:ext uri="{FF2B5EF4-FFF2-40B4-BE49-F238E27FC236}">
                <a16:creationId xmlns:a16="http://schemas.microsoft.com/office/drawing/2014/main" id="{4FE1C379-7611-400C-A5EE-DC13D94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KDS_Cover_3A-05.jpg">
            <a:extLst>
              <a:ext uri="{FF2B5EF4-FFF2-40B4-BE49-F238E27FC236}">
                <a16:creationId xmlns:a16="http://schemas.microsoft.com/office/drawing/2014/main" id="{F3F5536A-FCE9-493E-BC13-7230A6193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KDS_Header_Bar_1A_2A.jpg">
            <a:extLst>
              <a:ext uri="{FF2B5EF4-FFF2-40B4-BE49-F238E27FC236}">
                <a16:creationId xmlns:a16="http://schemas.microsoft.com/office/drawing/2014/main" id="{A964DDFA-2636-4F00-8405-3CF01364D3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703263"/>
            <a:ext cx="8394700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KDS_Footer_A.jpg">
            <a:extLst>
              <a:ext uri="{FF2B5EF4-FFF2-40B4-BE49-F238E27FC236}">
                <a16:creationId xmlns:a16="http://schemas.microsoft.com/office/drawing/2014/main" id="{3A755CB4-4D40-4259-96E5-0369359688D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  <p:sldLayoutId id="214749347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KDS_Footer_A.jpg">
            <a:extLst>
              <a:ext uri="{FF2B5EF4-FFF2-40B4-BE49-F238E27FC236}">
                <a16:creationId xmlns:a16="http://schemas.microsoft.com/office/drawing/2014/main" id="{3E12171D-6930-4CED-8334-C751C3ECCA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 descr="KDS_Header_Bar_3A.jpg">
            <a:extLst>
              <a:ext uri="{FF2B5EF4-FFF2-40B4-BE49-F238E27FC236}">
                <a16:creationId xmlns:a16="http://schemas.microsoft.com/office/drawing/2014/main" id="{4E29AE8B-65E5-4206-A6DC-5F73410E08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0DDDAD-F6CD-4950-850F-8232ADB246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778897" y="2883558"/>
            <a:ext cx="6400800" cy="399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dirty="0"/>
              <a:t>Basic SQL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84A2C5-5A88-76DF-C328-2A3CC734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2019" y="3574592"/>
            <a:ext cx="6400800" cy="334106"/>
          </a:xfrm>
        </p:spPr>
        <p:txBody>
          <a:bodyPr/>
          <a:lstStyle/>
          <a:p>
            <a:pPr algn="ctr"/>
            <a:r>
              <a:rPr lang="en-US" dirty="0"/>
              <a:t>SQL Day 1 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Statements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riting an SQL statement involves: </a:t>
            </a:r>
          </a:p>
          <a:p>
            <a:pPr marL="8001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1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End with a semicolon: </a:t>
            </a:r>
          </a:p>
          <a:p>
            <a:pPr marL="1257300" lvl="2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All SQL statements are terminated with a semicolon ";"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id, name, address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Customers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WHERE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state </a:t>
            </a:r>
            <a:r>
              <a:rPr lang="en-US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'CA’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ORDER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name</a:t>
            </a:r>
            <a:r>
              <a:rPr lang="en-US" dirty="0">
                <a:solidFill>
                  <a:srgbClr val="ABB2BF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;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5015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Data Querying - Best Practices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enables powerful data retrieval &amp; manipulation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Flexible data access across tables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Optimization for fast performance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Tips for Efficiency: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Focus queries only on required columns and conditions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Look for inefficient scans or expensive operators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Improve Over Time: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Start simple and targeted, add complexity gradually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Validate results at each iteration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Practice makes efficient SQL use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23696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Hands On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24292F"/>
                </a:solidFill>
                <a:latin typeface="-apple-system"/>
              </a:rPr>
              <a:t>U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sing the AdventureWorks2012 Database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Please open up SSMS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Connect to BISS</a:t>
            </a:r>
          </a:p>
          <a:p>
            <a:pPr lvl="2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Server = mss-p1-biss-01</a:t>
            </a: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73B60A-9D72-9725-CF53-6F536A38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367" y="2943224"/>
            <a:ext cx="4808896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Hands On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Click File -&gt; Open -&gt; File</a:t>
            </a: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13EA44-DE34-7A79-B7FD-95E417CE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62" y="2084652"/>
            <a:ext cx="6193146" cy="360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26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Hands On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Open the SQL Day 1 Basic SQL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Script.sql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file </a:t>
            </a: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3BF16A-2184-581B-0E28-4ED81CBB6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22" y="2073393"/>
            <a:ext cx="4557713" cy="306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57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Open the Day 1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Exercise.sql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file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Answer the questions from each section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>
              <a:solidFill>
                <a:srgbClr val="24292F"/>
              </a:solidFill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638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By the end of this lesson, you will be able to:</a:t>
            </a: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Define SQL, statement, and query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Use SELECT to query fields from a table</a:t>
            </a:r>
          </a:p>
        </p:txBody>
      </p:sp>
    </p:spTree>
    <p:extLst>
      <p:ext uri="{BB962C8B-B14F-4D97-AF65-F5344CB8AC3E}">
        <p14:creationId xmlns:p14="http://schemas.microsoft.com/office/powerpoint/2010/main" val="155169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What is SQL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SQL stands for Structured Query Language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Standard programming language for managing data in databases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Works with relational database management systems (RDBMS) like Oracle, MySQL, SQL Server, etc. 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Declarative language - specify what data you want, not how to get it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English-like syntax, easy to learn and use</a:t>
            </a: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3882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Why Learn SQL?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Essential for many technology roles: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Database Administrators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Analysts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Engineers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Application Developers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Understanding SQL enables working with data-driven systems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Opens opportunities in fields leveraging databases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Valuable addition to technical skill set</a:t>
            </a: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0913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Statements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SQL is written in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statements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- strings of characters that conform to formatting and syntax rules specified in the international standard</a:t>
            </a:r>
          </a:p>
          <a:p>
            <a:pPr marL="0" indent="0" algn="l">
              <a:buNone/>
            </a:pPr>
            <a:endParaRPr lang="en-US" dirty="0">
              <a:solidFill>
                <a:srgbClr val="24292F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example, a basic SELECT statement fetching data from a Customers table would be:</a:t>
            </a:r>
          </a:p>
          <a:p>
            <a:pPr marL="457200" lvl="1" indent="0">
              <a:buNone/>
            </a:pPr>
            <a:endParaRPr lang="en-US" dirty="0">
              <a:effectLst/>
            </a:endParaRP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id, name, address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Customers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WHERE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state </a:t>
            </a:r>
            <a:r>
              <a:rPr lang="en-US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'CA’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ORDER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name;</a:t>
            </a: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0260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Statements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riting an SQL statement involves: </a:t>
            </a:r>
          </a:p>
          <a:p>
            <a:pPr marL="40005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1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Specify the operation type: </a:t>
            </a:r>
          </a:p>
          <a:p>
            <a:pPr marL="1257300" lvl="2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includes statements like SELECT, INSERT, UPDATE, DELETE. This tells the database engine what you want to do - query data, insert new data, update existing data, or delete data.</a:t>
            </a:r>
          </a:p>
          <a:p>
            <a:pPr marL="1257300" lvl="2" indent="-457200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 id, name, address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Customers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WHERE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state </a:t>
            </a:r>
            <a:r>
              <a:rPr lang="en-US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'CA’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ORDER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name;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7035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Statements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riting an SQL statement involves: </a:t>
            </a:r>
          </a:p>
          <a:p>
            <a:pPr marL="8001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1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Specify the table and columns: </a:t>
            </a:r>
          </a:p>
          <a:p>
            <a:pPr marL="1257300" lvl="2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statement needs to indicate from which database table and columns you want to access or operate on. Often this is done after the operation type using a FROM clause.</a:t>
            </a:r>
          </a:p>
          <a:p>
            <a:pPr marL="1257300" lvl="2" indent="-457200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id, name, address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 Customers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WHERE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state </a:t>
            </a:r>
            <a:r>
              <a:rPr lang="en-US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'CA’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ORDER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name;</a:t>
            </a:r>
          </a:p>
          <a:p>
            <a:pPr marL="8001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2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2490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Statements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riting an SQL statement involves: </a:t>
            </a:r>
          </a:p>
          <a:p>
            <a:pPr marL="8001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1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Specify any filtering conditions (optional): </a:t>
            </a:r>
          </a:p>
          <a:p>
            <a:pPr marL="1257300" lvl="2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You can filter which data rows you want using a WHERE clause and conditional logic.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id, name, address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Customers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WHERE</a:t>
            </a:r>
            <a:r>
              <a:rPr lang="en-US" dirty="0">
                <a:solidFill>
                  <a:srgbClr val="ABB2BF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 state </a:t>
            </a:r>
            <a:r>
              <a:rPr lang="en-US" dirty="0">
                <a:solidFill>
                  <a:srgbClr val="61AFEF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'CA’</a:t>
            </a:r>
            <a:r>
              <a:rPr lang="en-US" dirty="0">
                <a:solidFill>
                  <a:srgbClr val="ABB2BF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ORDER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name;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42405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Statements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C1917"/>
                </a:solidFill>
                <a:latin typeface="-apple-system"/>
              </a:rPr>
              <a:t>W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riting an SQL statement involves: </a:t>
            </a:r>
          </a:p>
          <a:p>
            <a:pPr marL="40005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857250" lvl="1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Specify sorting/grouping (optional): </a:t>
            </a:r>
          </a:p>
          <a:p>
            <a:pPr marL="1257300" lvl="2" indent="-45720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Statements like ORDER BY and GROUP BY can control row sorting and grouping in the output.</a:t>
            </a:r>
          </a:p>
          <a:p>
            <a:pPr marL="8001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id, name, address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Customers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WHERE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state </a:t>
            </a:r>
            <a:r>
              <a:rPr lang="en-US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98C379"/>
                </a:solidFill>
                <a:effectLst/>
                <a:latin typeface="Fira Code" panose="020B0809050000020004" pitchFamily="49" charset="0"/>
              </a:rPr>
              <a:t>'CA’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marL="0" indent="0" algn="ctr" rtl="0" latinLnBrk="0">
              <a:buNone/>
            </a:pPr>
            <a:r>
              <a:rPr lang="en-US" dirty="0">
                <a:solidFill>
                  <a:srgbClr val="C678DD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ORDER</a:t>
            </a:r>
            <a:r>
              <a:rPr lang="en-US" dirty="0">
                <a:solidFill>
                  <a:srgbClr val="ABB2BF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 </a:t>
            </a:r>
            <a:r>
              <a:rPr lang="en-US" dirty="0">
                <a:solidFill>
                  <a:srgbClr val="C678DD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BY</a:t>
            </a:r>
            <a:r>
              <a:rPr lang="en-US" dirty="0">
                <a:solidFill>
                  <a:srgbClr val="ABB2BF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 name</a:t>
            </a:r>
            <a:r>
              <a:rPr lang="en-US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;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4068435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formation Slid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formation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7D047DAB2764FBE8B85865ADF125C" ma:contentTypeVersion="0" ma:contentTypeDescription="Create a new document." ma:contentTypeScope="" ma:versionID="3154522c01a2510568c44eaa3f8677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30F82F-BEB8-4CE5-BAAE-EC5C7B644B7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49E43F2-009D-4FD5-9629-B1B9A3DF71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9784AE-7718-4684-9BBC-9AAC52D5A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15752</TotalTime>
  <Words>614</Words>
  <Application>Microsoft Macintosh PowerPoint</Application>
  <PresentationFormat>On-screen Show (4:3)</PresentationFormat>
  <Paragraphs>136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Fira Code</vt:lpstr>
      <vt:lpstr>Title Slide 02</vt:lpstr>
      <vt:lpstr>Title Slide 03</vt:lpstr>
      <vt:lpstr>Information Slide 01</vt:lpstr>
      <vt:lpstr>Information Slide 02</vt:lpstr>
      <vt:lpstr>Basic SQL</vt:lpstr>
      <vt:lpstr>Learning Objectives</vt:lpstr>
      <vt:lpstr>What is SQL</vt:lpstr>
      <vt:lpstr>Why Learn SQL?</vt:lpstr>
      <vt:lpstr>SQL Statements</vt:lpstr>
      <vt:lpstr>SQL Statements</vt:lpstr>
      <vt:lpstr>SQL Statements</vt:lpstr>
      <vt:lpstr>SQL Statements</vt:lpstr>
      <vt:lpstr>SQL Statements</vt:lpstr>
      <vt:lpstr>SQL Statements</vt:lpstr>
      <vt:lpstr>Summary</vt:lpstr>
      <vt:lpstr>Hands On Examples</vt:lpstr>
      <vt:lpstr>Hands On Examples</vt:lpstr>
      <vt:lpstr>Hands On Examples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Aleksandar Jovanovich</cp:lastModifiedBy>
  <cp:revision>295</cp:revision>
  <cp:lastPrinted>2018-09-19T19:48:01Z</cp:lastPrinted>
  <dcterms:created xsi:type="dcterms:W3CDTF">2010-04-12T23:12:02Z</dcterms:created>
  <dcterms:modified xsi:type="dcterms:W3CDTF">2024-01-13T23:52:46Z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