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35"/>
  </p:notesMasterIdLst>
  <p:handoutMasterIdLst>
    <p:handoutMasterId r:id="rId36"/>
  </p:handoutMasterIdLst>
  <p:sldIdLst>
    <p:sldId id="256" r:id="rId8"/>
    <p:sldId id="310" r:id="rId9"/>
    <p:sldId id="311" r:id="rId10"/>
    <p:sldId id="312" r:id="rId11"/>
    <p:sldId id="313" r:id="rId12"/>
    <p:sldId id="374" r:id="rId13"/>
    <p:sldId id="375" r:id="rId14"/>
    <p:sldId id="314" r:id="rId15"/>
    <p:sldId id="341" r:id="rId16"/>
    <p:sldId id="344" r:id="rId17"/>
    <p:sldId id="357" r:id="rId18"/>
    <p:sldId id="363" r:id="rId19"/>
    <p:sldId id="367" r:id="rId20"/>
    <p:sldId id="365" r:id="rId21"/>
    <p:sldId id="343" r:id="rId22"/>
    <p:sldId id="345" r:id="rId23"/>
    <p:sldId id="369" r:id="rId24"/>
    <p:sldId id="370" r:id="rId25"/>
    <p:sldId id="372" r:id="rId26"/>
    <p:sldId id="377" r:id="rId27"/>
    <p:sldId id="404" r:id="rId28"/>
    <p:sldId id="340" r:id="rId29"/>
    <p:sldId id="405" r:id="rId30"/>
    <p:sldId id="407" r:id="rId31"/>
    <p:sldId id="408" r:id="rId32"/>
    <p:sldId id="409" r:id="rId33"/>
    <p:sldId id="406" r:id="rId34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6A009BC-BFFC-E841-9A43-C71E7ED12838}">
          <p14:sldIdLst>
            <p14:sldId id="256"/>
            <p14:sldId id="310"/>
          </p14:sldIdLst>
        </p14:section>
        <p14:section name="Filtering and ordering SQL" id="{0F6991E1-80B9-5540-9E5D-DEB1F6135E9A}">
          <p14:sldIdLst>
            <p14:sldId id="311"/>
            <p14:sldId id="312"/>
            <p14:sldId id="313"/>
          </p14:sldIdLst>
        </p14:section>
        <p14:section name="Clauses Order" id="{6E97451E-36D2-7340-BD5A-3B564009907F}">
          <p14:sldIdLst>
            <p14:sldId id="374"/>
            <p14:sldId id="375"/>
          </p14:sldIdLst>
        </p14:section>
        <p14:section name="Where Clause" id="{370423A0-79E9-CA43-95FB-BC4C086B42CD}">
          <p14:sldIdLst>
            <p14:sldId id="314"/>
            <p14:sldId id="341"/>
            <p14:sldId id="344"/>
          </p14:sldIdLst>
        </p14:section>
        <p14:section name="Combine Filter Conditions" id="{F1E99F3D-CF8F-EF41-8800-123B5000A226}">
          <p14:sldIdLst>
            <p14:sldId id="357"/>
            <p14:sldId id="363"/>
            <p14:sldId id="367"/>
            <p14:sldId id="365"/>
          </p14:sldIdLst>
        </p14:section>
        <p14:section name="Pattern Matching" id="{9FDFC25F-BE8A-5640-BBF7-EA058F977BF0}">
          <p14:sldIdLst>
            <p14:sldId id="343"/>
            <p14:sldId id="345"/>
          </p14:sldIdLst>
        </p14:section>
        <p14:section name="Ordering Results" id="{DFF8855D-AEAF-C146-892D-A9B32E6F7893}">
          <p14:sldIdLst>
            <p14:sldId id="369"/>
            <p14:sldId id="370"/>
            <p14:sldId id="372"/>
          </p14:sldIdLst>
        </p14:section>
        <p14:section name="Summary" id="{CA1A6839-27B0-BD47-8F78-EBE9E4FA568F}">
          <p14:sldIdLst>
            <p14:sldId id="377"/>
          </p14:sldIdLst>
        </p14:section>
        <p14:section name="Querying Tables" id="{94B4DAB3-0118-0F4E-8E94-2BB8ACE9EF48}">
          <p14:sldIdLst>
            <p14:sldId id="404"/>
            <p14:sldId id="340"/>
            <p14:sldId id="405"/>
          </p14:sldIdLst>
        </p14:section>
        <p14:section name="Hands On Examples" id="{C38701D3-9A03-2D48-9EA8-A6FC0E442EC6}">
          <p14:sldIdLst>
            <p14:sldId id="407"/>
            <p14:sldId id="408"/>
            <p14:sldId id="409"/>
          </p14:sldIdLst>
        </p14:section>
        <p14:section name="Exercise" id="{EA9AE111-151A-4944-9719-A725D79A8EC8}">
          <p14:sldIdLst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7" autoAdjust="0"/>
    <p:restoredTop sz="84510" autoAdjust="0"/>
  </p:normalViewPr>
  <p:slideViewPr>
    <p:cSldViewPr snapToGrid="0" snapToObjects="1">
      <p:cViewPr varScale="1">
        <p:scale>
          <a:sx n="90" d="100"/>
          <a:sy n="90" d="100"/>
        </p:scale>
        <p:origin x="2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1/13/24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07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56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7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16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2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59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05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53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each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96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each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9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37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are stored in the Exercise </a:t>
            </a:r>
            <a:r>
              <a:rPr lang="en-US" dirty="0" err="1"/>
              <a:t>Answers.sql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84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7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7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5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1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4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0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Filtering and Ordering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2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heck for NULL values using the IS NULL and IS NOT NULL operators.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PhoneNumber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= NULL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Would actually return no rows, even if there are NULL phone numbers!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Instead, use: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PhoneNumber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IS NULL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Similarly, to exclude NULLs: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PhoneNumber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IS NOT NULL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3883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provides operators for combining multiple filter criteria in the WHERE clause: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AND: Includes rows where ALL conditions are TRUE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OR: Includes rows where ANY conditions are TRUE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NOT: Reverses condition to exclude instead of include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by multi-criteria rules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criteria into inclusion buckets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Implement exclusion rules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463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Narrow Criteria with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AND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AND narrows query results by requiring rows to match ALL conditions.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AND when you want: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Specific segments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(Region AND Revenue)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dimensions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(Date AND Product)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Strict definitions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(Price &gt; 100 AND Units &lt; 50)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Region = 'West' AND Sales &gt; 100000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Rows must meet both criteria.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7410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NOT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to Exclude Filter Matches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NOT reverses the logic of filter conditions to EXCLUDE instead of INCLUDE matching rows. 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NOT when you want: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Exception reporting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(Exclude top regions)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quality checks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(NOT missing addresses)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Complementary slices 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(NOT recent customers)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LastOrdered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IS NOT NULL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384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Combining Filter Conditions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OR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to Expand Filter Options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OR operator widens the filter criteria, allowing rows to match if they satisfy ANY of the conditions.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OR when you want: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Flexible searches (Brand A OR Brand B products)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Buckets of data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(New OR Existing customers)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Criteria variations (Sales &gt;= $1000 OR Volume &gt; 500)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Region = 'West' OR Sales &gt; 100000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99819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LIKE Wildcards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LIKE operator allows you to match text patterns in string data rather than exact literal values. 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LIKE operator uses two wildcards for flexible pattern matching in strings: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%  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Percent sign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Matches zero or more characters A substitute for any set of characters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_  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Underscore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Matches a single character A placeholder for an individual unknown character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316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Name </a:t>
            </a:r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LIKE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'Data%’</a:t>
            </a:r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Values starting with "Data”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ProductCode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LIKE '2%3'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Values starting with 2 and ending in 3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Phone LIKE '507-9__-____'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507 area code + 9XX + 4-digit number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Title NOT LIKE '%Analyst%’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can also negate patterns with NOT LIKE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0208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Ordering Results 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Ordering Result Sets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order of rows returned in an SQL query result matters greatly for effective analysis.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While filters narrow what rows come back, ordering controls presentation sequence.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reasons precise ordering is crucial: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Surface most important records first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(Show best performing products first)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Detect patterns and outliers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(Consistency checking ordered transactions)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1490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Ordering Results 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ASC Order - Low to High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ASC keyword applied in ORDER BY sorts result set rows in ascending order, from lowest to highest value, for the specified column.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behaviors: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Numbers ascend lowest to highest value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(1, 5, 10, 100)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Dates ascend earliest to latest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('2020-01-01', '2022-05-05')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Text sorts alphabetically A-Z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('Apple', 'Banana', 'Orange')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Used by default if no order specified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904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Ordering Results Sets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DESC Order - High to Low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DESC keyword applied in ORDER BY sorts result set rows in descending order, from highest to lowest value, for the specified column.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behaviors: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Numbers descend highest to lowest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(100, 10, 5, 1)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Dates descend latest to earliest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('2022-05-05', '2020-01-01')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Text sorts Z-A alphabetically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('Orange', 'Banana', 'Apple')</a:t>
            </a:r>
          </a:p>
          <a:p>
            <a:pPr lvl="2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7894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Filter SQL results with the WHERE clause.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Order results based on fields.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Clause Sequencing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things to internalize: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Rows Concisely with WHERE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precise conditions selecting only the most essential data. Every row evaluated puts load on the database.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Results Clearly with ORDER BY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Sequence result sets suitably for usage based on logical rules over columns indicating importance, priority and structure.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Optimize Gracefully For Pace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database engine parses SQL syntax and determines efficient execution plans.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Avoid overly complex logic when simpler approaches suffice.</a:t>
            </a: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716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5536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AdventureWorks2012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BISS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Server = mss-p1-biss-01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3B60A-9D72-9725-CF53-6F536A38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67" y="2943224"/>
            <a:ext cx="4808896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Click File -&gt; Open -&gt; File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3EA44-DE34-7A79-B7FD-95E417CE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62" y="2084652"/>
            <a:ext cx="6193146" cy="36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4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 the SQL Day 2 Filtering and Ordering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Script.sql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 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3BF16A-2184-581B-0E28-4ED81CBB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22" y="2073393"/>
            <a:ext cx="4557713" cy="30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5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AdventureWorks2012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BISS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Server = mss-p1-biss-01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3B60A-9D72-9725-CF53-6F536A38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67" y="2943224"/>
            <a:ext cx="4808896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42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Click File -&gt; Open -&gt; File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3EA44-DE34-7A79-B7FD-95E417CE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62" y="2084652"/>
            <a:ext cx="6193146" cy="36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0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 the SQL Day 2 Filtering and Ordering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Script.sql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 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3BF16A-2184-581B-0E28-4ED81CBB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22" y="2073393"/>
            <a:ext cx="4557713" cy="30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31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 the Day 2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Exercise.sql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Answer the questions from each section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638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and Ordering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filtering?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Filtering allows you to select a subset of rows from a table based on conditions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Common filtering keywords: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WHERE, AND, OR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* FROM products 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WHERE price &lt; 10 AND stock &gt; 0</a:t>
            </a:r>
          </a:p>
        </p:txBody>
      </p:sp>
    </p:spTree>
    <p:extLst>
      <p:ext uri="{BB962C8B-B14F-4D97-AF65-F5344CB8AC3E}">
        <p14:creationId xmlns:p14="http://schemas.microsoft.com/office/powerpoint/2010/main" val="219258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and Ordering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ordering?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Ordering sorts the result set by one or more columns in ascending or descending order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</a:t>
            </a:r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ORDER BY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keyword is used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</a:t>
            </a:r>
          </a:p>
          <a:p>
            <a:pPr lvl="1"/>
            <a:endParaRPr lang="en-US" sz="1600" dirty="0">
              <a:solidFill>
                <a:srgbClr val="1C1917"/>
              </a:solidFill>
              <a:latin typeface="-apple-system"/>
            </a:endParaRP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SELECT * FROM products </a:t>
            </a:r>
          </a:p>
          <a:p>
            <a:pPr marL="1314450" lvl="3" indent="0">
              <a:buNone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-apple-system"/>
              </a:rPr>
              <a:t>ORDER BY price DESC</a:t>
            </a:r>
          </a:p>
        </p:txBody>
      </p:sp>
    </p:spTree>
    <p:extLst>
      <p:ext uri="{BB962C8B-B14F-4D97-AF65-F5344CB8AC3E}">
        <p14:creationId xmlns:p14="http://schemas.microsoft.com/office/powerpoint/2010/main" val="257327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Filtering and Ordering SQL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Takeaways: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Filtering reduces results to rows fulfilling a condition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Ordering sorts results based on column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WHERE, ORDER BY are important keywords for manipulating query output</a:t>
            </a:r>
          </a:p>
        </p:txBody>
      </p:sp>
    </p:spTree>
    <p:extLst>
      <p:ext uri="{BB962C8B-B14F-4D97-AF65-F5344CB8AC3E}">
        <p14:creationId xmlns:p14="http://schemas.microsoft.com/office/powerpoint/2010/main" val="256728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Clause Sequencing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Every SQL statement has a logical flow driving how it processes, filters, groups, orders data through sequential clauses: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- Declare desired result set columns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- Source tables to join/access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- Filter rows on conditions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GROUP BY - Aggregate to grouped rows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- Filter aggregated groups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ORDER BY - Sort output rows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5458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Clause Sequencing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Importance of Clause Sequence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ordered clauses in SQL work collaboratively to handle data flow and transformations: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Later clauses receive result set from prior clauses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GROUP BY 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aggregates the WHERE filtered rows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HAVING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filters trim unnecessary data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1" dirty="0">
                <a:solidFill>
                  <a:srgbClr val="1C1917"/>
                </a:solidFill>
                <a:latin typeface="-apple-system"/>
              </a:rPr>
              <a:t>ORDER BY </a:t>
            </a:r>
            <a:r>
              <a:rPr lang="en-US" dirty="0">
                <a:solidFill>
                  <a:srgbClr val="1C1917"/>
                </a:solidFill>
                <a:latin typeface="-apple-system"/>
              </a:rPr>
              <a:t>sorts the rows filtered</a:t>
            </a:r>
            <a:br>
              <a:rPr lang="en-US" dirty="0"/>
            </a:b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138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WHERE clause allows you to filter rows from a table based on conditions.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is extremely useful for narrowing down queries to get just the subset of data you need.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Operators: Comparison operators like =, !=, &lt;, &gt;, &lt;=, &gt;= can be used to filter data: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= Equal to 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!= Not equal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&lt; Less than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-apple-system"/>
              </a:rPr>
              <a:t>&gt; Greater than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&lt;= Less than or equal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-apple-system"/>
              </a:rPr>
              <a:t>&gt;= Greater than or equal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196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clauses work on string, numeric, and date/datetime data types.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Price &gt; 100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Name != 'Apple’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&lt; '1/1/2023’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dirty="0">
                <a:solidFill>
                  <a:srgbClr val="1C1917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hain together operators with AND/OR to make more complex logical filters.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SalePrice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500 AND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ReleaseDate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&gt; ‘2020-01-01’</a:t>
            </a:r>
          </a:p>
          <a:p>
            <a:pPr lvl="1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8375213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15898</TotalTime>
  <Words>1282</Words>
  <Application>Microsoft Macintosh PowerPoint</Application>
  <PresentationFormat>On-screen Show (4:3)</PresentationFormat>
  <Paragraphs>278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Arial</vt:lpstr>
      <vt:lpstr>Calibri</vt:lpstr>
      <vt:lpstr>Title Slide 02</vt:lpstr>
      <vt:lpstr>Title Slide 03</vt:lpstr>
      <vt:lpstr>Information Slide 01</vt:lpstr>
      <vt:lpstr>Information Slide 02</vt:lpstr>
      <vt:lpstr>Filtering and Ordering</vt:lpstr>
      <vt:lpstr>Learning Objectives</vt:lpstr>
      <vt:lpstr>Filtering and Ordering SQL Results</vt:lpstr>
      <vt:lpstr>Filtering and Ordering SQL Results</vt:lpstr>
      <vt:lpstr>Filtering and Ordering SQL Results</vt:lpstr>
      <vt:lpstr>SQL Clause Sequencing</vt:lpstr>
      <vt:lpstr>SQL Clause Sequencing</vt:lpstr>
      <vt:lpstr>WHERE Clause</vt:lpstr>
      <vt:lpstr>WHERE Clause</vt:lpstr>
      <vt:lpstr>WHERE Clause</vt:lpstr>
      <vt:lpstr>Combining Filter Conditions</vt:lpstr>
      <vt:lpstr>Combining Filter Conditions</vt:lpstr>
      <vt:lpstr>Combining Filter Conditions</vt:lpstr>
      <vt:lpstr>Combining Filter Conditions</vt:lpstr>
      <vt:lpstr>Pattern Matching</vt:lpstr>
      <vt:lpstr>Pattern Matching</vt:lpstr>
      <vt:lpstr>Ordering Results Sets</vt:lpstr>
      <vt:lpstr>Ordering Results Sets</vt:lpstr>
      <vt:lpstr>Ordering Results Sets</vt:lpstr>
      <vt:lpstr>SQL Clause Sequencing</vt:lpstr>
      <vt:lpstr>Hands On Examples</vt:lpstr>
      <vt:lpstr>Hands On Examples</vt:lpstr>
      <vt:lpstr>Hands On Examples</vt:lpstr>
      <vt:lpstr>Hands On Examples</vt:lpstr>
      <vt:lpstr>Hands On Examples</vt:lpstr>
      <vt:lpstr>Hands On Examples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322</cp:revision>
  <cp:lastPrinted>2018-09-19T19:48:01Z</cp:lastPrinted>
  <dcterms:created xsi:type="dcterms:W3CDTF">2010-04-12T23:12:02Z</dcterms:created>
  <dcterms:modified xsi:type="dcterms:W3CDTF">2024-01-13T23:52:13Z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