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33"/>
  </p:notesMasterIdLst>
  <p:handoutMasterIdLst>
    <p:handoutMasterId r:id="rId34"/>
  </p:handoutMasterIdLst>
  <p:sldIdLst>
    <p:sldId id="256" r:id="rId8"/>
    <p:sldId id="310" r:id="rId9"/>
    <p:sldId id="305" r:id="rId10"/>
    <p:sldId id="330" r:id="rId11"/>
    <p:sldId id="331" r:id="rId12"/>
    <p:sldId id="332" r:id="rId13"/>
    <p:sldId id="345" r:id="rId14"/>
    <p:sldId id="346" r:id="rId15"/>
    <p:sldId id="333" r:id="rId16"/>
    <p:sldId id="334" r:id="rId17"/>
    <p:sldId id="342" r:id="rId18"/>
    <p:sldId id="343" r:id="rId19"/>
    <p:sldId id="347" r:id="rId20"/>
    <p:sldId id="349" r:id="rId21"/>
    <p:sldId id="348" r:id="rId22"/>
    <p:sldId id="351" r:id="rId23"/>
    <p:sldId id="353" r:id="rId24"/>
    <p:sldId id="354" r:id="rId25"/>
    <p:sldId id="356" r:id="rId26"/>
    <p:sldId id="357" r:id="rId27"/>
    <p:sldId id="400" r:id="rId28"/>
    <p:sldId id="404" r:id="rId29"/>
    <p:sldId id="340" r:id="rId30"/>
    <p:sldId id="405" r:id="rId31"/>
    <p:sldId id="406" r:id="rId32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</p14:sldIdLst>
        </p14:section>
        <p14:section name="What is an Aggregate?" id="{3EF99402-CB24-404C-8CA9-69BB05FA8F1F}">
          <p14:sldIdLst>
            <p14:sldId id="305"/>
            <p14:sldId id="330"/>
            <p14:sldId id="331"/>
            <p14:sldId id="332"/>
          </p14:sldIdLst>
        </p14:section>
        <p14:section name="Using Aliases with Aggregates" id="{B50B10A1-60EE-4345-B6E4-9AA82A1D821A}">
          <p14:sldIdLst>
            <p14:sldId id="345"/>
            <p14:sldId id="346"/>
          </p14:sldIdLst>
        </p14:section>
        <p14:section name="Using Sum()" id="{298A08E7-8651-8F47-A33B-526C3A7B6251}">
          <p14:sldIdLst>
            <p14:sldId id="333"/>
            <p14:sldId id="334"/>
          </p14:sldIdLst>
        </p14:section>
        <p14:section name="Using AVG()" id="{4EB31291-E035-0345-BD66-4FDC244B2671}">
          <p14:sldIdLst>
            <p14:sldId id="342"/>
            <p14:sldId id="343"/>
          </p14:sldIdLst>
        </p14:section>
        <p14:section name="Using MIN(), MAX()" id="{A0FB6649-8624-F447-80F4-DF82F0C4397C}">
          <p14:sldIdLst>
            <p14:sldId id="347"/>
            <p14:sldId id="349"/>
          </p14:sldIdLst>
        </p14:section>
        <p14:section name="COUNT and COUNT(DISTINCT)" id="{764B0B02-070E-FD49-A162-7A9C2B5F7846}">
          <p14:sldIdLst>
            <p14:sldId id="348"/>
            <p14:sldId id="351"/>
          </p14:sldIdLst>
        </p14:section>
        <p14:section name="Group By" id="{A6B2D414-CCB5-A344-A4CF-F56E4EBB2277}">
          <p14:sldIdLst>
            <p14:sldId id="353"/>
            <p14:sldId id="354"/>
          </p14:sldIdLst>
        </p14:section>
        <p14:section name="Aggregated Data with HAVING" id="{93EED056-F758-5942-8D79-7B9144B849A7}">
          <p14:sldIdLst>
            <p14:sldId id="356"/>
            <p14:sldId id="357"/>
          </p14:sldIdLst>
        </p14:section>
        <p14:section name="Summary" id="{4A525AA2-2906-EA46-8E33-4A1D4B3A921E}">
          <p14:sldIdLst>
            <p14:sldId id="400"/>
          </p14:sldIdLst>
        </p14:section>
        <p14:section name="Hands On Examples" id="{94B4DAB3-0118-0F4E-8E94-2BB8ACE9EF48}">
          <p14:sldIdLst>
            <p14:sldId id="404"/>
            <p14:sldId id="340"/>
            <p14:sldId id="405"/>
          </p14:sldIdLst>
        </p14:section>
        <p14:section name="Exercise" id="{EA9AE111-151A-4944-9719-A725D79A8EC8}">
          <p14:sldIdLst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84510" autoAdjust="0"/>
  </p:normalViewPr>
  <p:slideViewPr>
    <p:cSldViewPr snapToGrid="0" snapToObjects="1">
      <p:cViewPr varScale="1">
        <p:scale>
          <a:sx n="90" d="100"/>
          <a:sy n="9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each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are stored in the Exercise </a:t>
            </a:r>
            <a:r>
              <a:rPr lang="en-US" dirty="0" err="1"/>
              <a:t>Answers.sql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Aggregates in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3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Sum() to Total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Tips: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um multiples columns simultaneously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filters to sum subsets of data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Only works for numeric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Ignores non-numeric and NULL values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410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AVG() to Get Averages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AVG() aggregate calculates the average value in a column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Central tendencies of data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Mean values of measurements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 metrics over time</a:t>
            </a:r>
          </a:p>
          <a:p>
            <a:pPr lvl="2" indent="-28575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Syntax: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column_name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test_scores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AVG(expense BY month)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AVG(salary) FROM employees;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573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AVG() to Get Averages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Tips: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verage multiple columns at once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Handles numeric columns only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Ignores NULL values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Sensitive to outliers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Doesn't show distribution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679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MIN(), MAX()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MIN() and MAX()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minimum and maximum values in a column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 extremes and value ranges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MIN(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MinPrice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MAX(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MaxPrice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8268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MIN(), MAX()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Tips: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ilter by conditions first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Combine with GROUP BY to count groups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Handle any data type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MIN()/MAX() work on numeric/date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4719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Count and COUNT(DISTINCT)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COUNT()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total number of rows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null and duplicate rows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COUNT(column)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rows with non-null values in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Leaves out rows where column is null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COUNT(DISTINCT column)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total unique/distinct values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Eliminates duplicates to count only distinct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16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Count and COUNT(DISTINCT)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COUNT(*) FROM table;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COUNT(column1) FROM table;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Only non-null column1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COUNT(DISTINCT column2) FROM table;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Unique values in column2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 counts in table or group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 of non-null column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Tally distinct values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103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groups rows with matching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is used with aggregate functions to group calculations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syntax: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	SELECT columns, aggregates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	FROM table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	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grouping_column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OrderYear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Region, COUNTRY(Location)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5746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numeric and date columns easily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aliases to rename groups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Single or multiple grouping columns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groups with HAVING clause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Combine with ORDER BY to sort groups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Limitations: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requires you to either group by or aggregate any non-grouping columns in the select statement.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Getting this right can be tricky.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3399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HAVING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225062"/>
            <a:ext cx="7965871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HAVING clause filters query results based on aggregate conditions after the GROUP BY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Differences from WHERE: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filters rows before aggregation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filters groups after aggregation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works on aggregated results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SQL Syntax:</a:t>
            </a:r>
          </a:p>
          <a:p>
            <a:pPr marL="1314450" lvl="3" indent="0">
              <a:lnSpc>
                <a:spcPct val="200000"/>
              </a:lnSpc>
              <a:buNone/>
            </a:pP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sz="1800" b="0" i="0" dirty="0" err="1">
                <a:solidFill>
                  <a:srgbClr val="1C1917"/>
                </a:solidFill>
                <a:effectLst/>
                <a:latin typeface="-apple-system"/>
              </a:rPr>
              <a:t>group_columns</a:t>
            </a: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, aggregates</a:t>
            </a:r>
          </a:p>
          <a:p>
            <a:pPr marL="1314450" lvl="3" indent="0">
              <a:buNone/>
            </a:pP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FROM table GROUP BY </a:t>
            </a:r>
            <a:r>
              <a:rPr lang="en-US" sz="1800" b="0" i="0" dirty="0" err="1">
                <a:solidFill>
                  <a:srgbClr val="1C1917"/>
                </a:solidFill>
                <a:effectLst/>
                <a:latin typeface="-apple-system"/>
              </a:rPr>
              <a:t>grouping_columns</a:t>
            </a: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1314450" lvl="3" indent="0">
              <a:buNone/>
            </a:pP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HAVING </a:t>
            </a:r>
            <a:r>
              <a:rPr lang="en-US" sz="1800" b="0" i="0" dirty="0" err="1">
                <a:solidFill>
                  <a:srgbClr val="1C1917"/>
                </a:solidFill>
                <a:effectLst/>
                <a:latin typeface="-apple-system"/>
              </a:rPr>
              <a:t>conditional_check</a:t>
            </a:r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781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Calculate the average of a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Determine the minimum and maximum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Count the number of values and unique values for a field.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Aggregate strings into a delimited list.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the HAVING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225062"/>
            <a:ext cx="7965871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 Using HAVING: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		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year, SUM(sales)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total_sales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		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data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		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year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		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SUM(sales) &gt; 1000000;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to significant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for aggregate thresholds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 analysis on subset of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101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9261B"/>
                </a:solidFill>
                <a:effectLst/>
                <a:latin typeface="-apple-system"/>
              </a:rPr>
              <a:t>Aggregates perform calculations across rows of data to produce summarized results. </a:t>
            </a:r>
          </a:p>
          <a:p>
            <a:pPr marL="457200" lvl="1" indent="0">
              <a:buNone/>
            </a:pPr>
            <a:endParaRPr lang="en-US" dirty="0">
              <a:solidFill>
                <a:srgbClr val="29261B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9261B"/>
                </a:solidFill>
                <a:effectLst/>
                <a:latin typeface="-apple-system"/>
              </a:rPr>
              <a:t>GROUP BY categorizes rows into groups to apply aggregates per group. This segments the data to show aggregates by categories</a:t>
            </a:r>
          </a:p>
          <a:p>
            <a:pPr lvl="1"/>
            <a:endParaRPr lang="en-US" b="0" i="0" dirty="0">
              <a:solidFill>
                <a:srgbClr val="29261B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9261B"/>
                </a:solidFill>
                <a:effectLst/>
                <a:latin typeface="-apple-system"/>
              </a:rPr>
              <a:t>HAVING enables filtering group results by aggregate criteria to focus on significant groups. It is the aggregation equivalent of WHERE</a:t>
            </a:r>
          </a:p>
          <a:p>
            <a:pPr lvl="1"/>
            <a:endParaRPr lang="en-US" b="0" i="0" dirty="0">
              <a:solidFill>
                <a:srgbClr val="29261B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9261B"/>
                </a:solidFill>
                <a:effectLst/>
                <a:latin typeface="-apple-system"/>
              </a:rPr>
              <a:t>Together, aggregates along with GROUP BY, HAVING and ORDER BY provide the ability to summarize, analyze, and understand SQL data at a higher level</a:t>
            </a:r>
          </a:p>
          <a:p>
            <a:pPr lvl="2"/>
            <a:endParaRPr lang="en-US" b="0" i="0" dirty="0">
              <a:solidFill>
                <a:srgbClr val="29261B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0329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AdventureWorks2012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Server = mss-p1-biss-01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3B60A-9D72-9725-CF53-6F536A38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67" y="2943224"/>
            <a:ext cx="4808896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Click File -&gt; Open -&gt; File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3EA44-DE34-7A79-B7FD-95E417CE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2" y="2084652"/>
            <a:ext cx="6193146" cy="3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SQL Day 3 Aggregates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Script.sql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 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BF16A-2184-581B-0E28-4ED81CBB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2" y="2073393"/>
            <a:ext cx="4557713" cy="30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Day 3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Exercise.sql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Answer the questions from each section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638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ggregates consolidate multiple data points into representative and meaningful statistics. 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aggregate multiple values from a column or table into a consolidated result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Aggregates are useful for summarizing and analyzing data instead of looking at individual records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provide central tendencies, totals, extremes, and more from a dataset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can run aggregates on a whole table or on groups within the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2435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Common Aggregate Functions: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3" name="Picture 2" descr="SQLAlchemy - Aggregate Functions - GeeksforGeeks">
            <a:extLst>
              <a:ext uri="{FF2B5EF4-FFF2-40B4-BE49-F238E27FC236}">
                <a16:creationId xmlns:a16="http://schemas.microsoft.com/office/drawing/2014/main" id="{9BEA5A64-9542-7160-214A-AD840913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617" y="1938274"/>
            <a:ext cx="5619262" cy="369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3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Aggregate Functions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Totals the values in a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running totals, sums of money, sums of quantities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SUM(sales)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totals all sales values</a:t>
            </a:r>
          </a:p>
          <a:p>
            <a:pPr marL="137160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AVG()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Averages the values in a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as a measure of central tendency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test_scores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gets the average test score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07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an Aggregate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Aggregate Functions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MIN() and MAX()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minimum and maximum values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finding value ranges and extremes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MIN(expense)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gets lowest expense amount</a:t>
            </a:r>
          </a:p>
          <a:p>
            <a:pPr marL="137160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COUNT()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the number of rows in a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counting records, events, and more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COUNT(customers)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counts total customers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49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Aliases with Aggregates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Aliases are useful for renaming columns in aggregate queries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make column names more readable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Syntax: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AGGREGATE_FUNCTION(column)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alias_name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TotalDue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TotalSales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LineTotal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AverageLineTotal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495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Aliases with Aggregates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Results are more understandable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totals/averages to be reused easily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reuse aliases for analysis and reporting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 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descriptive aliases like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TotalSales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AveragePrice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 consistent with alias naming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Avoid spaces and special characters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In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summary, use aliases to assign descriptive names to aggregated results! It improves readability and reuse.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446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Using Sum() to Total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SUM() aggregate adds together all numeric values in a column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Getting totals of sales, expenses, balances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Calculating running totals over time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Summarizing numeric data down to a total</a:t>
            </a:r>
          </a:p>
          <a:p>
            <a:pPr lvl="2" indent="-28575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Syntax: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column_name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SUM(sales) - Sums all sales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SUM(expenses) - Sums all expenses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SUM(balance)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bank_accounts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9630762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13233</TotalTime>
  <Words>1171</Words>
  <Application>Microsoft Macintosh PowerPoint</Application>
  <PresentationFormat>On-screen Show (4:3)</PresentationFormat>
  <Paragraphs>246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Aggregates in SQL</vt:lpstr>
      <vt:lpstr>Learning Objectives</vt:lpstr>
      <vt:lpstr>What is an Aggregate</vt:lpstr>
      <vt:lpstr>What is an Aggregate</vt:lpstr>
      <vt:lpstr>What is an Aggregate</vt:lpstr>
      <vt:lpstr>What is an Aggregate</vt:lpstr>
      <vt:lpstr>Using Aliases with Aggregates</vt:lpstr>
      <vt:lpstr>Using Aliases with Aggregates</vt:lpstr>
      <vt:lpstr>Using Sum() to Total Values</vt:lpstr>
      <vt:lpstr>Using Sum() to Total Values</vt:lpstr>
      <vt:lpstr>Using AVG() to Get Averages</vt:lpstr>
      <vt:lpstr>Using AVG() to Get Averages</vt:lpstr>
      <vt:lpstr>Using MIN(), MAX()</vt:lpstr>
      <vt:lpstr>Using MIN(), MAX()</vt:lpstr>
      <vt:lpstr>Using Count and COUNT(DISTINCT)</vt:lpstr>
      <vt:lpstr>Using Count and COUNT(DISTINCT)</vt:lpstr>
      <vt:lpstr>Using the Group By Clause</vt:lpstr>
      <vt:lpstr>Using the Group By Clause</vt:lpstr>
      <vt:lpstr>Using the HAVING Clause</vt:lpstr>
      <vt:lpstr>Using the HAVING Clause</vt:lpstr>
      <vt:lpstr>Summary</vt:lpstr>
      <vt:lpstr>Hands On Examples</vt:lpstr>
      <vt:lpstr>Hands On Examples</vt:lpstr>
      <vt:lpstr>Hands On Examples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278</cp:revision>
  <cp:lastPrinted>2018-09-19T19:48:01Z</cp:lastPrinted>
  <dcterms:created xsi:type="dcterms:W3CDTF">2010-04-12T23:12:02Z</dcterms:created>
  <dcterms:modified xsi:type="dcterms:W3CDTF">2024-01-13T23:50:37Z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