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39"/>
  </p:notesMasterIdLst>
  <p:handoutMasterIdLst>
    <p:handoutMasterId r:id="rId40"/>
  </p:handoutMasterIdLst>
  <p:sldIdLst>
    <p:sldId id="256" r:id="rId8"/>
    <p:sldId id="310" r:id="rId9"/>
    <p:sldId id="400" r:id="rId10"/>
    <p:sldId id="456" r:id="rId11"/>
    <p:sldId id="401" r:id="rId12"/>
    <p:sldId id="402" r:id="rId13"/>
    <p:sldId id="403" r:id="rId14"/>
    <p:sldId id="457" r:id="rId15"/>
    <p:sldId id="419" r:id="rId16"/>
    <p:sldId id="420" r:id="rId17"/>
    <p:sldId id="408" r:id="rId18"/>
    <p:sldId id="409" r:id="rId19"/>
    <p:sldId id="406" r:id="rId20"/>
    <p:sldId id="405" r:id="rId21"/>
    <p:sldId id="431" r:id="rId22"/>
    <p:sldId id="459" r:id="rId23"/>
    <p:sldId id="410" r:id="rId24"/>
    <p:sldId id="413" r:id="rId25"/>
    <p:sldId id="460" r:id="rId26"/>
    <p:sldId id="462" r:id="rId27"/>
    <p:sldId id="461" r:id="rId28"/>
    <p:sldId id="416" r:id="rId29"/>
    <p:sldId id="437" r:id="rId30"/>
    <p:sldId id="440" r:id="rId31"/>
    <p:sldId id="438" r:id="rId32"/>
    <p:sldId id="442" r:id="rId33"/>
    <p:sldId id="404" r:id="rId34"/>
    <p:sldId id="340" r:id="rId35"/>
    <p:sldId id="463" r:id="rId36"/>
    <p:sldId id="444" r:id="rId37"/>
    <p:sldId id="464" r:id="rId38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a Join?" id="{F1F22038-7539-C54D-84BB-90AECE016022}">
          <p14:sldIdLst>
            <p14:sldId id="400"/>
            <p14:sldId id="456"/>
            <p14:sldId id="401"/>
            <p14:sldId id="402"/>
            <p14:sldId id="403"/>
            <p14:sldId id="457"/>
          </p14:sldIdLst>
        </p14:section>
        <p14:section name="Join Conditions" id="{36BDD691-B0FB-DD48-B020-EFD991F25E8D}">
          <p14:sldIdLst>
            <p14:sldId id="419"/>
            <p14:sldId id="420"/>
          </p14:sldIdLst>
        </p14:section>
        <p14:section name="Alias" id="{2B64652D-AB12-FB4A-AC2E-4EA5B27F7A36}">
          <p14:sldIdLst>
            <p14:sldId id="408"/>
            <p14:sldId id="409"/>
          </p14:sldIdLst>
        </p14:section>
        <p14:section name="Inner Join" id="{5F2A353E-46CE-3A44-B46E-A2C745B17A94}">
          <p14:sldIdLst>
            <p14:sldId id="406"/>
            <p14:sldId id="405"/>
            <p14:sldId id="431"/>
          </p14:sldIdLst>
        </p14:section>
        <p14:section name="Left Outer Join" id="{485284D6-AF94-AC49-8F8E-DEF034319C4E}">
          <p14:sldIdLst>
            <p14:sldId id="459"/>
            <p14:sldId id="410"/>
          </p14:sldIdLst>
        </p14:section>
        <p14:section name="Right Outer Join" id="{69965D88-A687-AF4D-833E-AB922E33BC35}">
          <p14:sldIdLst>
            <p14:sldId id="413"/>
            <p14:sldId id="460"/>
            <p14:sldId id="462"/>
          </p14:sldIdLst>
        </p14:section>
        <p14:section name="Full Outer Join" id="{A7F75BFF-0B65-0544-895A-6C8A53E7BB54}">
          <p14:sldIdLst>
            <p14:sldId id="461"/>
            <p14:sldId id="416"/>
          </p14:sldIdLst>
        </p14:section>
        <p14:section name="Join With Aggregates" id="{0738CA60-406A-1F4D-8B95-1E727DA0FE07}">
          <p14:sldIdLst>
            <p14:sldId id="437"/>
            <p14:sldId id="440"/>
            <p14:sldId id="438"/>
            <p14:sldId id="442"/>
          </p14:sldIdLst>
        </p14:section>
        <p14:section name="Summary" id="{5F32AEFE-A1A0-8A48-A42C-FF84CADA5A4C}">
          <p14:sldIdLst/>
        </p14:section>
        <p14:section name="Hands On Examples" id="{94B4DAB3-0118-0F4E-8E94-2BB8ACE9EF48}">
          <p14:sldIdLst>
            <p14:sldId id="404"/>
            <p14:sldId id="340"/>
            <p14:sldId id="463"/>
            <p14:sldId id="444"/>
          </p14:sldIdLst>
        </p14:section>
        <p14:section name="Exercise" id="{EA9AE111-151A-4944-9719-A725D79A8EC8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84350" autoAdjust="0"/>
  </p:normalViewPr>
  <p:slideViewPr>
    <p:cSldViewPr snapToGrid="0" snapToObjects="1">
      <p:cViewPr>
        <p:scale>
          <a:sx n="86" d="100"/>
          <a:sy n="86" d="100"/>
        </p:scale>
        <p:origin x="12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stored in the Exercise </a:t>
            </a:r>
            <a:r>
              <a:rPr lang="en-US" dirty="0" err="1"/>
              <a:t>Answers.sql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Joins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4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 Conditions Related to Table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 Join Condition: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Customers.CustomerID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Relating Table Data via Keys: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for standardized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Links core table entities like customers to transactions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Match on Keys?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AdventureWorks2012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product has an ID in the Product table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Orders link to a product by storing their ID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Comparing IDs relates products to their details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07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aliases are useful for assigning table aliases in JOIN statements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Improves readability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Simplifies coding 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only need to type short aliases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name can be the same across tables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syntax for a SQL JOIN with aliases is: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sz="2000" b="0" i="0" dirty="0" err="1">
                <a:solidFill>
                  <a:srgbClr val="1C1917"/>
                </a:solidFill>
                <a:effectLst/>
                <a:latin typeface="-apple-system"/>
              </a:rPr>
              <a:t>column_list</a:t>
            </a: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table1 alias1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JOIN table2 alias2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alias1.join_column = alias2.join_column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375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Without aliases: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 aliases: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51435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908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/>
              <a:t>Inner Join Fundamentals</a:t>
            </a:r>
            <a:endParaRPr lang="en-US" dirty="0"/>
          </a:p>
        </p:txBody>
      </p:sp>
      <p:pic>
        <p:nvPicPr>
          <p:cNvPr id="2050" name="Picture 2" descr="INNER JOIN: a guide to the most important JOIN - IONOS CA">
            <a:extLst>
              <a:ext uri="{FF2B5EF4-FFF2-40B4-BE49-F238E27FC236}">
                <a16:creationId xmlns:a16="http://schemas.microsoft.com/office/drawing/2014/main" id="{EE947A9C-A2FF-8173-10F9-25C41FEF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42" y="2044593"/>
            <a:ext cx="5660316" cy="31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3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Concepts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Ideal for assembling connected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 only includes related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duplication or missing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Great for combining data about the same entities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Example: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TableB.tablea_id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key differences between JOIN and INNER JOIN: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by itself implicitly means INNER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function the same way - matching rows where the ON condition is true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and INNER JOIN produce the same result set joining on a condition.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INNER JOIN syntax just makes it clearer that you are intending an inner join rather than a different join type. 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440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pic>
        <p:nvPicPr>
          <p:cNvPr id="2" name="Picture 2" descr="SQL LEFT JOIN Operation - Tutorial Republic">
            <a:extLst>
              <a:ext uri="{FF2B5EF4-FFF2-40B4-BE49-F238E27FC236}">
                <a16:creationId xmlns:a16="http://schemas.microsoft.com/office/drawing/2014/main" id="{1BC6C868-536F-190F-544C-8A9FF704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59" y="2092006"/>
            <a:ext cx="6400800" cy="32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2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Example:</a:t>
            </a:r>
            <a:endParaRPr lang="en-US" dirty="0">
              <a:effectLst/>
            </a:endParaRP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LEFT JOIN Orders o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endParaRPr lang="en-US" sz="2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Left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right side rows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columns are NULL if no match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574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pic>
        <p:nvPicPr>
          <p:cNvPr id="4" name="Picture 2" descr="SQL RIGHT JOIN Operation - Tutorial Republic">
            <a:extLst>
              <a:ext uri="{FF2B5EF4-FFF2-40B4-BE49-F238E27FC236}">
                <a16:creationId xmlns:a16="http://schemas.microsoft.com/office/drawing/2014/main" id="{9710EBAE-9CCE-93F1-610E-77F5D4EFE0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" y="1738858"/>
            <a:ext cx="8989169" cy="383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RIGHT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endParaRPr lang="en-US" dirty="0">
              <a:effectLst/>
            </a:endParaRPr>
          </a:p>
          <a:p>
            <a:pPr marL="85725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85725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Orders o</a:t>
            </a:r>
          </a:p>
          <a:p>
            <a:pPr marL="85725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RIGHT JOIN Customers c </a:t>
            </a:r>
          </a:p>
          <a:p>
            <a:pPr marL="85725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sz="2000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sz="2000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 Fundamentals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rows included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columns are NULL if no match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684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Identify the types of joins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Distinguish between INNER and OUTER joins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Apply the concepts learned in the lesson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RIGHT VS LEFT JOIN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LEFT JOIN is used 95% of the time</a:t>
            </a:r>
          </a:p>
          <a:p>
            <a:pPr lvl="1"/>
            <a:r>
              <a:rPr lang="en-US" b="0" i="0" dirty="0">
                <a:solidFill>
                  <a:srgbClr val="131313"/>
                </a:solidFill>
                <a:effectLst/>
                <a:latin typeface="-apple-system"/>
              </a:rPr>
              <a:t>Reasons to use RIGHT JOIN</a:t>
            </a:r>
          </a:p>
          <a:p>
            <a:pPr lvl="2"/>
            <a:r>
              <a:rPr lang="en-US" b="0" i="0" dirty="0">
                <a:solidFill>
                  <a:srgbClr val="131313"/>
                </a:solidFill>
                <a:effectLst/>
                <a:latin typeface="-apple-system"/>
              </a:rPr>
              <a:t>Sometimes you can be too lazy to reorder an ad hoc query</a:t>
            </a:r>
          </a:p>
          <a:p>
            <a:pPr lvl="2"/>
            <a:r>
              <a:rPr lang="en-US" b="0" i="0" dirty="0">
                <a:solidFill>
                  <a:srgbClr val="131313"/>
                </a:solidFill>
                <a:effectLst/>
                <a:latin typeface="-apple-system"/>
              </a:rPr>
              <a:t>Confuse other people</a:t>
            </a:r>
          </a:p>
          <a:p>
            <a:pPr lvl="2"/>
            <a:r>
              <a:rPr lang="en-US" dirty="0">
                <a:solidFill>
                  <a:srgbClr val="131313"/>
                </a:solidFill>
                <a:latin typeface="-apple-system"/>
              </a:rPr>
              <a:t>Inherit existing code from others</a:t>
            </a:r>
            <a:endParaRPr lang="en-US" b="0" i="0" dirty="0">
              <a:solidFill>
                <a:srgbClr val="131313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31313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1150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Full Outer Join Fundamentals</a:t>
            </a:r>
            <a:endParaRPr lang="en-US"/>
          </a:p>
        </p:txBody>
      </p:sp>
      <p:pic>
        <p:nvPicPr>
          <p:cNvPr id="4" name="Picture 2" descr="How To Do a Full Outer Join in MySQL - Ubiq BI">
            <a:extLst>
              <a:ext uri="{FF2B5EF4-FFF2-40B4-BE49-F238E27FC236}">
                <a16:creationId xmlns:a16="http://schemas.microsoft.com/office/drawing/2014/main" id="{C2774D36-193C-6172-EB80-D1B0BCF392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19495"/>
            <a:ext cx="8229600" cy="44106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893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JOINs Complete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Matching and Unmatched Rows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and right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If no match, columns are NULL for missing side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FULL OUTER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endParaRPr lang="en-US" sz="3200" dirty="0">
              <a:effectLst/>
            </a:endParaRP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a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FULL JOIN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b</a:t>
            </a:r>
          </a:p>
          <a:p>
            <a:pPr marL="857250" lvl="2" indent="0">
              <a:buNone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a.id</a:t>
            </a: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sz="2200" b="0" i="0" dirty="0" err="1">
                <a:solidFill>
                  <a:srgbClr val="1C1917"/>
                </a:solidFill>
                <a:effectLst/>
                <a:latin typeface="-apple-system"/>
              </a:rPr>
              <a:t>b.a_id</a:t>
            </a:r>
            <a:endParaRPr lang="en-US" sz="22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122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Blending Joins and Aggregates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J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oining multiple tables FIRST in a SQL query, and then aggregating the resulted joined data using functions like SUM, COUNT, AVG, etc.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 to summarize rather than seeing individual rows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you to lend row level and summary data together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414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Syntax Pattern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sz="2000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customers.name</a:t>
            </a:r>
            <a:r>
              <a:rPr lang="en-US" sz="2000" dirty="0">
                <a:solidFill>
                  <a:srgbClr val="1C1917"/>
                </a:solidFill>
                <a:latin typeface="-apple-system"/>
              </a:rPr>
              <a:t>, SUM(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orders.amount</a:t>
            </a:r>
            <a:r>
              <a:rPr lang="en-US" sz="2000" dirty="0">
                <a:solidFill>
                  <a:srgbClr val="1C1917"/>
                </a:solidFill>
                <a:latin typeface="-apple-system"/>
              </a:rPr>
              <a:t>) AS 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total_purchased</a:t>
            </a:r>
            <a:endParaRPr lang="en-US" sz="2000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sz="2000" dirty="0">
                <a:solidFill>
                  <a:srgbClr val="1C1917"/>
                </a:solidFill>
                <a:latin typeface="-apple-system"/>
              </a:rPr>
              <a:t>FROM customers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1C1917"/>
                </a:solidFill>
                <a:latin typeface="-apple-system"/>
              </a:rPr>
              <a:t>INNER JOIN orders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customers.id</a:t>
            </a:r>
            <a:r>
              <a:rPr lang="en-US" sz="2000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orders.customer_id</a:t>
            </a:r>
            <a:endParaRPr lang="en-US" sz="2000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sz="2000" dirty="0">
                <a:solidFill>
                  <a:srgbClr val="1C1917"/>
                </a:solidFill>
                <a:latin typeface="-apple-system"/>
              </a:rPr>
              <a:t>GROUP BY </a:t>
            </a:r>
            <a:r>
              <a:rPr lang="en-US" sz="2000" dirty="0" err="1">
                <a:solidFill>
                  <a:srgbClr val="1C1917"/>
                </a:solidFill>
                <a:latin typeface="-apple-system"/>
              </a:rPr>
              <a:t>customers.name</a:t>
            </a: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sz="24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133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5143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771650" lvl="4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61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Average reseller sales amount per year: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SELECT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, AVG(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sd.LineTotal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AverageSales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GROUP BY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90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AdventureWorks2012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Server = mss-p1-biss-01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3B60A-9D72-9725-CF53-6F536A38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7" y="2943224"/>
            <a:ext cx="48088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 File -&gt; Open -&gt; File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3EA44-DE34-7A79-B7FD-95E417C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2" y="2084652"/>
            <a:ext cx="6193146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SQL Day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4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Joins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Script.sql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BF16A-2184-581B-0E28-4ED81CBB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2" y="2073393"/>
            <a:ext cx="4557713" cy="3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allow you to combine data from multiple related tables into a single result set</a:t>
            </a:r>
          </a:p>
          <a:p>
            <a:pPr marL="0" indent="0" algn="l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between tables based on relate columns like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Fundamental SQL concept for working with multiple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many complex queries, reports, and analyses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316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aliases for easier coding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Use LEFT JOIN every time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 and filter joined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 join order and performance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Purpose: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deliver a foundation for many analytical tasks by interrelating data distributed across tables.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Careful construction and validation enables deriving maximum value</a:t>
            </a:r>
          </a:p>
          <a:p>
            <a:pPr lvl="2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Day 4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Exercise.sql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Answer the questions from each section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38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Statement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SELECT columns - Fields to include in output</a:t>
            </a:r>
          </a:p>
          <a:p>
            <a:pPr marL="1314450" lvl="3" indent="0">
              <a:buNone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FROM Table1 - First table referenced in join</a:t>
            </a:r>
          </a:p>
          <a:p>
            <a:pPr marL="1314450" lvl="3" indent="0">
              <a:buNone/>
            </a:pPr>
            <a:r>
              <a:rPr lang="en-US" sz="2400" b="1" i="0" dirty="0">
                <a:solidFill>
                  <a:srgbClr val="1C1917"/>
                </a:solidFill>
                <a:effectLst/>
                <a:latin typeface="-apple-system"/>
              </a:rPr>
              <a:t>JOIN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 Table2 - Second table referenced</a:t>
            </a:r>
          </a:p>
          <a:p>
            <a:pPr marL="1314450" lvl="3" indent="0">
              <a:buNone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	 </a:t>
            </a:r>
            <a:r>
              <a:rPr lang="en-US" sz="2400" b="1" i="0" dirty="0">
                <a:solidFill>
                  <a:srgbClr val="1C1917"/>
                </a:solidFill>
                <a:effectLst/>
                <a:latin typeface="-apple-system"/>
              </a:rPr>
              <a:t>ON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 condition - Column logic that matches rows</a:t>
            </a:r>
          </a:p>
        </p:txBody>
      </p:sp>
    </p:spTree>
    <p:extLst>
      <p:ext uri="{BB962C8B-B14F-4D97-AF65-F5344CB8AC3E}">
        <p14:creationId xmlns:p14="http://schemas.microsoft.com/office/powerpoint/2010/main" val="27888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marL="1714500" lvl="4" indent="0">
              <a:buNone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1714500" lvl="4" indent="0">
              <a:buNone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-apple-system"/>
              </a:rPr>
              <a:t>FROM Table1 </a:t>
            </a:r>
          </a:p>
          <a:p>
            <a:pPr marL="1714500" lvl="4" indent="0">
              <a:buNone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-apple-system"/>
              </a:rPr>
              <a:t>INNER JOIN Table2 </a:t>
            </a:r>
          </a:p>
          <a:p>
            <a:pPr marL="1714500" lvl="4" indent="0">
              <a:buNone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-apple-system"/>
              </a:rPr>
              <a:t>  ON Table1.id = Table2.table1_id;</a:t>
            </a:r>
          </a:p>
        </p:txBody>
      </p:sp>
    </p:spTree>
    <p:extLst>
      <p:ext uri="{BB962C8B-B14F-4D97-AF65-F5344CB8AC3E}">
        <p14:creationId xmlns:p14="http://schemas.microsoft.com/office/powerpoint/2010/main" val="9082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only matching rows from both tables based on the join condition.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Excludes rows from either table that don't satisfy the ON clause.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table even if no matching rows in right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table columns are NULL if no match found.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64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 even if no matching rows in left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columns are NULL if no match found.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Reverse of left join, keeping all rows from "right" table.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rows from both tables, left and right sides.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Good for combining tables and seeing all data including non-matches.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Unmatched rows will have NULL values for the other table's columns.</a:t>
            </a:r>
          </a:p>
        </p:txBody>
      </p:sp>
    </p:spTree>
    <p:extLst>
      <p:ext uri="{BB962C8B-B14F-4D97-AF65-F5344CB8AC3E}">
        <p14:creationId xmlns:p14="http://schemas.microsoft.com/office/powerpoint/2010/main" val="188874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pic>
        <p:nvPicPr>
          <p:cNvPr id="4" name="Picture 6" descr="Types of SQL Joins: Differences, SQL Code Examples">
            <a:extLst>
              <a:ext uri="{FF2B5EF4-FFF2-40B4-BE49-F238E27FC236}">
                <a16:creationId xmlns:a16="http://schemas.microsoft.com/office/drawing/2014/main" id="{0F420163-1422-7174-E42D-96A2257C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245" y="1123462"/>
            <a:ext cx="7131509" cy="50027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486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 Conditions Related to Table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Defining Table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clause specifies how two tables are related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matches rows between tables based on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connects related data across tables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Things to Know: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component of table joining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linking and analyzing related table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Filters query results based on defined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Typically compare key columns like ID fields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889376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14441</TotalTime>
  <Words>1284</Words>
  <Application>Microsoft Macintosh PowerPoint</Application>
  <PresentationFormat>On-screen Show (4:3)</PresentationFormat>
  <Paragraphs>252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Joins in SQL</vt:lpstr>
      <vt:lpstr>Learning Objectives</vt:lpstr>
      <vt:lpstr>JOINs Combine Related Data</vt:lpstr>
      <vt:lpstr>JOINs Combine Related Data</vt:lpstr>
      <vt:lpstr>JOINs Combine Related Data</vt:lpstr>
      <vt:lpstr>JOINs Combine Related Data</vt:lpstr>
      <vt:lpstr>JOINs Combine Related Data</vt:lpstr>
      <vt:lpstr>JOINs Combine Related Data</vt:lpstr>
      <vt:lpstr>Join Conditions Related to Table Data</vt:lpstr>
      <vt:lpstr>Join Conditions Related to Table Data</vt:lpstr>
      <vt:lpstr>Why Use Join Alias</vt:lpstr>
      <vt:lpstr>Why Use Join Alias</vt:lpstr>
      <vt:lpstr>Inner Join Fundamentals</vt:lpstr>
      <vt:lpstr>Inner Join Fundamentals</vt:lpstr>
      <vt:lpstr>Inner Join Fundamentals</vt:lpstr>
      <vt:lpstr>Left Join Fundamentals</vt:lpstr>
      <vt:lpstr>Left Join Fundamentals</vt:lpstr>
      <vt:lpstr>Right Join Fundamentals</vt:lpstr>
      <vt:lpstr>Right Join Fundamentals</vt:lpstr>
      <vt:lpstr>Right Join Fundamentals</vt:lpstr>
      <vt:lpstr>Full Outer Join Fundamentals</vt:lpstr>
      <vt:lpstr>Full Outer Join Fundamentals</vt:lpstr>
      <vt:lpstr>Joins Enabled Aggregated Analysis</vt:lpstr>
      <vt:lpstr>Joins Enabled Aggregated Analysis</vt:lpstr>
      <vt:lpstr>Joins Enabled Aggregated Analysis</vt:lpstr>
      <vt:lpstr>Joins Enabled Aggregated Analysis</vt:lpstr>
      <vt:lpstr>Hands On Examples</vt:lpstr>
      <vt:lpstr>Hands On Examples</vt:lpstr>
      <vt:lpstr>Hands On Examples</vt:lpstr>
      <vt:lpstr>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309</cp:revision>
  <cp:lastPrinted>2018-09-19T19:48:01Z</cp:lastPrinted>
  <dcterms:created xsi:type="dcterms:W3CDTF">2010-04-12T23:12:02Z</dcterms:created>
  <dcterms:modified xsi:type="dcterms:W3CDTF">2024-01-13T23:50:28Z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