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26"/>
  </p:notesMasterIdLst>
  <p:handoutMasterIdLst>
    <p:handoutMasterId r:id="rId27"/>
  </p:handoutMasterIdLst>
  <p:sldIdLst>
    <p:sldId id="256" r:id="rId8"/>
    <p:sldId id="305" r:id="rId9"/>
    <p:sldId id="330" r:id="rId10"/>
    <p:sldId id="310" r:id="rId11"/>
    <p:sldId id="312" r:id="rId12"/>
    <p:sldId id="336" r:id="rId13"/>
    <p:sldId id="333" r:id="rId14"/>
    <p:sldId id="337" r:id="rId15"/>
    <p:sldId id="334" r:id="rId16"/>
    <p:sldId id="338" r:id="rId17"/>
    <p:sldId id="340" r:id="rId18"/>
    <p:sldId id="348" r:id="rId19"/>
    <p:sldId id="339" r:id="rId20"/>
    <p:sldId id="342" r:id="rId21"/>
    <p:sldId id="345" r:id="rId22"/>
    <p:sldId id="346" r:id="rId23"/>
    <p:sldId id="344" r:id="rId24"/>
    <p:sldId id="347" r:id="rId25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28EC59-4031-D347-AEEC-64BD42C86D32}">
          <p14:sldIdLst>
            <p14:sldId id="256"/>
            <p14:sldId id="305"/>
            <p14:sldId id="330"/>
            <p14:sldId id="310"/>
          </p14:sldIdLst>
        </p14:section>
        <p14:section name="SQL Statements" id="{5E2631FC-45F7-F840-B687-B27DB8B04065}">
          <p14:sldIdLst>
            <p14:sldId id="312"/>
            <p14:sldId id="336"/>
            <p14:sldId id="333"/>
            <p14:sldId id="337"/>
            <p14:sldId id="334"/>
            <p14:sldId id="338"/>
          </p14:sldIdLst>
        </p14:section>
        <p14:section name="Strings" id="{6EB5B037-6A43-0946-85EF-CF58653E82C0}">
          <p14:sldIdLst>
            <p14:sldId id="340"/>
            <p14:sldId id="348"/>
            <p14:sldId id="339"/>
            <p14:sldId id="342"/>
          </p14:sldIdLst>
        </p14:section>
        <p14:section name="Arithmatic" id="{5CEDF5A2-1E32-3141-BB9A-82CCFAD190D0}">
          <p14:sldIdLst>
            <p14:sldId id="345"/>
            <p14:sldId id="346"/>
            <p14:sldId id="344"/>
          </p14:sldIdLst>
        </p14:section>
        <p14:section name="Select with Fields" id="{AA4C0EAE-79EF-BF4D-B6F5-7387AB23E75D}">
          <p14:sldIdLst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1" autoAdjust="0"/>
    <p:restoredTop sz="84499" autoAdjust="0"/>
  </p:normalViewPr>
  <p:slideViewPr>
    <p:cSldViewPr snapToGrid="0" snapToObjects="1">
      <p:cViewPr varScale="1">
        <p:scale>
          <a:sx n="103" d="100"/>
          <a:sy n="103" d="100"/>
        </p:scale>
        <p:origin x="176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12/26/23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Basic SQL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3574592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SQL Day 1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riting an SQL statement involves: </a:t>
            </a:r>
          </a:p>
          <a:p>
            <a:pPr marL="8001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1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End with a semicolon: </a:t>
            </a:r>
          </a:p>
          <a:p>
            <a:pPr marL="1257300" lvl="2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 SQL statements are terminated with a semicolon ";"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id, name, address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name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5015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Prep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sing the World Wide Importers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localhost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localdb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)\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MSSQLLocalDB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Right click on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WorldWideImporters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Select new query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15BC8-4046-3D37-E469-B575344E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558" y="2636459"/>
            <a:ext cx="3415092" cy="340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Literal Strings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 </a:t>
            </a:r>
            <a:r>
              <a:rPr lang="en-US" dirty="0"/>
              <a:t>SELECT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command can also be used to select values such as literal strings. </a:t>
            </a:r>
          </a:p>
          <a:p>
            <a:pPr marL="0" indent="0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When working with strings in SQL, we surround our strings with a single quote </a:t>
            </a:r>
            <a:r>
              <a:rPr lang="en-US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 </a:t>
            </a:r>
            <a:r>
              <a:rPr lang="en-US" dirty="0">
                <a:highlight>
                  <a:srgbClr val="FFFF00"/>
                </a:highlight>
              </a:rPr>
              <a:t>‘   ’</a:t>
            </a:r>
            <a:r>
              <a:rPr lang="en-US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 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on either side of the string.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include spaces and any characters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Give it a try in your editor:</a:t>
            </a:r>
          </a:p>
          <a:p>
            <a:pPr lvl="1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‘This is a String’;</a:t>
            </a:r>
          </a:p>
          <a:p>
            <a:pPr marL="0" indent="0" algn="ctr" rtl="0" latinLnBrk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output in the results pane should show: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'This is a string' in a column with no column name.</a:t>
            </a:r>
          </a:p>
        </p:txBody>
      </p:sp>
    </p:spTree>
    <p:extLst>
      <p:ext uri="{BB962C8B-B14F-4D97-AF65-F5344CB8AC3E}">
        <p14:creationId xmlns:p14="http://schemas.microsoft.com/office/powerpoint/2010/main" val="212325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Literal Strings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 </a:t>
            </a:r>
            <a:r>
              <a:rPr lang="en-US" dirty="0"/>
              <a:t>SELECT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keyword is used to specify which field(s) to get from a table. It can also be used to select values. </a:t>
            </a:r>
          </a:p>
          <a:p>
            <a:pPr marL="0" indent="0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When working with strings in SQL, we surround our strings with a single quote</a:t>
            </a:r>
            <a:r>
              <a:rPr lang="en-US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 </a:t>
            </a:r>
            <a:r>
              <a:rPr lang="en-US" dirty="0">
                <a:highlight>
                  <a:srgbClr val="FFFF00"/>
                </a:highlight>
              </a:rPr>
              <a:t>'</a:t>
            </a:r>
            <a:r>
              <a:rPr lang="en-US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 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on either side of the string. </a:t>
            </a:r>
          </a:p>
          <a:p>
            <a:pPr lvl="1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Give it a try in your editor:</a:t>
            </a:r>
          </a:p>
          <a:p>
            <a:pPr lvl="1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‘This is a String’;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output in the results pane should show: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'This is a string' in a column with no column name.</a:t>
            </a:r>
          </a:p>
        </p:txBody>
      </p:sp>
    </p:spTree>
    <p:extLst>
      <p:ext uri="{BB962C8B-B14F-4D97-AF65-F5344CB8AC3E}">
        <p14:creationId xmlns:p14="http://schemas.microsoft.com/office/powerpoint/2010/main" val="292318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Literal Strings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Concatenating Strings</a:t>
            </a:r>
          </a:p>
          <a:p>
            <a:pPr marL="0" indent="0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We can use the </a:t>
            </a:r>
            <a:r>
              <a:rPr lang="en-US" dirty="0">
                <a:highlight>
                  <a:srgbClr val="FFFF00"/>
                </a:highlight>
              </a:rPr>
              <a:t>+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operator to combine strings.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Give it a try in your editor:</a:t>
            </a:r>
          </a:p>
          <a:p>
            <a:pPr lvl="1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‘This is’ + ‘a String’;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output in the results pane should show: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'This is a string'</a:t>
            </a:r>
          </a:p>
        </p:txBody>
      </p:sp>
    </p:spTree>
    <p:extLst>
      <p:ext uri="{BB962C8B-B14F-4D97-AF65-F5344CB8AC3E}">
        <p14:creationId xmlns:p14="http://schemas.microsoft.com/office/powerpoint/2010/main" val="12766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Select with Arithmetic</a:t>
            </a: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Arithmetic operators in SQL allow you to perform mathematical operations and calculations on numeric data types in SQL statements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Give it a try in your editor: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1 + 1;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3 / 2;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3.0 </a:t>
            </a:r>
            <a:r>
              <a:rPr lang="en-US" dirty="0">
                <a:solidFill>
                  <a:srgbClr val="ABB2BF"/>
                </a:solidFill>
                <a:latin typeface="Fira Code" panose="020B0809050000020004" pitchFamily="49" charset="0"/>
              </a:rPr>
              <a:t>/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 panose="020B0809050000020004" pitchFamily="49" charset="0"/>
              </a:rPr>
              <a:t>2.0;</a:t>
            </a:r>
            <a:endParaRPr lang="en-US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7629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results come back as: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228850" lvl="5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 + 1 = 2</a:t>
            </a:r>
          </a:p>
          <a:p>
            <a:pPr marL="2228850" lvl="5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3/2 = 1</a:t>
            </a:r>
          </a:p>
          <a:p>
            <a:pPr marL="2228850" lvl="5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3.0/2.0 = 1.500000</a:t>
            </a:r>
          </a:p>
          <a:p>
            <a:pPr marL="2228850" lvl="5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type we use makes a difference when working with numbers, as seen in the results above. 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3/2 returned a whole number and no remainder. 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However, if we change those inputs from integers to decimals, notice that the result changes to match the type of the operands.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805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standard arithmetic operators supported in SQL are: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Addition (+) Adds two numbers together.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Subtraction (-) Subtracts the second number from the first number.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Multiplication (*) Multiplies two numbers.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Division (/) Divides the first number by the second number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Modulus (%) Gives the remainder left over after dividing the first number by the second number.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ex:  SELECT 10 % 3;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These basic mathematical operations can be used on any numeric data types like integers, decimals, floats etc.</a:t>
            </a:r>
          </a:p>
        </p:txBody>
      </p:sp>
    </p:spTree>
    <p:extLst>
      <p:ext uri="{BB962C8B-B14F-4D97-AF65-F5344CB8AC3E}">
        <p14:creationId xmlns:p14="http://schemas.microsoft.com/office/powerpoint/2010/main" val="94329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Now that you have seen what </a:t>
            </a:r>
            <a:r>
              <a:rPr lang="en-US" dirty="0"/>
              <a:t>SELECT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does by itself, let's use it to select data from a table in a database.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Give it a try in your editor:</a:t>
            </a:r>
          </a:p>
          <a:p>
            <a:pPr lvl="1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 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*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 </a:t>
            </a:r>
            <a:r>
              <a:rPr lang="en-US" dirty="0" err="1">
                <a:solidFill>
                  <a:srgbClr val="ABB2BF"/>
                </a:solidFill>
                <a:latin typeface="Fira Code" panose="020B0809050000020004" pitchFamily="49" charset="0"/>
              </a:rPr>
              <a:t>Warehouse.Colors</a:t>
            </a:r>
            <a:r>
              <a:rPr lang="en-US" dirty="0">
                <a:solidFill>
                  <a:srgbClr val="ABB2BF"/>
                </a:solidFill>
                <a:latin typeface="Fira Code" panose="020B0809050000020004" pitchFamily="49" charset="0"/>
              </a:rPr>
              <a:t>;</a:t>
            </a:r>
          </a:p>
          <a:p>
            <a:pPr marL="0" indent="0" algn="ctr" rtl="0" latinLnBrk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query reads 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as: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SELECT * - select all the fields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FROM 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Warehouse.Colors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- from the table we are concerned with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236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(Structured Query Language) is a standard programming language designed for managing data held in relational databases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is a declarative language - This means SQL statements specify the pattern of the results to be retrieved, rather than listing procedural steps to retrieve them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makes SQL queries concise and efficient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It provides statements for inserting, selecting, updating and deleting data in these database</a:t>
            </a:r>
          </a:p>
        </p:txBody>
      </p:sp>
    </p:spTree>
    <p:extLst>
      <p:ext uri="{BB962C8B-B14F-4D97-AF65-F5344CB8AC3E}">
        <p14:creationId xmlns:p14="http://schemas.microsoft.com/office/powerpoint/2010/main" val="28243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Some popular SQL statements include these commands: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- retrieve data from one or more database tables.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INSERT - insert new data into a table.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UPDATE - change existing data within a table.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DELETE - delete records from a table.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CREATE - create a new table, index, view, etc.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7164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Define SQL, statement, and query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 SELECT to work with values directly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Identify common string expressions in SQL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Understand how to write math expressions in SQL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 SELECT to query fields from a table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SQL is written in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statements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- strings of characters that conform to formatting and syntax rules specified in the international standard</a:t>
            </a: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example, a basic SELECT statement fetching data from a Customers table would be: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id, name, address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name;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026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riting an SQL statement involves: </a:t>
            </a:r>
          </a:p>
          <a:p>
            <a:pPr marL="40005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1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Specify the operation type: </a:t>
            </a:r>
          </a:p>
          <a:p>
            <a:pPr marL="1257300" lvl="2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includes statements like SELECT, INSERT, UPDATE, DELETE. This tells the database engine what you want to do - query data, insert new data, update existing data, or delete data.</a:t>
            </a:r>
          </a:p>
          <a:p>
            <a:pPr marL="1257300" lvl="2" indent="-457200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id, name, address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name;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7035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riting an SQL statement involves: </a:t>
            </a:r>
          </a:p>
          <a:p>
            <a:pPr marL="8001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1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Specify the table and columns: </a:t>
            </a:r>
          </a:p>
          <a:p>
            <a:pPr marL="1257300" lvl="2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statement needs to indicate from which database table and columns you want to access or operate on. Often this is done after the operation type using a FROM clause.</a:t>
            </a:r>
          </a:p>
          <a:p>
            <a:pPr marL="1257300" lvl="2" indent="-457200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id, name, address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name;</a:t>
            </a:r>
          </a:p>
          <a:p>
            <a:pPr marL="8001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2490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riting an SQL statement involves: </a:t>
            </a:r>
          </a:p>
          <a:p>
            <a:pPr marL="8001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1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Specify any filtering conditions (optional): </a:t>
            </a:r>
          </a:p>
          <a:p>
            <a:pPr marL="1257300" lvl="2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You can filter which data rows you want using a WHERE clause and conditional logic.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id, name, address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name;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405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riting an SQL statement involves: </a:t>
            </a:r>
          </a:p>
          <a:p>
            <a:pPr marL="40005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1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Specify sorting/grouping (optional): </a:t>
            </a:r>
          </a:p>
          <a:p>
            <a:pPr marL="1257300" lvl="2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Statements like ORDER BY and GROUP BY can control row sorting and grouping in the output.</a:t>
            </a:r>
          </a:p>
          <a:p>
            <a:pPr marL="8001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id, name, address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name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4068435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12856</TotalTime>
  <Words>1029</Words>
  <Application>Microsoft Macintosh PowerPoint</Application>
  <PresentationFormat>On-screen Show (4:3)</PresentationFormat>
  <Paragraphs>171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Fira Code</vt:lpstr>
      <vt:lpstr>Title Slide 02</vt:lpstr>
      <vt:lpstr>Title Slide 03</vt:lpstr>
      <vt:lpstr>Information Slide 01</vt:lpstr>
      <vt:lpstr>Information Slide 02</vt:lpstr>
      <vt:lpstr>Basic SQL</vt:lpstr>
      <vt:lpstr>Introduction</vt:lpstr>
      <vt:lpstr>Introduction</vt:lpstr>
      <vt:lpstr>Learning Objectives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Prep</vt:lpstr>
      <vt:lpstr>Literal Strings</vt:lpstr>
      <vt:lpstr>Literal Strings</vt:lpstr>
      <vt:lpstr>Literal Strings</vt:lpstr>
      <vt:lpstr>Math</vt:lpstr>
      <vt:lpstr>Math</vt:lpstr>
      <vt:lpstr>Math</vt:lpstr>
      <vt:lpstr>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266</cp:revision>
  <cp:lastPrinted>2018-09-19T19:48:01Z</cp:lastPrinted>
  <dcterms:created xsi:type="dcterms:W3CDTF">2010-04-12T23:12:02Z</dcterms:created>
  <dcterms:modified xsi:type="dcterms:W3CDTF">2023-12-26T17:17:10Z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