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4" r:id="rId4"/>
    <p:sldMasterId id="2147493466" r:id="rId5"/>
    <p:sldMasterId id="2147493460" r:id="rId6"/>
    <p:sldMasterId id="2147493470" r:id="rId7"/>
  </p:sldMasterIdLst>
  <p:notesMasterIdLst>
    <p:notesMasterId r:id="rId26"/>
  </p:notesMasterIdLst>
  <p:handoutMasterIdLst>
    <p:handoutMasterId r:id="rId27"/>
  </p:handoutMasterIdLst>
  <p:sldIdLst>
    <p:sldId id="256" r:id="rId8"/>
    <p:sldId id="305" r:id="rId9"/>
    <p:sldId id="310" r:id="rId10"/>
    <p:sldId id="320" r:id="rId11"/>
    <p:sldId id="311" r:id="rId12"/>
    <p:sldId id="312" r:id="rId13"/>
    <p:sldId id="313" r:id="rId14"/>
    <p:sldId id="321" r:id="rId15"/>
    <p:sldId id="325" r:id="rId16"/>
    <p:sldId id="327" r:id="rId17"/>
    <p:sldId id="316" r:id="rId18"/>
    <p:sldId id="329" r:id="rId19"/>
    <p:sldId id="328" r:id="rId20"/>
    <p:sldId id="322" r:id="rId21"/>
    <p:sldId id="314" r:id="rId22"/>
    <p:sldId id="318" r:id="rId23"/>
    <p:sldId id="324" r:id="rId24"/>
    <p:sldId id="309" r:id="rId25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B Fischbach" initials="TBF" lastIdx="1" clrIdx="0">
    <p:extLst>
      <p:ext uri="{19B8F6BF-5375-455C-9EA6-DF929625EA0E}">
        <p15:presenceInfo xmlns:p15="http://schemas.microsoft.com/office/powerpoint/2012/main" userId="S::Thomas_B_Fischbach@Progressive.com::9b100181-ba77-43d8-8d5d-d32fd39381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6"/>
    <a:srgbClr val="F5857E"/>
    <a:srgbClr val="00556F"/>
    <a:srgbClr val="4A7EBB"/>
    <a:srgbClr val="F7CE3C"/>
    <a:srgbClr val="D3CCBD"/>
    <a:srgbClr val="3F80CD"/>
    <a:srgbClr val="949A90"/>
    <a:srgbClr val="98DAD9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78" autoAdjust="0"/>
    <p:restoredTop sz="84499" autoAdjust="0"/>
  </p:normalViewPr>
  <p:slideViewPr>
    <p:cSldViewPr snapToGrid="0" snapToObjects="1">
      <p:cViewPr varScale="1">
        <p:scale>
          <a:sx n="104" d="100"/>
          <a:sy n="104" d="100"/>
        </p:scale>
        <p:origin x="208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0F6E1-8E43-44BB-AD10-2D118302B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8FFBC-F1EF-49C4-B2DA-DFD741760F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4128A1-2553-4925-80BE-11C9C0688C53}" type="datetimeFigureOut">
              <a:rPr lang="en-US"/>
              <a:pPr>
                <a:defRPr/>
              </a:pPr>
              <a:t>12/26/23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2341-728B-4800-8976-E62E7E046A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1DBA-615F-46FB-B05F-A92766D5D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868E51-713C-4D54-B1DE-277270EA2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58705B-88C0-42CA-81F7-0E875CE61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15126-4888-4932-B6C3-7B02C0C759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FBF92F-34BB-4974-879D-422CCDC29AB9}" type="datetimeFigureOut">
              <a:rPr lang="en-US"/>
              <a:pPr>
                <a:defRPr/>
              </a:pPr>
              <a:t>12/26/23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13FD02-48A4-4DA7-89E7-2FC09C069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FFBB92-9C3B-4112-BD83-4F999ECDD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B235-252E-401B-AB21-D8A166EA2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AA52-B793-40A2-A43E-344459107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B7D74D-C969-4920-A7A6-E44C909EE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76F7B8F-3F81-492C-A80E-CAF72B928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97E328E-CCBA-4478-9B04-890335BD2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0A16267-A242-433D-8871-F958D211A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B45B74-0753-40C3-80A2-E3A7219AAD8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25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7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3559"/>
            <a:ext cx="77724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7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0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19" y="2883559"/>
            <a:ext cx="64008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19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6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57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9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2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3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2553420"/>
            <a:ext cx="7886700" cy="68148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5502"/>
            <a:ext cx="7886700" cy="560507"/>
          </a:xfrm>
        </p:spPr>
        <p:txBody>
          <a:bodyPr/>
          <a:lstStyle>
            <a:lvl1pPr marL="0" indent="0">
              <a:buNone/>
              <a:defRPr sz="1800">
                <a:solidFill>
                  <a:srgbClr val="0FA7B5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9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KDS_Cover_2A-04.jpg">
            <a:extLst>
              <a:ext uri="{FF2B5EF4-FFF2-40B4-BE49-F238E27FC236}">
                <a16:creationId xmlns:a16="http://schemas.microsoft.com/office/drawing/2014/main" id="{4FE1C379-7611-400C-A5EE-DC13D9408A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KDS_Cover_3A-05.jpg">
            <a:extLst>
              <a:ext uri="{FF2B5EF4-FFF2-40B4-BE49-F238E27FC236}">
                <a16:creationId xmlns:a16="http://schemas.microsoft.com/office/drawing/2014/main" id="{F3F5536A-FCE9-493E-BC13-7230A61934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KDS_Header_Bar_1A_2A.jpg">
            <a:extLst>
              <a:ext uri="{FF2B5EF4-FFF2-40B4-BE49-F238E27FC236}">
                <a16:creationId xmlns:a16="http://schemas.microsoft.com/office/drawing/2014/main" id="{A964DDFA-2636-4F00-8405-3CF01364D3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703263"/>
            <a:ext cx="8394700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KDS_Footer_A.jpg">
            <a:extLst>
              <a:ext uri="{FF2B5EF4-FFF2-40B4-BE49-F238E27FC236}">
                <a16:creationId xmlns:a16="http://schemas.microsoft.com/office/drawing/2014/main" id="{3A755CB4-4D40-4259-96E5-0369359688D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  <p:sldLayoutId id="2147493478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KDS_Footer_A.jpg">
            <a:extLst>
              <a:ext uri="{FF2B5EF4-FFF2-40B4-BE49-F238E27FC236}">
                <a16:creationId xmlns:a16="http://schemas.microsoft.com/office/drawing/2014/main" id="{3E12171D-6930-4CED-8334-C751C3ECCA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 descr="KDS_Header_Bar_3A.jpg">
            <a:extLst>
              <a:ext uri="{FF2B5EF4-FFF2-40B4-BE49-F238E27FC236}">
                <a16:creationId xmlns:a16="http://schemas.microsoft.com/office/drawing/2014/main" id="{4E29AE8B-65E5-4206-A6DC-5F73410E08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D0DDDAD-F6CD-4950-850F-8232ADB246A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778897" y="2883558"/>
            <a:ext cx="6400800" cy="399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2800" dirty="0"/>
              <a:t>Aggregates in SQL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C84A2C5-5A88-76DF-C328-2A3CC734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019" y="3574592"/>
            <a:ext cx="6400800" cy="334106"/>
          </a:xfrm>
        </p:spPr>
        <p:txBody>
          <a:bodyPr/>
          <a:lstStyle/>
          <a:p>
            <a:pPr algn="ctr"/>
            <a:r>
              <a:rPr lang="en-US" dirty="0"/>
              <a:t>SQL Day 3 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Minimum Function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MIN() function in SQL is an aggregate function that allows you to find the minimum value from a set of records or values in a particular column of a table.</a:t>
            </a:r>
          </a:p>
          <a:p>
            <a:pPr marL="457200" lvl="1" indent="0">
              <a:buNone/>
            </a:pP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basic syntax is: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D2D2D"/>
                </a:solidFill>
                <a:effectLst/>
                <a:latin typeface="oxygen" panose="020F0502020204030204" pitchFamily="34" charset="0"/>
              </a:rPr>
              <a:t>	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	SELECT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i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MIN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column_name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i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table_name</a:t>
            </a:r>
            <a:endParaRPr lang="en-US" b="0" i="0" dirty="0">
              <a:solidFill>
                <a:srgbClr val="2D2D2D"/>
              </a:solidFill>
              <a:effectLst/>
              <a:latin typeface="oxygen" panose="020F0502020204030204" pitchFamily="34" charset="0"/>
            </a:endParaRPr>
          </a:p>
          <a:p>
            <a:pPr lvl="1"/>
            <a:endParaRPr lang="en-US" dirty="0">
              <a:solidFill>
                <a:srgbClr val="2D2D2D"/>
              </a:solidFill>
              <a:latin typeface="oxygen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7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Maximum Function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MAX() function in SQL is an aggregate function that allows you to find the maximum value from a set of records or values in a particular column of a table.</a:t>
            </a:r>
          </a:p>
          <a:p>
            <a:pPr marL="0" indent="0" algn="l">
              <a:buNone/>
            </a:pP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basic syntax is: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	</a:t>
            </a:r>
            <a:r>
              <a:rPr lang="en-US" b="0" i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i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MAX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column_name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i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table_name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>
              <a:solidFill>
                <a:srgbClr val="ABB2BF"/>
              </a:solidFill>
              <a:latin typeface="Fira Code" panose="020B08090500000200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2D2D2D"/>
              </a:solidFill>
              <a:latin typeface="oxygen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0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AVG() function in SQL is an aggregate function that allows you to calculate the average value from a numeric column in a table.</a:t>
            </a:r>
          </a:p>
          <a:p>
            <a:pPr marL="0" indent="0" algn="l">
              <a:buNone/>
            </a:pP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basic syntax is: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	</a:t>
            </a:r>
            <a:r>
              <a:rPr lang="en-US" b="0" i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i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AVG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column_name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i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table_name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dirty="0">
              <a:solidFill>
                <a:srgbClr val="ABB2BF"/>
              </a:solidFill>
              <a:latin typeface="Fira Code" panose="020B08090500000200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2D2D2D"/>
              </a:solidFill>
              <a:latin typeface="oxygen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9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 be used with numeric, character, and date/time data types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I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gnores NULL values when calculating the minimum value.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Can be used with WHERE and GROUP BY to find minimums of subsets of rows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Can also be combined with the DISTINCT keyword if you only want unique values considered: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		SELECT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i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MIN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i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DISTINCT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column_name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i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				</a:t>
            </a:r>
            <a:r>
              <a:rPr lang="en-US" b="0" i="0" dirty="0" err="1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table_name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>
              <a:solidFill>
                <a:srgbClr val="ABB2BF"/>
              </a:solidFill>
              <a:latin typeface="Fira Code" panose="020B0809050000020004" pitchFamily="49" charset="0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dirty="0">
              <a:solidFill>
                <a:srgbClr val="2D2D2D"/>
              </a:solidFill>
              <a:latin typeface="oxygen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4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sz="2800" dirty="0">
                <a:solidFill>
                  <a:srgbClr val="24292F"/>
                </a:solidFill>
                <a:latin typeface="-apple-system"/>
              </a:rPr>
              <a:t>What is an Aggregate?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Define Min, Max, and AVG Functions</a:t>
            </a:r>
          </a:p>
          <a:p>
            <a:pPr marL="457200" indent="-457200" algn="l">
              <a:buAutoNum type="arabicPeriod"/>
            </a:pPr>
            <a:r>
              <a:rPr lang="en-US" b="1" dirty="0">
                <a:solidFill>
                  <a:srgbClr val="24292F"/>
                </a:solidFill>
                <a:latin typeface="-apple-system"/>
              </a:rPr>
              <a:t>Exercise 1</a:t>
            </a:r>
          </a:p>
          <a:p>
            <a:pPr marL="457200" indent="-457200" algn="l">
              <a:buAutoNum type="arabicPeriod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697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U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sing the World Wide Importers Database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Please open up SSMS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Connect to localhost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localdb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)\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MSSQLLocalDB</a:t>
            </a: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Right click on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WorldWideImporters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Select new query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607C6C-4FD8-3577-81EF-53041EE1A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558" y="2636459"/>
            <a:ext cx="3415092" cy="340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5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dirty="0">
                <a:solidFill>
                  <a:srgbClr val="2D2D2D"/>
                </a:solidFill>
                <a:latin typeface="oxygen" panose="020F0502020204030204" pitchFamily="34" charset="0"/>
              </a:rPr>
              <a:t>Situation</a:t>
            </a:r>
            <a:r>
              <a:rPr lang="en-US" b="0" i="0" dirty="0">
                <a:solidFill>
                  <a:srgbClr val="2D2D2D"/>
                </a:solidFill>
                <a:effectLst/>
                <a:latin typeface="oxygen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US" b="0" i="0" dirty="0">
              <a:solidFill>
                <a:srgbClr val="2D2D2D"/>
              </a:solidFill>
              <a:effectLst/>
              <a:latin typeface="oxygen" panose="020F0502020204030204" pitchFamily="34" charset="0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warehouse manager wondered if we could assist in tracking their cold room temperatures.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They want to know the minimum, maximum, and average temperature for the cold room. </a:t>
            </a:r>
          </a:p>
          <a:p>
            <a:pPr lvl="1"/>
            <a:endParaRPr lang="en-US" dirty="0">
              <a:solidFill>
                <a:srgbClr val="24292F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Take 5 – 10 Minutes 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Raise your hand when you have finished</a:t>
            </a:r>
            <a:endParaRPr lang="en-US" b="0" i="0" dirty="0">
              <a:solidFill>
                <a:srgbClr val="2D2D2D"/>
              </a:solidFill>
              <a:effectLst/>
              <a:latin typeface="oxygen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1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dirty="0">
                <a:solidFill>
                  <a:srgbClr val="2D2D2D"/>
                </a:solidFill>
                <a:latin typeface="oxygen" panose="020F0502020204030204" pitchFamily="34" charset="0"/>
              </a:rPr>
              <a:t>Answer</a:t>
            </a:r>
          </a:p>
          <a:p>
            <a:endParaRPr lang="en-US" dirty="0">
              <a:solidFill>
                <a:srgbClr val="2D2D2D"/>
              </a:solidFill>
              <a:latin typeface="oxygen" panose="020F050202020403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effectLst/>
                <a:latin typeface="Monaco" pitchFamily="2" charset="77"/>
              </a:rPr>
              <a:t>  SELECT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effectLst/>
                <a:latin typeface="Monaco" pitchFamily="2" charset="77"/>
              </a:rPr>
              <a:t>MIN</a:t>
            </a:r>
            <a:r>
              <a:rPr lang="en-US" dirty="0">
                <a:latin typeface="Monaco" pitchFamily="2" charset="77"/>
              </a:rPr>
              <a:t>(Temperature), </a:t>
            </a:r>
          </a:p>
          <a:p>
            <a:pPr marL="457200" lvl="1" indent="0">
              <a:buNone/>
            </a:pPr>
            <a:r>
              <a:rPr lang="en-US" dirty="0">
                <a:effectLst/>
                <a:latin typeface="Monaco" pitchFamily="2" charset="77"/>
              </a:rPr>
              <a:t>  MAX</a:t>
            </a:r>
            <a:r>
              <a:rPr lang="en-US" dirty="0">
                <a:latin typeface="Monaco" pitchFamily="2" charset="77"/>
              </a:rPr>
              <a:t>(Temperature), </a:t>
            </a:r>
          </a:p>
          <a:p>
            <a:pPr marL="457200" lvl="1" indent="0">
              <a:buNone/>
            </a:pPr>
            <a:r>
              <a:rPr lang="en-US" dirty="0">
                <a:effectLst/>
                <a:latin typeface="Monaco" pitchFamily="2" charset="77"/>
              </a:rPr>
              <a:t>  AVG</a:t>
            </a:r>
            <a:r>
              <a:rPr lang="en-US" dirty="0">
                <a:latin typeface="Monaco" pitchFamily="2" charset="77"/>
              </a:rPr>
              <a:t>(Temperature)</a:t>
            </a:r>
          </a:p>
          <a:p>
            <a:pPr marL="457200" lvl="1" indent="0">
              <a:buNone/>
            </a:pPr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effectLst/>
                <a:latin typeface="Monaco" pitchFamily="2" charset="77"/>
              </a:rPr>
              <a:t>FROM </a:t>
            </a:r>
            <a:r>
              <a:rPr lang="en-US" dirty="0" err="1">
                <a:effectLst/>
                <a:latin typeface="Monaco" pitchFamily="2" charset="77"/>
              </a:rPr>
              <a:t>Warehouse</a:t>
            </a:r>
            <a:r>
              <a:rPr lang="en-US" dirty="0" err="1">
                <a:latin typeface="Monaco" pitchFamily="2" charset="77"/>
              </a:rPr>
              <a:t>.</a:t>
            </a:r>
            <a:r>
              <a:rPr lang="en-US" dirty="0" err="1">
                <a:effectLst/>
                <a:latin typeface="Monaco" pitchFamily="2" charset="77"/>
              </a:rPr>
              <a:t>ColdRoomTemperatures</a:t>
            </a:r>
            <a:endParaRPr lang="en-US" dirty="0">
              <a:effectLst/>
              <a:latin typeface="Monaco" pitchFamily="2" charset="77"/>
            </a:endParaRPr>
          </a:p>
          <a:p>
            <a:pPr marL="457200" lvl="1" indent="0">
              <a:buNone/>
            </a:pPr>
            <a:endParaRPr lang="en-US" dirty="0">
              <a:latin typeface="Monaco" pitchFamily="2" charset="77"/>
            </a:endParaRPr>
          </a:p>
          <a:p>
            <a:pPr marL="457200" lvl="1" indent="0">
              <a:buNone/>
            </a:pPr>
            <a:endParaRPr lang="en-US" dirty="0">
              <a:effectLst/>
              <a:latin typeface="Monaco" pitchFamily="2" charset="77"/>
            </a:endParaRPr>
          </a:p>
          <a:p>
            <a:pPr marL="914400" lvl="2" indent="0">
              <a:buNone/>
            </a:pPr>
            <a:endParaRPr lang="en-US" b="0" i="0" dirty="0">
              <a:solidFill>
                <a:srgbClr val="2D2D2D"/>
              </a:solidFill>
              <a:latin typeface="Monaco" pitchFamily="2" charset="77"/>
            </a:endParaRPr>
          </a:p>
          <a:p>
            <a:pPr marL="914400" lvl="2" indent="0">
              <a:buNone/>
            </a:pPr>
            <a:endParaRPr lang="en-US" dirty="0">
              <a:solidFill>
                <a:srgbClr val="2D2D2D"/>
              </a:solidFill>
              <a:effectLst/>
              <a:latin typeface="Monaco" pitchFamily="2" charset="77"/>
            </a:endParaRPr>
          </a:p>
          <a:p>
            <a:pPr marL="914400" lvl="2" indent="0">
              <a:buNone/>
            </a:pPr>
            <a:endParaRPr lang="en-US" b="0" i="0" dirty="0">
              <a:solidFill>
                <a:srgbClr val="2D2D2D"/>
              </a:solidFill>
              <a:effectLst/>
              <a:latin typeface="Monaco" pitchFamily="2" charset="77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E5E3F89-5288-7E02-5637-A4C5645A4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90917"/>
              </p:ext>
            </p:extLst>
          </p:nvPr>
        </p:nvGraphicFramePr>
        <p:xfrm>
          <a:off x="742950" y="4218155"/>
          <a:ext cx="7886700" cy="7772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17188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603357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86046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Min Value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Max Value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Average Value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406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3.00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4.70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3.750000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451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8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7AEAF-90B9-097F-CBC2-E4EC09FBF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019" y="2883558"/>
            <a:ext cx="6400800" cy="987401"/>
          </a:xfrm>
        </p:spPr>
        <p:txBody>
          <a:bodyPr/>
          <a:lstStyle/>
          <a:p>
            <a:pPr algn="ctr"/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6718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Aggregation functions in SQL allows us to gain quantitative insight quickly </a:t>
            </a: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ums, averages, minimums, maximums, and other transformations. 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Strings can also be grouped and aggregated for building strings. In this lesson, we will look at common aggregations in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5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By the end of this lesson, you will be able to:</a:t>
            </a: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Calculate the average of a numerical value for a group.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Determine the minimum and maximum numerical value for a group.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Count the number of values and unique values for a field.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Aggregate strings into a delimited list.</a:t>
            </a:r>
          </a:p>
        </p:txBody>
      </p:sp>
    </p:spTree>
    <p:extLst>
      <p:ext uri="{BB962C8B-B14F-4D97-AF65-F5344CB8AC3E}">
        <p14:creationId xmlns:p14="http://schemas.microsoft.com/office/powerpoint/2010/main" val="15516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b="1" dirty="0">
                <a:solidFill>
                  <a:srgbClr val="24292F"/>
                </a:solidFill>
                <a:latin typeface="-apple-system"/>
              </a:rPr>
              <a:t>What is an Aggregate?</a:t>
            </a:r>
          </a:p>
          <a:p>
            <a:pPr marL="457200" indent="-457200" algn="l"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Define Min, Max, and AVG Functions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Exercise 1</a:t>
            </a:r>
          </a:p>
          <a:p>
            <a:pPr marL="457200" indent="-457200" algn="l">
              <a:buAutoNum type="arabicPeriod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9225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8149"/>
            <a:ext cx="8229600" cy="4283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is an aggregate?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</a:t>
            </a:r>
            <a:r>
              <a:rPr lang="en-US" b="1" i="0" dirty="0">
                <a:effectLst/>
              </a:rPr>
              <a:t>ggregation</a:t>
            </a:r>
            <a:r>
              <a:rPr lang="en-US" b="0" i="0" dirty="0">
                <a:effectLst/>
              </a:rPr>
              <a:t> is </a:t>
            </a:r>
            <a:r>
              <a:rPr lang="en-US" dirty="0"/>
              <a:t>the process of combining a set of values into a single value</a:t>
            </a:r>
            <a:endParaRPr lang="en-US" b="0" i="0" dirty="0">
              <a:effectLst/>
            </a:endParaRPr>
          </a:p>
        </p:txBody>
      </p:sp>
      <p:pic>
        <p:nvPicPr>
          <p:cNvPr id="1026" name="Picture 2" descr="SQLAlchemy - Aggregate Functions - GeeksforGeeks">
            <a:extLst>
              <a:ext uri="{FF2B5EF4-FFF2-40B4-BE49-F238E27FC236}">
                <a16:creationId xmlns:a16="http://schemas.microsoft.com/office/drawing/2014/main" id="{04746D60-14CD-18C1-FF2C-E77FBB3F4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7538" y="1761422"/>
            <a:ext cx="5619262" cy="369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469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Suppose we want total dollar values for purchase orders, orders, or invoices.  We can use aggregates to calculate:</a:t>
            </a: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he sums of multiple purchase orders and overall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Minimum and maximum values for those purchase orders or invoices</a:t>
            </a:r>
          </a:p>
        </p:txBody>
      </p:sp>
    </p:spTree>
    <p:extLst>
      <p:ext uri="{BB962C8B-B14F-4D97-AF65-F5344CB8AC3E}">
        <p14:creationId xmlns:p14="http://schemas.microsoft.com/office/powerpoint/2010/main" val="100260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Suppose we are teachers with students' assignment grades in a table. We can use aggregates to tell us:</a:t>
            </a: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hat students are at the top and which are at the bottom 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hat the average grade is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H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ow many assignments were submitted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H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ow many unique students are enrolled in our class</a:t>
            </a:r>
          </a:p>
        </p:txBody>
      </p:sp>
    </p:spTree>
    <p:extLst>
      <p:ext uri="{BB962C8B-B14F-4D97-AF65-F5344CB8AC3E}">
        <p14:creationId xmlns:p14="http://schemas.microsoft.com/office/powerpoint/2010/main" val="160897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sz="2800" dirty="0">
                <a:solidFill>
                  <a:srgbClr val="24292F"/>
                </a:solidFill>
                <a:latin typeface="-apple-system"/>
              </a:rPr>
              <a:t>What is an Aggregate?</a:t>
            </a:r>
          </a:p>
          <a:p>
            <a:pPr marL="457200" indent="-457200" algn="l">
              <a:buAutoNum type="arabicPeriod"/>
            </a:pPr>
            <a:r>
              <a:rPr lang="en-US" b="1" dirty="0">
                <a:solidFill>
                  <a:srgbClr val="24292F"/>
                </a:solidFill>
                <a:latin typeface="-apple-system"/>
              </a:rPr>
              <a:t>Define Min, Max, and AVG Functions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Exercise 1</a:t>
            </a:r>
          </a:p>
          <a:p>
            <a:pPr marL="457200" indent="-457200" algn="l">
              <a:buAutoNum type="arabicPeriod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0" indent="0" algn="l"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6031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What is an Aggregate function?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	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Remember a SQL function is a reusable block of SQL code that can be called/invoked to perform a specific task in a database</a:t>
            </a:r>
          </a:p>
          <a:p>
            <a:pPr marL="457200" lvl="1" indent="0">
              <a:buNone/>
            </a:pPr>
            <a:endParaRPr lang="en-US" dirty="0">
              <a:solidFill>
                <a:srgbClr val="2D2D2D"/>
              </a:solidFill>
              <a:latin typeface="oxygen" panose="020F0502020204030204" pitchFamily="34" charset="0"/>
            </a:endParaRPr>
          </a:p>
          <a:p>
            <a:pPr lvl="1"/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Aggregate functions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- Perform a calculation on a set of values and return a single value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 COUNT(), MAX(), AVG()</a:t>
            </a:r>
          </a:p>
          <a:p>
            <a:pPr lvl="1"/>
            <a:endParaRPr lang="en-US" b="0" i="0" dirty="0">
              <a:solidFill>
                <a:srgbClr val="2D2D2D"/>
              </a:solidFill>
              <a:effectLst/>
              <a:latin typeface="oxygen" panose="020F0502020204030204" pitchFamily="34" charset="0"/>
            </a:endParaRPr>
          </a:p>
          <a:p>
            <a:pPr lvl="1"/>
            <a:endParaRPr lang="en-US" dirty="0">
              <a:solidFill>
                <a:srgbClr val="2D2D2D"/>
              </a:solidFill>
              <a:latin typeface="oxygen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6629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formation Slid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formation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7D047DAB2764FBE8B85865ADF125C" ma:contentTypeVersion="0" ma:contentTypeDescription="Create a new document." ma:contentTypeScope="" ma:versionID="3154522c01a2510568c44eaa3f8677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9784AE-7718-4684-9BBC-9AAC52D5A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30F82F-BEB8-4CE5-BAAE-EC5C7B644B7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49E43F2-009D-4FD5-9629-B1B9A3DF71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12772</TotalTime>
  <Words>670</Words>
  <Application>Microsoft Macintosh PowerPoint</Application>
  <PresentationFormat>On-screen Show (4:3)</PresentationFormat>
  <Paragraphs>115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-apple-system</vt:lpstr>
      <vt:lpstr>Arial</vt:lpstr>
      <vt:lpstr>Calibri</vt:lpstr>
      <vt:lpstr>Fira Code</vt:lpstr>
      <vt:lpstr>Monaco</vt:lpstr>
      <vt:lpstr>oxygen</vt:lpstr>
      <vt:lpstr>Title Slide 02</vt:lpstr>
      <vt:lpstr>Title Slide 03</vt:lpstr>
      <vt:lpstr>Information Slide 01</vt:lpstr>
      <vt:lpstr>Information Slide 02</vt:lpstr>
      <vt:lpstr>Aggregates in SQL</vt:lpstr>
      <vt:lpstr>Introduction</vt:lpstr>
      <vt:lpstr>Learning Objectives</vt:lpstr>
      <vt:lpstr>Agenda</vt:lpstr>
      <vt:lpstr>What is an aggregate?</vt:lpstr>
      <vt:lpstr>Example 1</vt:lpstr>
      <vt:lpstr>Example 2</vt:lpstr>
      <vt:lpstr>Agenda</vt:lpstr>
      <vt:lpstr>Aggregate Functions</vt:lpstr>
      <vt:lpstr>Minimum Function</vt:lpstr>
      <vt:lpstr>Maximum Function</vt:lpstr>
      <vt:lpstr>Average Function</vt:lpstr>
      <vt:lpstr>Key Points</vt:lpstr>
      <vt:lpstr>Agenda</vt:lpstr>
      <vt:lpstr>Exercise</vt:lpstr>
      <vt:lpstr>Exercise 1</vt:lpstr>
      <vt:lpstr>Exercise 1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Aleks Jovanovich</cp:lastModifiedBy>
  <cp:revision>263</cp:revision>
  <cp:lastPrinted>2018-09-19T19:48:01Z</cp:lastPrinted>
  <dcterms:created xsi:type="dcterms:W3CDTF">2010-04-12T23:12:02Z</dcterms:created>
  <dcterms:modified xsi:type="dcterms:W3CDTF">2023-12-26T15:53:01Z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