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26"/>
  </p:notesMasterIdLst>
  <p:handoutMasterIdLst>
    <p:handoutMasterId r:id="rId27"/>
  </p:handoutMasterIdLst>
  <p:sldIdLst>
    <p:sldId id="256" r:id="rId8"/>
    <p:sldId id="305" r:id="rId9"/>
    <p:sldId id="310" r:id="rId10"/>
    <p:sldId id="320" r:id="rId11"/>
    <p:sldId id="311" r:id="rId12"/>
    <p:sldId id="312" r:id="rId13"/>
    <p:sldId id="313" r:id="rId14"/>
    <p:sldId id="321" r:id="rId15"/>
    <p:sldId id="315" r:id="rId16"/>
    <p:sldId id="316" r:id="rId17"/>
    <p:sldId id="317" r:id="rId18"/>
    <p:sldId id="322" r:id="rId19"/>
    <p:sldId id="319" r:id="rId20"/>
    <p:sldId id="323" r:id="rId21"/>
    <p:sldId id="314" r:id="rId22"/>
    <p:sldId id="318" r:id="rId23"/>
    <p:sldId id="324" r:id="rId24"/>
    <p:sldId id="309" r:id="rId25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499" autoAdjust="0"/>
  </p:normalViewPr>
  <p:slideViewPr>
    <p:cSldViewPr snapToGrid="0" snapToObjects="1">
      <p:cViewPr varScale="1">
        <p:scale>
          <a:sx n="106" d="100"/>
          <a:sy n="106" d="100"/>
        </p:scale>
        <p:origin x="2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12/5/23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us your speaking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2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Aggregates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3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Function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 Function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34" charset="0"/>
              </a:rPr>
              <a:t>This returns the largest value in a given column.</a:t>
            </a:r>
          </a:p>
          <a:p>
            <a:pPr lvl="1"/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Function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Average Function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34" charset="0"/>
              </a:rPr>
              <a:t>This returns the mean value in a given column.</a:t>
            </a:r>
          </a:p>
        </p:txBody>
      </p:sp>
      <p:pic>
        <p:nvPicPr>
          <p:cNvPr id="2" name="Picture 2" descr="Mean, median and mode">
            <a:extLst>
              <a:ext uri="{FF2B5EF4-FFF2-40B4-BE49-F238E27FC236}">
                <a16:creationId xmlns:a16="http://schemas.microsoft.com/office/drawing/2014/main" id="{B0B6DE5A-747F-1681-8D0C-0B6F792B3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t="1" r="-1" b="25981"/>
          <a:stretch/>
        </p:blipFill>
        <p:spPr bwMode="auto">
          <a:xfrm>
            <a:off x="3087102" y="2602484"/>
            <a:ext cx="2855495" cy="303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6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Define Function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SQL Context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697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The Syntax for the functions described:</a:t>
            </a:r>
          </a:p>
          <a:p>
            <a:pPr marL="0" indent="0" algn="ctr">
              <a:buNone/>
            </a:pPr>
            <a:endParaRPr lang="en-US" dirty="0">
              <a:latin typeface="Monaco" pitchFamily="2" charset="77"/>
            </a:endParaRPr>
          </a:p>
          <a:p>
            <a:pPr marL="0" indent="0" algn="ctr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		</a:t>
            </a:r>
            <a:r>
              <a:rPr lang="en-US" dirty="0">
                <a:solidFill>
                  <a:srgbClr val="00B050"/>
                </a:solidFill>
                <a:effectLst/>
                <a:latin typeface="Monaco" pitchFamily="2" charset="77"/>
              </a:rPr>
              <a:t> SELECT </a:t>
            </a:r>
            <a:r>
              <a:rPr lang="en-US" dirty="0">
                <a:solidFill>
                  <a:schemeClr val="tx2"/>
                </a:solidFill>
                <a:effectLst/>
                <a:latin typeface="Monaco" pitchFamily="2" charset="77"/>
              </a:rPr>
              <a:t>MIN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 pitchFamily="2" charset="77"/>
              </a:rPr>
              <a:t>Column_name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effectLst/>
                <a:latin typeface="Monaco" pitchFamily="2" charset="77"/>
              </a:rPr>
              <a:t>						 MAX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 pitchFamily="2" charset="77"/>
              </a:rPr>
              <a:t>Column_name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effectLst/>
                <a:latin typeface="Monaco" pitchFamily="2" charset="77"/>
              </a:rPr>
              <a:t>						 AVG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Monaco" pitchFamily="2" charset="77"/>
              </a:rPr>
              <a:t>Column_name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			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  <a:latin typeface="Monaco" pitchFamily="2" charset="77"/>
              </a:rPr>
              <a:t>FROM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  <a:latin typeface="Monaco" pitchFamily="2" charset="77"/>
              </a:rPr>
              <a:t>Table_name</a:t>
            </a:r>
            <a:endParaRPr lang="en-US" dirty="0">
              <a:solidFill>
                <a:schemeClr val="tx2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428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Define Function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SQL Context</a:t>
            </a:r>
          </a:p>
          <a:p>
            <a:pPr marL="457200" indent="-457200" algn="l">
              <a:buAutoNum type="arabicPeriod"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Exercise 1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008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 will be using the World Wide Importers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localhost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localdb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)\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MSSQLLocalDB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WorldWideImporters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07C6C-4FD8-3577-81EF-53041EE1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58" y="2636459"/>
            <a:ext cx="3415092" cy="34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2D2D2D"/>
                </a:solidFill>
                <a:latin typeface="oxygen" panose="020F0502020204030204" pitchFamily="34" charset="0"/>
              </a:rPr>
              <a:t>Situation</a:t>
            </a: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34" charset="0"/>
              </a:rPr>
              <a:t>: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warehouse manager wondered if we could assist in tracking their cold room temperatures.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They want to know the minimum, maximum, and average temperature for the cold room. 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Take 5 – 10 Minutes 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Raise your hand when you have finished</a:t>
            </a:r>
            <a:endParaRPr lang="en-US" b="0" i="0" dirty="0">
              <a:solidFill>
                <a:srgbClr val="2D2D2D"/>
              </a:solidFill>
              <a:effectLst/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2D2D2D"/>
                </a:solidFill>
                <a:latin typeface="oxygen" panose="020F0502020204030204" pitchFamily="34" charset="0"/>
              </a:rPr>
              <a:t>Answer</a:t>
            </a:r>
          </a:p>
          <a:p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Monaco" pitchFamily="2" charset="77"/>
              </a:rPr>
              <a:t>SELECT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effectLst/>
                <a:latin typeface="Monaco" pitchFamily="2" charset="77"/>
              </a:rPr>
              <a:t>MIN</a:t>
            </a:r>
            <a:r>
              <a:rPr lang="en-US" dirty="0">
                <a:latin typeface="Monaco" pitchFamily="2" charset="77"/>
              </a:rPr>
              <a:t>(Temperature), </a:t>
            </a:r>
          </a:p>
          <a:p>
            <a:pPr marL="914400" lvl="2" indent="0">
              <a:buNone/>
            </a:pPr>
            <a:r>
              <a:rPr lang="en-US" dirty="0">
                <a:effectLst/>
                <a:latin typeface="Monaco" pitchFamily="2" charset="77"/>
              </a:rPr>
              <a:t>MAX</a:t>
            </a:r>
            <a:r>
              <a:rPr lang="en-US" dirty="0">
                <a:latin typeface="Monaco" pitchFamily="2" charset="77"/>
              </a:rPr>
              <a:t>(Temperature), </a:t>
            </a:r>
          </a:p>
          <a:p>
            <a:pPr marL="914400" lvl="2" indent="0">
              <a:buNone/>
            </a:pPr>
            <a:r>
              <a:rPr lang="en-US" dirty="0">
                <a:effectLst/>
                <a:latin typeface="Monaco" pitchFamily="2" charset="77"/>
              </a:rPr>
              <a:t>AVG</a:t>
            </a:r>
            <a:r>
              <a:rPr lang="en-US" dirty="0">
                <a:latin typeface="Monaco" pitchFamily="2" charset="77"/>
              </a:rPr>
              <a:t>(Temperature) </a:t>
            </a:r>
            <a:r>
              <a:rPr lang="en-US" dirty="0">
                <a:effectLst/>
                <a:latin typeface="Monaco" pitchFamily="2" charset="77"/>
              </a:rPr>
              <a:t>FROM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effectLst/>
                <a:latin typeface="Monaco" pitchFamily="2" charset="77"/>
              </a:rPr>
              <a:t>Warehouse</a:t>
            </a:r>
            <a:r>
              <a:rPr lang="en-US" dirty="0" err="1">
                <a:latin typeface="Monaco" pitchFamily="2" charset="77"/>
              </a:rPr>
              <a:t>.</a:t>
            </a:r>
            <a:r>
              <a:rPr lang="en-US" dirty="0" err="1">
                <a:effectLst/>
                <a:latin typeface="Monaco" pitchFamily="2" charset="77"/>
              </a:rPr>
              <a:t>ColdRoomTemperatures</a:t>
            </a:r>
            <a:endParaRPr lang="en-US" dirty="0">
              <a:effectLst/>
              <a:latin typeface="Monaco" pitchFamily="2" charset="77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2D2D2D"/>
              </a:solidFill>
              <a:latin typeface="Monaco" pitchFamily="2" charset="77"/>
            </a:endParaRPr>
          </a:p>
          <a:p>
            <a:pPr marL="914400" lvl="2" indent="0">
              <a:buNone/>
            </a:pPr>
            <a:endParaRPr lang="en-US" dirty="0">
              <a:solidFill>
                <a:srgbClr val="2D2D2D"/>
              </a:solidFill>
              <a:effectLst/>
              <a:latin typeface="Monaco" pitchFamily="2" charset="77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2D2D2D"/>
              </a:solidFill>
              <a:effectLst/>
              <a:latin typeface="Monaco" pitchFamily="2" charset="7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5E3F89-5288-7E02-5637-A4C5645A4441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3612674"/>
          <a:ext cx="7886700" cy="7772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1718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60335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6046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(No column name)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(No column name)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(No column name)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0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3.00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4.70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3.750000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5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7AEAF-90B9-097F-CBC2-E4EC09FBF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19" y="2883558"/>
            <a:ext cx="6400800" cy="987401"/>
          </a:xfrm>
        </p:spPr>
        <p:txBody>
          <a:bodyPr/>
          <a:lstStyle/>
          <a:p>
            <a:pPr algn="ctr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671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Aggregation functions in SQL allows us to gain quantitative insight quickly 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ums, averages, minimums, maximums, and other transformations.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 can also be grouped and aggregated for building strings. In this lesson, we will look at common aggregations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Calculate the average of a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Determine the minimum and maximum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Count the number of values and unique values for a field.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Aggregate strings into a delimited list.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Define Function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225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8149"/>
            <a:ext cx="8229600" cy="428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an aggregate?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i="0" dirty="0">
                <a:effectLst/>
              </a:rPr>
              <a:t>ggregation</a:t>
            </a:r>
            <a:r>
              <a:rPr lang="en-US" b="0" i="0" dirty="0">
                <a:effectLst/>
              </a:rPr>
              <a:t> is </a:t>
            </a:r>
            <a:r>
              <a:rPr lang="en-US" dirty="0"/>
              <a:t>the process of combining a set of values into a single value</a:t>
            </a:r>
            <a:endParaRPr lang="en-US" b="0" i="0" dirty="0">
              <a:effectLst/>
            </a:endParaRPr>
          </a:p>
        </p:txBody>
      </p:sp>
      <p:pic>
        <p:nvPicPr>
          <p:cNvPr id="1026" name="Picture 2" descr="SQLAlchemy - Aggregate Functions - GeeksforGeeks">
            <a:extLst>
              <a:ext uri="{FF2B5EF4-FFF2-40B4-BE49-F238E27FC236}">
                <a16:creationId xmlns:a16="http://schemas.microsoft.com/office/drawing/2014/main" id="{04746D60-14CD-18C1-FF2C-E77FBB3F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538" y="1761422"/>
            <a:ext cx="5619262" cy="36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46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Suppose we want total dollar values for purchase orders, orders, or invoices.  We can use aggregates to calculate: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he sums of multiple purchase orders and overall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Minimum and maximum values for those purchase orders or invoices</a:t>
            </a:r>
          </a:p>
        </p:txBody>
      </p:sp>
    </p:spTree>
    <p:extLst>
      <p:ext uri="{BB962C8B-B14F-4D97-AF65-F5344CB8AC3E}">
        <p14:creationId xmlns:p14="http://schemas.microsoft.com/office/powerpoint/2010/main" val="10026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Suppose we are teachers with students' assignment grades in a table. We can use aggregates to tell us: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hat students are at the top and which are at the bottom 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hat the average grade is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ow many assignments were submitted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ow many unique students are enrolled in our class</a:t>
            </a:r>
          </a:p>
        </p:txBody>
      </p:sp>
    </p:spTree>
    <p:extLst>
      <p:ext uri="{BB962C8B-B14F-4D97-AF65-F5344CB8AC3E}">
        <p14:creationId xmlns:p14="http://schemas.microsoft.com/office/powerpoint/2010/main" val="160897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Define Function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03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Function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 Function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34" charset="0"/>
              </a:rPr>
              <a:t>This returns the smallest value in a given column.</a:t>
            </a:r>
          </a:p>
          <a:p>
            <a:pPr lvl="1"/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131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12734</TotalTime>
  <Words>486</Words>
  <Application>Microsoft Macintosh PowerPoint</Application>
  <PresentationFormat>On-screen Show (4:3)</PresentationFormat>
  <Paragraphs>100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Calibri</vt:lpstr>
      <vt:lpstr>Monaco</vt:lpstr>
      <vt:lpstr>oxygen</vt:lpstr>
      <vt:lpstr>Title Slide 02</vt:lpstr>
      <vt:lpstr>Title Slide 03</vt:lpstr>
      <vt:lpstr>Information Slide 01</vt:lpstr>
      <vt:lpstr>Information Slide 02</vt:lpstr>
      <vt:lpstr>Aggregates in SQL</vt:lpstr>
      <vt:lpstr>Introduction</vt:lpstr>
      <vt:lpstr>Learning Objectives</vt:lpstr>
      <vt:lpstr>Agenda</vt:lpstr>
      <vt:lpstr>What is an aggregate?</vt:lpstr>
      <vt:lpstr>Example 1</vt:lpstr>
      <vt:lpstr>Example 2</vt:lpstr>
      <vt:lpstr>Agenda</vt:lpstr>
      <vt:lpstr>Function 1</vt:lpstr>
      <vt:lpstr>Function 2</vt:lpstr>
      <vt:lpstr>Function 3</vt:lpstr>
      <vt:lpstr>Agenda</vt:lpstr>
      <vt:lpstr>SQL Statement</vt:lpstr>
      <vt:lpstr>Agenda</vt:lpstr>
      <vt:lpstr>Exercise</vt:lpstr>
      <vt:lpstr>Exercise 1</vt:lpstr>
      <vt:lpstr>Exercise 1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262</cp:revision>
  <cp:lastPrinted>2018-09-19T19:48:01Z</cp:lastPrinted>
  <dcterms:created xsi:type="dcterms:W3CDTF">2010-04-12T23:12:02Z</dcterms:created>
  <dcterms:modified xsi:type="dcterms:W3CDTF">2023-12-06T19:03:35Z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