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56" r:id="rId5"/>
    <p:sldId id="272" r:id="rId6"/>
    <p:sldId id="588" r:id="rId7"/>
    <p:sldId id="259" r:id="rId8"/>
    <p:sldId id="273" r:id="rId9"/>
    <p:sldId id="297" r:id="rId10"/>
    <p:sldId id="320" r:id="rId11"/>
    <p:sldId id="577" r:id="rId12"/>
    <p:sldId id="277" r:id="rId13"/>
    <p:sldId id="327" r:id="rId14"/>
    <p:sldId id="329" r:id="rId15"/>
    <p:sldId id="578" r:id="rId16"/>
    <p:sldId id="290" r:id="rId17"/>
    <p:sldId id="576" r:id="rId18"/>
    <p:sldId id="306" r:id="rId19"/>
    <p:sldId id="593" r:id="rId20"/>
    <p:sldId id="322" r:id="rId21"/>
    <p:sldId id="547" r:id="rId22"/>
    <p:sldId id="5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D67544-8007-1E3A-27E6-109EF5FA70C5}" name="Timothy Cenna" initials="TC" userId="S::timothy_cenna@progressive.com::7efcffd5-e020-4e06-a0f0-8fe0625b5d36" providerId="AD"/>
  <p188:author id="{20113190-579F-FEE8-F716-34C08FFF125A}" name="Krista L Bair" initials="KLB" userId="S::Krista_L_Bair@Progressive.com::fb962f34-5d75-4c60-9117-6c7f4652c4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pril C Smith" initials="ACS" lastIdx="2" clrIdx="0">
    <p:extLst>
      <p:ext uri="{19B8F6BF-5375-455C-9EA6-DF929625EA0E}">
        <p15:presenceInfo xmlns:p15="http://schemas.microsoft.com/office/powerpoint/2012/main" userId="S::APRIL_C_SMITH@Progressive.com::8519dba4-55c7-4f6d-a4e7-e4fd03e50e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7" autoAdjust="0"/>
    <p:restoredTop sz="93878" autoAdjust="0"/>
  </p:normalViewPr>
  <p:slideViewPr>
    <p:cSldViewPr snapToGrid="0">
      <p:cViewPr varScale="1">
        <p:scale>
          <a:sx n="120" d="100"/>
          <a:sy n="120" d="100"/>
        </p:scale>
        <p:origin x="880" y="184"/>
      </p:cViewPr>
      <p:guideLst/>
    </p:cSldViewPr>
  </p:slideViewPr>
  <p:notesTextViewPr>
    <p:cViewPr>
      <p:scale>
        <a:sx n="1" d="1"/>
        <a:sy n="1" d="1"/>
      </p:scale>
      <p:origin x="0" y="0"/>
    </p:cViewPr>
  </p:notesTextViewPr>
  <p:notesViewPr>
    <p:cSldViewPr snapToGrid="0">
      <p:cViewPr>
        <p:scale>
          <a:sx n="100" d="100"/>
          <a:sy n="100" d="100"/>
        </p:scale>
        <p:origin x="162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5CD8-7EFA-422E-8AD2-BF3EF4609C4E}" type="datetimeFigureOut">
              <a:rPr lang="en-US" smtClean="0"/>
              <a:t>3/13/24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8518-7A02-4BE2-8CB1-47F3A86B7FD4}" type="slidenum">
              <a:rPr lang="en-US" smtClean="0"/>
              <a:t>‹#›</a:t>
            </a:fld>
            <a:endParaRPr lang="en-US"/>
          </a:p>
        </p:txBody>
      </p:sp>
    </p:spTree>
    <p:extLst>
      <p:ext uri="{BB962C8B-B14F-4D97-AF65-F5344CB8AC3E}">
        <p14:creationId xmlns:p14="http://schemas.microsoft.com/office/powerpoint/2010/main" val="331956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Slide 8 (00:10)</a:t>
            </a:r>
          </a:p>
          <a:p>
            <a:endParaRPr lang="en-US" dirty="0"/>
          </a:p>
          <a:p>
            <a:r>
              <a:rPr lang="en-US" dirty="0"/>
              <a:t>You are welcome to use a calculator or open Excel to do your work.</a:t>
            </a:r>
          </a:p>
          <a:p>
            <a:endParaRPr lang="en-US" dirty="0"/>
          </a:p>
          <a:p>
            <a:r>
              <a:rPr lang="en-US" dirty="0"/>
              <a:t>Instructor Notes:  We will visit a topic 3 times. </a:t>
            </a:r>
          </a:p>
          <a:p>
            <a:pPr marL="228600" indent="-228600">
              <a:buAutoNum type="arabicPeriod"/>
            </a:pPr>
            <a:r>
              <a:rPr lang="en-US" dirty="0"/>
              <a:t>Ppt slide</a:t>
            </a:r>
          </a:p>
          <a:p>
            <a:pPr marL="228600" indent="-228600">
              <a:buAutoNum type="arabicPeriod"/>
            </a:pPr>
            <a:r>
              <a:rPr lang="en-US" dirty="0"/>
              <a:t>Khan Academy video</a:t>
            </a:r>
          </a:p>
          <a:p>
            <a:pPr marL="228600" indent="-228600">
              <a:buAutoNum type="arabicPeriod"/>
            </a:pPr>
            <a:r>
              <a:rPr lang="en-US" dirty="0"/>
              <a:t>Practice problems in excel spreadsheet workbook.</a:t>
            </a:r>
          </a:p>
          <a:p>
            <a:pPr marL="228600" indent="-228600">
              <a:buAutoNum type="arabicPeriod"/>
            </a:pPr>
            <a:endParaRPr lang="en-US" dirty="0"/>
          </a:p>
          <a:p>
            <a:r>
              <a:rPr lang="en-US" dirty="0"/>
              <a:t>Have students save a local copy of the workbook spreadsheet for participation.  Open spreadsheet and save a copy.</a:t>
            </a:r>
          </a:p>
        </p:txBody>
      </p:sp>
      <p:sp>
        <p:nvSpPr>
          <p:cNvPr id="4" name="Slide Number Placeholder 3"/>
          <p:cNvSpPr>
            <a:spLocks noGrp="1"/>
          </p:cNvSpPr>
          <p:nvPr>
            <p:ph type="sldNum" sz="quarter" idx="5"/>
          </p:nvPr>
        </p:nvSpPr>
        <p:spPr/>
        <p:txBody>
          <a:bodyPr/>
          <a:lstStyle/>
          <a:p>
            <a:fld id="{37338518-7A02-4BE2-8CB1-47F3A86B7FD4}" type="slidenum">
              <a:rPr lang="en-US" smtClean="0"/>
              <a:t>1</a:t>
            </a:fld>
            <a:endParaRPr lang="en-US"/>
          </a:p>
        </p:txBody>
      </p:sp>
    </p:spTree>
    <p:extLst>
      <p:ext uri="{BB962C8B-B14F-4D97-AF65-F5344CB8AC3E}">
        <p14:creationId xmlns:p14="http://schemas.microsoft.com/office/powerpoint/2010/main" val="2421133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10</a:t>
            </a:fld>
            <a:endParaRPr lang="en-US"/>
          </a:p>
        </p:txBody>
      </p:sp>
    </p:spTree>
    <p:extLst>
      <p:ext uri="{BB962C8B-B14F-4D97-AF65-F5344CB8AC3E}">
        <p14:creationId xmlns:p14="http://schemas.microsoft.com/office/powerpoint/2010/main" val="6440761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11</a:t>
            </a:fld>
            <a:endParaRPr lang="en-US"/>
          </a:p>
        </p:txBody>
      </p:sp>
    </p:spTree>
    <p:extLst>
      <p:ext uri="{BB962C8B-B14F-4D97-AF65-F5344CB8AC3E}">
        <p14:creationId xmlns:p14="http://schemas.microsoft.com/office/powerpoint/2010/main" val="2066604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12</a:t>
            </a:fld>
            <a:endParaRPr lang="en-US"/>
          </a:p>
        </p:txBody>
      </p:sp>
    </p:spTree>
    <p:extLst>
      <p:ext uri="{BB962C8B-B14F-4D97-AF65-F5344CB8AC3E}">
        <p14:creationId xmlns:p14="http://schemas.microsoft.com/office/powerpoint/2010/main" val="993904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83100"/>
            <a:ext cx="5486400" cy="3600450"/>
          </a:xfrm>
        </p:spPr>
        <p:txBody>
          <a:bodyPr/>
          <a:lstStyle/>
          <a:p>
            <a:endParaRPr lang="en-US" dirty="0"/>
          </a:p>
          <a:p>
            <a:r>
              <a:rPr lang="en-US" dirty="0"/>
              <a:t>Walk through Loss Ratio Example in Excel file:  </a:t>
            </a:r>
            <a:r>
              <a:rPr lang="en-US" b="1" dirty="0"/>
              <a:t>Weighted Average 1.</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13</a:t>
            </a:fld>
            <a:endParaRPr lang="en-US"/>
          </a:p>
        </p:txBody>
      </p:sp>
    </p:spTree>
    <p:extLst>
      <p:ext uri="{BB962C8B-B14F-4D97-AF65-F5344CB8AC3E}">
        <p14:creationId xmlns:p14="http://schemas.microsoft.com/office/powerpoint/2010/main" val="2236295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14</a:t>
            </a:fld>
            <a:endParaRPr lang="en-US"/>
          </a:p>
        </p:txBody>
      </p:sp>
    </p:spTree>
    <p:extLst>
      <p:ext uri="{BB962C8B-B14F-4D97-AF65-F5344CB8AC3E}">
        <p14:creationId xmlns:p14="http://schemas.microsoft.com/office/powerpoint/2010/main" val="24095467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15</a:t>
            </a:fld>
            <a:endParaRPr lang="en-US"/>
          </a:p>
        </p:txBody>
      </p:sp>
    </p:spTree>
    <p:extLst>
      <p:ext uri="{BB962C8B-B14F-4D97-AF65-F5344CB8AC3E}">
        <p14:creationId xmlns:p14="http://schemas.microsoft.com/office/powerpoint/2010/main" val="1085670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Analysts are consistently asked, year over year – how did it change? </a:t>
            </a:r>
          </a:p>
          <a:p>
            <a:endParaRPr lang="en-US" dirty="0"/>
          </a:p>
          <a:p>
            <a:r>
              <a:rPr lang="en-US" dirty="0"/>
              <a:t>What would happen if May was 32,000 and October was 23,000?  A: 28% decrease.</a:t>
            </a:r>
          </a:p>
          <a:p>
            <a:endParaRPr lang="en-US" i="1" dirty="0"/>
          </a:p>
          <a:p>
            <a:r>
              <a:rPr lang="en-US" dirty="0"/>
              <a:t>This is a good time to show that a 50% decrease (from 32,000 to 16,000) requires a 100% increase to get back to where you started. Use excel tab.</a:t>
            </a:r>
          </a:p>
        </p:txBody>
      </p:sp>
      <p:sp>
        <p:nvSpPr>
          <p:cNvPr id="4" name="Slide Number Placeholder 3"/>
          <p:cNvSpPr>
            <a:spLocks noGrp="1"/>
          </p:cNvSpPr>
          <p:nvPr>
            <p:ph type="sldNum" sz="quarter" idx="5"/>
          </p:nvPr>
        </p:nvSpPr>
        <p:spPr/>
        <p:txBody>
          <a:bodyPr/>
          <a:lstStyle/>
          <a:p>
            <a:fld id="{37338518-7A02-4BE2-8CB1-47F3A86B7FD4}" type="slidenum">
              <a:rPr lang="en-US" smtClean="0"/>
              <a:t>16</a:t>
            </a:fld>
            <a:endParaRPr lang="en-US"/>
          </a:p>
        </p:txBody>
      </p:sp>
    </p:spTree>
    <p:extLst>
      <p:ext uri="{BB962C8B-B14F-4D97-AF65-F5344CB8AC3E}">
        <p14:creationId xmlns:p14="http://schemas.microsoft.com/office/powerpoint/2010/main" val="2593309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17</a:t>
            </a:fld>
            <a:endParaRPr lang="en-US"/>
          </a:p>
        </p:txBody>
      </p:sp>
    </p:spTree>
    <p:extLst>
      <p:ext uri="{BB962C8B-B14F-4D97-AF65-F5344CB8AC3E}">
        <p14:creationId xmlns:p14="http://schemas.microsoft.com/office/powerpoint/2010/main" val="3541212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18</a:t>
            </a:fld>
            <a:endParaRPr lang="en-US"/>
          </a:p>
        </p:txBody>
      </p:sp>
    </p:spTree>
    <p:extLst>
      <p:ext uri="{BB962C8B-B14F-4D97-AF65-F5344CB8AC3E}">
        <p14:creationId xmlns:p14="http://schemas.microsoft.com/office/powerpoint/2010/main" val="15151097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19</a:t>
            </a:fld>
            <a:endParaRPr lang="en-US"/>
          </a:p>
        </p:txBody>
      </p:sp>
    </p:spTree>
    <p:extLst>
      <p:ext uri="{BB962C8B-B14F-4D97-AF65-F5344CB8AC3E}">
        <p14:creationId xmlns:p14="http://schemas.microsoft.com/office/powerpoint/2010/main" val="205680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B91F4FEB-FD65-48FA-A6EB-5237B73EA64B}" type="slidenum">
              <a:rPr lang="en-US" smtClean="0"/>
              <a:t>2</a:t>
            </a:fld>
            <a:endParaRPr lang="en-US"/>
          </a:p>
        </p:txBody>
      </p:sp>
    </p:spTree>
    <p:extLst>
      <p:ext uri="{BB962C8B-B14F-4D97-AF65-F5344CB8AC3E}">
        <p14:creationId xmlns:p14="http://schemas.microsoft.com/office/powerpoint/2010/main" val="1225402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B91F4FEB-FD65-48FA-A6EB-5237B73EA64B}" type="slidenum">
              <a:rPr lang="en-US" smtClean="0"/>
              <a:t>3</a:t>
            </a:fld>
            <a:endParaRPr lang="en-US"/>
          </a:p>
        </p:txBody>
      </p:sp>
    </p:spTree>
    <p:extLst>
      <p:ext uri="{BB962C8B-B14F-4D97-AF65-F5344CB8AC3E}">
        <p14:creationId xmlns:p14="http://schemas.microsoft.com/office/powerpoint/2010/main" val="1609296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1854200"/>
          </a:xfrm>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a:t>
            </a:fld>
            <a:endParaRPr lang="en-US"/>
          </a:p>
        </p:txBody>
      </p:sp>
    </p:spTree>
    <p:extLst>
      <p:ext uri="{BB962C8B-B14F-4D97-AF65-F5344CB8AC3E}">
        <p14:creationId xmlns:p14="http://schemas.microsoft.com/office/powerpoint/2010/main" val="27098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5</a:t>
            </a:fld>
            <a:endParaRPr lang="en-US"/>
          </a:p>
        </p:txBody>
      </p:sp>
    </p:spTree>
    <p:extLst>
      <p:ext uri="{BB962C8B-B14F-4D97-AF65-F5344CB8AC3E}">
        <p14:creationId xmlns:p14="http://schemas.microsoft.com/office/powerpoint/2010/main" val="1837742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810000"/>
          </a:xfrm>
        </p:spPr>
        <p:txBody>
          <a:bodyPr/>
          <a:lstStyle/>
          <a:p>
            <a:pPr lvl="1"/>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a:t>
            </a:fld>
            <a:endParaRPr lang="en-US"/>
          </a:p>
        </p:txBody>
      </p:sp>
    </p:spTree>
    <p:extLst>
      <p:ext uri="{BB962C8B-B14F-4D97-AF65-F5344CB8AC3E}">
        <p14:creationId xmlns:p14="http://schemas.microsoft.com/office/powerpoint/2010/main" val="246101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Please Excuse My Dear Aunt Sally</a:t>
            </a:r>
          </a:p>
          <a:p>
            <a:endParaRPr lang="en-US" dirty="0"/>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a:t>
            </a:fld>
            <a:endParaRPr lang="en-US"/>
          </a:p>
        </p:txBody>
      </p:sp>
    </p:spTree>
    <p:extLst>
      <p:ext uri="{BB962C8B-B14F-4D97-AF65-F5344CB8AC3E}">
        <p14:creationId xmlns:p14="http://schemas.microsoft.com/office/powerpoint/2010/main" val="2850755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8</a:t>
            </a:fld>
            <a:endParaRPr lang="en-US"/>
          </a:p>
        </p:txBody>
      </p:sp>
    </p:spTree>
    <p:extLst>
      <p:ext uri="{BB962C8B-B14F-4D97-AF65-F5344CB8AC3E}">
        <p14:creationId xmlns:p14="http://schemas.microsoft.com/office/powerpoint/2010/main" val="823040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9</a:t>
            </a:fld>
            <a:endParaRPr lang="en-US"/>
          </a:p>
        </p:txBody>
      </p:sp>
    </p:spTree>
    <p:extLst>
      <p:ext uri="{BB962C8B-B14F-4D97-AF65-F5344CB8AC3E}">
        <p14:creationId xmlns:p14="http://schemas.microsoft.com/office/powerpoint/2010/main" val="1148360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grammer Title Slid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2213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rogrammer Imag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394856" y="1298865"/>
            <a:ext cx="4686300" cy="4145972"/>
          </a:xfrm>
        </p:spPr>
        <p:txBody>
          <a:bodyPr/>
          <a:lstStyle>
            <a:lvl1pPr marL="0" indent="0" algn="l">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168310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grammer Imag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350819"/>
            <a:ext cx="4894118" cy="4208318"/>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90561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1908-AC15-4068-9083-59C86619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FF968-F565-4E72-B4A0-793B681A0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4836B-A8C3-4950-A9AB-DEAE7A69C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3D8E1-55E8-4AC1-98FE-A565D8FAB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2ADDA-318C-428F-A34A-B115FCCA7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75DA2-E151-427A-9DBC-309549D80B25}"/>
              </a:ext>
            </a:extLst>
          </p:cNvPr>
          <p:cNvSpPr>
            <a:spLocks noGrp="1"/>
          </p:cNvSpPr>
          <p:nvPr>
            <p:ph type="dt" sz="half" idx="10"/>
          </p:nvPr>
        </p:nvSpPr>
        <p:spPr/>
        <p:txBody>
          <a:bodyPr/>
          <a:lstStyle/>
          <a:p>
            <a:fld id="{EF25044E-0F1F-48E3-93BA-64597E07FA91}" type="datetimeFigureOut">
              <a:rPr lang="en-US" smtClean="0"/>
              <a:t>3/13/24</a:t>
            </a:fld>
            <a:endParaRPr lang="en-US"/>
          </a:p>
        </p:txBody>
      </p:sp>
      <p:sp>
        <p:nvSpPr>
          <p:cNvPr id="8" name="Footer Placeholder 7">
            <a:extLst>
              <a:ext uri="{FF2B5EF4-FFF2-40B4-BE49-F238E27FC236}">
                <a16:creationId xmlns:a16="http://schemas.microsoft.com/office/drawing/2014/main" id="{182F973B-AFBA-496C-B8DA-6B75678BA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E69330-1DE6-468B-8867-A37DAA0FD9AC}"/>
              </a:ext>
            </a:extLst>
          </p:cNvPr>
          <p:cNvSpPr>
            <a:spLocks noGrp="1"/>
          </p:cNvSpPr>
          <p:nvPr>
            <p:ph type="sldNum" sz="quarter" idx="12"/>
          </p:nvPr>
        </p:nvSpPr>
        <p:spPr/>
        <p:txBody>
          <a:bodyPr/>
          <a:lstStyle/>
          <a:p>
            <a:fld id="{9D246384-E44B-49F4-BBC1-A3C986087F83}" type="slidenum">
              <a:rPr lang="en-US" smtClean="0"/>
              <a:t>‹#›</a:t>
            </a:fld>
            <a:endParaRPr lang="en-US"/>
          </a:p>
        </p:txBody>
      </p:sp>
    </p:spTree>
    <p:extLst>
      <p:ext uri="{BB962C8B-B14F-4D97-AF65-F5344CB8AC3E}">
        <p14:creationId xmlns:p14="http://schemas.microsoft.com/office/powerpoint/2010/main" val="100671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ogrammer Title Slide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334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ogrammer Section Tit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988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rogrammer Section Tit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797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Programmer Content Patter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07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rogrammer Content Plai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795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92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Programmer Content Patter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06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244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Programmer Content Plai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3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rogrammer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413165"/>
            <a:ext cx="4894118" cy="4031672"/>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4279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6DD34-3FE0-454A-9D05-58AC9E6E5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6EB66-055D-E843-912F-0D7C3646F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979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defTabSz="914400" rtl="0" eaLnBrk="1" latinLnBrk="0" hangingPunct="1">
        <a:lnSpc>
          <a:spcPct val="90000"/>
        </a:lnSpc>
        <a:spcBef>
          <a:spcPct val="0"/>
        </a:spcBef>
        <a:buNone/>
        <a:defRPr sz="3600" b="1" i="0" kern="1200" spc="3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CE80-E03D-4F0A-B97B-6A6EF5EDC47B}"/>
              </a:ext>
            </a:extLst>
          </p:cNvPr>
          <p:cNvSpPr>
            <a:spLocks noGrp="1"/>
          </p:cNvSpPr>
          <p:nvPr>
            <p:ph type="title"/>
          </p:nvPr>
        </p:nvSpPr>
        <p:spPr>
          <a:xfrm>
            <a:off x="645381" y="1899667"/>
            <a:ext cx="10901238" cy="3304051"/>
          </a:xfrm>
        </p:spPr>
        <p:txBody>
          <a:bodyPr anchor="ctr">
            <a:normAutofit fontScale="90000"/>
          </a:bodyPr>
          <a:lstStyle/>
          <a:p>
            <a:r>
              <a:rPr lang="en-US" cap="small" dirty="0">
                <a:latin typeface="Arial"/>
                <a:cs typeface="Arial"/>
              </a:rPr>
              <a:t>ANALYST BOOT CAMP</a:t>
            </a:r>
            <a:br>
              <a:rPr lang="en-US" cap="small" dirty="0">
                <a:latin typeface="Arial"/>
                <a:cs typeface="Arial"/>
              </a:rPr>
            </a:br>
            <a:r>
              <a:rPr lang="en-US" cap="small" dirty="0">
                <a:latin typeface="Arial"/>
                <a:cs typeface="Arial"/>
              </a:rPr>
              <a:t> </a:t>
            </a:r>
            <a:br>
              <a:rPr lang="en-US" cap="small" dirty="0">
                <a:latin typeface="Arial"/>
                <a:cs typeface="Arial"/>
              </a:rPr>
            </a:br>
            <a:r>
              <a:rPr lang="en-US" sz="4900" cap="small" dirty="0">
                <a:latin typeface="Arial"/>
                <a:cs typeface="Arial"/>
              </a:rPr>
              <a:t>QUANTITATIVE ANALYSIS</a:t>
            </a:r>
            <a:br>
              <a:rPr lang="en-US" cap="small" dirty="0">
                <a:latin typeface="Arial"/>
                <a:cs typeface="Arial"/>
              </a:rPr>
            </a:br>
            <a:br>
              <a:rPr lang="en-US" cap="small" dirty="0">
                <a:latin typeface="Arial"/>
                <a:cs typeface="Arial"/>
              </a:rPr>
            </a:br>
            <a:r>
              <a:rPr lang="en-US" cap="small" dirty="0">
                <a:latin typeface="Arial"/>
                <a:cs typeface="Arial"/>
              </a:rPr>
              <a:t>  MARCH 2024 </a:t>
            </a:r>
            <a:br>
              <a:rPr lang="en-US" cap="small" dirty="0">
                <a:latin typeface="Arial"/>
                <a:cs typeface="Arial"/>
              </a:rPr>
            </a:br>
            <a:r>
              <a:rPr lang="en-US" cap="small" dirty="0">
                <a:latin typeface="Arial"/>
                <a:cs typeface="Arial"/>
              </a:rPr>
              <a:t>                                            </a:t>
            </a:r>
            <a:r>
              <a:rPr lang="en-US" sz="1800" dirty="0">
                <a:solidFill>
                  <a:srgbClr val="000000"/>
                </a:solidFill>
                <a:effectLst/>
                <a:highlight>
                  <a:srgbClr val="FFFF00"/>
                </a:highlight>
                <a:latin typeface="Calibri"/>
                <a:ea typeface="Calibri" panose="020F0502020204030204" pitchFamily="34" charset="0"/>
                <a:cs typeface="Arial"/>
              </a:rPr>
              <a:t>MUIP00071</a:t>
            </a:r>
            <a:r>
              <a:rPr lang="en-US" sz="1800" dirty="0">
                <a:solidFill>
                  <a:srgbClr val="000000"/>
                </a:solidFill>
                <a:highlight>
                  <a:srgbClr val="FFFF00"/>
                </a:highlight>
                <a:latin typeface="Calibri"/>
                <a:ea typeface="Calibri" panose="020F0502020204030204" pitchFamily="34" charset="0"/>
                <a:cs typeface="Arial"/>
              </a:rPr>
              <a:t> </a:t>
            </a:r>
            <a:br>
              <a:rPr lang="en-US" sz="1800" dirty="0">
                <a:latin typeface="Calibri"/>
                <a:ea typeface="Calibri" panose="020F0502020204030204" pitchFamily="34" charset="0"/>
                <a:cs typeface="Arial"/>
              </a:rPr>
            </a:br>
            <a:r>
              <a:rPr lang="en-US" sz="1800" dirty="0">
                <a:latin typeface="Calibri"/>
                <a:ea typeface="Calibri" panose="020F0502020204030204" pitchFamily="34" charset="0"/>
                <a:cs typeface="Arial"/>
              </a:rPr>
              <a:t>                                                                                  </a:t>
            </a:r>
            <a:br>
              <a:rPr lang="en-US" sz="1800" dirty="0">
                <a:latin typeface="Calibri"/>
                <a:ea typeface="Calibri" panose="020F0502020204030204" pitchFamily="34" charset="0"/>
                <a:cs typeface="Arial"/>
              </a:rPr>
            </a:br>
            <a:r>
              <a:rPr lang="en-US" sz="1800" dirty="0">
                <a:latin typeface="Calibri"/>
                <a:ea typeface="Calibri" panose="020F0502020204030204" pitchFamily="34" charset="0"/>
                <a:cs typeface="Arial"/>
              </a:rPr>
              <a:t>                                                                              </a:t>
            </a:r>
            <a:r>
              <a:rPr lang="en-US" sz="2800" dirty="0">
                <a:latin typeface="Calibri"/>
                <a:ea typeface="Calibri" panose="020F0502020204030204" pitchFamily="34" charset="0"/>
                <a:cs typeface="Arial"/>
              </a:rPr>
              <a:t>                                     </a:t>
            </a:r>
            <a:endParaRPr lang="en-US" sz="2800" cap="small" dirty="0"/>
          </a:p>
        </p:txBody>
      </p:sp>
    </p:spTree>
    <p:extLst>
      <p:ext uri="{BB962C8B-B14F-4D97-AF65-F5344CB8AC3E}">
        <p14:creationId xmlns:p14="http://schemas.microsoft.com/office/powerpoint/2010/main" val="2355617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917B-20A9-4C51-8EB3-0DD84C7FE889}"/>
              </a:ext>
            </a:extLst>
          </p:cNvPr>
          <p:cNvSpPr>
            <a:spLocks noGrp="1"/>
          </p:cNvSpPr>
          <p:nvPr>
            <p:ph type="title"/>
          </p:nvPr>
        </p:nvSpPr>
        <p:spPr/>
        <p:txBody>
          <a:bodyPr/>
          <a:lstStyle/>
          <a:p>
            <a:r>
              <a:rPr lang="en-US" dirty="0"/>
              <a:t>CALCULATION OF AVERAGES</a:t>
            </a:r>
          </a:p>
        </p:txBody>
      </p:sp>
      <p:sp>
        <p:nvSpPr>
          <p:cNvPr id="3" name="Content Placeholder 2">
            <a:extLst>
              <a:ext uri="{FF2B5EF4-FFF2-40B4-BE49-F238E27FC236}">
                <a16:creationId xmlns:a16="http://schemas.microsoft.com/office/drawing/2014/main" id="{D35C8EF0-2966-4332-AA12-03947E676FBB}"/>
              </a:ext>
            </a:extLst>
          </p:cNvPr>
          <p:cNvSpPr>
            <a:spLocks noGrp="1"/>
          </p:cNvSpPr>
          <p:nvPr>
            <p:ph idx="1"/>
          </p:nvPr>
        </p:nvSpPr>
        <p:spPr>
          <a:xfrm>
            <a:off x="314325" y="1285875"/>
            <a:ext cx="11572875" cy="4676775"/>
          </a:xfrm>
        </p:spPr>
        <p:txBody>
          <a:bodyPr>
            <a:normAutofit/>
          </a:bodyPr>
          <a:lstStyle/>
          <a:p>
            <a:pPr marL="0" indent="0">
              <a:buNone/>
            </a:pPr>
            <a:r>
              <a:rPr lang="en-US" dirty="0"/>
              <a:t>                 The </a:t>
            </a:r>
            <a:r>
              <a:rPr lang="en-US" b="1" dirty="0"/>
              <a:t>average</a:t>
            </a:r>
            <a:r>
              <a:rPr lang="en-US" dirty="0"/>
              <a:t> is a measure of </a:t>
            </a:r>
            <a:r>
              <a:rPr lang="en-US" b="1" dirty="0"/>
              <a:t>“central tendency” </a:t>
            </a:r>
            <a:r>
              <a:rPr lang="en-US" dirty="0"/>
              <a:t>of the data.</a:t>
            </a:r>
          </a:p>
          <a:p>
            <a:pPr marL="0" indent="0">
              <a:buNone/>
            </a:pPr>
            <a:r>
              <a:rPr lang="en-US" dirty="0"/>
              <a:t>                                   Example:  [ 2, 2, 4, 7, 10 ]</a:t>
            </a:r>
          </a:p>
          <a:p>
            <a:pPr marL="0" indent="0">
              <a:buNone/>
            </a:pPr>
            <a:endParaRPr lang="en-US" sz="2000" dirty="0"/>
          </a:p>
          <a:p>
            <a:pPr marL="0" indent="0">
              <a:buNone/>
            </a:pPr>
            <a:r>
              <a:rPr lang="en-US" sz="2000" dirty="0"/>
              <a:t>                             There are 3 common types of averages, calculated as:</a:t>
            </a:r>
          </a:p>
          <a:p>
            <a:pPr marL="0" indent="0">
              <a:buNone/>
            </a:pPr>
            <a:endParaRPr lang="en-US" sz="2000" dirty="0"/>
          </a:p>
          <a:p>
            <a:pPr lvl="1"/>
            <a:r>
              <a:rPr lang="en-US" dirty="0"/>
              <a:t>The </a:t>
            </a:r>
            <a:r>
              <a:rPr lang="en-US" b="1" dirty="0"/>
              <a:t>MEAN</a:t>
            </a:r>
            <a:r>
              <a:rPr lang="en-US" dirty="0"/>
              <a:t>:      Add up the data points and then divide by the number of data points. </a:t>
            </a:r>
          </a:p>
          <a:p>
            <a:pPr marL="457200" lvl="1" indent="0">
              <a:buNone/>
            </a:pPr>
            <a:r>
              <a:rPr lang="en-US" dirty="0"/>
              <a:t>                                      2+2+4+7+10 = 25    25/5 = 5   Mean = 5</a:t>
            </a:r>
          </a:p>
          <a:p>
            <a:pPr marL="457200" lvl="1" indent="0">
              <a:buNone/>
            </a:pPr>
            <a:endParaRPr lang="en-US" dirty="0"/>
          </a:p>
          <a:p>
            <a:pPr lvl="1"/>
            <a:r>
              <a:rPr lang="en-US" dirty="0"/>
              <a:t>The </a:t>
            </a:r>
            <a:r>
              <a:rPr lang="en-US" b="1" dirty="0"/>
              <a:t>MEDIAN</a:t>
            </a:r>
            <a:r>
              <a:rPr lang="en-US" dirty="0"/>
              <a:t>:  Arrange the numbers in order, then pick the middle number.    Median = 4</a:t>
            </a:r>
          </a:p>
          <a:p>
            <a:pPr lvl="1"/>
            <a:endParaRPr lang="en-US" dirty="0"/>
          </a:p>
          <a:p>
            <a:pPr lvl="1"/>
            <a:r>
              <a:rPr lang="en-US" dirty="0"/>
              <a:t>The </a:t>
            </a:r>
            <a:r>
              <a:rPr lang="en-US" b="1" dirty="0"/>
              <a:t>MODE</a:t>
            </a:r>
            <a:r>
              <a:rPr lang="en-US" dirty="0"/>
              <a:t>:     The number that appears most often.   Mode = 2.  If there are no repeats,</a:t>
            </a:r>
          </a:p>
          <a:p>
            <a:pPr marL="457200" lvl="1" indent="0">
              <a:buNone/>
            </a:pPr>
            <a:r>
              <a:rPr lang="en-US" dirty="0"/>
              <a:t>                                                                                                             the mode does not exist.</a:t>
            </a:r>
          </a:p>
          <a:p>
            <a:pPr lvl="1"/>
            <a:endParaRPr lang="en-US" dirty="0"/>
          </a:p>
          <a:p>
            <a:pPr lvl="1"/>
            <a:endParaRPr lang="en-US" dirty="0"/>
          </a:p>
          <a:p>
            <a:endParaRPr lang="en-US" dirty="0"/>
          </a:p>
          <a:p>
            <a:pPr marL="457200" lvl="1" indent="0">
              <a:buNone/>
            </a:pPr>
            <a:endParaRPr lang="en-US" sz="2000" i="1" dirty="0"/>
          </a:p>
        </p:txBody>
      </p:sp>
    </p:spTree>
    <p:extLst>
      <p:ext uri="{BB962C8B-B14F-4D97-AF65-F5344CB8AC3E}">
        <p14:creationId xmlns:p14="http://schemas.microsoft.com/office/powerpoint/2010/main" val="258376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0A7A-5235-45AB-B7DD-E483AC16744B}"/>
              </a:ext>
            </a:extLst>
          </p:cNvPr>
          <p:cNvSpPr>
            <a:spLocks noGrp="1"/>
          </p:cNvSpPr>
          <p:nvPr>
            <p:ph type="title"/>
          </p:nvPr>
        </p:nvSpPr>
        <p:spPr/>
        <p:txBody>
          <a:bodyPr>
            <a:normAutofit fontScale="90000"/>
          </a:bodyPr>
          <a:lstStyle/>
          <a:p>
            <a:r>
              <a:rPr lang="en-US" dirty="0"/>
              <a:t>CALCULATION OF STANDARD DEVIATION (SD)</a:t>
            </a:r>
          </a:p>
        </p:txBody>
      </p:sp>
      <p:sp>
        <p:nvSpPr>
          <p:cNvPr id="3" name="Content Placeholder 2">
            <a:extLst>
              <a:ext uri="{FF2B5EF4-FFF2-40B4-BE49-F238E27FC236}">
                <a16:creationId xmlns:a16="http://schemas.microsoft.com/office/drawing/2014/main" id="{73EE0794-9033-4917-B091-4603A1E2582B}"/>
              </a:ext>
            </a:extLst>
          </p:cNvPr>
          <p:cNvSpPr>
            <a:spLocks noGrp="1"/>
          </p:cNvSpPr>
          <p:nvPr>
            <p:ph idx="1"/>
          </p:nvPr>
        </p:nvSpPr>
        <p:spPr>
          <a:xfrm>
            <a:off x="484278" y="1017484"/>
            <a:ext cx="11020424" cy="4535354"/>
          </a:xfrm>
        </p:spPr>
        <p:txBody>
          <a:bodyPr>
            <a:normAutofit fontScale="77500" lnSpcReduction="20000"/>
          </a:bodyPr>
          <a:lstStyle/>
          <a:p>
            <a:pPr marL="0" indent="0">
              <a:buNone/>
            </a:pPr>
            <a:r>
              <a:rPr lang="en-US" b="1" dirty="0"/>
              <a:t>            </a:t>
            </a:r>
            <a:r>
              <a:rPr lang="en-US" sz="2800" b="1" dirty="0"/>
              <a:t>Standard Deviation (SD) </a:t>
            </a:r>
            <a:r>
              <a:rPr lang="en-US" sz="2800" dirty="0"/>
              <a:t>is a measure of how </a:t>
            </a:r>
            <a:r>
              <a:rPr lang="en-US" sz="2800" b="1" dirty="0"/>
              <a:t>“spread out” </a:t>
            </a:r>
            <a:r>
              <a:rPr lang="en-US" sz="2800" dirty="0"/>
              <a:t>the data is. </a:t>
            </a:r>
          </a:p>
          <a:p>
            <a:pPr marL="0" indent="0">
              <a:buNone/>
            </a:pPr>
            <a:r>
              <a:rPr lang="en-US" sz="2800" dirty="0"/>
              <a:t>                    The calculation uses PEMDAS, Square Roots, and Exponents.</a:t>
            </a:r>
          </a:p>
          <a:p>
            <a:pPr marL="0" indent="0">
              <a:buNone/>
            </a:pPr>
            <a:r>
              <a:rPr lang="en-US" dirty="0"/>
              <a:t> </a:t>
            </a:r>
          </a:p>
          <a:p>
            <a:pPr marL="0" indent="0">
              <a:buNone/>
            </a:pPr>
            <a:r>
              <a:rPr lang="en-US" dirty="0"/>
              <a:t>           </a:t>
            </a:r>
            <a:r>
              <a:rPr lang="en-US" sz="2200" dirty="0"/>
              <a:t>Ex 1.   </a:t>
            </a:r>
            <a:r>
              <a:rPr lang="en-US" sz="2200" b="1" dirty="0"/>
              <a:t>( </a:t>
            </a:r>
            <a:r>
              <a:rPr lang="en-US" sz="2200" b="1" dirty="0">
                <a:solidFill>
                  <a:srgbClr val="0070C0"/>
                </a:solidFill>
              </a:rPr>
              <a:t>2, 2, 4, 7, 10 )</a:t>
            </a:r>
            <a:r>
              <a:rPr lang="en-US" sz="2200" b="1" dirty="0"/>
              <a:t> </a:t>
            </a:r>
            <a:r>
              <a:rPr lang="en-US" sz="2200" dirty="0"/>
              <a:t>has a mean of </a:t>
            </a:r>
            <a:r>
              <a:rPr lang="en-US" sz="2200" dirty="0">
                <a:solidFill>
                  <a:srgbClr val="FF0000"/>
                </a:solidFill>
              </a:rPr>
              <a:t>5</a:t>
            </a:r>
            <a:r>
              <a:rPr lang="en-US" sz="2200" dirty="0">
                <a:solidFill>
                  <a:srgbClr val="000000"/>
                </a:solidFill>
              </a:rPr>
              <a:t>. SD is a measure of the </a:t>
            </a:r>
            <a:r>
              <a:rPr lang="en-US" sz="2200" b="1" dirty="0">
                <a:solidFill>
                  <a:srgbClr val="000000"/>
                </a:solidFill>
              </a:rPr>
              <a:t>deviations</a:t>
            </a:r>
            <a:r>
              <a:rPr lang="en-US" sz="2200" dirty="0">
                <a:solidFill>
                  <a:srgbClr val="000000"/>
                </a:solidFill>
              </a:rPr>
              <a:t> from </a:t>
            </a:r>
            <a:r>
              <a:rPr lang="en-US" sz="2200" dirty="0">
                <a:solidFill>
                  <a:srgbClr val="FF0000"/>
                </a:solidFill>
              </a:rPr>
              <a:t>5.</a:t>
            </a:r>
            <a:endParaRPr lang="en-US" dirty="0"/>
          </a:p>
          <a:p>
            <a:pPr marL="0" indent="0">
              <a:buNone/>
            </a:pPr>
            <a:r>
              <a:rPr lang="en-US" sz="2200" dirty="0"/>
              <a:t>            SD = SQRT </a:t>
            </a:r>
            <a:r>
              <a:rPr lang="en-US" sz="2200" dirty="0">
                <a:solidFill>
                  <a:srgbClr val="FF0000"/>
                </a:solidFill>
              </a:rPr>
              <a:t>(</a:t>
            </a:r>
            <a:r>
              <a:rPr lang="en-US" sz="2200" dirty="0"/>
              <a:t>  </a:t>
            </a:r>
            <a:r>
              <a:rPr lang="en-US" sz="2200" dirty="0">
                <a:solidFill>
                  <a:srgbClr val="0070C0"/>
                </a:solidFill>
              </a:rPr>
              <a:t>(</a:t>
            </a:r>
            <a:r>
              <a:rPr lang="en-US" sz="2200" dirty="0"/>
              <a:t>  (</a:t>
            </a:r>
            <a:r>
              <a:rPr lang="en-US" sz="2200" dirty="0">
                <a:solidFill>
                  <a:srgbClr val="0070C0"/>
                </a:solidFill>
              </a:rPr>
              <a:t>2</a:t>
            </a:r>
            <a:r>
              <a:rPr lang="en-US" sz="2200" dirty="0"/>
              <a:t>-</a:t>
            </a:r>
            <a:r>
              <a:rPr lang="en-US" sz="2200" dirty="0">
                <a:solidFill>
                  <a:srgbClr val="FF0000"/>
                </a:solidFill>
              </a:rPr>
              <a:t>5</a:t>
            </a:r>
            <a:r>
              <a:rPr lang="en-US" sz="2200" dirty="0"/>
              <a:t>)^2 + (</a:t>
            </a:r>
            <a:r>
              <a:rPr lang="en-US" sz="2200" dirty="0">
                <a:solidFill>
                  <a:srgbClr val="0070C0"/>
                </a:solidFill>
              </a:rPr>
              <a:t>2</a:t>
            </a:r>
            <a:r>
              <a:rPr lang="en-US" sz="2200" dirty="0"/>
              <a:t>-</a:t>
            </a:r>
            <a:r>
              <a:rPr lang="en-US" sz="2200" dirty="0">
                <a:solidFill>
                  <a:srgbClr val="FF0000"/>
                </a:solidFill>
              </a:rPr>
              <a:t>5</a:t>
            </a:r>
            <a:r>
              <a:rPr lang="en-US" sz="2200" dirty="0"/>
              <a:t>)^2 + (</a:t>
            </a:r>
            <a:r>
              <a:rPr lang="en-US" sz="2200" dirty="0">
                <a:solidFill>
                  <a:srgbClr val="0070C0"/>
                </a:solidFill>
              </a:rPr>
              <a:t>4</a:t>
            </a:r>
            <a:r>
              <a:rPr lang="en-US" sz="2200" dirty="0"/>
              <a:t>-</a:t>
            </a:r>
            <a:r>
              <a:rPr lang="en-US" sz="2200" dirty="0">
                <a:solidFill>
                  <a:srgbClr val="FF0000"/>
                </a:solidFill>
              </a:rPr>
              <a:t>5</a:t>
            </a:r>
            <a:r>
              <a:rPr lang="en-US" sz="2200" dirty="0"/>
              <a:t>)^2 + (</a:t>
            </a:r>
            <a:r>
              <a:rPr lang="en-US" sz="2200" dirty="0">
                <a:solidFill>
                  <a:srgbClr val="0070C0"/>
                </a:solidFill>
              </a:rPr>
              <a:t>7</a:t>
            </a:r>
            <a:r>
              <a:rPr lang="en-US" sz="2200" dirty="0"/>
              <a:t>-</a:t>
            </a:r>
            <a:r>
              <a:rPr lang="en-US" sz="2200" dirty="0">
                <a:solidFill>
                  <a:srgbClr val="FF0000"/>
                </a:solidFill>
              </a:rPr>
              <a:t>5</a:t>
            </a:r>
            <a:r>
              <a:rPr lang="en-US" sz="2200" dirty="0"/>
              <a:t>)^2 + (</a:t>
            </a:r>
            <a:r>
              <a:rPr lang="en-US" sz="2200" dirty="0">
                <a:solidFill>
                  <a:srgbClr val="0070C0"/>
                </a:solidFill>
              </a:rPr>
              <a:t>10</a:t>
            </a:r>
            <a:r>
              <a:rPr lang="en-US" sz="2200" dirty="0"/>
              <a:t>-</a:t>
            </a:r>
            <a:r>
              <a:rPr lang="en-US" sz="2200" dirty="0">
                <a:solidFill>
                  <a:srgbClr val="FF0000"/>
                </a:solidFill>
              </a:rPr>
              <a:t>5</a:t>
            </a:r>
            <a:r>
              <a:rPr lang="en-US" sz="2200" dirty="0"/>
              <a:t>)^2  </a:t>
            </a:r>
            <a:r>
              <a:rPr lang="en-US" sz="2200" dirty="0">
                <a:solidFill>
                  <a:srgbClr val="0070C0"/>
                </a:solidFill>
              </a:rPr>
              <a:t>)</a:t>
            </a:r>
            <a:r>
              <a:rPr lang="en-US" sz="2200" dirty="0"/>
              <a:t>  /  5  </a:t>
            </a:r>
            <a:r>
              <a:rPr lang="en-US" sz="2200" dirty="0">
                <a:solidFill>
                  <a:srgbClr val="FF0000"/>
                </a:solidFill>
              </a:rPr>
              <a:t>)</a:t>
            </a:r>
            <a:r>
              <a:rPr lang="en-US" sz="2200" dirty="0"/>
              <a:t> </a:t>
            </a:r>
          </a:p>
          <a:p>
            <a:pPr marL="0" indent="0">
              <a:buNone/>
            </a:pPr>
            <a:r>
              <a:rPr lang="en-US" sz="2200" dirty="0"/>
              <a:t>                  = SQRT </a:t>
            </a:r>
            <a:r>
              <a:rPr lang="en-US" sz="2200" dirty="0">
                <a:solidFill>
                  <a:srgbClr val="FF0000"/>
                </a:solidFill>
              </a:rPr>
              <a:t>(</a:t>
            </a:r>
            <a:r>
              <a:rPr lang="en-US" sz="2200" dirty="0">
                <a:solidFill>
                  <a:srgbClr val="0070C0"/>
                </a:solidFill>
              </a:rPr>
              <a:t>  (  </a:t>
            </a:r>
            <a:r>
              <a:rPr lang="en-US" sz="2200" dirty="0"/>
              <a:t>9 + 9 + 1 + 4 + 25  </a:t>
            </a:r>
            <a:r>
              <a:rPr lang="en-US" sz="2200" dirty="0">
                <a:solidFill>
                  <a:srgbClr val="0070C0"/>
                </a:solidFill>
              </a:rPr>
              <a:t>)</a:t>
            </a:r>
            <a:r>
              <a:rPr lang="en-US" sz="2200" dirty="0"/>
              <a:t>  /  5  </a:t>
            </a:r>
            <a:r>
              <a:rPr lang="en-US" sz="2200" dirty="0">
                <a:solidFill>
                  <a:srgbClr val="FF0000"/>
                </a:solidFill>
              </a:rPr>
              <a:t>)</a:t>
            </a:r>
            <a:r>
              <a:rPr lang="en-US" sz="2200" dirty="0"/>
              <a:t>  </a:t>
            </a:r>
          </a:p>
          <a:p>
            <a:pPr marL="0" indent="0">
              <a:buNone/>
            </a:pPr>
            <a:r>
              <a:rPr lang="en-US" sz="2200" dirty="0"/>
              <a:t>                  = SQRT (48/5) = SQRT (9.6) = </a:t>
            </a:r>
            <a:r>
              <a:rPr lang="en-US" sz="2200" dirty="0">
                <a:highlight>
                  <a:srgbClr val="FFFF00"/>
                </a:highlight>
              </a:rPr>
              <a:t>3.10</a:t>
            </a:r>
          </a:p>
          <a:p>
            <a:pPr marL="0" indent="0">
              <a:buNone/>
            </a:pPr>
            <a:endParaRPr lang="en-US" sz="2200" dirty="0">
              <a:highlight>
                <a:srgbClr val="FFFF00"/>
              </a:highlight>
            </a:endParaRPr>
          </a:p>
          <a:p>
            <a:pPr marL="0" indent="0">
              <a:buNone/>
            </a:pPr>
            <a:r>
              <a:rPr lang="en-US" sz="2200" dirty="0"/>
              <a:t>            Ex 2.  To compare, </a:t>
            </a:r>
            <a:r>
              <a:rPr lang="en-US" sz="2200" b="1" dirty="0"/>
              <a:t>( 3, 4, 5, 6, 7 ) </a:t>
            </a:r>
            <a:r>
              <a:rPr lang="en-US" sz="2200" dirty="0"/>
              <a:t>also has a mean of </a:t>
            </a:r>
            <a:r>
              <a:rPr lang="en-US" sz="2200" dirty="0">
                <a:solidFill>
                  <a:srgbClr val="FF0000"/>
                </a:solidFill>
              </a:rPr>
              <a:t>5</a:t>
            </a:r>
            <a:r>
              <a:rPr lang="en-US" sz="2200" dirty="0"/>
              <a:t>, but the SD is:</a:t>
            </a:r>
          </a:p>
          <a:p>
            <a:pPr marL="0" indent="0">
              <a:buNone/>
            </a:pPr>
            <a:r>
              <a:rPr lang="en-US" sz="2200" dirty="0"/>
              <a:t>            SD = SQRT </a:t>
            </a:r>
            <a:r>
              <a:rPr lang="en-US" sz="2200" dirty="0">
                <a:solidFill>
                  <a:srgbClr val="FF0000"/>
                </a:solidFill>
              </a:rPr>
              <a:t>(</a:t>
            </a:r>
            <a:r>
              <a:rPr lang="en-US" sz="2200" dirty="0"/>
              <a:t>  </a:t>
            </a:r>
            <a:r>
              <a:rPr lang="en-US" sz="2200" dirty="0">
                <a:solidFill>
                  <a:srgbClr val="0070C0"/>
                </a:solidFill>
              </a:rPr>
              <a:t>(</a:t>
            </a:r>
            <a:r>
              <a:rPr lang="en-US" sz="2200" dirty="0"/>
              <a:t>  (</a:t>
            </a:r>
            <a:r>
              <a:rPr lang="en-US" sz="2200" dirty="0">
                <a:solidFill>
                  <a:srgbClr val="0070C0"/>
                </a:solidFill>
              </a:rPr>
              <a:t>3</a:t>
            </a:r>
            <a:r>
              <a:rPr lang="en-US" sz="2200" dirty="0"/>
              <a:t>-</a:t>
            </a:r>
            <a:r>
              <a:rPr lang="en-US" sz="2200" dirty="0">
                <a:solidFill>
                  <a:srgbClr val="FF0000"/>
                </a:solidFill>
              </a:rPr>
              <a:t>5</a:t>
            </a:r>
            <a:r>
              <a:rPr lang="en-US" sz="2200" dirty="0"/>
              <a:t>)^2 + (</a:t>
            </a:r>
            <a:r>
              <a:rPr lang="en-US" sz="2200" dirty="0">
                <a:solidFill>
                  <a:srgbClr val="0070C0"/>
                </a:solidFill>
              </a:rPr>
              <a:t>4</a:t>
            </a:r>
            <a:r>
              <a:rPr lang="en-US" sz="2200" dirty="0"/>
              <a:t>-</a:t>
            </a:r>
            <a:r>
              <a:rPr lang="en-US" sz="2200" dirty="0">
                <a:solidFill>
                  <a:srgbClr val="FF0000"/>
                </a:solidFill>
              </a:rPr>
              <a:t>5</a:t>
            </a:r>
            <a:r>
              <a:rPr lang="en-US" sz="2200" dirty="0"/>
              <a:t>)^2 + (</a:t>
            </a:r>
            <a:r>
              <a:rPr lang="en-US" sz="2200" dirty="0">
                <a:solidFill>
                  <a:srgbClr val="0070C0"/>
                </a:solidFill>
              </a:rPr>
              <a:t>5</a:t>
            </a:r>
            <a:r>
              <a:rPr lang="en-US" sz="2200" dirty="0"/>
              <a:t>-</a:t>
            </a:r>
            <a:r>
              <a:rPr lang="en-US" sz="2200" dirty="0">
                <a:solidFill>
                  <a:srgbClr val="FF0000"/>
                </a:solidFill>
              </a:rPr>
              <a:t>5</a:t>
            </a:r>
            <a:r>
              <a:rPr lang="en-US" sz="2200" dirty="0"/>
              <a:t>)^2 + (</a:t>
            </a:r>
            <a:r>
              <a:rPr lang="en-US" sz="2200" dirty="0">
                <a:solidFill>
                  <a:srgbClr val="0070C0"/>
                </a:solidFill>
              </a:rPr>
              <a:t>6</a:t>
            </a:r>
            <a:r>
              <a:rPr lang="en-US" sz="2200" dirty="0"/>
              <a:t>-</a:t>
            </a:r>
            <a:r>
              <a:rPr lang="en-US" sz="2200" dirty="0">
                <a:solidFill>
                  <a:srgbClr val="FF0000"/>
                </a:solidFill>
              </a:rPr>
              <a:t>5</a:t>
            </a:r>
            <a:r>
              <a:rPr lang="en-US" sz="2200" dirty="0"/>
              <a:t>)^2 + (</a:t>
            </a:r>
            <a:r>
              <a:rPr lang="en-US" sz="2200" dirty="0">
                <a:solidFill>
                  <a:srgbClr val="0070C0"/>
                </a:solidFill>
              </a:rPr>
              <a:t>7</a:t>
            </a:r>
            <a:r>
              <a:rPr lang="en-US" sz="2200" dirty="0"/>
              <a:t>-</a:t>
            </a:r>
            <a:r>
              <a:rPr lang="en-US" sz="2200" dirty="0">
                <a:solidFill>
                  <a:srgbClr val="FF0000"/>
                </a:solidFill>
              </a:rPr>
              <a:t>5</a:t>
            </a:r>
            <a:r>
              <a:rPr lang="en-US" sz="2200" dirty="0"/>
              <a:t>)^2  </a:t>
            </a:r>
            <a:r>
              <a:rPr lang="en-US" sz="2200" dirty="0">
                <a:solidFill>
                  <a:srgbClr val="0070C0"/>
                </a:solidFill>
              </a:rPr>
              <a:t>)</a:t>
            </a:r>
            <a:r>
              <a:rPr lang="en-US" sz="2200" dirty="0"/>
              <a:t>  /  5  </a:t>
            </a:r>
            <a:r>
              <a:rPr lang="en-US" sz="2200" dirty="0">
                <a:solidFill>
                  <a:srgbClr val="FF0000"/>
                </a:solidFill>
              </a:rPr>
              <a:t>)</a:t>
            </a:r>
            <a:endParaRPr lang="en-US" sz="2200" dirty="0"/>
          </a:p>
          <a:p>
            <a:pPr marL="0" indent="0">
              <a:buNone/>
            </a:pPr>
            <a:r>
              <a:rPr lang="en-US" sz="2200" dirty="0"/>
              <a:t>            SD = SQRT </a:t>
            </a:r>
            <a:r>
              <a:rPr lang="en-US" sz="2200" dirty="0">
                <a:solidFill>
                  <a:srgbClr val="FF0000"/>
                </a:solidFill>
              </a:rPr>
              <a:t>(</a:t>
            </a:r>
            <a:r>
              <a:rPr lang="en-US" sz="2200" dirty="0"/>
              <a:t>  </a:t>
            </a:r>
            <a:r>
              <a:rPr lang="en-US" sz="2200" dirty="0">
                <a:solidFill>
                  <a:srgbClr val="0070C0"/>
                </a:solidFill>
              </a:rPr>
              <a:t>( </a:t>
            </a:r>
            <a:r>
              <a:rPr lang="en-US" sz="2200" dirty="0"/>
              <a:t>2^2 + 1^2 + 0^2 + 1^2 + 2^2 </a:t>
            </a:r>
            <a:r>
              <a:rPr lang="en-US" sz="2200" dirty="0">
                <a:solidFill>
                  <a:srgbClr val="0070C0"/>
                </a:solidFill>
              </a:rPr>
              <a:t>)</a:t>
            </a:r>
            <a:r>
              <a:rPr lang="en-US" sz="2200" dirty="0"/>
              <a:t>  /  5  </a:t>
            </a:r>
            <a:r>
              <a:rPr lang="en-US" sz="2200" dirty="0">
                <a:solidFill>
                  <a:srgbClr val="FF0000"/>
                </a:solidFill>
              </a:rPr>
              <a:t>)</a:t>
            </a:r>
            <a:r>
              <a:rPr lang="en-US" sz="2200" dirty="0"/>
              <a:t> </a:t>
            </a:r>
          </a:p>
          <a:p>
            <a:pPr marL="0" indent="0">
              <a:buNone/>
            </a:pPr>
            <a:r>
              <a:rPr lang="en-US" sz="2200" dirty="0"/>
              <a:t>                  = SQRT (10/5) = SQRT (2) = </a:t>
            </a:r>
            <a:r>
              <a:rPr lang="en-US" sz="2200" dirty="0">
                <a:highlight>
                  <a:srgbClr val="FFFF00"/>
                </a:highlight>
              </a:rPr>
              <a:t>1.41</a:t>
            </a:r>
          </a:p>
          <a:p>
            <a:pPr marL="0" indent="0">
              <a:buNone/>
            </a:pPr>
            <a:endParaRPr lang="en-US" dirty="0">
              <a:highlight>
                <a:srgbClr val="FFFF00"/>
              </a:highlight>
            </a:endParaRPr>
          </a:p>
          <a:p>
            <a:pPr marL="0" indent="0">
              <a:buNone/>
            </a:pPr>
            <a:r>
              <a:rPr lang="en-US" dirty="0"/>
              <a:t>    </a:t>
            </a:r>
            <a:r>
              <a:rPr lang="en-US" b="1" dirty="0"/>
              <a:t>Both sets have the same mean = 5, but the first is more “spread out”, so has a bigger SD.</a:t>
            </a:r>
          </a:p>
          <a:p>
            <a:pPr marL="0" indent="0">
              <a:buNone/>
            </a:pPr>
            <a:endParaRPr lang="en-US" sz="2000" b="1" i="1" dirty="0"/>
          </a:p>
          <a:p>
            <a:pPr marL="0" indent="0">
              <a:buNone/>
            </a:pPr>
            <a:endParaRPr lang="en-US" i="1" dirty="0"/>
          </a:p>
        </p:txBody>
      </p:sp>
    </p:spTree>
    <p:extLst>
      <p:ext uri="{BB962C8B-B14F-4D97-AF65-F5344CB8AC3E}">
        <p14:creationId xmlns:p14="http://schemas.microsoft.com/office/powerpoint/2010/main" val="2223336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OrdOps</a:t>
            </a:r>
          </a:p>
          <a:p>
            <a:pPr lvl="2"/>
            <a:r>
              <a:rPr lang="en-US" sz="2000" dirty="0"/>
              <a:t>SqR_Exp</a:t>
            </a:r>
          </a:p>
          <a:p>
            <a:pPr lvl="2"/>
            <a:r>
              <a:rPr lang="en-US" sz="2000" dirty="0"/>
              <a:t>Avg</a:t>
            </a:r>
          </a:p>
          <a:p>
            <a:pPr lvl="2"/>
            <a:r>
              <a:rPr lang="en-US" sz="2000" dirty="0"/>
              <a:t>SD</a:t>
            </a:r>
          </a:p>
        </p:txBody>
      </p:sp>
    </p:spTree>
    <p:extLst>
      <p:ext uri="{BB962C8B-B14F-4D97-AF65-F5344CB8AC3E}">
        <p14:creationId xmlns:p14="http://schemas.microsoft.com/office/powerpoint/2010/main" val="316798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B5DB-8866-4533-B5EC-7707CA79BA41}"/>
              </a:ext>
            </a:extLst>
          </p:cNvPr>
          <p:cNvSpPr>
            <a:spLocks noGrp="1"/>
          </p:cNvSpPr>
          <p:nvPr>
            <p:ph type="title"/>
          </p:nvPr>
        </p:nvSpPr>
        <p:spPr>
          <a:xfrm>
            <a:off x="838200" y="1"/>
            <a:ext cx="10515600" cy="779317"/>
          </a:xfrm>
        </p:spPr>
        <p:txBody>
          <a:bodyPr anchor="ctr">
            <a:normAutofit/>
          </a:bodyPr>
          <a:lstStyle/>
          <a:p>
            <a:r>
              <a:rPr lang="en-US" dirty="0"/>
              <a:t>WEIGHTED AVERAGE</a:t>
            </a:r>
          </a:p>
        </p:txBody>
      </p:sp>
      <p:sp>
        <p:nvSpPr>
          <p:cNvPr id="3" name="Content Placeholder 2">
            <a:extLst>
              <a:ext uri="{FF2B5EF4-FFF2-40B4-BE49-F238E27FC236}">
                <a16:creationId xmlns:a16="http://schemas.microsoft.com/office/drawing/2014/main" id="{0E503BAD-5BA0-48F2-938F-57EE9CCE9DC4}"/>
              </a:ext>
            </a:extLst>
          </p:cNvPr>
          <p:cNvSpPr>
            <a:spLocks noGrp="1"/>
          </p:cNvSpPr>
          <p:nvPr>
            <p:ph idx="1"/>
          </p:nvPr>
        </p:nvSpPr>
        <p:spPr>
          <a:xfrm>
            <a:off x="479051" y="1212038"/>
            <a:ext cx="11233898" cy="4657724"/>
          </a:xfrm>
        </p:spPr>
        <p:txBody>
          <a:bodyPr>
            <a:normAutofit fontScale="92500" lnSpcReduction="20000"/>
          </a:bodyPr>
          <a:lstStyle/>
          <a:p>
            <a:pPr marL="0" indent="0" fontAlgn="base">
              <a:buNone/>
            </a:pPr>
            <a:r>
              <a:rPr lang="en-US" sz="2600" b="1" dirty="0"/>
              <a:t>Weighted Average </a:t>
            </a:r>
            <a:r>
              <a:rPr lang="en-US" sz="2600" dirty="0"/>
              <a:t>gives more weight to the more important segments of data.                               </a:t>
            </a:r>
          </a:p>
          <a:p>
            <a:pPr marL="0" indent="0" fontAlgn="base">
              <a:buNone/>
            </a:pPr>
            <a:endParaRPr lang="en-US" dirty="0"/>
          </a:p>
          <a:p>
            <a:pPr marL="0" indent="0" fontAlgn="base">
              <a:buNone/>
            </a:pPr>
            <a:endParaRPr lang="en-US" sz="1900" dirty="0"/>
          </a:p>
          <a:p>
            <a:pPr marL="0" indent="0" fontAlgn="base">
              <a:buNone/>
            </a:pPr>
            <a:r>
              <a:rPr lang="en-US" sz="1900" dirty="0"/>
              <a:t>In this fictitious example PL Direct has the </a:t>
            </a:r>
          </a:p>
          <a:p>
            <a:pPr marL="0" indent="0" fontAlgn="base">
              <a:buNone/>
            </a:pPr>
            <a:r>
              <a:rPr lang="en-US" sz="1900" dirty="0"/>
              <a:t>most policies, so it should be given the most</a:t>
            </a:r>
          </a:p>
          <a:p>
            <a:pPr marL="0" indent="0" fontAlgn="base">
              <a:buNone/>
            </a:pPr>
            <a:r>
              <a:rPr lang="en-US" sz="1900" dirty="0"/>
              <a:t>weight. </a:t>
            </a:r>
          </a:p>
          <a:p>
            <a:pPr marL="0" indent="0" fontAlgn="base">
              <a:buNone/>
            </a:pPr>
            <a:r>
              <a:rPr lang="en-US" sz="1900" dirty="0"/>
              <a:t>. </a:t>
            </a:r>
          </a:p>
          <a:p>
            <a:pPr marL="0" indent="0" fontAlgn="base">
              <a:buNone/>
            </a:pPr>
            <a:r>
              <a:rPr lang="en-US" sz="1900" dirty="0"/>
              <a:t>An Unweighted Average assumes each </a:t>
            </a:r>
          </a:p>
          <a:p>
            <a:pPr marL="0" indent="0" fontAlgn="base">
              <a:buNone/>
            </a:pPr>
            <a:r>
              <a:rPr lang="en-US" sz="1900" dirty="0"/>
              <a:t>Business Unit has the same importance.</a:t>
            </a:r>
          </a:p>
          <a:p>
            <a:pPr fontAlgn="base"/>
            <a:endParaRPr lang="en-US" dirty="0"/>
          </a:p>
          <a:p>
            <a:pPr fontAlgn="base"/>
            <a:endParaRPr lang="en-US" dirty="0"/>
          </a:p>
          <a:p>
            <a:pPr marL="0" indent="0" fontAlgn="base">
              <a:buNone/>
            </a:pPr>
            <a:endParaRPr lang="en-US" dirty="0"/>
          </a:p>
          <a:p>
            <a:pPr marL="0" indent="0" fontAlgn="base">
              <a:buNone/>
            </a:pPr>
            <a:r>
              <a:rPr lang="en-US" dirty="0"/>
              <a:t> </a:t>
            </a:r>
          </a:p>
          <a:p>
            <a:pPr fontAlgn="base"/>
            <a:endParaRPr lang="en-US" dirty="0"/>
          </a:p>
          <a:p>
            <a:endParaRPr lang="en-US" dirty="0"/>
          </a:p>
        </p:txBody>
      </p:sp>
      <p:sp>
        <p:nvSpPr>
          <p:cNvPr id="4" name="TextBox 3">
            <a:extLst>
              <a:ext uri="{FF2B5EF4-FFF2-40B4-BE49-F238E27FC236}">
                <a16:creationId xmlns:a16="http://schemas.microsoft.com/office/drawing/2014/main" id="{6785EFB8-14E8-42B4-9537-B893BF7B2E7C}"/>
              </a:ext>
            </a:extLst>
          </p:cNvPr>
          <p:cNvSpPr txBox="1"/>
          <p:nvPr/>
        </p:nvSpPr>
        <p:spPr>
          <a:xfrm>
            <a:off x="5642042" y="2976664"/>
            <a:ext cx="65" cy="276999"/>
          </a:xfrm>
          <a:prstGeom prst="rect">
            <a:avLst/>
          </a:prstGeom>
          <a:noFill/>
        </p:spPr>
        <p:txBody>
          <a:bodyPr wrap="none" lIns="0" tIns="0" rIns="0" bIns="0" rtlCol="0">
            <a:spAutoFit/>
          </a:bodyPr>
          <a:lstStyle/>
          <a:p>
            <a:endParaRPr lang="en-US"/>
          </a:p>
        </p:txBody>
      </p:sp>
      <p:pic>
        <p:nvPicPr>
          <p:cNvPr id="5" name="Picture 4">
            <a:extLst>
              <a:ext uri="{FF2B5EF4-FFF2-40B4-BE49-F238E27FC236}">
                <a16:creationId xmlns:a16="http://schemas.microsoft.com/office/drawing/2014/main" id="{2A749E01-E246-096E-485A-17BD85EAE300}"/>
              </a:ext>
            </a:extLst>
          </p:cNvPr>
          <p:cNvPicPr>
            <a:picLocks noChangeAspect="1"/>
          </p:cNvPicPr>
          <p:nvPr/>
        </p:nvPicPr>
        <p:blipFill>
          <a:blip r:embed="rId3"/>
          <a:stretch>
            <a:fillRect/>
          </a:stretch>
        </p:blipFill>
        <p:spPr>
          <a:xfrm>
            <a:off x="5255161" y="2228850"/>
            <a:ext cx="6457788" cy="3550462"/>
          </a:xfrm>
          <a:prstGeom prst="rect">
            <a:avLst/>
          </a:prstGeom>
        </p:spPr>
      </p:pic>
      <p:sp>
        <p:nvSpPr>
          <p:cNvPr id="6" name="TextBox 5">
            <a:extLst>
              <a:ext uri="{FF2B5EF4-FFF2-40B4-BE49-F238E27FC236}">
                <a16:creationId xmlns:a16="http://schemas.microsoft.com/office/drawing/2014/main" id="{A3DA4BF8-3169-A858-A764-05B9860C24CB}"/>
              </a:ext>
            </a:extLst>
          </p:cNvPr>
          <p:cNvSpPr txBox="1"/>
          <p:nvPr/>
        </p:nvSpPr>
        <p:spPr>
          <a:xfrm>
            <a:off x="838200" y="4722632"/>
            <a:ext cx="6163402" cy="923330"/>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solidFill>
              <a:srgbClr val="000000"/>
            </a:solidFill>
          </a:ln>
        </p:spPr>
        <p:txBody>
          <a:bodyPr wrap="square" rtlCol="0">
            <a:spAutoFit/>
          </a:bodyPr>
          <a:lstStyle/>
          <a:p>
            <a:r>
              <a:rPr lang="en-US" dirty="0"/>
              <a:t>Often people want to use the  “average of averages” because it sounds good. But they are assuming all segments have the same weight and that is generally not a valid assumption.</a:t>
            </a:r>
          </a:p>
        </p:txBody>
      </p:sp>
    </p:spTree>
    <p:extLst>
      <p:ext uri="{BB962C8B-B14F-4D97-AF65-F5344CB8AC3E}">
        <p14:creationId xmlns:p14="http://schemas.microsoft.com/office/powerpoint/2010/main" val="236352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Autofit/>
          </a:bodyPr>
          <a:lstStyle/>
          <a:p>
            <a:r>
              <a:rPr lang="en-US" sz="2800" dirty="0"/>
              <a:t>MOVING AVERAGE </a:t>
            </a:r>
            <a:br>
              <a:rPr lang="en-US" sz="2600" dirty="0"/>
            </a:br>
            <a:r>
              <a:rPr lang="en-US" sz="2600" dirty="0" err="1"/>
              <a:t>MAn</a:t>
            </a:r>
            <a:r>
              <a:rPr lang="en-US" sz="2600" dirty="0"/>
              <a:t> or </a:t>
            </a:r>
            <a:r>
              <a:rPr lang="en-US" sz="2600" dirty="0" err="1"/>
              <a:t>TRn</a:t>
            </a:r>
            <a:r>
              <a:rPr lang="en-US" sz="2600" dirty="0"/>
              <a:t> where n = # of data points</a:t>
            </a:r>
          </a:p>
        </p:txBody>
      </p:sp>
      <p:sp>
        <p:nvSpPr>
          <p:cNvPr id="3" name="TextBox 2">
            <a:extLst>
              <a:ext uri="{FF2B5EF4-FFF2-40B4-BE49-F238E27FC236}">
                <a16:creationId xmlns:a16="http://schemas.microsoft.com/office/drawing/2014/main" id="{4D5C777B-8887-4865-5751-A032733271CD}"/>
              </a:ext>
            </a:extLst>
          </p:cNvPr>
          <p:cNvSpPr txBox="1"/>
          <p:nvPr/>
        </p:nvSpPr>
        <p:spPr>
          <a:xfrm>
            <a:off x="2404153" y="1113366"/>
            <a:ext cx="7613150" cy="1107996"/>
          </a:xfrm>
          <a:prstGeom prst="rect">
            <a:avLst/>
          </a:prstGeom>
          <a:noFill/>
        </p:spPr>
        <p:txBody>
          <a:bodyPr wrap="square" rtlCol="0">
            <a:spAutoFit/>
          </a:bodyPr>
          <a:lstStyle/>
          <a:p>
            <a:r>
              <a:rPr lang="en-US" sz="2200" dirty="0"/>
              <a:t>The two purposes of a Moving Average are to </a:t>
            </a:r>
          </a:p>
          <a:p>
            <a:pPr marL="800100" lvl="1" indent="-342900">
              <a:buFont typeface="Arial" panose="020B0604020202020204" pitchFamily="34" charset="0"/>
              <a:buChar char="•"/>
            </a:pPr>
            <a:r>
              <a:rPr lang="en-US" sz="2200" dirty="0"/>
              <a:t>smooth out fluctuations in the data and </a:t>
            </a:r>
          </a:p>
          <a:p>
            <a:pPr marL="800100" lvl="1" indent="-342900">
              <a:buFont typeface="Arial" panose="020B0604020202020204" pitchFamily="34" charset="0"/>
              <a:buChar char="•"/>
            </a:pPr>
            <a:r>
              <a:rPr lang="en-US" sz="2200" dirty="0"/>
              <a:t>remove seasonality (usually MA12 or TR3) to show trend</a:t>
            </a:r>
          </a:p>
        </p:txBody>
      </p:sp>
      <p:pic>
        <p:nvPicPr>
          <p:cNvPr id="5" name="Picture 4">
            <a:extLst>
              <a:ext uri="{FF2B5EF4-FFF2-40B4-BE49-F238E27FC236}">
                <a16:creationId xmlns:a16="http://schemas.microsoft.com/office/drawing/2014/main" id="{E6BB335B-6F90-49D6-ECDD-279A0424C096}"/>
              </a:ext>
            </a:extLst>
          </p:cNvPr>
          <p:cNvPicPr>
            <a:picLocks noChangeAspect="1"/>
          </p:cNvPicPr>
          <p:nvPr/>
        </p:nvPicPr>
        <p:blipFill>
          <a:blip r:embed="rId3"/>
          <a:stretch>
            <a:fillRect/>
          </a:stretch>
        </p:blipFill>
        <p:spPr>
          <a:xfrm>
            <a:off x="1445444" y="2555411"/>
            <a:ext cx="4061504" cy="3336917"/>
          </a:xfrm>
          <a:prstGeom prst="rect">
            <a:avLst/>
          </a:prstGeom>
        </p:spPr>
      </p:pic>
      <p:pic>
        <p:nvPicPr>
          <p:cNvPr id="7" name="Picture 6">
            <a:extLst>
              <a:ext uri="{FF2B5EF4-FFF2-40B4-BE49-F238E27FC236}">
                <a16:creationId xmlns:a16="http://schemas.microsoft.com/office/drawing/2014/main" id="{9F139174-B1FF-E64E-587E-8303A8952FB5}"/>
              </a:ext>
            </a:extLst>
          </p:cNvPr>
          <p:cNvPicPr>
            <a:picLocks noChangeAspect="1"/>
          </p:cNvPicPr>
          <p:nvPr/>
        </p:nvPicPr>
        <p:blipFill>
          <a:blip r:embed="rId4"/>
          <a:stretch>
            <a:fillRect/>
          </a:stretch>
        </p:blipFill>
        <p:spPr>
          <a:xfrm>
            <a:off x="5972709" y="2555412"/>
            <a:ext cx="5204705" cy="3336917"/>
          </a:xfrm>
          <a:prstGeom prst="rect">
            <a:avLst/>
          </a:prstGeom>
        </p:spPr>
      </p:pic>
    </p:spTree>
    <p:extLst>
      <p:ext uri="{BB962C8B-B14F-4D97-AF65-F5344CB8AC3E}">
        <p14:creationId xmlns:p14="http://schemas.microsoft.com/office/powerpoint/2010/main" val="218920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rmAutofit/>
          </a:bodyPr>
          <a:lstStyle/>
          <a:p>
            <a:r>
              <a:rPr lang="en-US" dirty="0"/>
              <a:t>GROWTH RATE</a:t>
            </a:r>
          </a:p>
        </p:txBody>
      </p:sp>
      <p:sp>
        <p:nvSpPr>
          <p:cNvPr id="8" name="Content Placeholder 2">
            <a:extLst>
              <a:ext uri="{FF2B5EF4-FFF2-40B4-BE49-F238E27FC236}">
                <a16:creationId xmlns:a16="http://schemas.microsoft.com/office/drawing/2014/main" id="{949808F7-58E8-4F91-B2B5-AAB6CAED5C05}"/>
              </a:ext>
            </a:extLst>
          </p:cNvPr>
          <p:cNvSpPr>
            <a:spLocks noGrp="1"/>
          </p:cNvSpPr>
          <p:nvPr>
            <p:ph idx="1"/>
          </p:nvPr>
        </p:nvSpPr>
        <p:spPr>
          <a:xfrm>
            <a:off x="838200" y="1112134"/>
            <a:ext cx="11153775" cy="4251325"/>
          </a:xfrm>
        </p:spPr>
        <p:txBody>
          <a:bodyPr>
            <a:normAutofit/>
          </a:bodyPr>
          <a:lstStyle/>
          <a:p>
            <a:pPr marL="0" indent="0" algn="ctr">
              <a:buNone/>
            </a:pPr>
            <a:r>
              <a:rPr lang="en-US" sz="2000" b="1" dirty="0"/>
              <a:t>Growth Rate </a:t>
            </a:r>
            <a:r>
              <a:rPr lang="en-US" sz="2000" dirty="0"/>
              <a:t>is the percent change of a quantity </a:t>
            </a:r>
            <a:r>
              <a:rPr lang="en-US" sz="2000" b="1" dirty="0"/>
              <a:t>from start to end of a time period</a:t>
            </a:r>
            <a:r>
              <a:rPr lang="en-US" sz="2000" dirty="0"/>
              <a:t>. It can be positive or negative.  There are 2 ways to calculate it. You should be familiar with both.</a:t>
            </a:r>
          </a:p>
          <a:p>
            <a:pPr marL="0" indent="0">
              <a:buNone/>
            </a:pPr>
            <a:endParaRPr lang="en-US" sz="2000" dirty="0"/>
          </a:p>
        </p:txBody>
      </p:sp>
      <p:pic>
        <p:nvPicPr>
          <p:cNvPr id="4" name="Picture 3">
            <a:extLst>
              <a:ext uri="{FF2B5EF4-FFF2-40B4-BE49-F238E27FC236}">
                <a16:creationId xmlns:a16="http://schemas.microsoft.com/office/drawing/2014/main" id="{70125AC8-672E-EC5D-6829-65C58B44B2AF}"/>
              </a:ext>
            </a:extLst>
          </p:cNvPr>
          <p:cNvPicPr>
            <a:picLocks noChangeAspect="1"/>
          </p:cNvPicPr>
          <p:nvPr/>
        </p:nvPicPr>
        <p:blipFill>
          <a:blip r:embed="rId3"/>
          <a:stretch>
            <a:fillRect/>
          </a:stretch>
        </p:blipFill>
        <p:spPr>
          <a:xfrm>
            <a:off x="1867392" y="1849348"/>
            <a:ext cx="8457215" cy="3896518"/>
          </a:xfrm>
          <a:prstGeom prst="rect">
            <a:avLst/>
          </a:prstGeom>
        </p:spPr>
      </p:pic>
    </p:spTree>
    <p:extLst>
      <p:ext uri="{BB962C8B-B14F-4D97-AF65-F5344CB8AC3E}">
        <p14:creationId xmlns:p14="http://schemas.microsoft.com/office/powerpoint/2010/main" val="2757738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A924-F16C-42CF-BE30-E5A8CD3D2781}"/>
              </a:ext>
            </a:extLst>
          </p:cNvPr>
          <p:cNvSpPr>
            <a:spLocks noGrp="1"/>
          </p:cNvSpPr>
          <p:nvPr>
            <p:ph type="title"/>
          </p:nvPr>
        </p:nvSpPr>
        <p:spPr>
          <a:xfrm>
            <a:off x="838200" y="1"/>
            <a:ext cx="10515600" cy="779317"/>
          </a:xfrm>
        </p:spPr>
        <p:txBody>
          <a:bodyPr anchor="ctr">
            <a:normAutofit/>
          </a:bodyPr>
          <a:lstStyle/>
          <a:p>
            <a:r>
              <a:rPr lang="en-US" dirty="0"/>
              <a:t>GROWTH RATE</a:t>
            </a:r>
          </a:p>
        </p:txBody>
      </p:sp>
      <p:sp>
        <p:nvSpPr>
          <p:cNvPr id="8" name="Content Placeholder 2">
            <a:extLst>
              <a:ext uri="{FF2B5EF4-FFF2-40B4-BE49-F238E27FC236}">
                <a16:creationId xmlns:a16="http://schemas.microsoft.com/office/drawing/2014/main" id="{949808F7-58E8-4F91-B2B5-AAB6CAED5C05}"/>
              </a:ext>
            </a:extLst>
          </p:cNvPr>
          <p:cNvSpPr>
            <a:spLocks noGrp="1"/>
          </p:cNvSpPr>
          <p:nvPr>
            <p:ph idx="1"/>
          </p:nvPr>
        </p:nvSpPr>
        <p:spPr>
          <a:xfrm>
            <a:off x="660400" y="1112134"/>
            <a:ext cx="11153775" cy="4251325"/>
          </a:xfrm>
        </p:spPr>
        <p:txBody>
          <a:bodyPr>
            <a:normAutofit/>
          </a:bodyPr>
          <a:lstStyle/>
          <a:p>
            <a:pPr marL="0" indent="0" algn="ctr">
              <a:buNone/>
            </a:pPr>
            <a:r>
              <a:rPr lang="en-US" sz="2000" b="1" dirty="0"/>
              <a:t>Caveat</a:t>
            </a:r>
            <a:r>
              <a:rPr lang="en-US" sz="2000" dirty="0"/>
              <a:t>: It really doesn’t make sense to calculate the growth rate if the starting and ending values are of opposite signs (one is positive and one is negative).  However, we still do it in PGR.</a:t>
            </a:r>
          </a:p>
          <a:p>
            <a:pPr marL="0" indent="0">
              <a:buNone/>
            </a:pPr>
            <a:endParaRPr lang="en-US" sz="2000" dirty="0"/>
          </a:p>
        </p:txBody>
      </p:sp>
      <p:pic>
        <p:nvPicPr>
          <p:cNvPr id="3" name="Picture 2">
            <a:extLst>
              <a:ext uri="{FF2B5EF4-FFF2-40B4-BE49-F238E27FC236}">
                <a16:creationId xmlns:a16="http://schemas.microsoft.com/office/drawing/2014/main" id="{E9BDC498-B7E4-FEC8-D4CA-AC7C9C7CB431}"/>
              </a:ext>
            </a:extLst>
          </p:cNvPr>
          <p:cNvPicPr>
            <a:picLocks noChangeAspect="1"/>
          </p:cNvPicPr>
          <p:nvPr/>
        </p:nvPicPr>
        <p:blipFill>
          <a:blip r:embed="rId3"/>
          <a:stretch>
            <a:fillRect/>
          </a:stretch>
        </p:blipFill>
        <p:spPr>
          <a:xfrm>
            <a:off x="520582" y="2033587"/>
            <a:ext cx="11150835" cy="3236913"/>
          </a:xfrm>
          <a:prstGeom prst="rect">
            <a:avLst/>
          </a:prstGeom>
        </p:spPr>
      </p:pic>
    </p:spTree>
    <p:extLst>
      <p:ext uri="{BB962C8B-B14F-4D97-AF65-F5344CB8AC3E}">
        <p14:creationId xmlns:p14="http://schemas.microsoft.com/office/powerpoint/2010/main" val="3620474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4FAD-4002-4B9D-9AB8-502943FBE3EA}"/>
              </a:ext>
            </a:extLst>
          </p:cNvPr>
          <p:cNvSpPr>
            <a:spLocks noGrp="1"/>
          </p:cNvSpPr>
          <p:nvPr>
            <p:ph type="title"/>
          </p:nvPr>
        </p:nvSpPr>
        <p:spPr/>
        <p:txBody>
          <a:bodyPr/>
          <a:lstStyle/>
          <a:p>
            <a:r>
              <a:rPr lang="en-US" dirty="0"/>
              <a:t>INDEXING</a:t>
            </a:r>
          </a:p>
        </p:txBody>
      </p:sp>
      <p:sp>
        <p:nvSpPr>
          <p:cNvPr id="3" name="Content Placeholder 2">
            <a:extLst>
              <a:ext uri="{FF2B5EF4-FFF2-40B4-BE49-F238E27FC236}">
                <a16:creationId xmlns:a16="http://schemas.microsoft.com/office/drawing/2014/main" id="{202DD079-3D35-4618-A4D3-B1B55364A5D1}"/>
              </a:ext>
            </a:extLst>
          </p:cNvPr>
          <p:cNvSpPr>
            <a:spLocks noGrp="1"/>
          </p:cNvSpPr>
          <p:nvPr>
            <p:ph idx="1"/>
          </p:nvPr>
        </p:nvSpPr>
        <p:spPr>
          <a:xfrm>
            <a:off x="955498" y="1040044"/>
            <a:ext cx="10870058" cy="4777912"/>
          </a:xfrm>
        </p:spPr>
        <p:txBody>
          <a:bodyPr>
            <a:normAutofit fontScale="32500" lnSpcReduction="20000"/>
          </a:bodyPr>
          <a:lstStyle/>
          <a:p>
            <a:pPr marL="0" indent="0">
              <a:buNone/>
            </a:pPr>
            <a:r>
              <a:rPr lang="en-US" sz="6200" dirty="0"/>
              <a:t>Divide all the numbers in a series by the </a:t>
            </a:r>
            <a:r>
              <a:rPr lang="en-US" sz="6200" b="1" dirty="0"/>
              <a:t>first number</a:t>
            </a:r>
            <a:r>
              <a:rPr lang="en-US" sz="6200" dirty="0"/>
              <a:t>. This sets the first number equal to 1.00</a:t>
            </a:r>
          </a:p>
          <a:p>
            <a:pPr marL="0" indent="0">
              <a:buNone/>
            </a:pPr>
            <a:r>
              <a:rPr lang="en-US" sz="6200" dirty="0"/>
              <a:t> Then multiply the newly created numbers by 100. This creates an </a:t>
            </a:r>
            <a:r>
              <a:rPr lang="en-US" sz="6200" b="1" dirty="0"/>
              <a:t>Indexed Series.</a:t>
            </a:r>
          </a:p>
          <a:p>
            <a:pPr marL="0" indent="0">
              <a:buNone/>
            </a:pPr>
            <a:endParaRPr lang="en-US" sz="6200" dirty="0"/>
          </a:p>
          <a:p>
            <a:pPr marL="0" indent="0">
              <a:buNone/>
            </a:pPr>
            <a:r>
              <a:rPr lang="en-US" sz="6200" dirty="0"/>
              <a:t>                              </a:t>
            </a:r>
            <a:r>
              <a:rPr lang="en-US" sz="6200" u="sng" dirty="0"/>
              <a:t>Example</a:t>
            </a:r>
            <a:r>
              <a:rPr lang="en-US" sz="6200" dirty="0"/>
              <a:t>: Economic series (CPI, PPI)</a:t>
            </a:r>
          </a:p>
          <a:p>
            <a:pPr marL="0" indent="0">
              <a:buNone/>
            </a:pPr>
            <a:r>
              <a:rPr lang="en-US" sz="6200" dirty="0"/>
              <a:t>  </a:t>
            </a:r>
          </a:p>
          <a:p>
            <a:pPr marL="0" indent="0">
              <a:buNone/>
            </a:pPr>
            <a:r>
              <a:rPr lang="en-US" sz="6200" b="1" dirty="0">
                <a:solidFill>
                  <a:srgbClr val="0070C0"/>
                </a:solidFill>
              </a:rPr>
              <a:t>                                Q1              Q2              Q3           Q4</a:t>
            </a:r>
          </a:p>
          <a:p>
            <a:pPr marL="0" indent="0">
              <a:buNone/>
            </a:pPr>
            <a:r>
              <a:rPr lang="en-US" sz="6200" dirty="0"/>
              <a:t>                                </a:t>
            </a:r>
            <a:r>
              <a:rPr lang="en-US" sz="6200" b="1" dirty="0"/>
              <a:t>87               95             108          120</a:t>
            </a:r>
          </a:p>
          <a:p>
            <a:pPr marL="0" indent="0">
              <a:buNone/>
            </a:pPr>
            <a:r>
              <a:rPr lang="en-US" sz="6200" dirty="0"/>
              <a:t>                             1.00            1.09            1.24         1.38</a:t>
            </a:r>
          </a:p>
          <a:p>
            <a:pPr marL="0" indent="0">
              <a:buNone/>
            </a:pPr>
            <a:r>
              <a:rPr lang="en-US" sz="6200" dirty="0"/>
              <a:t>                              100             109             124          138</a:t>
            </a:r>
          </a:p>
          <a:p>
            <a:pPr marL="0" indent="0">
              <a:buNone/>
            </a:pPr>
            <a:r>
              <a:rPr lang="en-US" sz="6200" dirty="0"/>
              <a:t>       </a:t>
            </a:r>
          </a:p>
          <a:p>
            <a:pPr marL="0" indent="0">
              <a:buNone/>
            </a:pPr>
            <a:r>
              <a:rPr lang="en-US" sz="6200" dirty="0"/>
              <a:t>                 Why do we create an index?  Because it is easy to interpret:</a:t>
            </a:r>
          </a:p>
          <a:p>
            <a:pPr marL="0" indent="0">
              <a:buNone/>
            </a:pPr>
            <a:endParaRPr lang="en-US" sz="6200" dirty="0"/>
          </a:p>
          <a:p>
            <a:pPr marL="0" indent="0">
              <a:buNone/>
            </a:pPr>
            <a:r>
              <a:rPr lang="en-US" sz="6200" dirty="0"/>
              <a:t>                                       Q2 is   9% higher than Q1</a:t>
            </a:r>
          </a:p>
          <a:p>
            <a:pPr marL="0" indent="0">
              <a:buNone/>
            </a:pPr>
            <a:r>
              <a:rPr lang="en-US" sz="6200" dirty="0"/>
              <a:t>                                       Q4 is 38% higher than Q1</a:t>
            </a:r>
          </a:p>
          <a:p>
            <a:pPr marL="0" indent="0">
              <a:buNone/>
            </a:pPr>
            <a:endParaRPr lang="en-US" sz="2900" dirty="0">
              <a:solidFill>
                <a:srgbClr val="FF0000"/>
              </a:solidFill>
            </a:endParaRP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4024166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0A139-E849-4FE1-9CF4-CDA0247F6DD2}"/>
              </a:ext>
            </a:extLst>
          </p:cNvPr>
          <p:cNvSpPr>
            <a:spLocks noGrp="1"/>
          </p:cNvSpPr>
          <p:nvPr>
            <p:ph type="title"/>
          </p:nvPr>
        </p:nvSpPr>
        <p:spPr>
          <a:xfrm>
            <a:off x="838200" y="1"/>
            <a:ext cx="10515600" cy="1238287"/>
          </a:xfrm>
        </p:spPr>
        <p:txBody>
          <a:bodyPr>
            <a:normAutofit/>
          </a:bodyPr>
          <a:lstStyle/>
          <a:p>
            <a:r>
              <a:rPr lang="en-US" dirty="0"/>
              <a:t>REBASING AND RELATIVITIES </a:t>
            </a:r>
            <a:br>
              <a:rPr lang="en-US" dirty="0"/>
            </a:br>
            <a:endParaRPr lang="en-US" dirty="0"/>
          </a:p>
        </p:txBody>
      </p:sp>
      <p:sp>
        <p:nvSpPr>
          <p:cNvPr id="11" name="TextBox 10">
            <a:extLst>
              <a:ext uri="{FF2B5EF4-FFF2-40B4-BE49-F238E27FC236}">
                <a16:creationId xmlns:a16="http://schemas.microsoft.com/office/drawing/2014/main" id="{9AB10AA0-C6A0-4BCD-BF4E-CAA38B045421}"/>
              </a:ext>
            </a:extLst>
          </p:cNvPr>
          <p:cNvSpPr txBox="1"/>
          <p:nvPr/>
        </p:nvSpPr>
        <p:spPr>
          <a:xfrm>
            <a:off x="1085851" y="1010203"/>
            <a:ext cx="10191749" cy="1846659"/>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Rebase: </a:t>
            </a:r>
            <a:r>
              <a:rPr lang="en-US" sz="2000" dirty="0">
                <a:latin typeface="Arial" panose="020B0604020202020204" pitchFamily="34" charset="0"/>
                <a:cs typeface="Arial" panose="020B0604020202020204" pitchFamily="34" charset="0"/>
              </a:rPr>
              <a:t>Divide the base (reference number) by itself. This sets the Base = 1.00</a:t>
            </a:r>
          </a:p>
          <a:p>
            <a:r>
              <a:rPr lang="en-US" sz="2000" b="1" dirty="0">
                <a:latin typeface="Arial" panose="020B0604020202020204" pitchFamily="34" charset="0"/>
                <a:cs typeface="Arial" panose="020B0604020202020204" pitchFamily="34" charset="0"/>
              </a:rPr>
              <a:t>Relativities</a:t>
            </a:r>
            <a:r>
              <a:rPr lang="en-US" sz="2000" dirty="0">
                <a:latin typeface="Arial" panose="020B0604020202020204" pitchFamily="34" charset="0"/>
                <a:cs typeface="Arial" panose="020B0604020202020204" pitchFamily="34" charset="0"/>
              </a:rPr>
              <a:t>: The ratios of other numbers to the base. </a:t>
            </a:r>
          </a:p>
          <a:p>
            <a:endParaRPr lang="en-US" sz="20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Many reports at PGR use “Loss Ratio Relativities” or “Pure Premium </a:t>
            </a:r>
            <a:r>
              <a:rPr lang="en-US" dirty="0" err="1">
                <a:latin typeface="Arial" panose="020B0604020202020204" pitchFamily="34" charset="0"/>
                <a:cs typeface="Arial" panose="020B0604020202020204" pitchFamily="34" charset="0"/>
              </a:rPr>
              <a:t>Relativities”.Here</a:t>
            </a:r>
            <a:r>
              <a:rPr lang="en-US" dirty="0">
                <a:latin typeface="Arial" panose="020B0604020202020204" pitchFamily="34" charset="0"/>
                <a:cs typeface="Arial" panose="020B0604020202020204" pitchFamily="34" charset="0"/>
              </a:rPr>
              <a:t> is an example where we re-base to the Total Combined Ratio (CR) and calculate relativities.</a:t>
            </a:r>
          </a:p>
          <a:p>
            <a:r>
              <a:rPr lang="en-US" b="1" dirty="0">
                <a:latin typeface="Arial" panose="020B0604020202020204" pitchFamily="34" charset="0"/>
                <a:cs typeface="Arial" panose="020B0604020202020204" pitchFamily="34" charset="0"/>
              </a:rPr>
              <a:t>Combined Ratio is (1 – Profit Margin) </a:t>
            </a:r>
            <a:r>
              <a:rPr lang="en-US" dirty="0">
                <a:latin typeface="Arial" panose="020B0604020202020204" pitchFamily="34" charset="0"/>
                <a:cs typeface="Arial" panose="020B0604020202020204" pitchFamily="34" charset="0"/>
              </a:rPr>
              <a:t>and is a metric used in insurance.</a:t>
            </a:r>
          </a:p>
        </p:txBody>
      </p:sp>
      <p:sp>
        <p:nvSpPr>
          <p:cNvPr id="3" name="TextBox 2">
            <a:extLst>
              <a:ext uri="{FF2B5EF4-FFF2-40B4-BE49-F238E27FC236}">
                <a16:creationId xmlns:a16="http://schemas.microsoft.com/office/drawing/2014/main" id="{FF552A95-488C-6397-EE00-E3ABE68BF7E8}"/>
              </a:ext>
            </a:extLst>
          </p:cNvPr>
          <p:cNvSpPr txBox="1"/>
          <p:nvPr/>
        </p:nvSpPr>
        <p:spPr>
          <a:xfrm>
            <a:off x="7545102" y="3783194"/>
            <a:ext cx="3732498" cy="646331"/>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a:solidFill>
              <a:srgbClr val="000000"/>
            </a:solidFill>
          </a:ln>
        </p:spPr>
        <p:txBody>
          <a:bodyPr wrap="square" rtlCol="0">
            <a:spAutoFit/>
          </a:bodyPr>
          <a:lstStyle/>
          <a:p>
            <a:r>
              <a:rPr lang="en-US" dirty="0"/>
              <a:t>Indexing is basically re-basing to the first term of the series of numbers.</a:t>
            </a:r>
          </a:p>
        </p:txBody>
      </p:sp>
      <p:pic>
        <p:nvPicPr>
          <p:cNvPr id="8" name="Picture 7">
            <a:extLst>
              <a:ext uri="{FF2B5EF4-FFF2-40B4-BE49-F238E27FC236}">
                <a16:creationId xmlns:a16="http://schemas.microsoft.com/office/drawing/2014/main" id="{84AB30BE-01B3-18F3-504F-43785886C774}"/>
              </a:ext>
            </a:extLst>
          </p:cNvPr>
          <p:cNvPicPr>
            <a:picLocks noChangeAspect="1"/>
          </p:cNvPicPr>
          <p:nvPr/>
        </p:nvPicPr>
        <p:blipFill>
          <a:blip r:embed="rId3"/>
          <a:stretch>
            <a:fillRect/>
          </a:stretch>
        </p:blipFill>
        <p:spPr>
          <a:xfrm>
            <a:off x="914399" y="2828840"/>
            <a:ext cx="6390057" cy="2760302"/>
          </a:xfrm>
          <a:prstGeom prst="rect">
            <a:avLst/>
          </a:prstGeom>
        </p:spPr>
      </p:pic>
    </p:spTree>
    <p:extLst>
      <p:ext uri="{BB962C8B-B14F-4D97-AF65-F5344CB8AC3E}">
        <p14:creationId xmlns:p14="http://schemas.microsoft.com/office/powerpoint/2010/main" val="2156534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1791245" y="1261152"/>
            <a:ext cx="8256881"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Answers are to the far right on each tab.</a:t>
            </a:r>
          </a:p>
          <a:p>
            <a:pPr marL="0" indent="0">
              <a:buNone/>
            </a:pPr>
            <a:endParaRPr lang="en-US" sz="2100" dirty="0"/>
          </a:p>
          <a:p>
            <a:pPr marL="0" indent="0">
              <a:buNone/>
            </a:pPr>
            <a:r>
              <a:rPr lang="en-US" sz="2100" dirty="0"/>
              <a:t>Tabs </a:t>
            </a:r>
          </a:p>
          <a:p>
            <a:pPr lvl="2"/>
            <a:r>
              <a:rPr lang="en-US" sz="2000" dirty="0"/>
              <a:t>WtdAvg</a:t>
            </a:r>
          </a:p>
          <a:p>
            <a:pPr lvl="2"/>
            <a:r>
              <a:rPr lang="en-US" sz="2000" dirty="0"/>
              <a:t>MovAvg</a:t>
            </a:r>
          </a:p>
          <a:p>
            <a:pPr lvl="2"/>
            <a:r>
              <a:rPr lang="en-US" sz="2000" dirty="0"/>
              <a:t>Growth Rate</a:t>
            </a:r>
          </a:p>
          <a:p>
            <a:pPr lvl="2"/>
            <a:r>
              <a:rPr lang="en-US" sz="2000" dirty="0"/>
              <a:t>Index</a:t>
            </a:r>
          </a:p>
          <a:p>
            <a:pPr lvl="2"/>
            <a:r>
              <a:rPr lang="en-US" sz="2000" dirty="0"/>
              <a:t>Rebase</a:t>
            </a:r>
          </a:p>
        </p:txBody>
      </p:sp>
    </p:spTree>
    <p:extLst>
      <p:ext uri="{BB962C8B-B14F-4D97-AF65-F5344CB8AC3E}">
        <p14:creationId xmlns:p14="http://schemas.microsoft.com/office/powerpoint/2010/main" val="734908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178-1429-4FF6-8585-AD764017EF8D}"/>
              </a:ext>
            </a:extLst>
          </p:cNvPr>
          <p:cNvSpPr>
            <a:spLocks noGrp="1"/>
          </p:cNvSpPr>
          <p:nvPr>
            <p:ph type="title"/>
          </p:nvPr>
        </p:nvSpPr>
        <p:spPr>
          <a:xfrm>
            <a:off x="838200" y="1"/>
            <a:ext cx="10515600" cy="779317"/>
          </a:xfrm>
        </p:spPr>
        <p:txBody>
          <a:bodyPr vert="horz" lIns="91440" tIns="45720" rIns="91440" bIns="45720" rtlCol="0" anchor="ctr">
            <a:normAutofit/>
          </a:bodyPr>
          <a:lstStyle/>
          <a:p>
            <a:r>
              <a:rPr lang="en-US"/>
              <a:t>HOUSEKEEPING</a:t>
            </a:r>
          </a:p>
        </p:txBody>
      </p:sp>
      <p:sp>
        <p:nvSpPr>
          <p:cNvPr id="5" name="Content Placeholder 4">
            <a:extLst>
              <a:ext uri="{FF2B5EF4-FFF2-40B4-BE49-F238E27FC236}">
                <a16:creationId xmlns:a16="http://schemas.microsoft.com/office/drawing/2014/main" id="{C6B8013A-213D-4D28-B590-03C7C4BF7798}"/>
              </a:ext>
            </a:extLst>
          </p:cNvPr>
          <p:cNvSpPr>
            <a:spLocks noGrp="1"/>
          </p:cNvSpPr>
          <p:nvPr>
            <p:ph idx="1"/>
          </p:nvPr>
        </p:nvSpPr>
        <p:spPr>
          <a:xfrm>
            <a:off x="838200" y="1825625"/>
            <a:ext cx="10606548" cy="3806248"/>
          </a:xfrm>
        </p:spPr>
        <p:txBody>
          <a:bodyPr>
            <a:normAutofit/>
          </a:bodyPr>
          <a:lstStyle/>
          <a:p>
            <a:pPr marL="609585" indent="-609585">
              <a:buClr>
                <a:schemeClr val="tx1"/>
              </a:buClr>
              <a:buFont typeface="Arial" panose="020B0604020202020204" pitchFamily="34" charset="0"/>
              <a:buChar char="•"/>
            </a:pPr>
            <a:r>
              <a:rPr lang="en-US" sz="2200" dirty="0"/>
              <a:t>Actively participate; Do not multitask or do other things during class time.</a:t>
            </a:r>
          </a:p>
          <a:p>
            <a:pPr marL="609585" indent="-609585">
              <a:buClr>
                <a:schemeClr val="tx1"/>
              </a:buClr>
              <a:buFont typeface="Arial" panose="020B0604020202020204" pitchFamily="34" charset="0"/>
              <a:buChar char="•"/>
            </a:pPr>
            <a:r>
              <a:rPr lang="en-US" sz="2200" dirty="0"/>
              <a:t>Close other applications (including email).</a:t>
            </a:r>
          </a:p>
          <a:p>
            <a:pPr marL="609585" indent="-609585">
              <a:buClr>
                <a:schemeClr val="tx1"/>
              </a:buClr>
              <a:buFont typeface="Arial" panose="020B0604020202020204" pitchFamily="34" charset="0"/>
              <a:buChar char="•"/>
            </a:pPr>
            <a:r>
              <a:rPr lang="en-US" sz="2200" dirty="0"/>
              <a:t>Be prepared to hear your name.</a:t>
            </a:r>
          </a:p>
          <a:p>
            <a:pPr marL="609585" indent="-609585">
              <a:buClr>
                <a:schemeClr val="tx1"/>
              </a:buClr>
              <a:buFont typeface="Arial" panose="020B0604020202020204" pitchFamily="34" charset="0"/>
              <a:buChar char="•"/>
            </a:pPr>
            <a:r>
              <a:rPr lang="en-US" sz="2200" dirty="0"/>
              <a:t>Use the “raise your hand button” when you have questions.</a:t>
            </a:r>
          </a:p>
          <a:p>
            <a:pPr marL="609585" indent="-609585">
              <a:buClr>
                <a:schemeClr val="tx1"/>
              </a:buClr>
              <a:buFont typeface="Arial" panose="020B0604020202020204" pitchFamily="34" charset="0"/>
              <a:buChar char="•"/>
            </a:pPr>
            <a:r>
              <a:rPr lang="en-US" sz="2200" dirty="0"/>
              <a:t>We will use a “parking lot” for questions that are out of scope for this class.</a:t>
            </a:r>
          </a:p>
          <a:p>
            <a:pPr marL="0" indent="0">
              <a:buClr>
                <a:schemeClr val="tx1"/>
              </a:buClr>
              <a:buNone/>
            </a:pPr>
            <a:endParaRPr lang="en-US" sz="2200" dirty="0"/>
          </a:p>
          <a:p>
            <a:pPr marL="609585" indent="-609585">
              <a:buClr>
                <a:schemeClr val="tx1"/>
              </a:buClr>
              <a:buFont typeface="Arial" panose="020B0604020202020204" pitchFamily="34" charset="0"/>
              <a:buChar char="•"/>
            </a:pPr>
            <a:r>
              <a:rPr lang="en-US" sz="2200" dirty="0"/>
              <a:t>I will frequently ask “does everyone follow that” because I can’t see your faces.</a:t>
            </a:r>
          </a:p>
        </p:txBody>
      </p:sp>
    </p:spTree>
    <p:extLst>
      <p:ext uri="{BB962C8B-B14F-4D97-AF65-F5344CB8AC3E}">
        <p14:creationId xmlns:p14="http://schemas.microsoft.com/office/powerpoint/2010/main" val="81700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178-1429-4FF6-8585-AD764017EF8D}"/>
              </a:ext>
            </a:extLst>
          </p:cNvPr>
          <p:cNvSpPr>
            <a:spLocks noGrp="1"/>
          </p:cNvSpPr>
          <p:nvPr>
            <p:ph type="title"/>
          </p:nvPr>
        </p:nvSpPr>
        <p:spPr>
          <a:xfrm>
            <a:off x="838200" y="1"/>
            <a:ext cx="10515600" cy="779317"/>
          </a:xfrm>
        </p:spPr>
        <p:txBody>
          <a:bodyPr vert="horz" lIns="91440" tIns="45720" rIns="91440" bIns="45720" rtlCol="0" anchor="ctr">
            <a:normAutofit/>
          </a:bodyPr>
          <a:lstStyle/>
          <a:p>
            <a:r>
              <a:rPr lang="en-US" dirty="0"/>
              <a:t>PRE-TEST</a:t>
            </a:r>
          </a:p>
        </p:txBody>
      </p:sp>
      <p:sp>
        <p:nvSpPr>
          <p:cNvPr id="5" name="Content Placeholder 4">
            <a:extLst>
              <a:ext uri="{FF2B5EF4-FFF2-40B4-BE49-F238E27FC236}">
                <a16:creationId xmlns:a16="http://schemas.microsoft.com/office/drawing/2014/main" id="{C6B8013A-213D-4D28-B590-03C7C4BF7798}"/>
              </a:ext>
            </a:extLst>
          </p:cNvPr>
          <p:cNvSpPr>
            <a:spLocks noGrp="1"/>
          </p:cNvSpPr>
          <p:nvPr>
            <p:ph idx="1"/>
          </p:nvPr>
        </p:nvSpPr>
        <p:spPr>
          <a:xfrm>
            <a:off x="291101" y="1181100"/>
            <a:ext cx="11609797" cy="4978400"/>
          </a:xfrm>
        </p:spPr>
        <p:txBody>
          <a:bodyPr>
            <a:normAutofit fontScale="77500" lnSpcReduction="20000"/>
          </a:bodyPr>
          <a:lstStyle/>
          <a:p>
            <a:pPr marL="609585" indent="-609585">
              <a:buClr>
                <a:schemeClr val="tx1"/>
              </a:buClr>
              <a:buFont typeface="Arial" panose="020B0604020202020204" pitchFamily="34" charset="0"/>
              <a:buChar char="•"/>
            </a:pPr>
            <a:r>
              <a:rPr lang="en-US" sz="3200" dirty="0"/>
              <a:t>2 X 2 + 2 X 2 </a:t>
            </a:r>
            <a:endParaRPr lang="en-US" sz="3200" dirty="0">
              <a:solidFill>
                <a:srgbClr val="FF0000"/>
              </a:solidFill>
            </a:endParaRPr>
          </a:p>
          <a:p>
            <a:pPr marL="609585" indent="-609585">
              <a:buClr>
                <a:schemeClr val="tx1"/>
              </a:buClr>
              <a:buFont typeface="Arial" panose="020B0604020202020204" pitchFamily="34" charset="0"/>
              <a:buChar char="•"/>
            </a:pPr>
            <a:r>
              <a:rPr lang="en-US" sz="3200" dirty="0"/>
              <a:t>Rebase the series to the last number:   5, 7, 15, 12, 6  </a:t>
            </a:r>
          </a:p>
          <a:p>
            <a:pPr marL="609585" indent="-609585">
              <a:buClr>
                <a:schemeClr val="tx1"/>
              </a:buClr>
              <a:buFont typeface="Arial" panose="020B0604020202020204" pitchFamily="34" charset="0"/>
              <a:buChar char="•"/>
            </a:pPr>
            <a:r>
              <a:rPr lang="en-US" sz="3200" dirty="0"/>
              <a:t>What are the first 2 terms of a MA2 for the series above: </a:t>
            </a:r>
            <a:endParaRPr lang="en-US" sz="3200" dirty="0">
              <a:solidFill>
                <a:srgbClr val="FF0000"/>
              </a:solidFill>
            </a:endParaRPr>
          </a:p>
          <a:p>
            <a:pPr marL="609585" indent="-609585">
              <a:buClr>
                <a:schemeClr val="tx1"/>
              </a:buClr>
              <a:buFont typeface="Arial" panose="020B0604020202020204" pitchFamily="34" charset="0"/>
              <a:buChar char="•"/>
            </a:pPr>
            <a:r>
              <a:rPr lang="en-US" sz="3200" dirty="0"/>
              <a:t>The average is a measure of the __________</a:t>
            </a:r>
            <a:r>
              <a:rPr lang="en-US" sz="3200" dirty="0">
                <a:solidFill>
                  <a:srgbClr val="FF0000"/>
                </a:solidFill>
              </a:rPr>
              <a:t> </a:t>
            </a:r>
            <a:r>
              <a:rPr lang="en-US" sz="3200" dirty="0"/>
              <a:t>of a set of data.</a:t>
            </a:r>
          </a:p>
          <a:p>
            <a:pPr marL="609585" indent="-609585">
              <a:buClr>
                <a:schemeClr val="tx1"/>
              </a:buClr>
              <a:buFont typeface="Arial" panose="020B0604020202020204" pitchFamily="34" charset="0"/>
              <a:buChar char="•"/>
            </a:pPr>
            <a:r>
              <a:rPr lang="en-US" sz="3200" dirty="0"/>
              <a:t>The standard deviation is a measure of  _____________</a:t>
            </a:r>
            <a:r>
              <a:rPr lang="en-US" sz="3200" dirty="0">
                <a:solidFill>
                  <a:srgbClr val="FF0000"/>
                </a:solidFill>
              </a:rPr>
              <a:t> </a:t>
            </a:r>
          </a:p>
          <a:p>
            <a:pPr marL="609585" indent="-609585">
              <a:buClr>
                <a:schemeClr val="tx1"/>
              </a:buClr>
              <a:buFont typeface="Arial" panose="020B0604020202020204" pitchFamily="34" charset="0"/>
              <a:buChar char="•"/>
            </a:pPr>
            <a:r>
              <a:rPr lang="en-US" sz="3200" dirty="0"/>
              <a:t>Given a Normal Distribution with mean=100 and standard deviation=15, what are the Z-scores that include 95% of the data values? ______</a:t>
            </a:r>
            <a:endParaRPr lang="en-US" sz="3200" dirty="0">
              <a:solidFill>
                <a:srgbClr val="FF0000"/>
              </a:solidFill>
            </a:endParaRPr>
          </a:p>
          <a:p>
            <a:pPr marL="609585" indent="-609585">
              <a:buClr>
                <a:schemeClr val="tx1"/>
              </a:buClr>
              <a:buFont typeface="Arial" panose="020B0604020202020204" pitchFamily="34" charset="0"/>
              <a:buChar char="•"/>
            </a:pPr>
            <a:r>
              <a:rPr lang="en-US" sz="3200" dirty="0"/>
              <a:t>Explain the Central Limit Theorem? ___________</a:t>
            </a:r>
            <a:r>
              <a:rPr lang="en-US" sz="3200" dirty="0">
                <a:solidFill>
                  <a:srgbClr val="FF0000"/>
                </a:solidFill>
              </a:rPr>
              <a:t>   </a:t>
            </a:r>
          </a:p>
          <a:p>
            <a:pPr marL="0" indent="0">
              <a:buClr>
                <a:schemeClr val="tx1"/>
              </a:buClr>
              <a:buNone/>
            </a:pPr>
            <a:endParaRPr lang="en-US" sz="3200" dirty="0">
              <a:solidFill>
                <a:srgbClr val="0070C0"/>
              </a:solidFill>
            </a:endParaRPr>
          </a:p>
          <a:p>
            <a:pPr marL="0" indent="0">
              <a:buClr>
                <a:schemeClr val="tx1"/>
              </a:buClr>
              <a:buNone/>
            </a:pPr>
            <a:r>
              <a:rPr lang="en-US" sz="3200" dirty="0">
                <a:solidFill>
                  <a:srgbClr val="0070C0"/>
                </a:solidFill>
              </a:rPr>
              <a:t>Advanced</a:t>
            </a:r>
          </a:p>
          <a:p>
            <a:pPr marL="609585" indent="-609585">
              <a:buClr>
                <a:schemeClr val="tx1"/>
              </a:buClr>
              <a:buFont typeface="Arial" panose="020B0604020202020204" pitchFamily="34" charset="0"/>
              <a:buChar char="•"/>
            </a:pPr>
            <a:r>
              <a:rPr lang="en-US" sz="3200" dirty="0">
                <a:solidFill>
                  <a:srgbClr val="0070C0"/>
                </a:solidFill>
              </a:rPr>
              <a:t>Given a data set of 15 values should we use the z-score or t-score?  __</a:t>
            </a:r>
          </a:p>
          <a:p>
            <a:pPr marL="609585" indent="-609585">
              <a:buClr>
                <a:schemeClr val="tx1"/>
              </a:buClr>
              <a:buFont typeface="Arial" panose="020B0604020202020204" pitchFamily="34" charset="0"/>
              <a:buChar char="•"/>
            </a:pPr>
            <a:r>
              <a:rPr lang="en-US" sz="3200" dirty="0">
                <a:solidFill>
                  <a:srgbClr val="0070C0"/>
                </a:solidFill>
              </a:rPr>
              <a:t>The most common level of significance used for Confidence Intervals is: __</a:t>
            </a:r>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p:txBody>
      </p:sp>
    </p:spTree>
    <p:extLst>
      <p:ext uri="{BB962C8B-B14F-4D97-AF65-F5344CB8AC3E}">
        <p14:creationId xmlns:p14="http://schemas.microsoft.com/office/powerpoint/2010/main" val="2607316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75AC-B762-40C0-81A6-0C056DD71431}"/>
              </a:ext>
            </a:extLst>
          </p:cNvPr>
          <p:cNvSpPr>
            <a:spLocks noGrp="1"/>
          </p:cNvSpPr>
          <p:nvPr>
            <p:ph type="title"/>
          </p:nvPr>
        </p:nvSpPr>
        <p:spPr>
          <a:xfrm>
            <a:off x="838200" y="1"/>
            <a:ext cx="10515600" cy="779317"/>
          </a:xfrm>
        </p:spPr>
        <p:txBody>
          <a:bodyPr anchor="ctr">
            <a:normAutofit/>
          </a:bodyPr>
          <a:lstStyle/>
          <a:p>
            <a:r>
              <a:rPr lang="en-US"/>
              <a:t>COURSE GOALS</a:t>
            </a:r>
          </a:p>
        </p:txBody>
      </p:sp>
      <p:sp>
        <p:nvSpPr>
          <p:cNvPr id="3" name="Content Placeholder 2">
            <a:extLst>
              <a:ext uri="{FF2B5EF4-FFF2-40B4-BE49-F238E27FC236}">
                <a16:creationId xmlns:a16="http://schemas.microsoft.com/office/drawing/2014/main" id="{B5A914D0-FF99-462D-9A3F-CA7FFABE22A0}"/>
              </a:ext>
            </a:extLst>
          </p:cNvPr>
          <p:cNvSpPr>
            <a:spLocks noGrp="1"/>
          </p:cNvSpPr>
          <p:nvPr>
            <p:ph idx="1"/>
          </p:nvPr>
        </p:nvSpPr>
        <p:spPr>
          <a:xfrm>
            <a:off x="410966" y="1825625"/>
            <a:ext cx="11188558" cy="3806248"/>
          </a:xfrm>
        </p:spPr>
        <p:txBody>
          <a:bodyPr>
            <a:normAutofit/>
          </a:bodyPr>
          <a:lstStyle/>
          <a:p>
            <a:pPr marL="0" indent="0">
              <a:buNone/>
            </a:pPr>
            <a:endParaRPr lang="en-US" dirty="0"/>
          </a:p>
          <a:p>
            <a:pPr marL="0" indent="0">
              <a:buNone/>
            </a:pPr>
            <a:r>
              <a:rPr lang="en-US" dirty="0"/>
              <a:t>Develop an understanding </a:t>
            </a:r>
            <a:r>
              <a:rPr lang="en-US"/>
              <a:t>of Analytical </a:t>
            </a:r>
            <a:r>
              <a:rPr lang="en-US" dirty="0"/>
              <a:t>concepts.</a:t>
            </a:r>
          </a:p>
          <a:p>
            <a:pPr marL="0" indent="0">
              <a:buNone/>
            </a:pPr>
            <a:endParaRPr lang="en-US" dirty="0"/>
          </a:p>
          <a:p>
            <a:pPr marL="0" indent="0">
              <a:buNone/>
            </a:pPr>
            <a:r>
              <a:rPr lang="en-US" dirty="0"/>
              <a:t>Demonstrate that understanding by solving practical problems using Excel.</a:t>
            </a:r>
          </a:p>
        </p:txBody>
      </p:sp>
    </p:spTree>
    <p:extLst>
      <p:ext uri="{BB962C8B-B14F-4D97-AF65-F5344CB8AC3E}">
        <p14:creationId xmlns:p14="http://schemas.microsoft.com/office/powerpoint/2010/main" val="357043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611F-F911-4ACE-B800-111D4B5E2EF4}"/>
              </a:ext>
            </a:extLst>
          </p:cNvPr>
          <p:cNvSpPr>
            <a:spLocks noGrp="1"/>
          </p:cNvSpPr>
          <p:nvPr>
            <p:ph type="title"/>
          </p:nvPr>
        </p:nvSpPr>
        <p:spPr/>
        <p:txBody>
          <a:bodyPr anchor="ctr">
            <a:normAutofit/>
          </a:bodyPr>
          <a:lstStyle/>
          <a:p>
            <a:r>
              <a:rPr lang="en-US" dirty="0"/>
              <a:t> QUANTITATIVE ANALYSIS BASICS</a:t>
            </a:r>
          </a:p>
        </p:txBody>
      </p:sp>
      <p:sp>
        <p:nvSpPr>
          <p:cNvPr id="3" name="Content Placeholder 2">
            <a:extLst>
              <a:ext uri="{FF2B5EF4-FFF2-40B4-BE49-F238E27FC236}">
                <a16:creationId xmlns:a16="http://schemas.microsoft.com/office/drawing/2014/main" id="{5982601A-155A-4240-B876-D2FAF0AA3BC3}"/>
              </a:ext>
            </a:extLst>
          </p:cNvPr>
          <p:cNvSpPr>
            <a:spLocks noGrp="1"/>
          </p:cNvSpPr>
          <p:nvPr>
            <p:ph idx="1"/>
          </p:nvPr>
        </p:nvSpPr>
        <p:spPr>
          <a:xfrm>
            <a:off x="1006867" y="1587522"/>
            <a:ext cx="9832369" cy="3251607"/>
          </a:xfrm>
        </p:spPr>
        <p:txBody>
          <a:bodyPr>
            <a:normAutofit fontScale="92500" lnSpcReduction="10000"/>
          </a:bodyPr>
          <a:lstStyle/>
          <a:p>
            <a:endParaRPr lang="en-US" dirty="0"/>
          </a:p>
          <a:p>
            <a:pPr lvl="1"/>
            <a:r>
              <a:rPr lang="en-US" sz="2400" dirty="0"/>
              <a:t>Order of Operations, Square Roots, Exponents</a:t>
            </a:r>
          </a:p>
          <a:p>
            <a:pPr lvl="1"/>
            <a:r>
              <a:rPr lang="en-US" sz="2400" dirty="0"/>
              <a:t>Calculation of Average – Mean, Median, Mode</a:t>
            </a:r>
          </a:p>
          <a:p>
            <a:pPr lvl="1"/>
            <a:r>
              <a:rPr lang="en-US" sz="2400" dirty="0"/>
              <a:t>Calculation of Standard Deviation</a:t>
            </a:r>
          </a:p>
          <a:p>
            <a:pPr lvl="1"/>
            <a:r>
              <a:rPr lang="en-US" sz="2400" dirty="0"/>
              <a:t>Weighted Average</a:t>
            </a:r>
          </a:p>
          <a:p>
            <a:pPr lvl="1"/>
            <a:r>
              <a:rPr lang="en-US" sz="2400" dirty="0"/>
              <a:t>Moving Average</a:t>
            </a:r>
          </a:p>
          <a:p>
            <a:pPr lvl="1"/>
            <a:r>
              <a:rPr lang="en-US" sz="2400" dirty="0"/>
              <a:t>Growth Rate</a:t>
            </a:r>
          </a:p>
          <a:p>
            <a:pPr lvl="1"/>
            <a:r>
              <a:rPr lang="en-US" sz="2400" dirty="0"/>
              <a:t>Indexing</a:t>
            </a:r>
          </a:p>
          <a:p>
            <a:pPr lvl="1"/>
            <a:r>
              <a:rPr lang="en-US" sz="2400" dirty="0"/>
              <a:t>Rebasing</a:t>
            </a:r>
          </a:p>
          <a:p>
            <a:pPr lvl="1"/>
            <a:endParaRPr lang="en-US" sz="2400" dirty="0"/>
          </a:p>
          <a:p>
            <a:pPr lvl="1"/>
            <a:endParaRPr lang="en-US" sz="2400" dirty="0"/>
          </a:p>
          <a:p>
            <a:pPr lvl="1"/>
            <a:endParaRPr lang="en-US" sz="2400"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298939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24059-117E-4087-8FD1-014D6D4025DC}"/>
              </a:ext>
            </a:extLst>
          </p:cNvPr>
          <p:cNvSpPr>
            <a:spLocks noGrp="1"/>
          </p:cNvSpPr>
          <p:nvPr>
            <p:ph type="title"/>
          </p:nvPr>
        </p:nvSpPr>
        <p:spPr/>
        <p:txBody>
          <a:bodyPr/>
          <a:lstStyle/>
          <a:p>
            <a:r>
              <a:rPr lang="en-US"/>
              <a:t>SYMBOLS</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CD30648C-6C77-43CB-8F25-60B5FE0524B8}"/>
                  </a:ext>
                </a:extLst>
              </p:cNvPr>
              <p:cNvSpPr>
                <a:spLocks noGrp="1"/>
              </p:cNvSpPr>
              <p:nvPr>
                <p:ph idx="1"/>
              </p:nvPr>
            </p:nvSpPr>
            <p:spPr>
              <a:xfrm>
                <a:off x="2060825" y="1404821"/>
                <a:ext cx="8387993" cy="3806248"/>
              </a:xfrm>
            </p:spPr>
            <p:txBody>
              <a:bodyPr>
                <a:normAutofit/>
              </a:bodyPr>
              <a:lstStyle/>
              <a:p>
                <a:pPr marL="0" indent="0">
                  <a:buNone/>
                </a:pPr>
                <a:r>
                  <a:rPr lang="en-US" b="1" u="sng" dirty="0"/>
                  <a:t>Arithmetic Symbols</a:t>
                </a:r>
              </a:p>
              <a:p>
                <a:pPr marL="0" indent="0">
                  <a:buNone/>
                </a:pPr>
                <a:r>
                  <a:rPr lang="en-US" dirty="0"/>
                  <a:t>Multiplication</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oMath>
                </a14:m>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dirty="0"/>
                  <a:t>Division	   /   </a:t>
                </a:r>
                <a14:m>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𝑎</m:t>
                        </m:r>
                      </m:num>
                      <m:den>
                        <m:r>
                          <a:rPr lang="en-US" b="0" i="1" smtClean="0">
                            <a:latin typeface="Cambria Math" panose="02040503050406030204" pitchFamily="18" charset="0"/>
                            <a:ea typeface="Cambria Math" panose="02040503050406030204" pitchFamily="18" charset="0"/>
                          </a:rPr>
                          <m:t>𝑏</m:t>
                        </m:r>
                      </m:den>
                    </m:f>
                  </m:oMath>
                </a14:m>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t> </a:t>
                </a:r>
              </a:p>
              <a:p>
                <a:pPr marL="0" indent="0">
                  <a:buNone/>
                </a:pPr>
                <a:r>
                  <a:rPr lang="en-US" dirty="0"/>
                  <a:t>Parentheses    ( )</a:t>
                </a:r>
              </a:p>
              <a:p>
                <a:pPr marL="0" indent="0">
                  <a:buNone/>
                </a:pPr>
                <a:r>
                  <a:rPr lang="en-US" dirty="0"/>
                  <a:t>Brackets	   [ ]  { }</a:t>
                </a:r>
              </a:p>
              <a:p>
                <a:pPr marL="0" indent="0">
                  <a:buNone/>
                </a:pPr>
                <a:r>
                  <a:rPr lang="en-US" dirty="0"/>
                  <a:t>Exponents	  </a:t>
                </a:r>
                <a14:m>
                  <m:oMath xmlns:m="http://schemas.openxmlformats.org/officeDocument/2006/math">
                    <m:r>
                      <a:rPr lang="en-US" b="0" i="1" smtClean="0">
                        <a:latin typeface="Cambria Math" panose="02040503050406030204" pitchFamily="18" charset="0"/>
                      </a:rPr>
                      <m:t>𝑥</m:t>
                    </m:r>
                  </m:oMath>
                </a14:m>
                <a:r>
                  <a:rPr lang="en-US" i="1" baseline="30000" dirty="0"/>
                  <a:t> </a:t>
                </a:r>
                <a:r>
                  <a:rPr lang="en-US" dirty="0"/>
                  <a:t>^ 2,  </a:t>
                </a:r>
                <a14:m>
                  <m:oMath xmlns:m="http://schemas.openxmlformats.org/officeDocument/2006/math">
                    <m:r>
                      <a:rPr lang="en-US" b="0" i="1" smtClean="0">
                        <a:latin typeface="Cambria Math" panose="02040503050406030204" pitchFamily="18" charset="0"/>
                      </a:rPr>
                      <m:t>𝑥</m:t>
                    </m:r>
                  </m:oMath>
                </a14:m>
                <a:r>
                  <a:rPr lang="en-US" baseline="30000" dirty="0"/>
                  <a:t>2</a:t>
                </a:r>
                <a:endParaRPr lang="en-US" dirty="0"/>
              </a:p>
              <a:p>
                <a:pPr marL="0" indent="0">
                  <a:buNone/>
                </a:pPr>
                <a:r>
                  <a:rPr lang="en-US" dirty="0"/>
                  <a:t>Subscripts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baseline="-25000" dirty="0"/>
                  <a:t>1</a:t>
                </a:r>
                <a:r>
                  <a:rPr lang="en-US" dirty="0"/>
                  <a:t> ,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baseline="-25000" dirty="0"/>
                  <a:t>2</a:t>
                </a:r>
              </a:p>
            </p:txBody>
          </p:sp>
        </mc:Choice>
        <mc:Fallback xmlns="">
          <p:sp>
            <p:nvSpPr>
              <p:cNvPr id="10" name="Content Placeholder 9">
                <a:extLst>
                  <a:ext uri="{FF2B5EF4-FFF2-40B4-BE49-F238E27FC236}">
                    <a16:creationId xmlns:a16="http://schemas.microsoft.com/office/drawing/2014/main" id="{CD30648C-6C77-43CB-8F25-60B5FE0524B8}"/>
                  </a:ext>
                </a:extLst>
              </p:cNvPr>
              <p:cNvSpPr>
                <a:spLocks noGrp="1" noRot="1" noChangeAspect="1" noMove="1" noResize="1" noEditPoints="1" noAdjustHandles="1" noChangeArrowheads="1" noChangeShapeType="1" noTextEdit="1"/>
              </p:cNvSpPr>
              <p:nvPr>
                <p:ph idx="1"/>
              </p:nvPr>
            </p:nvSpPr>
            <p:spPr>
              <a:xfrm>
                <a:off x="2060825" y="1404821"/>
                <a:ext cx="8387993" cy="3806248"/>
              </a:xfrm>
              <a:blipFill>
                <a:blip r:embed="rId3"/>
                <a:stretch>
                  <a:fillRect l="-1090" t="-20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792C1B-FF46-4724-A410-53AE92715BEE}"/>
                  </a:ext>
                </a:extLst>
              </p:cNvPr>
              <p:cNvSpPr>
                <a:spLocks noGrp="1"/>
              </p:cNvSpPr>
              <p:nvPr>
                <p:ph sz="half" idx="4294967295"/>
              </p:nvPr>
            </p:nvSpPr>
            <p:spPr>
              <a:xfrm>
                <a:off x="6096000" y="1404821"/>
                <a:ext cx="5181600" cy="4351338"/>
              </a:xfrm>
            </p:spPr>
            <p:txBody>
              <a:bodyPr>
                <a:normAutofit/>
              </a:bodyPr>
              <a:lstStyle/>
              <a:p>
                <a:pPr marL="0" indent="0">
                  <a:buNone/>
                </a:pPr>
                <a:r>
                  <a:rPr lang="en-US" b="1" dirty="0"/>
                  <a:t>     </a:t>
                </a:r>
                <a:r>
                  <a:rPr lang="en-US" b="1" u="sng" dirty="0"/>
                  <a:t>Logical Symbols</a:t>
                </a:r>
              </a:p>
              <a:p>
                <a:pPr marL="457200" lvl="1" indent="0">
                  <a:lnSpc>
                    <a:spcPct val="150000"/>
                  </a:lnSpc>
                  <a:buNone/>
                </a:pPr>
                <a14:m>
                  <m:oMath xmlns:m="http://schemas.openxmlformats.org/officeDocument/2006/math">
                    <m:r>
                      <a:rPr lang="en-US" sz="2400">
                        <a:latin typeface="Cambria Math" panose="02040503050406030204" pitchFamily="18" charset="0"/>
                      </a:rPr>
                      <m:t>=</m:t>
                    </m:r>
                  </m:oMath>
                </a14:m>
                <a:r>
                  <a:rPr lang="en-US" sz="2400" dirty="0"/>
                  <a:t> Equal to</a:t>
                </a:r>
              </a:p>
              <a:p>
                <a:pPr marL="457200" lvl="1" indent="0">
                  <a:lnSpc>
                    <a:spcPct val="150000"/>
                  </a:lnSpc>
                  <a:buNone/>
                </a:pPr>
                <a14:m>
                  <m:oMath xmlns:m="http://schemas.openxmlformats.org/officeDocument/2006/math">
                    <m:r>
                      <a:rPr lang="en-US" sz="2400">
                        <a:latin typeface="Cambria Math" panose="02040503050406030204" pitchFamily="18" charset="0"/>
                      </a:rPr>
                      <m:t>≠</m:t>
                    </m:r>
                  </m:oMath>
                </a14:m>
                <a:r>
                  <a:rPr lang="en-US" sz="2400" dirty="0"/>
                  <a:t> Not Equal to</a:t>
                </a:r>
              </a:p>
              <a:p>
                <a:pPr marL="457200" lvl="1" indent="0">
                  <a:lnSpc>
                    <a:spcPct val="150000"/>
                  </a:lnSpc>
                  <a:buNone/>
                </a:pPr>
                <a:r>
                  <a:rPr lang="en-US" sz="2400" dirty="0"/>
                  <a:t>≤ Less than or equal to</a:t>
                </a:r>
              </a:p>
              <a:p>
                <a:pPr marL="457200" lvl="1" indent="0">
                  <a:lnSpc>
                    <a:spcPct val="150000"/>
                  </a:lnSpc>
                  <a:buNone/>
                </a:pPr>
                <a14:m>
                  <m:oMath xmlns:m="http://schemas.openxmlformats.org/officeDocument/2006/math">
                    <m:r>
                      <a:rPr lang="en-US" sz="2400">
                        <a:latin typeface="Cambria Math" panose="02040503050406030204" pitchFamily="18" charset="0"/>
                      </a:rPr>
                      <m:t>≥</m:t>
                    </m:r>
                  </m:oMath>
                </a14:m>
                <a:r>
                  <a:rPr lang="en-US" sz="2400" dirty="0"/>
                  <a:t> Greater than or equal to</a:t>
                </a:r>
              </a:p>
              <a:p>
                <a:pPr marL="457200" lvl="1" indent="0">
                  <a:lnSpc>
                    <a:spcPct val="150000"/>
                  </a:lnSpc>
                  <a:buNone/>
                </a:pPr>
                <a14:m>
                  <m:oMath xmlns:m="http://schemas.openxmlformats.org/officeDocument/2006/math">
                    <m:r>
                      <a:rPr lang="en-US" sz="2400">
                        <a:latin typeface="Cambria Math" panose="02040503050406030204" pitchFamily="18" charset="0"/>
                      </a:rPr>
                      <m:t>&lt;</m:t>
                    </m:r>
                  </m:oMath>
                </a14:m>
                <a:r>
                  <a:rPr lang="en-US" sz="2400" dirty="0"/>
                  <a:t> Less than</a:t>
                </a:r>
              </a:p>
              <a:p>
                <a:pPr marL="457200" lvl="1" indent="0">
                  <a:lnSpc>
                    <a:spcPct val="150000"/>
                  </a:lnSpc>
                  <a:buNone/>
                </a:pPr>
                <a14:m>
                  <m:oMath xmlns:m="http://schemas.openxmlformats.org/officeDocument/2006/math">
                    <m:r>
                      <a:rPr lang="en-US" sz="2400">
                        <a:latin typeface="Cambria Math" panose="02040503050406030204" pitchFamily="18" charset="0"/>
                      </a:rPr>
                      <m:t>&gt;</m:t>
                    </m:r>
                  </m:oMath>
                </a14:m>
                <a:r>
                  <a:rPr lang="en-US" sz="2400" dirty="0"/>
                  <a:t> Greater than</a:t>
                </a:r>
              </a:p>
            </p:txBody>
          </p:sp>
        </mc:Choice>
        <mc:Fallback xmlns="">
          <p:sp>
            <p:nvSpPr>
              <p:cNvPr id="3" name="Content Placeholder 2">
                <a:extLst>
                  <a:ext uri="{FF2B5EF4-FFF2-40B4-BE49-F238E27FC236}">
                    <a16:creationId xmlns:a16="http://schemas.microsoft.com/office/drawing/2014/main" id="{03792C1B-FF46-4724-A410-53AE92715BEE}"/>
                  </a:ext>
                </a:extLst>
              </p:cNvPr>
              <p:cNvSpPr>
                <a:spLocks noGrp="1" noRot="1" noChangeAspect="1" noMove="1" noResize="1" noEditPoints="1" noAdjustHandles="1" noChangeArrowheads="1" noChangeShapeType="1" noTextEdit="1"/>
              </p:cNvSpPr>
              <p:nvPr>
                <p:ph sz="half" idx="4294967295"/>
              </p:nvPr>
            </p:nvSpPr>
            <p:spPr>
              <a:xfrm>
                <a:off x="6096000" y="1404821"/>
                <a:ext cx="5181600" cy="4351338"/>
              </a:xfrm>
              <a:blipFill>
                <a:blip r:embed="rId4"/>
                <a:stretch>
                  <a:fillRect t="-1821"/>
                </a:stretch>
              </a:blipFill>
            </p:spPr>
            <p:txBody>
              <a:bodyPr/>
              <a:lstStyle/>
              <a:p>
                <a:r>
                  <a:rPr lang="en-US">
                    <a:noFill/>
                  </a:rPr>
                  <a:t> </a:t>
                </a:r>
              </a:p>
            </p:txBody>
          </p:sp>
        </mc:Fallback>
      </mc:AlternateContent>
    </p:spTree>
    <p:extLst>
      <p:ext uri="{BB962C8B-B14F-4D97-AF65-F5344CB8AC3E}">
        <p14:creationId xmlns:p14="http://schemas.microsoft.com/office/powerpoint/2010/main" val="783347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F3D4-67FD-43F1-8A3D-E3EF0FD452CF}"/>
              </a:ext>
            </a:extLst>
          </p:cNvPr>
          <p:cNvSpPr>
            <a:spLocks noGrp="1"/>
          </p:cNvSpPr>
          <p:nvPr>
            <p:ph type="title"/>
          </p:nvPr>
        </p:nvSpPr>
        <p:spPr/>
        <p:txBody>
          <a:bodyPr/>
          <a:lstStyle/>
          <a:p>
            <a:r>
              <a:rPr lang="en-US" dirty="0"/>
              <a:t>ORDER OF OPERATIONS (PEMDAS)</a:t>
            </a:r>
          </a:p>
        </p:txBody>
      </p:sp>
      <p:pic>
        <p:nvPicPr>
          <p:cNvPr id="6" name="Picture 5">
            <a:extLst>
              <a:ext uri="{FF2B5EF4-FFF2-40B4-BE49-F238E27FC236}">
                <a16:creationId xmlns:a16="http://schemas.microsoft.com/office/drawing/2014/main" id="{1B30FDF4-0D8E-5B5C-70A6-D699AFE477A8}"/>
              </a:ext>
            </a:extLst>
          </p:cNvPr>
          <p:cNvPicPr>
            <a:picLocks noChangeAspect="1"/>
          </p:cNvPicPr>
          <p:nvPr/>
        </p:nvPicPr>
        <p:blipFill>
          <a:blip r:embed="rId3"/>
          <a:stretch>
            <a:fillRect/>
          </a:stretch>
        </p:blipFill>
        <p:spPr>
          <a:xfrm>
            <a:off x="1315092" y="1705187"/>
            <a:ext cx="4386209" cy="3184668"/>
          </a:xfrm>
          <a:prstGeom prst="rect">
            <a:avLst/>
          </a:prstGeom>
        </p:spPr>
      </p:pic>
      <p:sp>
        <p:nvSpPr>
          <p:cNvPr id="9" name="TextBox 8">
            <a:extLst>
              <a:ext uri="{FF2B5EF4-FFF2-40B4-BE49-F238E27FC236}">
                <a16:creationId xmlns:a16="http://schemas.microsoft.com/office/drawing/2014/main" id="{CE17D16E-367F-BEC8-B27F-B0B0233FF6D4}"/>
              </a:ext>
            </a:extLst>
          </p:cNvPr>
          <p:cNvSpPr txBox="1"/>
          <p:nvPr/>
        </p:nvSpPr>
        <p:spPr>
          <a:xfrm>
            <a:off x="6277509" y="1682594"/>
            <a:ext cx="5076291" cy="3416320"/>
          </a:xfrm>
          <a:prstGeom prst="rect">
            <a:avLst/>
          </a:prstGeom>
          <a:noFill/>
        </p:spPr>
        <p:txBody>
          <a:bodyPr wrap="square" rtlCol="0">
            <a:spAutoFit/>
          </a:bodyPr>
          <a:lstStyle/>
          <a:p>
            <a:pPr marL="342900" indent="-342900">
              <a:buAutoNum type="arabicPeriod"/>
            </a:pPr>
            <a:r>
              <a:rPr lang="en-US" dirty="0"/>
              <a:t>The Order of Operations matters because we can get </a:t>
            </a:r>
            <a:r>
              <a:rPr lang="en-US" u="sng" dirty="0"/>
              <a:t>different answers</a:t>
            </a:r>
            <a:r>
              <a:rPr lang="en-US" dirty="0"/>
              <a:t> to the same problem.</a:t>
            </a:r>
          </a:p>
          <a:p>
            <a:pPr marL="342900" indent="-342900">
              <a:buAutoNum type="arabicPeriod"/>
            </a:pPr>
            <a:endParaRPr lang="en-US" dirty="0"/>
          </a:p>
          <a:p>
            <a:pPr marL="342900" indent="-342900">
              <a:buAutoNum type="arabicPeriod"/>
            </a:pPr>
            <a:r>
              <a:rPr lang="en-US" dirty="0"/>
              <a:t> Mathematicians agree to use PEMDAS.</a:t>
            </a:r>
          </a:p>
          <a:p>
            <a:pPr marL="342900" indent="-342900">
              <a:buAutoNum type="arabicPeriod"/>
            </a:pPr>
            <a:endParaRPr lang="en-US" dirty="0"/>
          </a:p>
          <a:p>
            <a:pPr marL="342900" indent="-342900">
              <a:buAutoNum type="arabicPeriod"/>
            </a:pPr>
            <a:r>
              <a:rPr lang="en-US" dirty="0"/>
              <a:t>Multiplication is not ranked before division, as M before D might suggest.  They are ranked equal in the 3</a:t>
            </a:r>
            <a:r>
              <a:rPr lang="en-US" baseline="30000" dirty="0"/>
              <a:t>rd</a:t>
            </a:r>
            <a:r>
              <a:rPr lang="en-US" dirty="0"/>
              <a:t> tier.  We work on an algebraic expression from left-to-right within the tier.</a:t>
            </a:r>
          </a:p>
          <a:p>
            <a:pPr marL="342900" indent="-342900">
              <a:buAutoNum type="arabicPeriod"/>
            </a:pPr>
            <a:endParaRPr lang="en-US" dirty="0"/>
          </a:p>
          <a:p>
            <a:pPr marL="342900" indent="-342900">
              <a:buAutoNum type="arabicPeriod"/>
            </a:pPr>
            <a:r>
              <a:rPr lang="en-US" dirty="0"/>
              <a:t>The same rules hold for addition vs. subtraction in the 4</a:t>
            </a:r>
            <a:r>
              <a:rPr lang="en-US" baseline="30000" dirty="0"/>
              <a:t>th</a:t>
            </a:r>
            <a:r>
              <a:rPr lang="en-US" dirty="0"/>
              <a:t> tier.</a:t>
            </a:r>
          </a:p>
        </p:txBody>
      </p:sp>
    </p:spTree>
    <p:extLst>
      <p:ext uri="{BB962C8B-B14F-4D97-AF65-F5344CB8AC3E}">
        <p14:creationId xmlns:p14="http://schemas.microsoft.com/office/powerpoint/2010/main" val="149108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0EEEB-E05B-43BE-9965-158899759497}"/>
              </a:ext>
            </a:extLst>
          </p:cNvPr>
          <p:cNvSpPr>
            <a:spLocks noGrp="1"/>
          </p:cNvSpPr>
          <p:nvPr>
            <p:ph type="title"/>
          </p:nvPr>
        </p:nvSpPr>
        <p:spPr/>
        <p:txBody>
          <a:bodyPr>
            <a:normAutofit/>
          </a:bodyPr>
          <a:lstStyle/>
          <a:p>
            <a:r>
              <a:rPr lang="en-US" dirty="0"/>
              <a:t>THE ORDER OF OPERATIONS MATTERS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8A20D5-B19E-4520-BEF4-298DEC586083}"/>
                  </a:ext>
                </a:extLst>
              </p:cNvPr>
              <p:cNvSpPr>
                <a:spLocks noGrp="1"/>
              </p:cNvSpPr>
              <p:nvPr>
                <p:ph idx="1"/>
              </p:nvPr>
            </p:nvSpPr>
            <p:spPr>
              <a:xfrm>
                <a:off x="838200" y="1389661"/>
                <a:ext cx="10515600" cy="4078677"/>
              </a:xfrm>
            </p:spPr>
            <p:txBody>
              <a:bodyPr>
                <a:normAutofit fontScale="92500" lnSpcReduction="10000"/>
              </a:bodyPr>
              <a:lstStyle/>
              <a:p>
                <a:pPr marL="0" indent="0" algn="ctr">
                  <a:buNone/>
                </a:pPr>
                <a:r>
                  <a:rPr lang="en-US" sz="2800" b="1" dirty="0">
                    <a:latin typeface="Cambria Math" panose="02040503050406030204" pitchFamily="18" charset="0"/>
                  </a:rPr>
                  <a:t>2 </a:t>
                </a:r>
                <a14:m>
                  <m:oMath xmlns:m="http://schemas.openxmlformats.org/officeDocument/2006/math">
                    <m:r>
                      <a:rPr lang="en-US" sz="2800" b="1" i="1" smtClean="0">
                        <a:latin typeface="Cambria Math" panose="02040503050406030204" pitchFamily="18" charset="0"/>
                        <a:ea typeface="Cambria Math" panose="02040503050406030204" pitchFamily="18" charset="0"/>
                      </a:rPr>
                      <m:t>×</m:t>
                    </m:r>
                  </m:oMath>
                </a14:m>
                <a:r>
                  <a:rPr lang="en-US" sz="2800" b="1" dirty="0">
                    <a:latin typeface="Cambria Math" panose="02040503050406030204" pitchFamily="18" charset="0"/>
                  </a:rPr>
                  <a:t> 2 + 2 </a:t>
                </a:r>
                <a14:m>
                  <m:oMath xmlns:m="http://schemas.openxmlformats.org/officeDocument/2006/math">
                    <m:r>
                      <a:rPr lang="en-US" sz="2800" b="1" i="1">
                        <a:latin typeface="Cambria Math" panose="02040503050406030204" pitchFamily="18" charset="0"/>
                        <a:ea typeface="Cambria Math" panose="02040503050406030204" pitchFamily="18" charset="0"/>
                      </a:rPr>
                      <m:t>×</m:t>
                    </m:r>
                  </m:oMath>
                </a14:m>
                <a:r>
                  <a:rPr lang="en-US" sz="2800" b="1" dirty="0">
                    <a:latin typeface="Cambria Math" panose="02040503050406030204" pitchFamily="18" charset="0"/>
                  </a:rPr>
                  <a:t> 2</a:t>
                </a:r>
              </a:p>
              <a:p>
                <a:pPr marL="0" indent="0" algn="ctr">
                  <a:buNone/>
                </a:pPr>
                <a:endParaRPr lang="en-US" dirty="0">
                  <a:ea typeface="Cambria Math" panose="02040503050406030204" pitchFamily="18" charset="0"/>
                </a:endParaRPr>
              </a:p>
              <a:p>
                <a:pPr marL="0" indent="0">
                  <a:buNone/>
                </a:pPr>
                <a:r>
                  <a:rPr lang="en-US" dirty="0">
                    <a:ea typeface="Cambria Math" panose="02040503050406030204" pitchFamily="18" charset="0"/>
                  </a:rPr>
                  <a:t>            </a:t>
                </a:r>
                <a:r>
                  <a:rPr lang="en-US" b="1" dirty="0">
                    <a:ea typeface="Cambria Math" panose="02040503050406030204" pitchFamily="18" charset="0"/>
                  </a:rPr>
                  <a:t>Sequential</a:t>
                </a:r>
                <a:r>
                  <a:rPr lang="en-US" dirty="0">
                    <a:ea typeface="Cambria Math" panose="02040503050406030204" pitchFamily="18" charset="0"/>
                  </a:rPr>
                  <a:t>:    2 x 2 + 2 x 2                             </a:t>
                </a:r>
                <a:r>
                  <a:rPr lang="en-US" b="1" u="sng" dirty="0">
                    <a:ea typeface="Cambria Math" panose="02040503050406030204" pitchFamily="18" charset="0"/>
                  </a:rPr>
                  <a:t>PEMDAS</a:t>
                </a:r>
                <a:r>
                  <a:rPr lang="en-US" dirty="0">
                    <a:ea typeface="Cambria Math" panose="02040503050406030204" pitchFamily="18" charset="0"/>
                  </a:rPr>
                  <a:t>:  2 x 2 + 2 x 2</a:t>
                </a:r>
              </a:p>
              <a:p>
                <a:pPr marL="0" indent="0">
                  <a:buNone/>
                </a:pPr>
                <a:r>
                  <a:rPr lang="en-US" dirty="0">
                    <a:ea typeface="Cambria Math" panose="02040503050406030204" pitchFamily="18" charset="0"/>
                  </a:rPr>
                  <a:t>                                        4 + 2 x 2                                                  4    + 2 x 2</a:t>
                </a:r>
              </a:p>
              <a:p>
                <a:pPr marL="0" indent="0">
                  <a:buNone/>
                </a:pPr>
                <a:r>
                  <a:rPr lang="en-US" dirty="0">
                    <a:ea typeface="Cambria Math" panose="02040503050406030204" pitchFamily="18" charset="0"/>
                  </a:rPr>
                  <a:t>                                              6 x 2                                                  4    +    4</a:t>
                </a:r>
              </a:p>
              <a:p>
                <a:pPr marL="0" indent="0">
                  <a:buNone/>
                </a:pPr>
                <a:r>
                  <a:rPr lang="en-US" dirty="0">
                    <a:ea typeface="Cambria Math" panose="02040503050406030204" pitchFamily="18" charset="0"/>
                  </a:rPr>
                  <a:t>                                                  12                                                              8</a:t>
                </a:r>
              </a:p>
              <a:p>
                <a:pPr marL="0" indent="0" algn="ctr">
                  <a:buNone/>
                </a:pPr>
                <a:endParaRPr lang="en-US" dirty="0">
                  <a:ea typeface="Cambria Math" panose="02040503050406030204" pitchFamily="18" charset="0"/>
                </a:endParaRPr>
              </a:p>
              <a:p>
                <a:pPr marL="0" indent="0">
                  <a:buNone/>
                </a:pPr>
                <a:r>
                  <a:rPr lang="en-US" b="0" dirty="0">
                    <a:latin typeface="Cambria Math" panose="02040503050406030204" pitchFamily="18" charset="0"/>
                  </a:rPr>
                  <a:t>                                     If you have a calculator, which order does it use? </a:t>
                </a:r>
              </a:p>
              <a:p>
                <a:pPr marL="0" indent="0">
                  <a:buNone/>
                </a:pPr>
                <a:endParaRPr lang="en-US" dirty="0">
                  <a:latin typeface="Cambria Math" panose="02040503050406030204" pitchFamily="18" charset="0"/>
                </a:endParaRPr>
              </a:p>
              <a:p>
                <a:pPr marL="0" indent="0">
                  <a:buNone/>
                </a:pPr>
                <a:r>
                  <a:rPr lang="en-US" b="0" dirty="0">
                    <a:latin typeface="Cambria Math" panose="02040503050406030204" pitchFamily="18" charset="0"/>
                  </a:rPr>
                  <a:t>                      This one is a hot topic on </a:t>
                </a:r>
                <a:r>
                  <a:rPr lang="en-US" dirty="0">
                    <a:latin typeface="Cambria Math" panose="02040503050406030204" pitchFamily="18" charset="0"/>
                  </a:rPr>
                  <a:t>the internet. Google it :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8</m:t>
                    </m:r>
                    <m:r>
                      <a:rPr lang="en-US" b="0" i="1" smtClean="0">
                        <a:latin typeface="Cambria Math" panose="02040503050406030204" pitchFamily="18" charset="0"/>
                        <a:ea typeface="Cambria Math" panose="02040503050406030204" pitchFamily="18" charset="0"/>
                      </a:rPr>
                      <m:t>÷2</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2+2</m:t>
                        </m:r>
                      </m:e>
                    </m:d>
                  </m:oMath>
                </a14:m>
                <a:endParaRPr lang="en-US" b="0" dirty="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D8A20D5-B19E-4520-BEF4-298DEC586083}"/>
                  </a:ext>
                </a:extLst>
              </p:cNvPr>
              <p:cNvSpPr>
                <a:spLocks noGrp="1" noRot="1" noChangeAspect="1" noMove="1" noResize="1" noEditPoints="1" noAdjustHandles="1" noChangeArrowheads="1" noChangeShapeType="1" noTextEdit="1"/>
              </p:cNvSpPr>
              <p:nvPr>
                <p:ph idx="1"/>
              </p:nvPr>
            </p:nvSpPr>
            <p:spPr>
              <a:xfrm>
                <a:off x="838200" y="1389661"/>
                <a:ext cx="10515600" cy="4078677"/>
              </a:xfrm>
              <a:blipFill>
                <a:blip r:embed="rId3"/>
                <a:stretch>
                  <a:fillRect l="-754" t="-3288" b="-149"/>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EE309E4D-84BD-478F-A6BF-DA6EC2181E2C}"/>
              </a:ext>
            </a:extLst>
          </p:cNvPr>
          <p:cNvSpPr/>
          <p:nvPr/>
        </p:nvSpPr>
        <p:spPr>
          <a:xfrm>
            <a:off x="11180761" y="0"/>
            <a:ext cx="1011239" cy="369332"/>
          </a:xfrm>
          <a:prstGeom prst="rect">
            <a:avLst/>
          </a:prstGeom>
        </p:spPr>
        <p:txBody>
          <a:bodyPr wrap="none">
            <a:spAutoFit/>
          </a:bodyPr>
          <a:lstStyle/>
          <a:p>
            <a:r>
              <a:rPr lang="en-US" b="1"/>
              <a:t>PEMDAS</a:t>
            </a:r>
          </a:p>
        </p:txBody>
      </p:sp>
    </p:spTree>
    <p:extLst>
      <p:ext uri="{BB962C8B-B14F-4D97-AF65-F5344CB8AC3E}">
        <p14:creationId xmlns:p14="http://schemas.microsoft.com/office/powerpoint/2010/main" val="71717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F4C3-10D5-4165-92B0-BDD5216809B1}"/>
              </a:ext>
            </a:extLst>
          </p:cNvPr>
          <p:cNvSpPr>
            <a:spLocks noGrp="1"/>
          </p:cNvSpPr>
          <p:nvPr>
            <p:ph type="title"/>
          </p:nvPr>
        </p:nvSpPr>
        <p:spPr/>
        <p:txBody>
          <a:bodyPr anchor="ctr">
            <a:normAutofit/>
          </a:bodyPr>
          <a:lstStyle/>
          <a:p>
            <a:r>
              <a:rPr lang="en-US"/>
              <a:t>SQUARE ROOTS &amp; EXPONENTS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9B46ED-BBDE-4B87-9533-2E0AB63DFFA2}"/>
                  </a:ext>
                </a:extLst>
              </p:cNvPr>
              <p:cNvSpPr>
                <a:spLocks noGrp="1"/>
              </p:cNvSpPr>
              <p:nvPr>
                <p:ph idx="1"/>
              </p:nvPr>
            </p:nvSpPr>
            <p:spPr>
              <a:xfrm>
                <a:off x="102742" y="1328826"/>
                <a:ext cx="11986516" cy="3806248"/>
              </a:xfrm>
            </p:spPr>
            <p:txBody>
              <a:bodyPr>
                <a:normAutofit lnSpcReduction="10000"/>
              </a:bodyPr>
              <a:lstStyle/>
              <a:p>
                <a:pPr marL="0" indent="0">
                  <a:buNone/>
                </a:pPr>
                <a:r>
                  <a:rPr lang="en-US" sz="2000" b="1" dirty="0"/>
                  <a:t>Square Root</a:t>
                </a:r>
                <a:r>
                  <a:rPr lang="en-US" sz="2000" dirty="0"/>
                  <a:t>  (SQRT) – What number, multiplied by itself, is the number under the square root symbol?</a:t>
                </a:r>
              </a:p>
              <a:p>
                <a:pPr marL="457200" lvl="1" indent="0">
                  <a:buNone/>
                </a:pPr>
                <a:endParaRPr lang="en-US" i="1" dirty="0">
                  <a:latin typeface="Cambria Math" panose="02040503050406030204" pitchFamily="18" charset="0"/>
                </a:endParaRPr>
              </a:p>
              <a:p>
                <a:pPr marL="457200" lvl="1" indent="0">
                  <a:buNone/>
                </a:pPr>
                <a:r>
                  <a:rPr lang="en-US" dirty="0"/>
                  <a:t>1. # under symbol is &gt; 1: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64</m:t>
                        </m:r>
                      </m:e>
                    </m:rad>
                    <m:r>
                      <a:rPr lang="en-US" b="0" i="0" smtClean="0">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8×8</m:t>
                        </m:r>
                      </m:e>
                    </m:rad>
                    <m:r>
                      <a:rPr lang="en-US" b="0" i="1" smtClean="0">
                        <a:latin typeface="Cambria Math" panose="02040503050406030204" pitchFamily="18" charset="0"/>
                      </a:rPr>
                      <m:t>=8</m:t>
                    </m:r>
                  </m:oMath>
                </a14:m>
                <a:r>
                  <a:rPr lang="en-US" dirty="0"/>
                  <a:t>   </a:t>
                </a:r>
                <a14:m>
                  <m:oMath xmlns:m="http://schemas.openxmlformats.org/officeDocument/2006/math">
                    <m:r>
                      <a:rPr lang="en-US" b="0" i="0" smtClean="0">
                        <a:latin typeface="Cambria Math" panose="02040503050406030204" pitchFamily="18" charset="0"/>
                      </a:rPr>
                      <m:t>  </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1.44</m:t>
                        </m:r>
                      </m:e>
                    </m:rad>
                    <m:r>
                      <a:rPr lang="en-US" b="0" i="0" smtClean="0">
                        <a:latin typeface="Cambria Math" panose="02040503050406030204" pitchFamily="18" charset="0"/>
                      </a:rPr>
                      <m:t>=</m:t>
                    </m:r>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1.2×1.2</m:t>
                        </m:r>
                      </m:e>
                    </m:rad>
                    <m:r>
                      <a:rPr lang="en-US" b="0" i="1" smtClean="0">
                        <a:latin typeface="Cambria Math" panose="02040503050406030204" pitchFamily="18" charset="0"/>
                      </a:rPr>
                      <m:t>=1.2</m:t>
                    </m:r>
                  </m:oMath>
                </a14:m>
                <a:r>
                  <a:rPr lang="en-US" dirty="0"/>
                  <a:t> </a:t>
                </a:r>
                <a14:m>
                  <m:oMath xmlns:m="http://schemas.openxmlformats.org/officeDocument/2006/math">
                    <m:r>
                      <a:rPr lang="en-US" b="0" i="0" smtClean="0">
                        <a:latin typeface="Cambria Math" panose="02040503050406030204" pitchFamily="18" charset="0"/>
                      </a:rPr>
                      <m:t>         </m:t>
                    </m:r>
                    <m:r>
                      <m:rPr>
                        <m:sty m:val="p"/>
                      </m:rPr>
                      <a:rPr lang="en-US" b="0" i="0" smtClean="0">
                        <a:latin typeface="Cambria Math" panose="02040503050406030204" pitchFamily="18" charset="0"/>
                      </a:rPr>
                      <m:t>Answer</m:t>
                    </m:r>
                    <m:r>
                      <a:rPr lang="en-US" b="0" i="0" smtClean="0">
                        <a:latin typeface="Cambria Math" panose="02040503050406030204" pitchFamily="18" charset="0"/>
                      </a:rPr>
                      <m:t>&lt;# </m:t>
                    </m:r>
                  </m:oMath>
                </a14:m>
                <a:endParaRPr lang="en-US" b="0" i="0"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r>
                        <a:rPr lang="en-US" b="0" i="0" smtClean="0">
                          <a:latin typeface="Cambria Math" panose="02040503050406030204" pitchFamily="18" charset="0"/>
                        </a:rPr>
                        <m:t>     </m:t>
                      </m:r>
                    </m:oMath>
                  </m:oMathPara>
                </a14:m>
                <a:endParaRPr lang="en-US" b="0" i="0" dirty="0">
                  <a:latin typeface="Cambria Math" panose="02040503050406030204" pitchFamily="18" charset="0"/>
                </a:endParaRPr>
              </a:p>
              <a:p>
                <a:pPr marL="457200" lvl="1" indent="0">
                  <a:buNone/>
                </a:pPr>
                <a:r>
                  <a:rPr lang="en-US" dirty="0"/>
                  <a:t>2. # under symbol is between 0 and 1:                </a:t>
                </a:r>
                <a14:m>
                  <m:oMath xmlns:m="http://schemas.openxmlformats.org/officeDocument/2006/math">
                    <m:rad>
                      <m:radPr>
                        <m:degHide m:val="on"/>
                        <m:ctrlPr>
                          <a:rPr lang="en-US" i="1">
                            <a:latin typeface="Cambria Math" panose="02040503050406030204" pitchFamily="18" charset="0"/>
                          </a:rPr>
                        </m:ctrlPr>
                      </m:radPr>
                      <m:deg/>
                      <m:e>
                        <m:r>
                          <a:rPr lang="en-US">
                            <a:latin typeface="Cambria Math" panose="02040503050406030204" pitchFamily="18" charset="0"/>
                          </a:rPr>
                          <m:t>0.81</m:t>
                        </m:r>
                      </m:e>
                    </m:rad>
                    <m:r>
                      <a:rPr lang="en-US">
                        <a:latin typeface="Cambria Math" panose="02040503050406030204" pitchFamily="18" charset="0"/>
                      </a:rPr>
                      <m:t>=</m:t>
                    </m:r>
                    <m:rad>
                      <m:radPr>
                        <m:degHide m:val="on"/>
                        <m:ctrlPr>
                          <a:rPr lang="en-US" i="1">
                            <a:latin typeface="Cambria Math" panose="02040503050406030204" pitchFamily="18" charset="0"/>
                          </a:rPr>
                        </m:ctrlPr>
                      </m:radPr>
                      <m:deg/>
                      <m:e>
                        <m:r>
                          <a:rPr lang="en-US">
                            <a:latin typeface="Cambria Math" panose="02040503050406030204" pitchFamily="18" charset="0"/>
                          </a:rPr>
                          <m:t>0.9×0.9</m:t>
                        </m:r>
                      </m:e>
                    </m:rad>
                    <m:r>
                      <a:rPr lang="en-US">
                        <a:latin typeface="Cambria Math" panose="02040503050406030204" pitchFamily="18" charset="0"/>
                      </a:rPr>
                      <m:t>=0.9.       </m:t>
                    </m:r>
                  </m:oMath>
                </a14:m>
                <a:r>
                  <a:rPr lang="en-US" dirty="0">
                    <a:latin typeface="Cambria Math" panose="02040503050406030204" pitchFamily="18" charset="0"/>
                  </a:rPr>
                  <a:t>   Answer &gt; # </a:t>
                </a:r>
              </a:p>
              <a:p>
                <a:pPr marL="457200" lvl="1" indent="0">
                  <a:buNone/>
                </a:pPr>
                <a:r>
                  <a:rPr lang="en-US" dirty="0">
                    <a:latin typeface="Cambria Math" panose="02040503050406030204" pitchFamily="18" charset="0"/>
                  </a:rPr>
                  <a:t> </a:t>
                </a:r>
              </a:p>
              <a:p>
                <a:pPr marL="457200" lvl="1" indent="0">
                  <a:buNone/>
                </a:pPr>
                <a:r>
                  <a:rPr lang="en-US" dirty="0">
                    <a:latin typeface="Cambria Math" panose="02040503050406030204" pitchFamily="18" charset="0"/>
                  </a:rPr>
                  <a:t>3. # under symbol is &lt; 0:      </a:t>
                </a:r>
                <a:r>
                  <a:rPr kumimoji="0" lang="en-US" sz="2000" b="0" u="none" strike="noStrike" kern="1200" cap="none" spc="0" normalizeH="0" baseline="0" noProof="0" dirty="0">
                    <a:ln>
                      <a:noFill/>
                    </a:ln>
                    <a:solidFill>
                      <a:srgbClr val="E7E6E6">
                        <a:lumMod val="25000"/>
                      </a:srgbClr>
                    </a:solidFill>
                    <a:effectLst/>
                    <a:uLnTx/>
                    <a:uFillTx/>
                  </a:rPr>
                  <a:t>  </a:t>
                </a:r>
                <a14:m>
                  <m:oMath xmlns:m="http://schemas.openxmlformats.org/officeDocument/2006/math">
                    <m:rad>
                      <m:radPr>
                        <m:degHide m:val="on"/>
                        <m:ctrlPr>
                          <a:rPr kumimoji="0" lang="en-US" sz="2000" i="1" u="none" strike="noStrike" kern="1200" cap="none" spc="0" normalizeH="0" baseline="0" noProof="0" smtClean="0">
                            <a:ln>
                              <a:noFill/>
                            </a:ln>
                            <a:solidFill>
                              <a:srgbClr val="E7E6E6">
                                <a:lumMod val="25000"/>
                              </a:srgbClr>
                            </a:solidFill>
                            <a:effectLst/>
                            <a:uLnTx/>
                            <a:uFillTx/>
                            <a:latin typeface="Cambria Math" panose="02040503050406030204" pitchFamily="18" charset="0"/>
                          </a:rPr>
                        </m:ctrlPr>
                      </m:radPr>
                      <m:deg/>
                      <m:e>
                        <m:r>
                          <a:rPr kumimoji="0" lang="en-US" sz="2000" b="0" i="1" u="none" strike="noStrike" kern="1200" cap="none" spc="0" normalizeH="0" baseline="0" noProof="0" smtClean="0">
                            <a:ln>
                              <a:noFill/>
                            </a:ln>
                            <a:solidFill>
                              <a:srgbClr val="E7E6E6">
                                <a:lumMod val="25000"/>
                              </a:srgbClr>
                            </a:solidFill>
                            <a:effectLst/>
                            <a:uLnTx/>
                            <a:uFillTx/>
                            <a:latin typeface="Cambria Math" panose="02040503050406030204" pitchFamily="18" charset="0"/>
                          </a:rPr>
                          <m:t>−1</m:t>
                        </m:r>
                      </m:e>
                    </m:rad>
                  </m:oMath>
                </a14:m>
                <a:r>
                  <a:rPr lang="en-US" sz="2000" dirty="0"/>
                  <a:t> = ?   Try this in excel.                                     No answer.</a:t>
                </a:r>
              </a:p>
              <a:p>
                <a:pPr marL="0" indent="0">
                  <a:buNone/>
                </a:pPr>
                <a:endParaRPr lang="en-US" sz="2000" dirty="0"/>
              </a:p>
              <a:p>
                <a:pPr marL="0" indent="0">
                  <a:buNone/>
                </a:pPr>
                <a:r>
                  <a:rPr lang="en-US" sz="2000" b="1" dirty="0"/>
                  <a:t>Exponents</a:t>
                </a:r>
                <a:r>
                  <a:rPr lang="en-US" sz="2000" dirty="0"/>
                  <a:t> – The count of how many times a number is multiplied by itself</a:t>
                </a:r>
              </a:p>
              <a:p>
                <a:pPr marL="0" indent="0">
                  <a:buNone/>
                </a:pPr>
                <a:endParaRPr lang="en-US" sz="2000" dirty="0"/>
              </a:p>
              <a:p>
                <a:pPr marL="0" indent="0">
                  <a:buNone/>
                </a:pPr>
                <a:r>
                  <a:rPr lang="en-US" sz="2000" b="0" dirty="0"/>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10</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=10×10=1</m:t>
                    </m:r>
                    <m:r>
                      <a:rPr lang="en-US" sz="2000" b="0" i="0" smtClean="0">
                        <a:latin typeface="Cambria Math" panose="02040503050406030204" pitchFamily="18" charset="0"/>
                      </a:rPr>
                      <m:t>00</m:t>
                    </m:r>
                  </m:oMath>
                </a14:m>
                <a:r>
                  <a:rPr lang="en-US" sz="2000" dirty="0"/>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=2×2×2×2=16</m:t>
                    </m:r>
                  </m:oMath>
                </a14:m>
                <a:r>
                  <a:rPr lang="en-US" sz="2000" dirty="0"/>
                  <a:t> </a:t>
                </a:r>
              </a:p>
              <a:p>
                <a:endParaRPr lang="en-US" dirty="0"/>
              </a:p>
            </p:txBody>
          </p:sp>
        </mc:Choice>
        <mc:Fallback xmlns="">
          <p:sp>
            <p:nvSpPr>
              <p:cNvPr id="3" name="Content Placeholder 2">
                <a:extLst>
                  <a:ext uri="{FF2B5EF4-FFF2-40B4-BE49-F238E27FC236}">
                    <a16:creationId xmlns:a16="http://schemas.microsoft.com/office/drawing/2014/main" id="{B19B46ED-BBDE-4B87-9533-2E0AB63DFFA2}"/>
                  </a:ext>
                </a:extLst>
              </p:cNvPr>
              <p:cNvSpPr>
                <a:spLocks noGrp="1" noRot="1" noChangeAspect="1" noMove="1" noResize="1" noEditPoints="1" noAdjustHandles="1" noChangeArrowheads="1" noChangeShapeType="1" noTextEdit="1"/>
              </p:cNvSpPr>
              <p:nvPr>
                <p:ph idx="1"/>
              </p:nvPr>
            </p:nvSpPr>
            <p:spPr>
              <a:xfrm>
                <a:off x="102742" y="1328826"/>
                <a:ext cx="11986516" cy="3806248"/>
              </a:xfrm>
              <a:blipFill>
                <a:blip r:embed="rId3"/>
                <a:stretch>
                  <a:fillRect l="-560" t="-2404" b="-321"/>
                </a:stretch>
              </a:blipFill>
            </p:spPr>
            <p:txBody>
              <a:bodyPr/>
              <a:lstStyle/>
              <a:p>
                <a:r>
                  <a:rPr lang="en-US">
                    <a:noFill/>
                  </a:rPr>
                  <a:t> </a:t>
                </a:r>
              </a:p>
            </p:txBody>
          </p:sp>
        </mc:Fallback>
      </mc:AlternateContent>
    </p:spTree>
    <p:extLst>
      <p:ext uri="{BB962C8B-B14F-4D97-AF65-F5344CB8AC3E}">
        <p14:creationId xmlns:p14="http://schemas.microsoft.com/office/powerpoint/2010/main" val="1083842161"/>
      </p:ext>
    </p:extLst>
  </p:cSld>
  <p:clrMapOvr>
    <a:masterClrMapping/>
  </p:clrMapOvr>
</p:sld>
</file>

<file path=ppt/theme/theme1.xml><?xml version="1.0" encoding="utf-8"?>
<a:theme xmlns:a="http://schemas.openxmlformats.org/drawingml/2006/main" name="Boot Camp">
  <a:themeElements>
    <a:clrScheme name="BootCamp">
      <a:dk1>
        <a:srgbClr val="125679"/>
      </a:dk1>
      <a:lt1>
        <a:srgbClr val="FFFFFF"/>
      </a:lt1>
      <a:dk2>
        <a:srgbClr val="0D5879"/>
      </a:dk2>
      <a:lt2>
        <a:srgbClr val="E7E6E6"/>
      </a:lt2>
      <a:accent1>
        <a:srgbClr val="B9C152"/>
      </a:accent1>
      <a:accent2>
        <a:srgbClr val="ED7D31"/>
      </a:accent2>
      <a:accent3>
        <a:srgbClr val="155677"/>
      </a:accent3>
      <a:accent4>
        <a:srgbClr val="F6ED3D"/>
      </a:accent4>
      <a:accent5>
        <a:srgbClr val="8BD1D1"/>
      </a:accent5>
      <a:accent6>
        <a:srgbClr val="0EA3B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ot Camp" id="{4143AF38-6641-4BA7-81D3-C6C948063E97}" vid="{68586BAD-952C-475C-B885-1F4C25680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0ECB5C89318549A9A17F6FB811982B" ma:contentTypeVersion="13" ma:contentTypeDescription="Create a new document." ma:contentTypeScope="" ma:versionID="c0c33aeed60924e1aca3002cdbbb59d2">
  <xsd:schema xmlns:xsd="http://www.w3.org/2001/XMLSchema" xmlns:xs="http://www.w3.org/2001/XMLSchema" xmlns:p="http://schemas.microsoft.com/office/2006/metadata/properties" xmlns:ns3="a59490fc-4ce5-4683-bd5e-055bd96fcd20" xmlns:ns4="712f9cd6-68dd-469c-8e40-dec1f8a01151" targetNamespace="http://schemas.microsoft.com/office/2006/metadata/properties" ma:root="true" ma:fieldsID="0a917dc960cb3e51b6f84f45f383303f" ns3:_="" ns4:_="">
    <xsd:import namespace="a59490fc-4ce5-4683-bd5e-055bd96fcd20"/>
    <xsd:import namespace="712f9cd6-68dd-469c-8e40-dec1f8a0115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9490fc-4ce5-4683-bd5e-055bd96fcd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f9cd6-68dd-469c-8e40-dec1f8a0115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7D9936-A362-4DE8-9A55-28CB48614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9490fc-4ce5-4683-bd5e-055bd96fcd20"/>
    <ds:schemaRef ds:uri="712f9cd6-68dd-469c-8e40-dec1f8a011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C73F460-E57C-4891-B3C4-941F2D19B0F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2f9cd6-68dd-469c-8e40-dec1f8a01151"/>
    <ds:schemaRef ds:uri="a59490fc-4ce5-4683-bd5e-055bd96fcd20"/>
    <ds:schemaRef ds:uri="http://www.w3.org/XML/1998/namespace"/>
  </ds:schemaRefs>
</ds:datastoreItem>
</file>

<file path=customXml/itemProps3.xml><?xml version="1.0" encoding="utf-8"?>
<ds:datastoreItem xmlns:ds="http://schemas.openxmlformats.org/officeDocument/2006/customXml" ds:itemID="{5B85C009-C01C-48F7-B77D-CC42AA0660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23663</TotalTime>
  <Words>1753</Words>
  <Application>Microsoft Macintosh PowerPoint</Application>
  <PresentationFormat>Widescreen</PresentationFormat>
  <Paragraphs>247</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Cambria Math</vt:lpstr>
      <vt:lpstr>Boot Camp</vt:lpstr>
      <vt:lpstr>ANALYST BOOT CAMP   QUANTITATIVE ANALYSIS    MARCH 2024                                              MUIP00071                                                                                                                                                                                                        </vt:lpstr>
      <vt:lpstr>HOUSEKEEPING</vt:lpstr>
      <vt:lpstr>PRE-TEST</vt:lpstr>
      <vt:lpstr>COURSE GOALS</vt:lpstr>
      <vt:lpstr> QUANTITATIVE ANALYSIS BASICS</vt:lpstr>
      <vt:lpstr>SYMBOLS</vt:lpstr>
      <vt:lpstr>ORDER OF OPERATIONS (PEMDAS)</vt:lpstr>
      <vt:lpstr>THE ORDER OF OPERATIONS MATTERS </vt:lpstr>
      <vt:lpstr>SQUARE ROOTS &amp; EXPONENTS</vt:lpstr>
      <vt:lpstr>CALCULATION OF AVERAGES</vt:lpstr>
      <vt:lpstr>CALCULATION OF STANDARD DEVIATION (SD)</vt:lpstr>
      <vt:lpstr>EXCEL EXERCISES</vt:lpstr>
      <vt:lpstr>WEIGHTED AVERAGE</vt:lpstr>
      <vt:lpstr>MOVING AVERAGE  MAn or TRn where n = # of data points</vt:lpstr>
      <vt:lpstr>GROWTH RATE</vt:lpstr>
      <vt:lpstr>GROWTH RATE</vt:lpstr>
      <vt:lpstr>INDEXING</vt:lpstr>
      <vt:lpstr>REBASING AND RELATIVITIES  </vt:lpstr>
      <vt:lpstr>EXCEL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&amp; Statistics</dc:title>
  <dc:creator>April C Smith</dc:creator>
  <cp:lastModifiedBy>Aleksandar Jovanovich</cp:lastModifiedBy>
  <cp:revision>61</cp:revision>
  <dcterms:created xsi:type="dcterms:W3CDTF">2021-07-08T20:21:11Z</dcterms:created>
  <dcterms:modified xsi:type="dcterms:W3CDTF">2024-03-13T19:03:37Z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0x010100590ECB5C89318549A9A17F6FB811982B</vt:lpwstr>
  </property>
  <property fmtid="{D5CDD505-2E9C-101B-9397-08002B2CF9AE}" pid="3" name="_dlc_DocIdItemGuid">
    <vt:lpwstr>949f7d3d-2f1b-4107-9a98-ab15437c5c4f</vt:lpwstr>
  </property>
</Properties>
</file>