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8" r:id="rId5"/>
    <p:sldId id="555" r:id="rId6"/>
    <p:sldId id="286" r:id="rId7"/>
    <p:sldId id="310" r:id="rId8"/>
    <p:sldId id="574" r:id="rId9"/>
    <p:sldId id="568" r:id="rId10"/>
    <p:sldId id="315" r:id="rId11"/>
    <p:sldId id="537" r:id="rId12"/>
    <p:sldId id="307" r:id="rId13"/>
    <p:sldId id="560" r:id="rId14"/>
    <p:sldId id="285" r:id="rId15"/>
    <p:sldId id="550" r:id="rId16"/>
    <p:sldId id="308" r:id="rId17"/>
    <p:sldId id="556" r:id="rId18"/>
    <p:sldId id="289" r:id="rId19"/>
    <p:sldId id="581"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autoAdjust="0"/>
    <p:restoredTop sz="93900" autoAdjust="0"/>
  </p:normalViewPr>
  <p:slideViewPr>
    <p:cSldViewPr snapToGrid="0">
      <p:cViewPr varScale="1">
        <p:scale>
          <a:sx n="100" d="100"/>
          <a:sy n="100" d="100"/>
        </p:scale>
        <p:origin x="984" y="176"/>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variance-standard-deviation-population/v/range-variance-and-standard-deviation-as-measures-of-dispers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khanacademy.org/math/statistics-probability/summarizing-quantitative-data/variance-standard-deviation-sample/v/sample-varianc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khanacademy.org/math/ap-statistics/quantitative-data-a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stats-box-whisker-plots/v/judging-outliers-in-a-datase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154550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Workbook will show special cases using excel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10</a:t>
            </a:fld>
            <a:endParaRPr lang="en-US"/>
          </a:p>
        </p:txBody>
      </p:sp>
    </p:spTree>
    <p:extLst>
      <p:ext uri="{BB962C8B-B14F-4D97-AF65-F5344CB8AC3E}">
        <p14:creationId xmlns:p14="http://schemas.microsoft.com/office/powerpoint/2010/main" val="300596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https://www.khanacademy.org/math/statistics-probability/summarizing-quantitative-data/mean-median-basics/v/statistics-intro-mean-median-and-mode</a:t>
            </a:r>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11</a:t>
            </a:fld>
            <a:endParaRPr lang="en-US"/>
          </a:p>
        </p:txBody>
      </p:sp>
    </p:spTree>
    <p:extLst>
      <p:ext uri="{BB962C8B-B14F-4D97-AF65-F5344CB8AC3E}">
        <p14:creationId xmlns:p14="http://schemas.microsoft.com/office/powerpoint/2010/main" val="3870603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12</a:t>
            </a:fld>
            <a:endParaRPr lang="en-US"/>
          </a:p>
        </p:txBody>
      </p:sp>
    </p:spTree>
    <p:extLst>
      <p:ext uri="{BB962C8B-B14F-4D97-AF65-F5344CB8AC3E}">
        <p14:creationId xmlns:p14="http://schemas.microsoft.com/office/powerpoint/2010/main" val="1096478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https://www.khanacademy.org/math/statistics-probability/summarizing-quantitative-data/variance-standard-deviation-population/v/range-variance-and-standard-deviation-as-measures-of-dispersion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https://www.khanacademy.org/math/statistics-probability/summarizing-quantitative-data/variance-standard-deviation-sample/v/sample-variance</a:t>
            </a:r>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13</a:t>
            </a:fld>
            <a:endParaRPr lang="en-US"/>
          </a:p>
        </p:txBody>
      </p:sp>
    </p:spTree>
    <p:extLst>
      <p:ext uri="{BB962C8B-B14F-4D97-AF65-F5344CB8AC3E}">
        <p14:creationId xmlns:p14="http://schemas.microsoft.com/office/powerpoint/2010/main" val="270001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https://www.khanacademy.org/math/ap-statistics/quantitative-data-ap</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14</a:t>
            </a:fld>
            <a:endParaRPr lang="en-US"/>
          </a:p>
        </p:txBody>
      </p:sp>
    </p:spTree>
    <p:extLst>
      <p:ext uri="{BB962C8B-B14F-4D97-AF65-F5344CB8AC3E}">
        <p14:creationId xmlns:p14="http://schemas.microsoft.com/office/powerpoint/2010/main" val="217343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a:p>
            <a:endParaRPr lang="en-US" dirty="0"/>
          </a:p>
          <a:p>
            <a:r>
              <a:rPr lang="en-US" b="1" dirty="0"/>
              <a:t>Excel file has 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15</a:t>
            </a:fld>
            <a:endParaRPr lang="en-US"/>
          </a:p>
        </p:txBody>
      </p:sp>
    </p:spTree>
    <p:extLst>
      <p:ext uri="{BB962C8B-B14F-4D97-AF65-F5344CB8AC3E}">
        <p14:creationId xmlns:p14="http://schemas.microsoft.com/office/powerpoint/2010/main" val="124254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a:p>
            <a:endParaRPr lang="en-US" dirty="0"/>
          </a:p>
          <a:p>
            <a:r>
              <a:rPr lang="en-US" b="1" dirty="0"/>
              <a:t>Excel file has 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16</a:t>
            </a:fld>
            <a:endParaRPr lang="en-US"/>
          </a:p>
        </p:txBody>
      </p:sp>
    </p:spTree>
    <p:extLst>
      <p:ext uri="{BB962C8B-B14F-4D97-AF65-F5344CB8AC3E}">
        <p14:creationId xmlns:p14="http://schemas.microsoft.com/office/powerpoint/2010/main" val="370247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https://www.khanacademy.org/math/ap-statistics/summarizing-quantitative-data-ap/stats-box-whisker-plots/v/judging-outliers-in-a-dataset</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17</a:t>
            </a:fld>
            <a:endParaRPr lang="en-US"/>
          </a:p>
        </p:txBody>
      </p:sp>
    </p:spTree>
    <p:extLst>
      <p:ext uri="{BB962C8B-B14F-4D97-AF65-F5344CB8AC3E}">
        <p14:creationId xmlns:p14="http://schemas.microsoft.com/office/powerpoint/2010/main" val="369859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a:t>
            </a:fld>
            <a:endParaRPr lang="en-US"/>
          </a:p>
        </p:txBody>
      </p:sp>
    </p:spTree>
    <p:extLst>
      <p:ext uri="{BB962C8B-B14F-4D97-AF65-F5344CB8AC3E}">
        <p14:creationId xmlns:p14="http://schemas.microsoft.com/office/powerpoint/2010/main" val="103596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a:t>
            </a:fld>
            <a:endParaRPr lang="en-US"/>
          </a:p>
        </p:txBody>
      </p:sp>
    </p:spTree>
    <p:extLst>
      <p:ext uri="{BB962C8B-B14F-4D97-AF65-F5344CB8AC3E}">
        <p14:creationId xmlns:p14="http://schemas.microsoft.com/office/powerpoint/2010/main" val="261442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168314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11171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1488514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296171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r>
              <a:rPr lang="en-US" dirty="0"/>
              <a:t>Bias:  Want to measure the average height of an American male.  Gather a lot of data (+1000 data points!).  But….we’ve gone to the tryout basketball camps.  This will not be a solid measurement of the height of a typical American male.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8</a:t>
            </a:fld>
            <a:endParaRPr lang="en-US"/>
          </a:p>
        </p:txBody>
      </p:sp>
    </p:spTree>
    <p:extLst>
      <p:ext uri="{BB962C8B-B14F-4D97-AF65-F5344CB8AC3E}">
        <p14:creationId xmlns:p14="http://schemas.microsoft.com/office/powerpoint/2010/main" val="49852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9</a:t>
            </a:fld>
            <a:endParaRPr lang="en-US"/>
          </a:p>
        </p:txBody>
      </p:sp>
    </p:spTree>
    <p:extLst>
      <p:ext uri="{BB962C8B-B14F-4D97-AF65-F5344CB8AC3E}">
        <p14:creationId xmlns:p14="http://schemas.microsoft.com/office/powerpoint/2010/main" val="369077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3/13/24</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www.khanacademy.org/math/statistics-probability/summarizing-quantitative-data/variance-standard-deviation-sample/v/sample-variance" TargetMode="External"/><Relationship Id="rId4" Type="http://schemas.openxmlformats.org/officeDocument/2006/relationships/hyperlink" Target="https://www.khanacademy.org/math/statistics-probability/summarizing-quantitative-data/variance-standard-deviation-population/v/range-variance-and-standard-deviation-as-measures-of-dispers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hanacademy.org/math/ap-statistics/quantitative-data-ap"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stats-box-whisker-plots/v/judging-outliers-in-a-datase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00D-7E5C-46F9-A6DA-BF42486DA787}"/>
              </a:ext>
            </a:extLst>
          </p:cNvPr>
          <p:cNvSpPr>
            <a:spLocks noGrp="1"/>
          </p:cNvSpPr>
          <p:nvPr>
            <p:ph type="title"/>
          </p:nvPr>
        </p:nvSpPr>
        <p:spPr>
          <a:xfrm>
            <a:off x="831850" y="1709738"/>
            <a:ext cx="10515600" cy="2852737"/>
          </a:xfrm>
        </p:spPr>
        <p:txBody>
          <a:bodyPr anchor="ctr">
            <a:normAutofit/>
          </a:bodyPr>
          <a:lstStyle/>
          <a:p>
            <a:r>
              <a:rPr lang="en-US" dirty="0"/>
              <a:t> STATISTICS</a:t>
            </a:r>
          </a:p>
        </p:txBody>
      </p:sp>
    </p:spTree>
    <p:extLst>
      <p:ext uri="{BB962C8B-B14F-4D97-AF65-F5344CB8AC3E}">
        <p14:creationId xmlns:p14="http://schemas.microsoft.com/office/powerpoint/2010/main" val="2717263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MEAN, MEDIAN, AND MODE IN DEPTH</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267129" y="1130157"/>
            <a:ext cx="11650894" cy="4201967"/>
          </a:xfrm>
        </p:spPr>
        <p:txBody>
          <a:bodyPr>
            <a:normAutofit/>
          </a:bodyPr>
          <a:lstStyle/>
          <a:p>
            <a:pPr marL="0" indent="0" fontAlgn="base">
              <a:buNone/>
            </a:pPr>
            <a:r>
              <a:rPr lang="en-US" sz="2200" dirty="0"/>
              <a:t>              </a:t>
            </a:r>
            <a:r>
              <a:rPr lang="en-US" sz="2200" b="1" dirty="0"/>
              <a:t>Categorical </a:t>
            </a:r>
            <a:r>
              <a:rPr lang="en-US" sz="2200" dirty="0"/>
              <a:t>variables use the </a:t>
            </a:r>
            <a:r>
              <a:rPr lang="en-US" sz="2200" b="1" dirty="0"/>
              <a:t>mode</a:t>
            </a:r>
            <a:r>
              <a:rPr lang="en-US" sz="2200" dirty="0"/>
              <a:t> to describe “</a:t>
            </a:r>
            <a:r>
              <a:rPr lang="en-US" sz="2200" b="1" dirty="0"/>
              <a:t>central tendency</a:t>
            </a:r>
            <a:r>
              <a:rPr lang="en-US" sz="2200" dirty="0"/>
              <a:t>”.</a:t>
            </a:r>
          </a:p>
          <a:p>
            <a:pPr marL="0" indent="0" fontAlgn="base">
              <a:buNone/>
            </a:pPr>
            <a:r>
              <a:rPr lang="en-US" sz="2200" dirty="0"/>
              <a:t>               The mode of the car companies is Audi.   The mode of the survey is 2.            </a:t>
            </a:r>
          </a:p>
          <a:p>
            <a:pPr marL="0" indent="0" fontAlgn="base">
              <a:buNone/>
            </a:pPr>
            <a:endParaRPr lang="en-US" b="1" dirty="0">
              <a:solidFill>
                <a:srgbClr val="000000"/>
              </a:solidFill>
              <a:highlight>
                <a:srgbClr val="FFFF00"/>
              </a:highlight>
            </a:endParaRPr>
          </a:p>
        </p:txBody>
      </p:sp>
      <p:sp>
        <p:nvSpPr>
          <p:cNvPr id="7" name="TextBox 6">
            <a:extLst>
              <a:ext uri="{FF2B5EF4-FFF2-40B4-BE49-F238E27FC236}">
                <a16:creationId xmlns:a16="http://schemas.microsoft.com/office/drawing/2014/main" id="{E88EA33F-22A5-647E-59AE-B0B1C2DB13C2}"/>
              </a:ext>
            </a:extLst>
          </p:cNvPr>
          <p:cNvSpPr txBox="1"/>
          <p:nvPr/>
        </p:nvSpPr>
        <p:spPr>
          <a:xfrm>
            <a:off x="8084807" y="2829104"/>
            <a:ext cx="3380090" cy="120032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defPPr>
              <a:defRPr lang="en-US"/>
            </a:defPPr>
            <a:lvl1pPr algn="ctr">
              <a:defRPr b="1"/>
            </a:lvl1pPr>
          </a:lstStyle>
          <a:p>
            <a:r>
              <a:rPr lang="en-US" dirty="0"/>
              <a:t>Strictly speaking, survey answers are categorical, but people often treat them as numbers and compute average scores. </a:t>
            </a:r>
          </a:p>
        </p:txBody>
      </p:sp>
      <p:pic>
        <p:nvPicPr>
          <p:cNvPr id="8" name="Picture 7">
            <a:extLst>
              <a:ext uri="{FF2B5EF4-FFF2-40B4-BE49-F238E27FC236}">
                <a16:creationId xmlns:a16="http://schemas.microsoft.com/office/drawing/2014/main" id="{30467DA5-8403-6A3A-D105-9A00B16B0912}"/>
              </a:ext>
            </a:extLst>
          </p:cNvPr>
          <p:cNvPicPr>
            <a:picLocks noChangeAspect="1"/>
          </p:cNvPicPr>
          <p:nvPr/>
        </p:nvPicPr>
        <p:blipFill>
          <a:blip r:embed="rId3"/>
          <a:stretch>
            <a:fillRect/>
          </a:stretch>
        </p:blipFill>
        <p:spPr>
          <a:xfrm>
            <a:off x="3564177" y="2785414"/>
            <a:ext cx="3833216" cy="1841706"/>
          </a:xfrm>
          <a:prstGeom prst="rect">
            <a:avLst/>
          </a:prstGeom>
        </p:spPr>
      </p:pic>
      <p:graphicFrame>
        <p:nvGraphicFramePr>
          <p:cNvPr id="11" name="Table 10">
            <a:extLst>
              <a:ext uri="{FF2B5EF4-FFF2-40B4-BE49-F238E27FC236}">
                <a16:creationId xmlns:a16="http://schemas.microsoft.com/office/drawing/2014/main" id="{75CC4015-4C0F-ACE5-F942-D881BF078E03}"/>
              </a:ext>
            </a:extLst>
          </p:cNvPr>
          <p:cNvGraphicFramePr>
            <a:graphicFrameLocks noGrp="1"/>
          </p:cNvGraphicFramePr>
          <p:nvPr>
            <p:extLst>
              <p:ext uri="{D42A27DB-BD31-4B8C-83A1-F6EECF244321}">
                <p14:modId xmlns:p14="http://schemas.microsoft.com/office/powerpoint/2010/main" val="128104286"/>
              </p:ext>
            </p:extLst>
          </p:nvPr>
        </p:nvGraphicFramePr>
        <p:xfrm>
          <a:off x="1600484" y="1986701"/>
          <a:ext cx="1142716" cy="3741142"/>
        </p:xfrm>
        <a:graphic>
          <a:graphicData uri="http://schemas.openxmlformats.org/drawingml/2006/table">
            <a:tbl>
              <a:tblPr/>
              <a:tblGrid>
                <a:gridCol w="1142716">
                  <a:extLst>
                    <a:ext uri="{9D8B030D-6E8A-4147-A177-3AD203B41FA5}">
                      <a16:colId xmlns:a16="http://schemas.microsoft.com/office/drawing/2014/main" val="3898904051"/>
                    </a:ext>
                  </a:extLst>
                </a:gridCol>
              </a:tblGrid>
              <a:tr h="255230">
                <a:tc>
                  <a:txBody>
                    <a:bodyPr/>
                    <a:lstStyle/>
                    <a:p>
                      <a:pPr algn="ctr" fontAlgn="b"/>
                      <a:r>
                        <a:rPr lang="en-US" sz="1400" b="1" i="0" u="none" strike="noStrike">
                          <a:solidFill>
                            <a:srgbClr val="000000"/>
                          </a:solidFill>
                          <a:effectLst/>
                          <a:latin typeface="Calibri" panose="020F0502020204030204" pitchFamily="34" charset="0"/>
                        </a:rPr>
                        <a:t>Brand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39002321"/>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04097989"/>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38782"/>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8394307"/>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6406620"/>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11531633"/>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6016803"/>
                  </a:ext>
                </a:extLst>
              </a:tr>
              <a:tr h="248514">
                <a:tc>
                  <a:txBody>
                    <a:bodyPr/>
                    <a:lstStyle/>
                    <a:p>
                      <a:pPr algn="ctr" fontAlgn="b"/>
                      <a:r>
                        <a:rPr lang="en-US" sz="1400" b="1" i="0" u="none" strike="noStrike">
                          <a:solidFill>
                            <a:srgbClr val="000000"/>
                          </a:solidFill>
                          <a:effectLst/>
                          <a:latin typeface="Calibri" panose="020F0502020204030204" pitchFamily="34" charset="0"/>
                        </a:rPr>
                        <a:t>BMW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55553811"/>
                  </a:ext>
                </a:extLst>
              </a:tr>
              <a:tr h="248514">
                <a:tc>
                  <a:txBody>
                    <a:bodyPr/>
                    <a:lstStyle/>
                    <a:p>
                      <a:pPr algn="ctr" fontAlgn="b"/>
                      <a:r>
                        <a:rPr lang="en-US" sz="1400" b="1" i="0" u="none" strike="noStrike">
                          <a:solidFill>
                            <a:srgbClr val="000000"/>
                          </a:solidFill>
                          <a:effectLst/>
                          <a:latin typeface="Calibri" panose="020F0502020204030204" pitchFamily="34" charset="0"/>
                        </a:rPr>
                        <a:t>BMW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46378491"/>
                  </a:ext>
                </a:extLst>
              </a:tr>
              <a:tr h="248514">
                <a:tc>
                  <a:txBody>
                    <a:bodyPr/>
                    <a:lstStyle/>
                    <a:p>
                      <a:pPr algn="ctr" fontAlgn="b"/>
                      <a:r>
                        <a:rPr lang="en-US" sz="1400" b="1" i="0" u="none" strike="noStrike">
                          <a:solidFill>
                            <a:srgbClr val="000000"/>
                          </a:solidFill>
                          <a:effectLst/>
                          <a:latin typeface="Calibri" panose="020F0502020204030204" pitchFamily="34" charset="0"/>
                        </a:rPr>
                        <a:t>Porsche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3057996"/>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5683096"/>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8247647"/>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2175253"/>
                  </a:ext>
                </a:extLst>
              </a:tr>
              <a:tr h="248514">
                <a:tc>
                  <a:txBody>
                    <a:bodyPr/>
                    <a:lstStyle/>
                    <a:p>
                      <a:pPr algn="ctr" fontAlgn="b"/>
                      <a:r>
                        <a:rPr lang="en-US" sz="1400" b="1" i="0" u="none" strike="noStrike">
                          <a:solidFill>
                            <a:srgbClr val="000000"/>
                          </a:solidFill>
                          <a:effectLst/>
                          <a:latin typeface="Calibri" panose="020F0502020204030204" pitchFamily="34" charset="0"/>
                        </a:rPr>
                        <a:t>Mercedes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1549949"/>
                  </a:ext>
                </a:extLst>
              </a:tr>
              <a:tr h="255230">
                <a:tc>
                  <a:txBody>
                    <a:bodyPr/>
                    <a:lstStyle/>
                    <a:p>
                      <a:pPr algn="ctr" fontAlgn="b"/>
                      <a:r>
                        <a:rPr lang="en-US" sz="1400" b="1" i="0" u="none" strike="noStrike" dirty="0">
                          <a:solidFill>
                            <a:srgbClr val="000000"/>
                          </a:solidFill>
                          <a:effectLst/>
                          <a:latin typeface="Calibri" panose="020F0502020204030204" pitchFamily="34" charset="0"/>
                        </a:rPr>
                        <a:t>Mercedes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034639"/>
                  </a:ext>
                </a:extLst>
              </a:tr>
            </a:tbl>
          </a:graphicData>
        </a:graphic>
      </p:graphicFrame>
    </p:spTree>
    <p:extLst>
      <p:ext uri="{BB962C8B-B14F-4D97-AF65-F5344CB8AC3E}">
        <p14:creationId xmlns:p14="http://schemas.microsoft.com/office/powerpoint/2010/main" val="36788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fontScale="90000"/>
          </a:bodyPr>
          <a:lstStyle/>
          <a:p>
            <a:r>
              <a:rPr lang="en-US" dirty="0"/>
              <a:t>MEAN, MEDIAN, AND MODE IN DEPTH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94397"/>
            <a:ext cx="10515600" cy="1643605"/>
          </a:xfrm>
        </p:spPr>
        <p:txBody>
          <a:bodyPr anchor="ctr">
            <a:normAutofit/>
          </a:bodyPr>
          <a:lstStyle/>
          <a:p>
            <a:pPr marL="0" indent="0" algn="ctr" fontAlgn="base">
              <a:buNone/>
            </a:pPr>
            <a:r>
              <a:rPr lang="en-US" dirty="0"/>
              <a:t>Khan Academy</a:t>
            </a:r>
            <a:endParaRPr lang="en-US" dirty="0">
              <a:hlinkClick r:id="rId3"/>
            </a:endParaRPr>
          </a:p>
          <a:p>
            <a:pPr marL="0" indent="0" algn="ctr" fontAlgn="base">
              <a:buNone/>
            </a:pPr>
            <a:endParaRPr lang="en-US" u="sng" dirty="0">
              <a:hlinkClick r:id="rId3"/>
            </a:endParaRPr>
          </a:p>
          <a:p>
            <a:pPr marL="0" indent="0" algn="ctr" fontAlgn="base">
              <a:buNone/>
            </a:pPr>
            <a:r>
              <a:rPr lang="en-US" u="sng" dirty="0">
                <a:latin typeface="Arial"/>
                <a:cs typeface="Arial"/>
                <a:hlinkClick r:id="rId3"/>
              </a:rPr>
              <a:t>Statistics Intro: Mean, median, &amp; mode </a:t>
            </a:r>
            <a:endParaRPr lang="en-US" dirty="0">
              <a:latin typeface="Arial"/>
              <a:cs typeface="Arial"/>
            </a:endParaRPr>
          </a:p>
          <a:p>
            <a:pPr marL="0" indent="0" algn="ctr">
              <a:buNone/>
            </a:pPr>
            <a:endParaRPr lang="en-US" dirty="0">
              <a:latin typeface="Arial"/>
              <a:cs typeface="Arial"/>
            </a:endParaRPr>
          </a:p>
        </p:txBody>
      </p:sp>
      <p:sp>
        <p:nvSpPr>
          <p:cNvPr id="4" name="Rectangle 3">
            <a:extLst>
              <a:ext uri="{FF2B5EF4-FFF2-40B4-BE49-F238E27FC236}">
                <a16:creationId xmlns:a16="http://schemas.microsoft.com/office/drawing/2014/main" id="{44F71A7C-B823-425E-8934-E5E78E488EB8}"/>
              </a:ext>
            </a:extLst>
          </p:cNvPr>
          <p:cNvSpPr/>
          <p:nvPr/>
        </p:nvSpPr>
        <p:spPr>
          <a:xfrm>
            <a:off x="4510268" y="3429000"/>
            <a:ext cx="3171463" cy="164360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To access Khan Academy Lessons: </a:t>
            </a:r>
          </a:p>
          <a:p>
            <a:pPr algn="ctr"/>
            <a:r>
              <a:rPr lang="en-US" dirty="0"/>
              <a:t>Control-Click the link to access the material everywhere in the presentation.</a:t>
            </a:r>
          </a:p>
        </p:txBody>
      </p:sp>
    </p:spTree>
    <p:extLst>
      <p:ext uri="{BB962C8B-B14F-4D97-AF65-F5344CB8AC3E}">
        <p14:creationId xmlns:p14="http://schemas.microsoft.com/office/powerpoint/2010/main" val="113465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STANDARD DEVIATION IN DEPTH</a:t>
            </a:r>
          </a:p>
        </p:txBody>
      </p:sp>
      <p:sp>
        <p:nvSpPr>
          <p:cNvPr id="3" name="Content Placeholder 2">
            <a:extLst>
              <a:ext uri="{FF2B5EF4-FFF2-40B4-BE49-F238E27FC236}">
                <a16:creationId xmlns:a16="http://schemas.microsoft.com/office/drawing/2014/main" id="{B83CD33F-6896-42E7-87CE-DCB055B5E397}"/>
              </a:ext>
            </a:extLst>
          </p:cNvPr>
          <p:cNvSpPr>
            <a:spLocks noGrp="1"/>
          </p:cNvSpPr>
          <p:nvPr>
            <p:ph idx="1"/>
          </p:nvPr>
        </p:nvSpPr>
        <p:spPr>
          <a:xfrm>
            <a:off x="295275" y="1249878"/>
            <a:ext cx="11376167" cy="3806248"/>
          </a:xfrm>
        </p:spPr>
        <p:txBody>
          <a:bodyPr>
            <a:normAutofit lnSpcReduction="10000"/>
          </a:bodyPr>
          <a:lstStyle/>
          <a:p>
            <a:pPr marL="0" indent="0" fontAlgn="base">
              <a:buNone/>
            </a:pPr>
            <a:r>
              <a:rPr lang="en-US" dirty="0">
                <a:solidFill>
                  <a:schemeClr val="tx1"/>
                </a:solidFill>
              </a:rPr>
              <a:t>        The average is a measure of the “central tendency” of a set of data.</a:t>
            </a:r>
          </a:p>
          <a:p>
            <a:pPr marL="0" indent="0" fontAlgn="base">
              <a:buNone/>
            </a:pPr>
            <a:r>
              <a:rPr lang="en-US" dirty="0">
                <a:solidFill>
                  <a:schemeClr val="tx1"/>
                </a:solidFill>
              </a:rPr>
              <a:t>The </a:t>
            </a:r>
            <a:r>
              <a:rPr lang="en-US" b="1" dirty="0">
                <a:solidFill>
                  <a:schemeClr val="tx1"/>
                </a:solidFill>
              </a:rPr>
              <a:t>standard deviation </a:t>
            </a:r>
            <a:r>
              <a:rPr lang="en-US" dirty="0">
                <a:solidFill>
                  <a:schemeClr val="tx1"/>
                </a:solidFill>
              </a:rPr>
              <a:t>is a measure of how </a:t>
            </a:r>
            <a:r>
              <a:rPr lang="en-US" b="1" dirty="0">
                <a:solidFill>
                  <a:schemeClr val="tx1"/>
                </a:solidFill>
              </a:rPr>
              <a:t>compact</a:t>
            </a:r>
            <a:r>
              <a:rPr lang="en-US" dirty="0">
                <a:solidFill>
                  <a:schemeClr val="tx1"/>
                </a:solidFill>
              </a:rPr>
              <a:t> or </a:t>
            </a:r>
            <a:r>
              <a:rPr lang="en-US" b="1" dirty="0">
                <a:solidFill>
                  <a:schemeClr val="tx1"/>
                </a:solidFill>
              </a:rPr>
              <a:t>spread-out</a:t>
            </a:r>
            <a:r>
              <a:rPr lang="en-US" dirty="0">
                <a:solidFill>
                  <a:schemeClr val="tx1"/>
                </a:solidFill>
              </a:rPr>
              <a:t> the data is.           </a:t>
            </a:r>
          </a:p>
          <a:p>
            <a:pPr marL="0" indent="0" fontAlgn="base">
              <a:buNone/>
            </a:pPr>
            <a:endParaRPr lang="en-US" sz="2000" dirty="0">
              <a:solidFill>
                <a:schemeClr val="tx1"/>
              </a:solidFill>
            </a:endParaRPr>
          </a:p>
          <a:p>
            <a:pPr marL="0" indent="0" fontAlgn="base">
              <a:buNone/>
            </a:pPr>
            <a:r>
              <a:rPr lang="en-US" sz="2000" dirty="0">
                <a:solidFill>
                  <a:schemeClr val="tx1"/>
                </a:solidFill>
              </a:rPr>
              <a:t>             There are 2 Excel calculations, depending on if the data is a population or sample</a:t>
            </a:r>
          </a:p>
          <a:p>
            <a:pPr marL="0" indent="0" fontAlgn="base">
              <a:buNone/>
            </a:pPr>
            <a:r>
              <a:rPr lang="en-US" sz="2000" dirty="0">
                <a:solidFill>
                  <a:schemeClr val="tx1"/>
                </a:solidFill>
              </a:rPr>
              <a:t>                                   (Population) Standard Deviation = </a:t>
            </a:r>
            <a:r>
              <a:rPr lang="en-US" sz="2000" b="1" dirty="0">
                <a:solidFill>
                  <a:schemeClr val="tx1"/>
                </a:solidFill>
              </a:rPr>
              <a:t>stdev.p</a:t>
            </a:r>
          </a:p>
          <a:p>
            <a:pPr marL="0" indent="0" fontAlgn="base">
              <a:buNone/>
            </a:pPr>
            <a:r>
              <a:rPr lang="en-US" sz="2000" dirty="0">
                <a:solidFill>
                  <a:schemeClr val="tx1"/>
                </a:solidFill>
              </a:rPr>
              <a:t>                                    Sample Standard Deviation =        </a:t>
            </a:r>
            <a:r>
              <a:rPr lang="en-US" sz="2000" b="1" dirty="0">
                <a:solidFill>
                  <a:schemeClr val="tx1"/>
                </a:solidFill>
              </a:rPr>
              <a:t>stdev.s </a:t>
            </a:r>
          </a:p>
          <a:p>
            <a:pPr marL="0" indent="0" fontAlgn="base">
              <a:buNone/>
            </a:pPr>
            <a:endParaRPr lang="en-US" sz="2000" dirty="0">
              <a:solidFill>
                <a:schemeClr val="tx1"/>
              </a:solidFill>
            </a:endParaRPr>
          </a:p>
          <a:p>
            <a:pPr marL="0" indent="0" fontAlgn="base">
              <a:buNone/>
            </a:pPr>
            <a:r>
              <a:rPr lang="en-US" sz="2000" dirty="0">
                <a:solidFill>
                  <a:schemeClr val="tx1"/>
                </a:solidFill>
              </a:rPr>
              <a:t>              For theoretical reasons</a:t>
            </a:r>
            <a:r>
              <a:rPr lang="en-US" sz="2000" b="1" dirty="0">
                <a:solidFill>
                  <a:schemeClr val="tx1"/>
                </a:solidFill>
              </a:rPr>
              <a:t>, stdev.s </a:t>
            </a:r>
            <a:r>
              <a:rPr lang="en-US" sz="2000" dirty="0">
                <a:solidFill>
                  <a:schemeClr val="tx1"/>
                </a:solidFill>
              </a:rPr>
              <a:t>is generally a little larger than </a:t>
            </a:r>
            <a:r>
              <a:rPr lang="en-US" sz="2000" b="1" dirty="0">
                <a:solidFill>
                  <a:schemeClr val="tx1"/>
                </a:solidFill>
              </a:rPr>
              <a:t>stdev.p.</a:t>
            </a:r>
          </a:p>
          <a:p>
            <a:pPr marL="0" indent="0" fontAlgn="base">
              <a:buNone/>
            </a:pPr>
            <a:endParaRPr lang="en-US" sz="2000" b="1" dirty="0">
              <a:solidFill>
                <a:schemeClr val="tx1"/>
              </a:solidFill>
            </a:endParaRPr>
          </a:p>
          <a:p>
            <a:pPr marL="0" indent="0" fontAlgn="base">
              <a:buNone/>
            </a:pPr>
            <a:r>
              <a:rPr lang="en-US" sz="2000" b="1" dirty="0">
                <a:solidFill>
                  <a:schemeClr val="tx1"/>
                </a:solidFill>
              </a:rPr>
              <a:t>                                 STDEV (  ) </a:t>
            </a:r>
            <a:r>
              <a:rPr lang="en-US" sz="2000" dirty="0">
                <a:solidFill>
                  <a:schemeClr val="tx1"/>
                </a:solidFill>
              </a:rPr>
              <a:t>uses </a:t>
            </a:r>
            <a:r>
              <a:rPr lang="en-US" sz="2000" b="1" dirty="0">
                <a:solidFill>
                  <a:schemeClr val="tx1"/>
                </a:solidFill>
              </a:rPr>
              <a:t>stdev.s( ) </a:t>
            </a:r>
            <a:r>
              <a:rPr lang="en-US" sz="2000" dirty="0">
                <a:solidFill>
                  <a:schemeClr val="tx1"/>
                </a:solidFill>
              </a:rPr>
              <a:t>to be conservative</a:t>
            </a:r>
            <a:r>
              <a:rPr lang="en-US" sz="2000" b="1" dirty="0">
                <a:solidFill>
                  <a:schemeClr val="tx1"/>
                </a:solidFill>
              </a:rPr>
              <a:t>.</a:t>
            </a:r>
            <a:endParaRPr lang="en-US" sz="2000" dirty="0">
              <a:solidFill>
                <a:schemeClr val="tx1"/>
              </a:solidFill>
            </a:endParaRPr>
          </a:p>
          <a:p>
            <a:pPr marL="0" indent="0" fontAlgn="base">
              <a:buNone/>
            </a:pPr>
            <a:endParaRPr lang="en-US" sz="2000" dirty="0">
              <a:solidFill>
                <a:schemeClr val="tx1"/>
              </a:solidFill>
            </a:endParaRPr>
          </a:p>
        </p:txBody>
      </p:sp>
    </p:spTree>
    <p:extLst>
      <p:ext uri="{BB962C8B-B14F-4D97-AF65-F5344CB8AC3E}">
        <p14:creationId xmlns:p14="http://schemas.microsoft.com/office/powerpoint/2010/main" val="269877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STANDARD DEVIATION IN DEPTH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25876"/>
            <a:ext cx="10515600" cy="3806248"/>
          </a:xfrm>
        </p:spPr>
        <p:txBody>
          <a:bodyPr anchor="ctr">
            <a:normAutofit/>
          </a:bodyPr>
          <a:lstStyle/>
          <a:p>
            <a:pPr marL="0" indent="0" algn="ctr" fontAlgn="base">
              <a:buNone/>
            </a:pPr>
            <a:r>
              <a:rPr lang="en-US" dirty="0">
                <a:latin typeface="Arial"/>
                <a:cs typeface="Arial"/>
              </a:rPr>
              <a:t>Khan Academy</a:t>
            </a:r>
          </a:p>
          <a:p>
            <a:pPr marL="0" indent="0" algn="ctr" fontAlgn="base">
              <a:buNone/>
            </a:pPr>
            <a:endParaRPr lang="en-US" dirty="0">
              <a:hlinkClick r:id="rId3"/>
            </a:endParaRPr>
          </a:p>
          <a:p>
            <a:pPr marL="0" indent="0" algn="ctr" fontAlgn="base">
              <a:buNone/>
            </a:pPr>
            <a:r>
              <a:rPr lang="en-US" dirty="0">
                <a:latin typeface="Arial"/>
                <a:cs typeface="Arial"/>
                <a:hlinkClick r:id="rId4"/>
              </a:rPr>
              <a:t>Standard Deviation </a:t>
            </a:r>
            <a:endParaRPr lang="en-US" dirty="0">
              <a:latin typeface="Arial"/>
              <a:cs typeface="Arial"/>
            </a:endParaRPr>
          </a:p>
          <a:p>
            <a:pPr marL="0" indent="0" algn="ctr">
              <a:buNone/>
            </a:pPr>
            <a:endParaRPr lang="en-US" dirty="0">
              <a:latin typeface="Arial"/>
              <a:cs typeface="Arial"/>
            </a:endParaRPr>
          </a:p>
          <a:p>
            <a:pPr marL="0" indent="0" algn="ctr" fontAlgn="base">
              <a:buNone/>
            </a:pPr>
            <a:r>
              <a:rPr lang="en-US" dirty="0">
                <a:latin typeface="Arial"/>
                <a:cs typeface="Arial"/>
                <a:hlinkClick r:id="rId5"/>
              </a:rPr>
              <a:t>Sample Standard Deviation</a:t>
            </a:r>
            <a:endParaRPr lang="en-US" dirty="0">
              <a:latin typeface="Arial"/>
              <a:cs typeface="Arial"/>
            </a:endParaRPr>
          </a:p>
          <a:p>
            <a:pPr marL="0" indent="0" algn="ctr">
              <a:buNone/>
            </a:pPr>
            <a:endParaRPr lang="en-US" dirty="0"/>
          </a:p>
          <a:p>
            <a:pPr marL="0" indent="0" algn="ctr" fontAlgn="base">
              <a:buNone/>
            </a:pPr>
            <a:endParaRPr lang="en-US" u="sng" dirty="0">
              <a:hlinkClick r:id="rId3"/>
            </a:endParaRPr>
          </a:p>
        </p:txBody>
      </p:sp>
    </p:spTree>
    <p:extLst>
      <p:ext uri="{BB962C8B-B14F-4D97-AF65-F5344CB8AC3E}">
        <p14:creationId xmlns:p14="http://schemas.microsoft.com/office/powerpoint/2010/main" val="363584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DISPLAYING DATA</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756007" y="1424932"/>
            <a:ext cx="10515600" cy="3806248"/>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Displaying &amp; Describing</a:t>
            </a:r>
            <a:endParaRPr lang="en-US" dirty="0"/>
          </a:p>
          <a:p>
            <a:pPr marL="0" indent="0" algn="ctr" fontAlgn="base">
              <a:lnSpc>
                <a:spcPct val="200000"/>
              </a:lnSpc>
              <a:buNone/>
            </a:pPr>
            <a:r>
              <a:rPr lang="en-US" dirty="0"/>
              <a:t> </a:t>
            </a:r>
          </a:p>
        </p:txBody>
      </p:sp>
    </p:spTree>
    <p:extLst>
      <p:ext uri="{BB962C8B-B14F-4D97-AF65-F5344CB8AC3E}">
        <p14:creationId xmlns:p14="http://schemas.microsoft.com/office/powerpoint/2010/main" val="207617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EA73-4B78-4C4D-AD47-02AD28769866}"/>
              </a:ext>
            </a:extLst>
          </p:cNvPr>
          <p:cNvSpPr>
            <a:spLocks noGrp="1"/>
          </p:cNvSpPr>
          <p:nvPr>
            <p:ph type="title"/>
          </p:nvPr>
        </p:nvSpPr>
        <p:spPr>
          <a:xfrm>
            <a:off x="838200" y="1"/>
            <a:ext cx="10515600" cy="779317"/>
          </a:xfrm>
        </p:spPr>
        <p:txBody>
          <a:bodyPr anchor="ctr">
            <a:normAutofit/>
          </a:bodyPr>
          <a:lstStyle/>
          <a:p>
            <a:r>
              <a:rPr lang="en-US" dirty="0"/>
              <a:t>OUTLIERS</a:t>
            </a:r>
          </a:p>
        </p:txBody>
      </p:sp>
      <p:sp>
        <p:nvSpPr>
          <p:cNvPr id="3" name="Content Placeholder 2">
            <a:extLst>
              <a:ext uri="{FF2B5EF4-FFF2-40B4-BE49-F238E27FC236}">
                <a16:creationId xmlns:a16="http://schemas.microsoft.com/office/drawing/2014/main" id="{501E0062-FC7A-421F-A346-F2999024EA1B}"/>
              </a:ext>
            </a:extLst>
          </p:cNvPr>
          <p:cNvSpPr>
            <a:spLocks noGrp="1"/>
          </p:cNvSpPr>
          <p:nvPr>
            <p:ph idx="1"/>
          </p:nvPr>
        </p:nvSpPr>
        <p:spPr>
          <a:xfrm>
            <a:off x="838200" y="1225550"/>
            <a:ext cx="10515600" cy="4462869"/>
          </a:xfrm>
        </p:spPr>
        <p:txBody>
          <a:bodyPr>
            <a:normAutofit fontScale="92500" lnSpcReduction="10000"/>
          </a:bodyPr>
          <a:lstStyle/>
          <a:p>
            <a:pPr marL="0" indent="0" fontAlgn="base">
              <a:buNone/>
            </a:pPr>
            <a:r>
              <a:rPr lang="en-US" b="1" dirty="0"/>
              <a:t>Outliers</a:t>
            </a:r>
            <a:r>
              <a:rPr lang="en-US" dirty="0"/>
              <a:t> are data values that are significantly different from the other values</a:t>
            </a:r>
          </a:p>
          <a:p>
            <a:pPr marL="0" indent="0" fontAlgn="base">
              <a:buNone/>
            </a:pPr>
            <a:endParaRPr lang="en-US" dirty="0"/>
          </a:p>
          <a:p>
            <a:pPr marL="457200" lvl="1" indent="0" fontAlgn="base">
              <a:buNone/>
            </a:pPr>
            <a:r>
              <a:rPr lang="en-US" dirty="0"/>
              <a:t>Example:  0, 0, 1, 1, 2,</a:t>
            </a:r>
            <a:r>
              <a:rPr lang="en-US" dirty="0">
                <a:solidFill>
                  <a:srgbClr val="FF0000"/>
                </a:solidFill>
              </a:rPr>
              <a:t>100</a:t>
            </a:r>
            <a:r>
              <a:rPr lang="en-US" dirty="0"/>
              <a:t>, 3, 2</a:t>
            </a:r>
          </a:p>
          <a:p>
            <a:pPr marL="457200" lvl="1" indent="0" fontAlgn="base">
              <a:buNone/>
            </a:pPr>
            <a:endParaRPr lang="en-US" dirty="0"/>
          </a:p>
          <a:p>
            <a:pPr fontAlgn="base"/>
            <a:r>
              <a:rPr lang="en-US" sz="2000" dirty="0"/>
              <a:t>Outliers can dramatically affect the calculations of </a:t>
            </a:r>
            <a:r>
              <a:rPr lang="en-US" sz="2000" b="0" i="0" dirty="0">
                <a:solidFill>
                  <a:srgbClr val="202124"/>
                </a:solidFill>
                <a:effectLst/>
                <a:latin typeface="Roboto" panose="02000000000000000000" pitchFamily="2" charset="0"/>
              </a:rPr>
              <a:t>x̅  and s.</a:t>
            </a:r>
          </a:p>
          <a:p>
            <a:pPr marL="457200" lvl="1" indent="0" fontAlgn="base">
              <a:buNone/>
            </a:pPr>
            <a:r>
              <a:rPr lang="en-US" b="0" i="0" dirty="0">
                <a:solidFill>
                  <a:srgbClr val="202124"/>
                </a:solidFill>
                <a:effectLst/>
                <a:latin typeface="Roboto" panose="02000000000000000000" pitchFamily="2" charset="0"/>
              </a:rPr>
              <a:t> with the outlier,           x ̅</a:t>
            </a:r>
            <a:r>
              <a:rPr lang="en-US" dirty="0">
                <a:solidFill>
                  <a:srgbClr val="202124"/>
                </a:solidFill>
                <a:latin typeface="Roboto" panose="02000000000000000000" pitchFamily="2" charset="0"/>
              </a:rPr>
              <a:t> = ( </a:t>
            </a:r>
            <a:r>
              <a:rPr lang="en-US" dirty="0"/>
              <a:t>0+ 0 + 1 + 1 + 2 + </a:t>
            </a:r>
            <a:r>
              <a:rPr lang="en-US" dirty="0">
                <a:solidFill>
                  <a:srgbClr val="FF0000"/>
                </a:solidFill>
              </a:rPr>
              <a:t>100</a:t>
            </a:r>
            <a:r>
              <a:rPr lang="en-US" dirty="0"/>
              <a:t> + 3 + 2) / 8 = </a:t>
            </a:r>
            <a:r>
              <a:rPr lang="en-US" dirty="0">
                <a:highlight>
                  <a:srgbClr val="FFFF00"/>
                </a:highlight>
              </a:rPr>
              <a:t>13.6</a:t>
            </a:r>
            <a:endParaRPr lang="en-US" dirty="0">
              <a:solidFill>
                <a:srgbClr val="202124"/>
              </a:solidFill>
              <a:highlight>
                <a:srgbClr val="FFFF00"/>
              </a:highlight>
              <a:latin typeface="Roboto" panose="02000000000000000000" pitchFamily="2" charset="0"/>
            </a:endParaRPr>
          </a:p>
          <a:p>
            <a:pPr marL="457200" lvl="1" indent="0" fontAlgn="base">
              <a:buNone/>
            </a:pPr>
            <a:r>
              <a:rPr lang="en-US" dirty="0">
                <a:solidFill>
                  <a:srgbClr val="202124"/>
                </a:solidFill>
                <a:latin typeface="Roboto" panose="02000000000000000000" pitchFamily="2" charset="0"/>
              </a:rPr>
              <a:t> without the outlier</a:t>
            </a:r>
            <a:r>
              <a:rPr lang="en-US" b="0" i="0" dirty="0">
                <a:solidFill>
                  <a:srgbClr val="202124"/>
                </a:solidFill>
                <a:effectLst/>
                <a:latin typeface="Roboto" panose="02000000000000000000" pitchFamily="2" charset="0"/>
              </a:rPr>
              <a:t>,      x ̅</a:t>
            </a:r>
            <a:r>
              <a:rPr lang="en-US" dirty="0">
                <a:solidFill>
                  <a:srgbClr val="202124"/>
                </a:solidFill>
                <a:latin typeface="Roboto" panose="02000000000000000000" pitchFamily="2" charset="0"/>
              </a:rPr>
              <a:t> = ( </a:t>
            </a:r>
            <a:r>
              <a:rPr lang="en-US" dirty="0"/>
              <a:t>0+ 0 + 1 + 1 + 2 + 3 + 2) / 7 = </a:t>
            </a:r>
            <a:r>
              <a:rPr lang="en-US" dirty="0">
                <a:highlight>
                  <a:srgbClr val="FFFF00"/>
                </a:highlight>
              </a:rPr>
              <a:t>1.3</a:t>
            </a:r>
            <a:r>
              <a:rPr lang="en-US" dirty="0"/>
              <a:t> </a:t>
            </a:r>
          </a:p>
          <a:p>
            <a:pPr marL="457200" lvl="1" indent="0" fontAlgn="base">
              <a:buNone/>
            </a:pPr>
            <a:endParaRPr lang="en-US" dirty="0"/>
          </a:p>
          <a:p>
            <a:pPr marL="228600" lvl="1" fontAlgn="base">
              <a:spcBef>
                <a:spcPts val="0"/>
              </a:spcBef>
              <a:spcAft>
                <a:spcPts val="600"/>
              </a:spcAft>
            </a:pPr>
            <a:r>
              <a:rPr lang="en-US" dirty="0">
                <a:solidFill>
                  <a:srgbClr val="000000"/>
                </a:solidFill>
                <a:latin typeface="Arial" panose="020B0604020202020204" pitchFamily="34" charset="0"/>
                <a:cs typeface="Arial" panose="020B0604020202020204" pitchFamily="34" charset="0"/>
              </a:rPr>
              <a:t>You can only remove outliers if you have a valid reason. Example from Claims: </a:t>
            </a:r>
          </a:p>
          <a:p>
            <a:pPr marL="685800" lvl="2" fontAlgn="base">
              <a:spcBef>
                <a:spcPts val="0"/>
              </a:spcBef>
              <a:spcAft>
                <a:spcPts val="600"/>
              </a:spcAft>
            </a:pPr>
            <a:r>
              <a:rPr lang="en-US" sz="2000" dirty="0">
                <a:solidFill>
                  <a:srgbClr val="000000"/>
                </a:solidFill>
                <a:latin typeface="Arial" panose="020B0604020202020204" pitchFamily="34" charset="0"/>
                <a:cs typeface="Arial" panose="020B0604020202020204" pitchFamily="34" charset="0"/>
              </a:rPr>
              <a:t>100 could represent the real # of cars involved in a pile up (keep it) </a:t>
            </a:r>
            <a:endParaRPr lang="en-US" sz="2000" dirty="0">
              <a:solidFill>
                <a:srgbClr val="000000"/>
              </a:solidFill>
            </a:endParaRPr>
          </a:p>
          <a:p>
            <a:pPr marL="685800" lvl="2" fontAlgn="base">
              <a:spcBef>
                <a:spcPts val="0"/>
              </a:spcBef>
              <a:spcAft>
                <a:spcPts val="600"/>
              </a:spcAft>
            </a:pPr>
            <a:r>
              <a:rPr lang="en-US" sz="2000" dirty="0">
                <a:solidFill>
                  <a:srgbClr val="000000"/>
                </a:solidFill>
                <a:latin typeface="Arial" panose="020B0604020202020204" pitchFamily="34" charset="0"/>
                <a:cs typeface="Arial" panose="020B0604020202020204" pitchFamily="34" charset="0"/>
              </a:rPr>
              <a:t>100 could be  a “fat fingered” data error (change or remove it). </a:t>
            </a:r>
          </a:p>
          <a:p>
            <a:pPr marL="685800" lvl="2" fontAlgn="base">
              <a:spcBef>
                <a:spcPts val="0"/>
              </a:spcBef>
              <a:spcAft>
                <a:spcPts val="600"/>
              </a:spcAft>
            </a:pPr>
            <a:endParaRPr lang="en-US" sz="2000" dirty="0">
              <a:solidFill>
                <a:srgbClr val="000000"/>
              </a:solidFill>
            </a:endParaRPr>
          </a:p>
          <a:p>
            <a:pPr marL="342900" lvl="1" indent="-342900" fontAlgn="base">
              <a:spcBef>
                <a:spcPts val="0"/>
              </a:spcBef>
              <a:spcAft>
                <a:spcPts val="600"/>
              </a:spcAft>
            </a:pPr>
            <a:r>
              <a:rPr lang="en-US" sz="2200" dirty="0">
                <a:solidFill>
                  <a:srgbClr val="000000"/>
                </a:solidFill>
                <a:latin typeface="Arial" panose="020B0604020202020204" pitchFamily="34" charset="0"/>
                <a:cs typeface="Arial" panose="020B0604020202020204" pitchFamily="34" charset="0"/>
              </a:rPr>
              <a:t>PGR Pricing Indications: we remove Large Losses initially, then redistribute them.</a:t>
            </a:r>
          </a:p>
          <a:p>
            <a:pPr marL="342900" lvl="1" indent="-342900" fontAlgn="base">
              <a:spcBef>
                <a:spcPts val="0"/>
              </a:spcBef>
              <a:spcAft>
                <a:spcPts val="600"/>
              </a:spcAft>
            </a:pPr>
            <a:r>
              <a:rPr lang="en-US" sz="2200" dirty="0">
                <a:solidFill>
                  <a:srgbClr val="000000"/>
                </a:solidFill>
              </a:rPr>
              <a:t>In practice, it is difficult to identify outliers in big datasets.  Graphing might help..</a:t>
            </a:r>
            <a:endParaRPr lang="en-US" sz="2200" dirty="0">
              <a:solidFill>
                <a:srgbClr val="000000"/>
              </a:solidFill>
              <a:latin typeface="Arial" panose="020B0604020202020204" pitchFamily="34" charset="0"/>
              <a:cs typeface="Arial" panose="020B0604020202020204" pitchFamily="34" charset="0"/>
            </a:endParaRPr>
          </a:p>
          <a:p>
            <a:pPr marL="342900" lvl="1" indent="-342900" fontAlgn="base">
              <a:spcBef>
                <a:spcPts val="0"/>
              </a:spcBef>
              <a:spcAft>
                <a:spcPts val="600"/>
              </a:spcAft>
            </a:pPr>
            <a:endParaRPr lang="en-US" sz="2200" dirty="0">
              <a:solidFill>
                <a:srgbClr val="000000"/>
              </a:solidFill>
            </a:endParaRPr>
          </a:p>
          <a:p>
            <a:pPr marL="342900" lvl="1" indent="-342900" fontAlgn="base">
              <a:spcBef>
                <a:spcPts val="0"/>
              </a:spcBef>
              <a:spcAft>
                <a:spcPts val="600"/>
              </a:spcAft>
            </a:pPr>
            <a:endParaRPr lang="en-US" sz="2200" dirty="0">
              <a:solidFill>
                <a:srgbClr val="000000"/>
              </a:solidFill>
            </a:endParaRPr>
          </a:p>
          <a:p>
            <a:pPr marL="52388" lvl="1" indent="0" fontAlgn="base"/>
            <a:endParaRPr lang="en-US" dirty="0"/>
          </a:p>
          <a:p>
            <a:pPr marL="457200" lvl="1" indent="0" fontAlgn="base">
              <a:buNone/>
            </a:pPr>
            <a:endParaRPr lang="en-US" dirty="0"/>
          </a:p>
        </p:txBody>
      </p:sp>
    </p:spTree>
    <p:extLst>
      <p:ext uri="{BB962C8B-B14F-4D97-AF65-F5344CB8AC3E}">
        <p14:creationId xmlns:p14="http://schemas.microsoft.com/office/powerpoint/2010/main" val="277379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EA73-4B78-4C4D-AD47-02AD28769866}"/>
              </a:ext>
            </a:extLst>
          </p:cNvPr>
          <p:cNvSpPr>
            <a:spLocks noGrp="1"/>
          </p:cNvSpPr>
          <p:nvPr>
            <p:ph type="title"/>
          </p:nvPr>
        </p:nvSpPr>
        <p:spPr>
          <a:xfrm>
            <a:off x="838200" y="1"/>
            <a:ext cx="10515600" cy="779317"/>
          </a:xfrm>
        </p:spPr>
        <p:txBody>
          <a:bodyPr anchor="ctr">
            <a:normAutofit/>
          </a:bodyPr>
          <a:lstStyle/>
          <a:p>
            <a:r>
              <a:rPr lang="en-US" dirty="0"/>
              <a:t>OUTLIERS</a:t>
            </a:r>
          </a:p>
        </p:txBody>
      </p:sp>
      <p:sp>
        <p:nvSpPr>
          <p:cNvPr id="3" name="Content Placeholder 2">
            <a:extLst>
              <a:ext uri="{FF2B5EF4-FFF2-40B4-BE49-F238E27FC236}">
                <a16:creationId xmlns:a16="http://schemas.microsoft.com/office/drawing/2014/main" id="{501E0062-FC7A-421F-A346-F2999024EA1B}"/>
              </a:ext>
            </a:extLst>
          </p:cNvPr>
          <p:cNvSpPr>
            <a:spLocks noGrp="1"/>
          </p:cNvSpPr>
          <p:nvPr>
            <p:ph idx="1"/>
          </p:nvPr>
        </p:nvSpPr>
        <p:spPr>
          <a:xfrm>
            <a:off x="838200" y="1225550"/>
            <a:ext cx="10515600" cy="4462869"/>
          </a:xfrm>
        </p:spPr>
        <p:txBody>
          <a:bodyPr>
            <a:normAutofit/>
          </a:bodyPr>
          <a:lstStyle/>
          <a:p>
            <a:pPr marL="342900" lvl="1" indent="-342900" fontAlgn="base">
              <a:spcBef>
                <a:spcPts val="0"/>
              </a:spcBef>
              <a:spcAft>
                <a:spcPts val="600"/>
              </a:spcAft>
            </a:pPr>
            <a:endParaRPr lang="en-US" sz="2200" dirty="0">
              <a:solidFill>
                <a:srgbClr val="000000"/>
              </a:solidFill>
            </a:endParaRPr>
          </a:p>
          <a:p>
            <a:pPr marL="342900" lvl="1" indent="-342900" fontAlgn="base">
              <a:spcBef>
                <a:spcPts val="0"/>
              </a:spcBef>
              <a:spcAft>
                <a:spcPts val="600"/>
              </a:spcAft>
            </a:pPr>
            <a:endParaRPr lang="en-US" sz="2200" dirty="0">
              <a:solidFill>
                <a:srgbClr val="000000"/>
              </a:solidFill>
            </a:endParaRPr>
          </a:p>
          <a:p>
            <a:pPr marL="52388" lvl="1" indent="0" fontAlgn="base"/>
            <a:endParaRPr lang="en-US" dirty="0"/>
          </a:p>
          <a:p>
            <a:pPr marL="457200" lvl="1" indent="0" fontAlgn="base">
              <a:buNone/>
            </a:pPr>
            <a:endParaRPr lang="en-US" dirty="0"/>
          </a:p>
        </p:txBody>
      </p:sp>
      <p:pic>
        <p:nvPicPr>
          <p:cNvPr id="4" name="Picture 3">
            <a:extLst>
              <a:ext uri="{FF2B5EF4-FFF2-40B4-BE49-F238E27FC236}">
                <a16:creationId xmlns:a16="http://schemas.microsoft.com/office/drawing/2014/main" id="{1B8D20EB-C95D-C4D3-F726-2F5FE39B335F}"/>
              </a:ext>
            </a:extLst>
          </p:cNvPr>
          <p:cNvPicPr>
            <a:picLocks noChangeAspect="1"/>
          </p:cNvPicPr>
          <p:nvPr/>
        </p:nvPicPr>
        <p:blipFill>
          <a:blip r:embed="rId3"/>
          <a:stretch>
            <a:fillRect/>
          </a:stretch>
        </p:blipFill>
        <p:spPr>
          <a:xfrm>
            <a:off x="2430084" y="1225550"/>
            <a:ext cx="7088847" cy="4260850"/>
          </a:xfrm>
          <a:prstGeom prst="rect">
            <a:avLst/>
          </a:prstGeom>
        </p:spPr>
      </p:pic>
    </p:spTree>
    <p:extLst>
      <p:ext uri="{BB962C8B-B14F-4D97-AF65-F5344CB8AC3E}">
        <p14:creationId xmlns:p14="http://schemas.microsoft.com/office/powerpoint/2010/main" val="160160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OUTLIERS–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25876"/>
            <a:ext cx="10515600" cy="3806248"/>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sz="2600" u="sng" dirty="0">
                <a:hlinkClick r:id="rId3"/>
              </a:rPr>
              <a:t>Outliers</a:t>
            </a:r>
            <a:r>
              <a:rPr lang="en-US" sz="2600" dirty="0"/>
              <a:t> </a:t>
            </a:r>
          </a:p>
          <a:p>
            <a:pPr marL="0" indent="0" algn="ctr" fontAlgn="base">
              <a:lnSpc>
                <a:spcPct val="200000"/>
              </a:lnSpc>
              <a:buNone/>
            </a:pPr>
            <a:endParaRPr lang="en-US" dirty="0"/>
          </a:p>
        </p:txBody>
      </p:sp>
    </p:spTree>
    <p:extLst>
      <p:ext uri="{BB962C8B-B14F-4D97-AF65-F5344CB8AC3E}">
        <p14:creationId xmlns:p14="http://schemas.microsoft.com/office/powerpoint/2010/main" val="16693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a:xfrm>
            <a:off x="838200" y="1"/>
            <a:ext cx="10515600" cy="779317"/>
          </a:xfrm>
        </p:spPr>
        <p:txBody>
          <a:bodyPr anchor="ctr">
            <a:normAutofit/>
          </a:bodyPr>
          <a:lstStyle/>
          <a:p>
            <a:pPr>
              <a:lnSpc>
                <a:spcPct val="100000"/>
              </a:lnSpc>
            </a:pPr>
            <a:r>
              <a:rPr lang="en-US" dirty="0"/>
              <a:t>STATISTICS BASICS</a:t>
            </a:r>
          </a:p>
        </p:txBody>
      </p:sp>
      <p:sp>
        <p:nvSpPr>
          <p:cNvPr id="6" name="TextBox 5">
            <a:extLst>
              <a:ext uri="{FF2B5EF4-FFF2-40B4-BE49-F238E27FC236}">
                <a16:creationId xmlns:a16="http://schemas.microsoft.com/office/drawing/2014/main" id="{980C04C6-984B-8534-F5D5-95CDF02E781F}"/>
              </a:ext>
            </a:extLst>
          </p:cNvPr>
          <p:cNvSpPr txBox="1"/>
          <p:nvPr/>
        </p:nvSpPr>
        <p:spPr>
          <a:xfrm>
            <a:off x="585627" y="1222625"/>
            <a:ext cx="1107554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fundamental relationship of a Sample to a Population </a:t>
            </a:r>
          </a:p>
          <a:p>
            <a:pPr marL="285750" indent="-285750">
              <a:buFont typeface="Arial" panose="020B0604020202020204" pitchFamily="34" charset="0"/>
              <a:buChar char="•"/>
            </a:pPr>
            <a:r>
              <a:rPr lang="en-US" dirty="0"/>
              <a:t>Descriptive Statistics </a:t>
            </a:r>
          </a:p>
          <a:p>
            <a:pPr marL="742950" lvl="1" indent="-285750">
              <a:buFont typeface="Arial" panose="020B0604020202020204" pitchFamily="34" charset="0"/>
              <a:buChar char="•"/>
            </a:pPr>
            <a:r>
              <a:rPr lang="en-US" dirty="0"/>
              <a:t>Center and spread of the data</a:t>
            </a:r>
          </a:p>
          <a:p>
            <a:pPr marL="742950" lvl="1" indent="-285750">
              <a:buFont typeface="Arial" panose="020B0604020202020204" pitchFamily="34" charset="0"/>
              <a:buChar char="•"/>
            </a:pPr>
            <a:r>
              <a:rPr lang="en-US" dirty="0"/>
              <a:t>Outliers</a:t>
            </a:r>
          </a:p>
          <a:p>
            <a:pPr marL="742950" lvl="1" indent="-285750">
              <a:buFont typeface="Arial" panose="020B0604020202020204" pitchFamily="34" charset="0"/>
              <a:buChar char="•"/>
            </a:pPr>
            <a:r>
              <a:rPr lang="en-US" dirty="0"/>
              <a:t>Visualizations</a:t>
            </a:r>
          </a:p>
          <a:p>
            <a:pPr lvl="1"/>
            <a:endParaRPr lang="en-US" dirty="0"/>
          </a:p>
          <a:p>
            <a:pPr marL="285750" indent="-285750">
              <a:buFont typeface="Arial" panose="020B0604020202020204" pitchFamily="34" charset="0"/>
              <a:buChar char="•"/>
            </a:pPr>
            <a:r>
              <a:rPr lang="en-US" dirty="0"/>
              <a:t>Inferential Statistics:   infer population parameters from sample parameters</a:t>
            </a:r>
          </a:p>
          <a:p>
            <a:pPr marL="742950" lvl="1" indent="-285750">
              <a:buFont typeface="Arial" panose="020B0604020202020204" pitchFamily="34" charset="0"/>
              <a:buChar char="•"/>
            </a:pPr>
            <a:r>
              <a:rPr lang="en-US" dirty="0"/>
              <a:t>Correlation &amp; Causation</a:t>
            </a:r>
          </a:p>
          <a:p>
            <a:pPr marL="742950" lvl="1" indent="-285750">
              <a:buFont typeface="Arial" panose="020B0604020202020204" pitchFamily="34" charset="0"/>
              <a:buChar char="•"/>
            </a:pPr>
            <a:r>
              <a:rPr lang="en-US" dirty="0"/>
              <a:t>Linear Regression</a:t>
            </a:r>
          </a:p>
          <a:p>
            <a:pPr marL="742950" lvl="1" indent="-285750">
              <a:buFont typeface="Arial" panose="020B0604020202020204" pitchFamily="34" charset="0"/>
              <a:buChar char="•"/>
            </a:pPr>
            <a:r>
              <a:rPr lang="en-US" dirty="0"/>
              <a:t>Types of Distributions </a:t>
            </a:r>
          </a:p>
          <a:p>
            <a:pPr marL="742950" lvl="1" indent="-285750">
              <a:buFont typeface="Arial" panose="020B0604020202020204" pitchFamily="34" charset="0"/>
              <a:buChar char="•"/>
            </a:pPr>
            <a:r>
              <a:rPr lang="en-US" dirty="0"/>
              <a:t>Normal Distribution</a:t>
            </a:r>
          </a:p>
          <a:p>
            <a:pPr marL="742950" lvl="1" indent="-285750">
              <a:buFont typeface="Arial" panose="020B0604020202020204" pitchFamily="34" charset="0"/>
              <a:buChar char="•"/>
            </a:pPr>
            <a:r>
              <a:rPr lang="en-US" dirty="0"/>
              <a:t>Z-scores &amp; Standard Normal Distribution</a:t>
            </a:r>
          </a:p>
          <a:p>
            <a:pPr marL="742950" lvl="1" indent="-285750">
              <a:buFont typeface="Arial" panose="020B0604020202020204" pitchFamily="34" charset="0"/>
              <a:buChar char="•"/>
            </a:pPr>
            <a:r>
              <a:rPr lang="en-US" dirty="0"/>
              <a:t>Central Limit Theorem</a:t>
            </a:r>
          </a:p>
          <a:p>
            <a:endParaRPr lang="en-US" dirty="0"/>
          </a:p>
          <a:p>
            <a:endParaRPr lang="en-US" dirty="0"/>
          </a:p>
        </p:txBody>
      </p:sp>
    </p:spTree>
    <p:extLst>
      <p:ext uri="{BB962C8B-B14F-4D97-AF65-F5344CB8AC3E}">
        <p14:creationId xmlns:p14="http://schemas.microsoft.com/office/powerpoint/2010/main" val="92434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KEY CONCEPT: POPULATION VS.SAMPLE</a:t>
            </a:r>
          </a:p>
        </p:txBody>
      </p:sp>
      <p:sp>
        <p:nvSpPr>
          <p:cNvPr id="4" name="Rectangle 3">
            <a:extLst>
              <a:ext uri="{FF2B5EF4-FFF2-40B4-BE49-F238E27FC236}">
                <a16:creationId xmlns:a16="http://schemas.microsoft.com/office/drawing/2014/main" id="{3417B74C-BB64-4AD6-8FFE-802BEE1D587C}"/>
              </a:ext>
            </a:extLst>
          </p:cNvPr>
          <p:cNvSpPr/>
          <p:nvPr/>
        </p:nvSpPr>
        <p:spPr>
          <a:xfrm>
            <a:off x="838200" y="1078786"/>
            <a:ext cx="10722688" cy="413021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t"/>
          <a:lstStyle/>
          <a:p>
            <a:pPr marL="228600" lvl="1"/>
            <a:endParaRPr lang="en-US" sz="2000" b="1" dirty="0">
              <a:solidFill>
                <a:schemeClr val="tx1">
                  <a:lumMod val="75000"/>
                </a:schemeClr>
              </a:solidFill>
              <a:latin typeface="Arial" panose="020B0604020202020204" pitchFamily="34" charset="0"/>
              <a:cs typeface="Arial" panose="020B0604020202020204" pitchFamily="34" charset="0"/>
            </a:endParaRPr>
          </a:p>
          <a:p>
            <a:pPr marL="228600" lvl="1"/>
            <a:r>
              <a:rPr lang="en-US" sz="2000" b="1" dirty="0">
                <a:solidFill>
                  <a:schemeClr val="tx1">
                    <a:lumMod val="75000"/>
                  </a:schemeClr>
                </a:solidFill>
                <a:latin typeface="Arial" panose="020B0604020202020204" pitchFamily="34" charset="0"/>
                <a:cs typeface="Arial" panose="020B0604020202020204" pitchFamily="34" charset="0"/>
              </a:rPr>
              <a:t>Population</a:t>
            </a:r>
            <a:r>
              <a:rPr lang="en-US" sz="2000" dirty="0">
                <a:solidFill>
                  <a:schemeClr val="tx1">
                    <a:lumMod val="75000"/>
                  </a:schemeClr>
                </a:solidFill>
                <a:latin typeface="Arial" panose="020B0604020202020204" pitchFamily="34" charset="0"/>
                <a:cs typeface="Arial" panose="020B0604020202020204" pitchFamily="34" charset="0"/>
              </a:rPr>
              <a:t>:  An entire group of people or objects of interest</a:t>
            </a:r>
          </a:p>
          <a:p>
            <a:pPr marL="228600" lvl="1"/>
            <a:r>
              <a:rPr lang="en-US" sz="2000" b="1" dirty="0">
                <a:solidFill>
                  <a:schemeClr val="tx1">
                    <a:lumMod val="75000"/>
                  </a:schemeClr>
                </a:solidFill>
                <a:latin typeface="Arial" panose="020B0604020202020204" pitchFamily="34" charset="0"/>
                <a:cs typeface="Arial" panose="020B0604020202020204" pitchFamily="34" charset="0"/>
              </a:rPr>
              <a:t>Sample</a:t>
            </a:r>
            <a:r>
              <a:rPr lang="en-US" sz="2000" dirty="0">
                <a:solidFill>
                  <a:schemeClr val="tx1">
                    <a:lumMod val="75000"/>
                  </a:schemeClr>
                </a:solidFill>
                <a:latin typeface="Arial" panose="020B0604020202020204" pitchFamily="34" charset="0"/>
                <a:cs typeface="Arial" panose="020B0604020202020204" pitchFamily="34" charset="0"/>
              </a:rPr>
              <a:t>:        A subset of the population. Hopefully representative of the population.</a:t>
            </a:r>
          </a:p>
          <a:p>
            <a:pPr marL="228600" lvl="1"/>
            <a:endParaRPr lang="en-US" sz="2000" dirty="0">
              <a:solidFill>
                <a:schemeClr val="tx1">
                  <a:lumMod val="75000"/>
                </a:schemeClr>
              </a:solidFill>
              <a:latin typeface="Arial" panose="020B0604020202020204" pitchFamily="34" charset="0"/>
              <a:cs typeface="Arial" panose="020B0604020202020204" pitchFamily="34" charset="0"/>
            </a:endParaRPr>
          </a:p>
          <a:p>
            <a:pPr marL="228600" lvl="1"/>
            <a:r>
              <a:rPr lang="en-US" sz="2000" dirty="0">
                <a:solidFill>
                  <a:schemeClr val="tx1">
                    <a:lumMod val="75000"/>
                  </a:schemeClr>
                </a:solidFill>
                <a:latin typeface="Arial" panose="020B0604020202020204" pitchFamily="34" charset="0"/>
                <a:cs typeface="Arial" panose="020B0604020202020204" pitchFamily="34" charset="0"/>
              </a:rPr>
              <a:t>Samples are used because we can’t get the entire population, or it is too expensive to get.</a:t>
            </a:r>
          </a:p>
          <a:p>
            <a:pPr marL="228600" lvl="1"/>
            <a:endParaRPr lang="en-US" sz="2000" dirty="0">
              <a:solidFill>
                <a:schemeClr val="tx1">
                  <a:lumMod val="75000"/>
                </a:schemeClr>
              </a:solidFill>
              <a:latin typeface="Arial" panose="020B0604020202020204" pitchFamily="34" charset="0"/>
              <a:cs typeface="Arial" panose="020B0604020202020204" pitchFamily="34" charset="0"/>
            </a:endParaRPr>
          </a:p>
          <a:p>
            <a:pPr marL="228600" lvl="1"/>
            <a:r>
              <a:rPr lang="en-US" sz="2000" dirty="0">
                <a:solidFill>
                  <a:schemeClr val="tx1">
                    <a:lumMod val="75000"/>
                  </a:schemeClr>
                </a:solidFill>
                <a:latin typeface="Arial" panose="020B0604020202020204" pitchFamily="34" charset="0"/>
                <a:cs typeface="Arial" panose="020B0604020202020204" pitchFamily="34" charset="0"/>
              </a:rPr>
              <a:t>Examples:</a:t>
            </a:r>
          </a:p>
          <a:p>
            <a:pPr marL="5715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Population: All the data analysts in the world.  Sample: all data analysts in Ohio</a:t>
            </a:r>
          </a:p>
          <a:p>
            <a:pPr marL="5715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Population: All Major League Baseball players.  Sample: Cleveland Guardians players</a:t>
            </a:r>
          </a:p>
          <a:p>
            <a:pPr marL="571500" lvl="1" indent="-342900">
              <a:buFont typeface="Arial" panose="020B0604020202020204" pitchFamily="34" charset="0"/>
              <a:buChar char="•"/>
            </a:pPr>
            <a:endParaRPr lang="en-US" sz="2000" dirty="0">
              <a:solidFill>
                <a:schemeClr val="tx1">
                  <a:lumMod val="75000"/>
                </a:schemeClr>
              </a:solidFill>
              <a:latin typeface="Arial" panose="020B0604020202020204" pitchFamily="34" charset="0"/>
              <a:cs typeface="Arial" panose="020B0604020202020204" pitchFamily="34" charset="0"/>
            </a:endParaRPr>
          </a:p>
          <a:p>
            <a:pPr marL="1028700" lvl="2"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Think of some examples yourself and tell us about them</a:t>
            </a:r>
            <a:endParaRPr lang="en-US" dirty="0">
              <a:solidFill>
                <a:schemeClr val="tx1">
                  <a:lumMod val="75000"/>
                </a:schemeClr>
              </a:solidFill>
            </a:endParaRPr>
          </a:p>
        </p:txBody>
      </p:sp>
    </p:spTree>
    <p:extLst>
      <p:ext uri="{BB962C8B-B14F-4D97-AF65-F5344CB8AC3E}">
        <p14:creationId xmlns:p14="http://schemas.microsoft.com/office/powerpoint/2010/main" val="110735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21D-AD95-486A-89FB-3312D9B8E57A}"/>
              </a:ext>
            </a:extLst>
          </p:cNvPr>
          <p:cNvSpPr>
            <a:spLocks noGrp="1"/>
          </p:cNvSpPr>
          <p:nvPr>
            <p:ph type="title"/>
          </p:nvPr>
        </p:nvSpPr>
        <p:spPr/>
        <p:txBody>
          <a:bodyPr>
            <a:normAutofit/>
          </a:bodyPr>
          <a:lstStyle/>
          <a:p>
            <a:r>
              <a:rPr lang="en-US" dirty="0"/>
              <a:t>ARE THESE POPULATIONS OR SAMPLES?</a:t>
            </a:r>
          </a:p>
        </p:txBody>
      </p:sp>
      <p:sp>
        <p:nvSpPr>
          <p:cNvPr id="3" name="Content Placeholder 2">
            <a:extLst>
              <a:ext uri="{FF2B5EF4-FFF2-40B4-BE49-F238E27FC236}">
                <a16:creationId xmlns:a16="http://schemas.microsoft.com/office/drawing/2014/main" id="{67CCEDDA-25D3-498F-B102-0232971DBE44}"/>
              </a:ext>
            </a:extLst>
          </p:cNvPr>
          <p:cNvSpPr>
            <a:spLocks noGrp="1"/>
          </p:cNvSpPr>
          <p:nvPr>
            <p:ph idx="1"/>
          </p:nvPr>
        </p:nvSpPr>
        <p:spPr>
          <a:xfrm>
            <a:off x="184935" y="1099335"/>
            <a:ext cx="11733087" cy="4232789"/>
          </a:xfrm>
        </p:spPr>
        <p:txBody>
          <a:bodyPr>
            <a:noAutofit/>
          </a:bodyPr>
          <a:lstStyle/>
          <a:p>
            <a:pPr marL="0" indent="0">
              <a:buNone/>
            </a:pPr>
            <a:r>
              <a:rPr lang="en-US" sz="2000" dirty="0"/>
              <a:t>1. A teacher gives an exam to their pupils. The teacher wants to summarize the results of the exam.</a:t>
            </a:r>
          </a:p>
          <a:p>
            <a:pPr marL="0" indent="0">
              <a:buNone/>
            </a:pPr>
            <a:r>
              <a:rPr lang="en-US" sz="2000" dirty="0"/>
              <a:t>       </a:t>
            </a:r>
            <a:r>
              <a:rPr lang="en-US" sz="2000" u="sng" dirty="0"/>
              <a:t>Population</a:t>
            </a:r>
            <a:r>
              <a:rPr lang="en-US" sz="2000" dirty="0"/>
              <a:t>. The teacher is only interested in these specific pupils' scores and nobody else.</a:t>
            </a:r>
          </a:p>
          <a:p>
            <a:pPr marL="0" indent="0">
              <a:buNone/>
            </a:pPr>
            <a:endParaRPr lang="en-US" sz="2000" dirty="0"/>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2. A researcher has recruited males aged 45 to 65 old for an exercise study to investigate risk markers for heart disease (e.g., cholesterol).</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kumimoji="0" lang="en-US" sz="2000" b="0" i="0"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t>
            </a:r>
            <a:r>
              <a:rPr kumimoji="0" lang="en-US" sz="2000" b="0" i="0" u="sng"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Sample</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 researcher investigating health related issues will not simply be concerned with only         </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lang="en-US" sz="2000" dirty="0">
                <a:solidFill>
                  <a:srgbClr val="E7E6E6">
                    <a:lumMod val="25000"/>
                  </a:srgbClr>
                </a:solidFill>
              </a:rPr>
              <a:t>                      </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the participants of their study; they will want to show how their sample results can be </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lang="en-US" sz="2000" dirty="0">
                <a:solidFill>
                  <a:srgbClr val="E7E6E6">
                    <a:lumMod val="25000"/>
                  </a:srgbClr>
                </a:solidFill>
              </a:rPr>
              <a:t>                      </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generalized to the whole population (in this case, all males aged 45 to 65 years old). </a:t>
            </a:r>
          </a:p>
          <a:p>
            <a:pPr marL="0" indent="0">
              <a:buNone/>
            </a:pPr>
            <a:endParaRPr lang="en-US" sz="2000" dirty="0"/>
          </a:p>
          <a:p>
            <a:pPr marL="0" indent="0">
              <a:buNone/>
            </a:pPr>
            <a:r>
              <a:rPr lang="en-US" sz="2000" dirty="0"/>
              <a:t>3. A </a:t>
            </a:r>
            <a:r>
              <a:rPr lang="en-US" sz="2000" u="sng" dirty="0"/>
              <a:t>census</a:t>
            </a:r>
            <a:r>
              <a:rPr lang="en-US" sz="2000" dirty="0"/>
              <a:t> is taken every 10 years in the US to gather information on demographics, etc.</a:t>
            </a:r>
          </a:p>
          <a:p>
            <a:pPr marL="0" indent="0">
              <a:buNone/>
            </a:pPr>
            <a:endParaRPr lang="en-US" sz="2000" dirty="0"/>
          </a:p>
          <a:p>
            <a:pPr marL="0" indent="0">
              <a:buNone/>
            </a:pPr>
            <a:r>
              <a:rPr lang="en-US" sz="2000" dirty="0"/>
              <a:t>                                 </a:t>
            </a:r>
          </a:p>
        </p:txBody>
      </p:sp>
      <p:sp>
        <p:nvSpPr>
          <p:cNvPr id="4" name="TextBox 3">
            <a:extLst>
              <a:ext uri="{FF2B5EF4-FFF2-40B4-BE49-F238E27FC236}">
                <a16:creationId xmlns:a16="http://schemas.microsoft.com/office/drawing/2014/main" id="{EE43362B-E7D6-ABD6-3BA6-AACBE2478786}"/>
              </a:ext>
            </a:extLst>
          </p:cNvPr>
          <p:cNvSpPr txBox="1"/>
          <p:nvPr/>
        </p:nvSpPr>
        <p:spPr>
          <a:xfrm>
            <a:off x="2568540" y="5003515"/>
            <a:ext cx="7356296" cy="830997"/>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pPr algn="ctr"/>
            <a:r>
              <a:rPr lang="en-US" sz="2400" dirty="0"/>
              <a:t>A census is close to a population but misses some people because it is difficult to find them.</a:t>
            </a:r>
          </a:p>
        </p:txBody>
      </p:sp>
    </p:spTree>
    <p:extLst>
      <p:ext uri="{BB962C8B-B14F-4D97-AF65-F5344CB8AC3E}">
        <p14:creationId xmlns:p14="http://schemas.microsoft.com/office/powerpoint/2010/main" val="238308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KEY CONCEPT: SAMPLE BIAS</a:t>
            </a:r>
          </a:p>
        </p:txBody>
      </p:sp>
      <p:sp>
        <p:nvSpPr>
          <p:cNvPr id="4" name="Rectangle 3">
            <a:extLst>
              <a:ext uri="{FF2B5EF4-FFF2-40B4-BE49-F238E27FC236}">
                <a16:creationId xmlns:a16="http://schemas.microsoft.com/office/drawing/2014/main" id="{3417B74C-BB64-4AD6-8FFE-802BEE1D587C}"/>
              </a:ext>
            </a:extLst>
          </p:cNvPr>
          <p:cNvSpPr/>
          <p:nvPr/>
        </p:nvSpPr>
        <p:spPr>
          <a:xfrm>
            <a:off x="328773" y="1037690"/>
            <a:ext cx="11128571" cy="4335694"/>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t"/>
          <a:lstStyle/>
          <a:p>
            <a:pPr marL="228600" lvl="1"/>
            <a:endParaRPr lang="en-US" sz="2000" b="1" dirty="0">
              <a:solidFill>
                <a:schemeClr val="tx1">
                  <a:lumMod val="75000"/>
                </a:schemeClr>
              </a:solidFill>
              <a:latin typeface="Arial" panose="020B0604020202020204" pitchFamily="34" charset="0"/>
              <a:cs typeface="Arial" panose="020B0604020202020204" pitchFamily="34" charset="0"/>
            </a:endParaRPr>
          </a:p>
          <a:p>
            <a:pPr marL="228600" lvl="1"/>
            <a:r>
              <a:rPr lang="en-US" sz="2000" b="1" dirty="0">
                <a:solidFill>
                  <a:schemeClr val="tx1">
                    <a:lumMod val="75000"/>
                  </a:schemeClr>
                </a:solidFill>
                <a:latin typeface="Arial" panose="020B0604020202020204" pitchFamily="34" charset="0"/>
                <a:cs typeface="Arial" panose="020B0604020202020204" pitchFamily="34" charset="0"/>
              </a:rPr>
              <a:t>Sample Bias</a:t>
            </a:r>
            <a:r>
              <a:rPr lang="en-US" sz="2000" dirty="0">
                <a:solidFill>
                  <a:schemeClr val="tx1">
                    <a:lumMod val="75000"/>
                  </a:schemeClr>
                </a:solidFill>
                <a:latin typeface="Arial" panose="020B0604020202020204" pitchFamily="34" charset="0"/>
                <a:cs typeface="Arial" panose="020B0604020202020204" pitchFamily="34" charset="0"/>
              </a:rPr>
              <a:t> is a systematic misrepresentation of the population data and is to be avoided.  </a:t>
            </a:r>
          </a:p>
          <a:p>
            <a:endParaRPr lang="en-US" sz="2000" dirty="0">
              <a:solidFill>
                <a:schemeClr val="tx1">
                  <a:lumMod val="75000"/>
                </a:schemeClr>
              </a:solidFill>
              <a:latin typeface="Arial" panose="020B0604020202020204" pitchFamily="34" charset="0"/>
              <a:cs typeface="Arial" panose="020B0604020202020204" pitchFamily="34" charset="0"/>
            </a:endParaRPr>
          </a:p>
          <a:p>
            <a:r>
              <a:rPr lang="en-US" sz="2000" dirty="0">
                <a:solidFill>
                  <a:schemeClr val="tx1">
                    <a:lumMod val="75000"/>
                  </a:schemeClr>
                </a:solidFill>
                <a:latin typeface="Arial" panose="020B0604020202020204" pitchFamily="34" charset="0"/>
                <a:cs typeface="Arial" panose="020B0604020202020204" pitchFamily="34" charset="0"/>
              </a:rPr>
              <a:t>   Examples:  </a:t>
            </a: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Using temperatures in June to represent the entire year.</a:t>
            </a:r>
          </a:p>
          <a:p>
            <a:pPr lvl="1"/>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1948 Presidential election prediction based on a phone survey when many people did not have a phone</a:t>
            </a:r>
          </a:p>
          <a:p>
            <a:pPr lvl="1"/>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Statistical theory tells us survey answers are plus/minus 3% if there are 1100 respondents</a:t>
            </a:r>
          </a:p>
          <a:p>
            <a:pPr marL="1257300" lvl="2"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Then why are election surveys so bad at predicting the winner? Answer: the answers to the surveys are from a biased set of respondents.</a:t>
            </a:r>
          </a:p>
          <a:p>
            <a:pPr lvl="2"/>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Think of some examples and share them.</a:t>
            </a:r>
            <a:endParaRPr lang="en-US" dirty="0">
              <a:solidFill>
                <a:schemeClr val="tx1">
                  <a:lumMod val="75000"/>
                </a:schemeClr>
              </a:solidFill>
            </a:endParaRPr>
          </a:p>
        </p:txBody>
      </p:sp>
    </p:spTree>
    <p:extLst>
      <p:ext uri="{BB962C8B-B14F-4D97-AF65-F5344CB8AC3E}">
        <p14:creationId xmlns:p14="http://schemas.microsoft.com/office/powerpoint/2010/main" val="54366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21D-AD95-486A-89FB-3312D9B8E57A}"/>
              </a:ext>
            </a:extLst>
          </p:cNvPr>
          <p:cNvSpPr>
            <a:spLocks noGrp="1"/>
          </p:cNvSpPr>
          <p:nvPr>
            <p:ph type="title"/>
          </p:nvPr>
        </p:nvSpPr>
        <p:spPr/>
        <p:txBody>
          <a:bodyPr/>
          <a:lstStyle/>
          <a:p>
            <a:r>
              <a:rPr lang="en-US" dirty="0"/>
              <a:t>EXTREME BIAS – SURVIVORSHIP BIAS</a:t>
            </a:r>
          </a:p>
        </p:txBody>
      </p:sp>
      <p:sp>
        <p:nvSpPr>
          <p:cNvPr id="3" name="Content Placeholder 2">
            <a:extLst>
              <a:ext uri="{FF2B5EF4-FFF2-40B4-BE49-F238E27FC236}">
                <a16:creationId xmlns:a16="http://schemas.microsoft.com/office/drawing/2014/main" id="{67CCEDDA-25D3-498F-B102-0232971DBE44}"/>
              </a:ext>
            </a:extLst>
          </p:cNvPr>
          <p:cNvSpPr>
            <a:spLocks noGrp="1"/>
          </p:cNvSpPr>
          <p:nvPr>
            <p:ph idx="1"/>
          </p:nvPr>
        </p:nvSpPr>
        <p:spPr>
          <a:xfrm>
            <a:off x="184935" y="1099335"/>
            <a:ext cx="11733087" cy="4430012"/>
          </a:xfrm>
        </p:spPr>
        <p:txBody>
          <a:bodyPr>
            <a:noAutofit/>
          </a:bodyPr>
          <a:lstStyle/>
          <a:p>
            <a:pPr marL="0" indent="0">
              <a:buNone/>
            </a:pPr>
            <a:endParaRPr lang="en-US" sz="2000" dirty="0"/>
          </a:p>
          <a:p>
            <a:pPr marL="0" indent="0">
              <a:buNone/>
            </a:pPr>
            <a:r>
              <a:rPr lang="en-US" sz="2000" dirty="0"/>
              <a:t>                                 </a:t>
            </a:r>
          </a:p>
        </p:txBody>
      </p:sp>
      <p:sp>
        <p:nvSpPr>
          <p:cNvPr id="7" name="TextBox 6">
            <a:extLst>
              <a:ext uri="{FF2B5EF4-FFF2-40B4-BE49-F238E27FC236}">
                <a16:creationId xmlns:a16="http://schemas.microsoft.com/office/drawing/2014/main" id="{5425BFFB-581F-A2D9-3066-9393A9E7FD1D}"/>
              </a:ext>
            </a:extLst>
          </p:cNvPr>
          <p:cNvSpPr txBox="1"/>
          <p:nvPr/>
        </p:nvSpPr>
        <p:spPr>
          <a:xfrm>
            <a:off x="1397285" y="1343586"/>
            <a:ext cx="9729627" cy="4185761"/>
          </a:xfrm>
          <a:prstGeom prst="rect">
            <a:avLst/>
          </a:prstGeom>
          <a:noFill/>
        </p:spPr>
        <p:txBody>
          <a:bodyPr wrap="square">
            <a:spAutoFit/>
          </a:bodyPr>
          <a:lstStyle/>
          <a:p>
            <a:r>
              <a:rPr lang="en-US" sz="2400" dirty="0"/>
              <a:t>A famous case of "survivorship bias" happened during WWII. American bombers were suffering significant losses during missions over Germany.</a:t>
            </a:r>
          </a:p>
          <a:p>
            <a:endParaRPr lang="en-US" dirty="0"/>
          </a:p>
          <a:p>
            <a:r>
              <a:rPr lang="en-US" sz="2000" dirty="0"/>
              <a:t>The Air Force was deciding where to put more protective armor on the planes.  They studied the damaged planes and found that the fuselage (body) had the most bullet holes. So, they decided that was the area that needed to be reinforced.</a:t>
            </a:r>
          </a:p>
          <a:p>
            <a:endParaRPr lang="en-US" sz="2000" dirty="0"/>
          </a:p>
          <a:p>
            <a:r>
              <a:rPr lang="en-US" sz="2000" dirty="0"/>
              <a:t>But a statistician, Abraham Wald, reasoned differently. He thought the sample of planes with fuselage holes were the ones that returned. The ones that didn’t return likely had bullet holes in a different place – the engine and wings.</a:t>
            </a:r>
          </a:p>
          <a:p>
            <a:endParaRPr lang="en-US" sz="2000" dirty="0"/>
          </a:p>
          <a:p>
            <a:r>
              <a:rPr lang="en-US" sz="2000" dirty="0"/>
              <a:t>The armor was installed over the engines. That increased the % of bombers that successfully returned.</a:t>
            </a:r>
          </a:p>
        </p:txBody>
      </p:sp>
    </p:spTree>
    <p:extLst>
      <p:ext uri="{BB962C8B-B14F-4D97-AF65-F5344CB8AC3E}">
        <p14:creationId xmlns:p14="http://schemas.microsoft.com/office/powerpoint/2010/main" val="84252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DESCRIPTIVE STATISTICS</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1423827" y="1705510"/>
            <a:ext cx="9610618" cy="3094156"/>
          </a:xfrm>
          <a:blipFill>
            <a:blip r:embed="rId3"/>
            <a:tile tx="0" ty="0" sx="100000" sy="100000" flip="none" algn="tl"/>
          </a:blipFill>
          <a:ln w="19050">
            <a:solidFill>
              <a:srgbClr val="000000"/>
            </a:solidFill>
          </a:ln>
        </p:spPr>
        <p:txBody>
          <a:bodyPr anchor="ctr">
            <a:normAutofit/>
          </a:bodyPr>
          <a:lstStyle/>
          <a:p>
            <a:pPr marL="0" indent="0" algn="ctr" fontAlgn="base">
              <a:lnSpc>
                <a:spcPct val="200000"/>
              </a:lnSpc>
              <a:buNone/>
            </a:pPr>
            <a:r>
              <a:rPr lang="en-US" b="1" dirty="0">
                <a:solidFill>
                  <a:srgbClr val="0070C0"/>
                </a:solidFill>
              </a:rPr>
              <a:t>Techniques for summarizing a set of data </a:t>
            </a:r>
          </a:p>
          <a:p>
            <a:pPr marL="0" indent="0" algn="ctr" fontAlgn="base">
              <a:lnSpc>
                <a:spcPct val="200000"/>
              </a:lnSpc>
              <a:buNone/>
            </a:pPr>
            <a:r>
              <a:rPr lang="en-US" b="1" dirty="0">
                <a:solidFill>
                  <a:srgbClr val="0070C0"/>
                </a:solidFill>
              </a:rPr>
              <a:t>in ways that people can easily interpret. </a:t>
            </a:r>
          </a:p>
        </p:txBody>
      </p:sp>
    </p:spTree>
    <p:extLst>
      <p:ext uri="{BB962C8B-B14F-4D97-AF65-F5344CB8AC3E}">
        <p14:creationId xmlns:p14="http://schemas.microsoft.com/office/powerpoint/2010/main" val="26484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E4B0-1E79-4302-A84A-3665908BEF81}"/>
              </a:ext>
            </a:extLst>
          </p:cNvPr>
          <p:cNvSpPr>
            <a:spLocks noGrp="1"/>
          </p:cNvSpPr>
          <p:nvPr>
            <p:ph type="title"/>
          </p:nvPr>
        </p:nvSpPr>
        <p:spPr/>
        <p:txBody>
          <a:bodyPr/>
          <a:lstStyle/>
          <a:p>
            <a:r>
              <a:rPr lang="en-US" dirty="0"/>
              <a:t>TYPES OF DATA  </a:t>
            </a:r>
          </a:p>
        </p:txBody>
      </p:sp>
      <p:sp>
        <p:nvSpPr>
          <p:cNvPr id="3" name="Content Placeholder 2">
            <a:extLst>
              <a:ext uri="{FF2B5EF4-FFF2-40B4-BE49-F238E27FC236}">
                <a16:creationId xmlns:a16="http://schemas.microsoft.com/office/drawing/2014/main" id="{31B941FD-014E-4A3C-9BA5-8D108594B66F}"/>
              </a:ext>
            </a:extLst>
          </p:cNvPr>
          <p:cNvSpPr>
            <a:spLocks noGrp="1"/>
          </p:cNvSpPr>
          <p:nvPr>
            <p:ph idx="1"/>
          </p:nvPr>
        </p:nvSpPr>
        <p:spPr>
          <a:xfrm>
            <a:off x="1300535" y="1454750"/>
            <a:ext cx="11007903" cy="4585498"/>
          </a:xfrm>
        </p:spPr>
        <p:txBody>
          <a:bodyPr>
            <a:normAutofit/>
          </a:bodyPr>
          <a:lstStyle/>
          <a:p>
            <a:r>
              <a:rPr lang="en-US" sz="2100" b="1" dirty="0"/>
              <a:t>Numerical</a:t>
            </a:r>
            <a:r>
              <a:rPr lang="en-US" sz="2100" dirty="0"/>
              <a:t> variables</a:t>
            </a:r>
          </a:p>
          <a:p>
            <a:endParaRPr lang="en-US" sz="2100" dirty="0"/>
          </a:p>
          <a:p>
            <a:pPr lvl="2">
              <a:buFont typeface="Wingdings" panose="05000000000000000000" pitchFamily="2" charset="2"/>
              <a:buChar char="§"/>
            </a:pPr>
            <a:r>
              <a:rPr lang="en-US" sz="2100" dirty="0"/>
              <a:t>Example 1:  The number of miles on the odometer of a car.</a:t>
            </a:r>
          </a:p>
          <a:p>
            <a:pPr lvl="2">
              <a:buFont typeface="Wingdings" panose="05000000000000000000" pitchFamily="2" charset="2"/>
              <a:buChar char="§"/>
            </a:pPr>
            <a:r>
              <a:rPr lang="en-US" sz="2100" dirty="0"/>
              <a:t>Example 2:  The age of an insured customer.</a:t>
            </a:r>
          </a:p>
          <a:p>
            <a:pPr lvl="1">
              <a:buFont typeface="Courier New" panose="02070309020205020404" pitchFamily="49" charset="0"/>
              <a:buChar char="o"/>
            </a:pPr>
            <a:endParaRPr lang="en-US" sz="2100" b="1" dirty="0"/>
          </a:p>
          <a:p>
            <a:pPr marL="234950" lvl="1" indent="-234950"/>
            <a:r>
              <a:rPr lang="en-US" sz="2100" b="1" dirty="0"/>
              <a:t>Categorical</a:t>
            </a:r>
            <a:r>
              <a:rPr lang="en-US" sz="2100" dirty="0"/>
              <a:t> variables are non-numeric. </a:t>
            </a:r>
          </a:p>
          <a:p>
            <a:pPr marL="234950" lvl="1" indent="-234950"/>
            <a:endParaRPr lang="en-US" sz="2100" dirty="0"/>
          </a:p>
          <a:p>
            <a:pPr lvl="2">
              <a:buFont typeface="Wingdings" panose="05000000000000000000" pitchFamily="2" charset="2"/>
              <a:buChar char="§"/>
            </a:pPr>
            <a:r>
              <a:rPr lang="en-US" sz="2100" dirty="0"/>
              <a:t>Example 1:  The make of a car (Chevy, Tesla, Ford, etc.)</a:t>
            </a:r>
          </a:p>
          <a:p>
            <a:pPr lvl="2">
              <a:buFont typeface="Wingdings" panose="05000000000000000000" pitchFamily="2" charset="2"/>
              <a:buChar char="§"/>
            </a:pPr>
            <a:r>
              <a:rPr lang="en-US" sz="2100" dirty="0"/>
              <a:t>Example 2:  The age in groupings: (0-19, 20-39, 40-59, 60-79, 80+)</a:t>
            </a:r>
          </a:p>
          <a:p>
            <a:pPr lvl="2">
              <a:buFont typeface="Wingdings" panose="05000000000000000000" pitchFamily="2" charset="2"/>
              <a:buChar char="§"/>
            </a:pPr>
            <a:r>
              <a:rPr lang="en-US" sz="2100" dirty="0"/>
              <a:t>Example 3:  Survey Scores (5/4/3/2/1). These are often treated as numeric.</a:t>
            </a:r>
            <a:endParaRPr lang="en-US" dirty="0"/>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352924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MEAN, MEDIAN, AND MODE IN DEPTH</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267129" y="1130157"/>
            <a:ext cx="11650894" cy="4201967"/>
          </a:xfrm>
        </p:spPr>
        <p:txBody>
          <a:bodyPr>
            <a:normAutofit/>
          </a:bodyPr>
          <a:lstStyle/>
          <a:p>
            <a:pPr marL="0" indent="0" fontAlgn="base">
              <a:buNone/>
            </a:pPr>
            <a:r>
              <a:rPr lang="en-US" sz="2200" dirty="0"/>
              <a:t>           </a:t>
            </a:r>
            <a:r>
              <a:rPr lang="en-US" sz="2200" b="1" dirty="0"/>
              <a:t>Numeric values </a:t>
            </a:r>
            <a:r>
              <a:rPr lang="en-US" sz="2200" dirty="0"/>
              <a:t>use </a:t>
            </a:r>
            <a:r>
              <a:rPr lang="en-US" sz="2200" b="1" dirty="0"/>
              <a:t>Mean</a:t>
            </a:r>
            <a:r>
              <a:rPr lang="en-US" sz="2200" dirty="0"/>
              <a:t> and </a:t>
            </a:r>
            <a:r>
              <a:rPr lang="en-US" sz="2200" b="1" dirty="0"/>
              <a:t>Median</a:t>
            </a:r>
            <a:r>
              <a:rPr lang="en-US" sz="2200" dirty="0"/>
              <a:t> as measures of </a:t>
            </a:r>
            <a:r>
              <a:rPr lang="en-US" sz="2200" b="1" dirty="0"/>
              <a:t>“central tendency”.</a:t>
            </a:r>
          </a:p>
          <a:p>
            <a:pPr marL="0" indent="0" fontAlgn="base">
              <a:buNone/>
            </a:pPr>
            <a:endParaRPr lang="en-US" b="1" dirty="0">
              <a:solidFill>
                <a:srgbClr val="000000"/>
              </a:solidFill>
              <a:highlight>
                <a:srgbClr val="FFFF00"/>
              </a:highlight>
            </a:endParaRPr>
          </a:p>
        </p:txBody>
      </p:sp>
      <p:pic>
        <p:nvPicPr>
          <p:cNvPr id="6" name="Picture 5">
            <a:extLst>
              <a:ext uri="{FF2B5EF4-FFF2-40B4-BE49-F238E27FC236}">
                <a16:creationId xmlns:a16="http://schemas.microsoft.com/office/drawing/2014/main" id="{7E5612DC-1C60-B061-035A-248A99910CDB}"/>
              </a:ext>
            </a:extLst>
          </p:cNvPr>
          <p:cNvPicPr>
            <a:picLocks noChangeAspect="1"/>
          </p:cNvPicPr>
          <p:nvPr/>
        </p:nvPicPr>
        <p:blipFill>
          <a:blip r:embed="rId3"/>
          <a:stretch>
            <a:fillRect/>
          </a:stretch>
        </p:blipFill>
        <p:spPr>
          <a:xfrm>
            <a:off x="1866315" y="1767876"/>
            <a:ext cx="2171272" cy="3793289"/>
          </a:xfrm>
          <a:prstGeom prst="rect">
            <a:avLst/>
          </a:prstGeom>
        </p:spPr>
      </p:pic>
      <p:sp>
        <p:nvSpPr>
          <p:cNvPr id="9" name="TextBox 8">
            <a:extLst>
              <a:ext uri="{FF2B5EF4-FFF2-40B4-BE49-F238E27FC236}">
                <a16:creationId xmlns:a16="http://schemas.microsoft.com/office/drawing/2014/main" id="{1C8709E9-81ED-39F8-CAFB-4772A2845BE2}"/>
              </a:ext>
            </a:extLst>
          </p:cNvPr>
          <p:cNvSpPr txBox="1"/>
          <p:nvPr/>
        </p:nvSpPr>
        <p:spPr>
          <a:xfrm>
            <a:off x="247885" y="2034524"/>
            <a:ext cx="1685818" cy="369331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pPr algn="ctr"/>
            <a:r>
              <a:rPr lang="en-US" dirty="0"/>
              <a:t>For this data, the median is the best measure of the “central tendency” because there are a few atypically large project times that greatly influence the mean.</a:t>
            </a:r>
          </a:p>
        </p:txBody>
      </p:sp>
      <p:sp>
        <p:nvSpPr>
          <p:cNvPr id="7" name="TextBox 6">
            <a:extLst>
              <a:ext uri="{FF2B5EF4-FFF2-40B4-BE49-F238E27FC236}">
                <a16:creationId xmlns:a16="http://schemas.microsoft.com/office/drawing/2014/main" id="{E88EA33F-22A5-647E-59AE-B0B1C2DB13C2}"/>
              </a:ext>
            </a:extLst>
          </p:cNvPr>
          <p:cNvSpPr txBox="1"/>
          <p:nvPr/>
        </p:nvSpPr>
        <p:spPr>
          <a:xfrm>
            <a:off x="4958461" y="1817860"/>
            <a:ext cx="2268230" cy="369331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5875">
            <a:solidFill>
              <a:srgbClr val="000000"/>
            </a:solidFill>
          </a:ln>
        </p:spPr>
        <p:txBody>
          <a:bodyPr wrap="square" rtlCol="0">
            <a:spAutoFit/>
          </a:bodyPr>
          <a:lstStyle/>
          <a:p>
            <a:r>
              <a:rPr lang="en-US" b="1" dirty="0"/>
              <a:t>However, </a:t>
            </a:r>
            <a:r>
              <a:rPr lang="en-US" dirty="0"/>
              <a:t>if the goal is to measure the </a:t>
            </a:r>
            <a:r>
              <a:rPr lang="en-US" b="1" dirty="0"/>
              <a:t>improvement</a:t>
            </a:r>
            <a:r>
              <a:rPr lang="en-US" dirty="0"/>
              <a:t> in project time and the improvement is due to the large values being reduced, the median may not  pick up the improvement. This is particularly true for small to medium sized data sets.</a:t>
            </a:r>
          </a:p>
        </p:txBody>
      </p:sp>
      <p:pic>
        <p:nvPicPr>
          <p:cNvPr id="4" name="Picture 3">
            <a:extLst>
              <a:ext uri="{FF2B5EF4-FFF2-40B4-BE49-F238E27FC236}">
                <a16:creationId xmlns:a16="http://schemas.microsoft.com/office/drawing/2014/main" id="{5B4D6BA0-7649-1146-D754-FB3E5ECDC207}"/>
              </a:ext>
            </a:extLst>
          </p:cNvPr>
          <p:cNvPicPr>
            <a:picLocks noChangeAspect="1"/>
          </p:cNvPicPr>
          <p:nvPr/>
        </p:nvPicPr>
        <p:blipFill>
          <a:blip r:embed="rId4"/>
          <a:stretch>
            <a:fillRect/>
          </a:stretch>
        </p:blipFill>
        <p:spPr>
          <a:xfrm>
            <a:off x="7045861" y="1758627"/>
            <a:ext cx="5310604" cy="3793289"/>
          </a:xfrm>
          <a:prstGeom prst="rect">
            <a:avLst/>
          </a:prstGeom>
        </p:spPr>
      </p:pic>
    </p:spTree>
    <p:extLst>
      <p:ext uri="{BB962C8B-B14F-4D97-AF65-F5344CB8AC3E}">
        <p14:creationId xmlns:p14="http://schemas.microsoft.com/office/powerpoint/2010/main" val="3618616908"/>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2.xml><?xml version="1.0" encoding="utf-8"?>
<ds:datastoreItem xmlns:ds="http://schemas.openxmlformats.org/officeDocument/2006/customXml" ds:itemID="{5B85C009-C01C-48F7-B77D-CC42AA06602E}">
  <ds:schemaRefs>
    <ds:schemaRef ds:uri="http://schemas.microsoft.com/sharepoint/v3/contenttype/forms"/>
  </ds:schemaRefs>
</ds:datastoreItem>
</file>

<file path=customXml/itemProps3.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23664</TotalTime>
  <Words>1428</Words>
  <Application>Microsoft Macintosh PowerPoint</Application>
  <PresentationFormat>Widescreen</PresentationFormat>
  <Paragraphs>202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Roboto</vt:lpstr>
      <vt:lpstr>Wingdings</vt:lpstr>
      <vt:lpstr>Boot Camp</vt:lpstr>
      <vt:lpstr> STATISTICS</vt:lpstr>
      <vt:lpstr>STATISTICS BASICS</vt:lpstr>
      <vt:lpstr>KEY CONCEPT: POPULATION VS.SAMPLE</vt:lpstr>
      <vt:lpstr>ARE THESE POPULATIONS OR SAMPLES?</vt:lpstr>
      <vt:lpstr>KEY CONCEPT: SAMPLE BIAS</vt:lpstr>
      <vt:lpstr>EXTREME BIAS – SURVIVORSHIP BIAS</vt:lpstr>
      <vt:lpstr>DESCRIPTIVE STATISTICS</vt:lpstr>
      <vt:lpstr>TYPES OF DATA  </vt:lpstr>
      <vt:lpstr>MEAN, MEDIAN, AND MODE IN DEPTH</vt:lpstr>
      <vt:lpstr>MEAN, MEDIAN, AND MODE IN DEPTH</vt:lpstr>
      <vt:lpstr>MEAN, MEDIAN, AND MODE IN DEPTH – KHAN</vt:lpstr>
      <vt:lpstr>STANDARD DEVIATION IN DEPTH</vt:lpstr>
      <vt:lpstr>STANDARD DEVIATION IN DEPTH – KHAN</vt:lpstr>
      <vt:lpstr>DISPLAYING DATA</vt:lpstr>
      <vt:lpstr>OUTLIERS</vt:lpstr>
      <vt:lpstr>OUTLIERS</vt:lpstr>
      <vt:lpstr>OUTLIERS– KHAN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Aleksandar Jovanovich</cp:lastModifiedBy>
  <cp:revision>61</cp:revision>
  <dcterms:created xsi:type="dcterms:W3CDTF">2021-07-08T20:21:11Z</dcterms:created>
  <dcterms:modified xsi:type="dcterms:W3CDTF">2024-03-13T18:59:17Z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