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6"/>
  </p:notesMasterIdLst>
  <p:sldIdLst>
    <p:sldId id="573" r:id="rId5"/>
    <p:sldId id="292" r:id="rId6"/>
    <p:sldId id="570" r:id="rId7"/>
    <p:sldId id="316" r:id="rId8"/>
    <p:sldId id="293" r:id="rId9"/>
    <p:sldId id="571" r:id="rId10"/>
    <p:sldId id="317" r:id="rId11"/>
    <p:sldId id="542" r:id="rId12"/>
    <p:sldId id="536" r:id="rId13"/>
    <p:sldId id="591" r:id="rId14"/>
    <p:sldId id="59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D67544-8007-1E3A-27E6-109EF5FA70C5}" name="Timothy Cenna" initials="TC" userId="S::timothy_cenna@progressive.com::7efcffd5-e020-4e06-a0f0-8fe0625b5d36" providerId="AD"/>
  <p188:author id="{20113190-579F-FEE8-F716-34C08FFF125A}" name="Krista L Bair" initials="KLB" userId="S::Krista_L_Bair@Progressive.com::fb962f34-5d75-4c60-9117-6c7f4652c402"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pril C Smith" initials="ACS" lastIdx="2" clrIdx="0">
    <p:extLst>
      <p:ext uri="{19B8F6BF-5375-455C-9EA6-DF929625EA0E}">
        <p15:presenceInfo xmlns:p15="http://schemas.microsoft.com/office/powerpoint/2012/main" userId="S::APRIL_C_SMITH@Progressive.com::8519dba4-55c7-4f6d-a4e7-e4fd03e50e8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57" autoAdjust="0"/>
    <p:restoredTop sz="93900" autoAdjust="0"/>
  </p:normalViewPr>
  <p:slideViewPr>
    <p:cSldViewPr snapToGrid="0">
      <p:cViewPr varScale="1">
        <p:scale>
          <a:sx n="100" d="100"/>
          <a:sy n="100" d="100"/>
        </p:scale>
        <p:origin x="984" y="176"/>
      </p:cViewPr>
      <p:guideLst/>
    </p:cSldViewPr>
  </p:slideViewPr>
  <p:notesTextViewPr>
    <p:cViewPr>
      <p:scale>
        <a:sx n="1" d="1"/>
        <a:sy n="1" d="1"/>
      </p:scale>
      <p:origin x="0" y="0"/>
    </p:cViewPr>
  </p:notesTextViewPr>
  <p:notesViewPr>
    <p:cSldViewPr snapToGrid="0">
      <p:cViewPr>
        <p:scale>
          <a:sx n="100" d="100"/>
          <a:sy n="100" d="100"/>
        </p:scale>
        <p:origin x="1628"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325CD8-7EFA-422E-8AD2-BF3EF4609C4E}" type="datetimeFigureOut">
              <a:rPr lang="en-US" smtClean="0"/>
              <a:t>3/13/24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38518-7A02-4BE2-8CB1-47F3A86B7FD4}" type="slidenum">
              <a:rPr lang="en-US" smtClean="0"/>
              <a:t>‹#›</a:t>
            </a:fld>
            <a:endParaRPr lang="en-US"/>
          </a:p>
        </p:txBody>
      </p:sp>
    </p:spTree>
    <p:extLst>
      <p:ext uri="{BB962C8B-B14F-4D97-AF65-F5344CB8AC3E}">
        <p14:creationId xmlns:p14="http://schemas.microsoft.com/office/powerpoint/2010/main" val="3319568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stats-normal-distributions/v/ck12-org-normal-distribution-problems-qualitative-sense-of-normal-distributions"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measuring-position/v/z-score-introduction"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a:t>
            </a:fld>
            <a:endParaRPr lang="en-US"/>
          </a:p>
        </p:txBody>
      </p:sp>
    </p:spTree>
    <p:extLst>
      <p:ext uri="{BB962C8B-B14F-4D97-AF65-F5344CB8AC3E}">
        <p14:creationId xmlns:p14="http://schemas.microsoft.com/office/powerpoint/2010/main" val="9206130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10</a:t>
            </a:fld>
            <a:endParaRPr lang="en-US"/>
          </a:p>
        </p:txBody>
      </p:sp>
    </p:spTree>
    <p:extLst>
      <p:ext uri="{BB962C8B-B14F-4D97-AF65-F5344CB8AC3E}">
        <p14:creationId xmlns:p14="http://schemas.microsoft.com/office/powerpoint/2010/main" val="36464902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11</a:t>
            </a:fld>
            <a:endParaRPr lang="en-US"/>
          </a:p>
        </p:txBody>
      </p:sp>
    </p:spTree>
    <p:extLst>
      <p:ext uri="{BB962C8B-B14F-4D97-AF65-F5344CB8AC3E}">
        <p14:creationId xmlns:p14="http://schemas.microsoft.com/office/powerpoint/2010/main" val="3345661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2</a:t>
            </a:fld>
            <a:endParaRPr lang="en-US"/>
          </a:p>
        </p:txBody>
      </p:sp>
    </p:spTree>
    <p:extLst>
      <p:ext uri="{BB962C8B-B14F-4D97-AF65-F5344CB8AC3E}">
        <p14:creationId xmlns:p14="http://schemas.microsoft.com/office/powerpoint/2010/main" val="2833895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7338518-7A02-4BE2-8CB1-47F3A86B7FD4}" type="slidenum">
              <a:rPr lang="en-US" smtClean="0"/>
              <a:t>3</a:t>
            </a:fld>
            <a:endParaRPr lang="en-US"/>
          </a:p>
        </p:txBody>
      </p:sp>
    </p:spTree>
    <p:extLst>
      <p:ext uri="{BB962C8B-B14F-4D97-AF65-F5344CB8AC3E}">
        <p14:creationId xmlns:p14="http://schemas.microsoft.com/office/powerpoint/2010/main" val="2245842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https://www.khanacademy.org/math/ap-statistics/density-curves-normal-distribution-ap/stats-normal-distributions/v/ck12-org-normal-distribution-problems-qualitative-sense-of-normal-distributions</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4</a:t>
            </a:fld>
            <a:endParaRPr lang="en-US"/>
          </a:p>
        </p:txBody>
      </p:sp>
    </p:spTree>
    <p:extLst>
      <p:ext uri="{BB962C8B-B14F-4D97-AF65-F5344CB8AC3E}">
        <p14:creationId xmlns:p14="http://schemas.microsoft.com/office/powerpoint/2010/main" val="1656937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5</a:t>
            </a:fld>
            <a:endParaRPr lang="en-US"/>
          </a:p>
        </p:txBody>
      </p:sp>
    </p:spTree>
    <p:extLst>
      <p:ext uri="{BB962C8B-B14F-4D97-AF65-F5344CB8AC3E}">
        <p14:creationId xmlns:p14="http://schemas.microsoft.com/office/powerpoint/2010/main" val="26560330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6</a:t>
            </a:fld>
            <a:endParaRPr lang="en-US"/>
          </a:p>
        </p:txBody>
      </p:sp>
    </p:spTree>
    <p:extLst>
      <p:ext uri="{BB962C8B-B14F-4D97-AF65-F5344CB8AC3E}">
        <p14:creationId xmlns:p14="http://schemas.microsoft.com/office/powerpoint/2010/main" val="11188480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https://www.khanacademy.org/math/ap-statistics/density-curves-normal-distribution-ap/measuring-position/v/z-score-introduction</a:t>
            </a:r>
            <a:endParaRPr lang="en-US" dirty="0"/>
          </a:p>
          <a:p>
            <a:endParaRPr lang="en-US" dirty="0"/>
          </a:p>
          <a:p>
            <a:endParaRPr lang="en-US" dirty="0"/>
          </a:p>
          <a:p>
            <a:r>
              <a:rPr lang="en-US" dirty="0"/>
              <a:t>Instructor &amp; producer(for technical issues) to stay available as ‘office hours’ for any questions.</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7</a:t>
            </a:fld>
            <a:endParaRPr lang="en-US"/>
          </a:p>
        </p:txBody>
      </p:sp>
    </p:spTree>
    <p:extLst>
      <p:ext uri="{BB962C8B-B14F-4D97-AF65-F5344CB8AC3E}">
        <p14:creationId xmlns:p14="http://schemas.microsoft.com/office/powerpoint/2010/main" val="15150791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7338518-7A02-4BE2-8CB1-47F3A86B7FD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539454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u="none" strike="noStrike" dirty="0">
                <a:solidFill>
                  <a:srgbClr val="9EA2FF"/>
                </a:solidFill>
                <a:effectLst/>
                <a:latin typeface="Segoe UI" panose="020B0502040204020203" pitchFamily="34" charset="0"/>
              </a:rPr>
              <a:t>https://www.khanacademy.org/math/ap-statistics/sampling-distribution-ap/what-is-sampling-distribution/v/central-limit-theorem</a:t>
            </a:r>
          </a:p>
          <a:p>
            <a:endParaRPr lang="en-US" dirty="0"/>
          </a:p>
        </p:txBody>
      </p:sp>
      <p:sp>
        <p:nvSpPr>
          <p:cNvPr id="4" name="Slide Number Placeholder 3"/>
          <p:cNvSpPr>
            <a:spLocks noGrp="1"/>
          </p:cNvSpPr>
          <p:nvPr>
            <p:ph type="sldNum" sz="quarter" idx="5"/>
          </p:nvPr>
        </p:nvSpPr>
        <p:spPr/>
        <p:txBody>
          <a:bodyPr/>
          <a:lstStyle/>
          <a:p>
            <a:fld id="{37338518-7A02-4BE2-8CB1-47F3A86B7FD4}" type="slidenum">
              <a:rPr lang="en-US" smtClean="0"/>
              <a:t>9</a:t>
            </a:fld>
            <a:endParaRPr lang="en-US"/>
          </a:p>
        </p:txBody>
      </p:sp>
    </p:spTree>
    <p:extLst>
      <p:ext uri="{BB962C8B-B14F-4D97-AF65-F5344CB8AC3E}">
        <p14:creationId xmlns:p14="http://schemas.microsoft.com/office/powerpoint/2010/main" val="7934092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Programmer Title Slide 1">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5221300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rogrammer Image 2">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394856" y="1298865"/>
            <a:ext cx="4686300" cy="4145972"/>
          </a:xfrm>
        </p:spPr>
        <p:txBody>
          <a:bodyPr/>
          <a:lstStyle>
            <a:lvl1pPr marL="0" indent="0" algn="l">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1683103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Programmer Image 3">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350819"/>
            <a:ext cx="4894118" cy="4208318"/>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9056141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C51908-AC15-4068-9083-59C866198D3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CDFF968-F565-4E72-B4A0-793B681A0E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F4836B-A8C3-4950-A9AB-DEAE7A69CE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ED3D8E1-55E8-4AC1-98FE-A565D8FABE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42ADDA-318C-428F-A34A-B115FCCA786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275DA2-E151-427A-9DBC-309549D80B25}"/>
              </a:ext>
            </a:extLst>
          </p:cNvPr>
          <p:cNvSpPr>
            <a:spLocks noGrp="1"/>
          </p:cNvSpPr>
          <p:nvPr>
            <p:ph type="dt" sz="half" idx="10"/>
          </p:nvPr>
        </p:nvSpPr>
        <p:spPr/>
        <p:txBody>
          <a:bodyPr/>
          <a:lstStyle/>
          <a:p>
            <a:fld id="{EF25044E-0F1F-48E3-93BA-64597E07FA91}" type="datetimeFigureOut">
              <a:rPr lang="en-US" smtClean="0"/>
              <a:t>3/13/24</a:t>
            </a:fld>
            <a:endParaRPr lang="en-US"/>
          </a:p>
        </p:txBody>
      </p:sp>
      <p:sp>
        <p:nvSpPr>
          <p:cNvPr id="8" name="Footer Placeholder 7">
            <a:extLst>
              <a:ext uri="{FF2B5EF4-FFF2-40B4-BE49-F238E27FC236}">
                <a16:creationId xmlns:a16="http://schemas.microsoft.com/office/drawing/2014/main" id="{182F973B-AFBA-496C-B8DA-6B75678BA1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6E69330-1DE6-468B-8867-A37DAA0FD9AC}"/>
              </a:ext>
            </a:extLst>
          </p:cNvPr>
          <p:cNvSpPr>
            <a:spLocks noGrp="1"/>
          </p:cNvSpPr>
          <p:nvPr>
            <p:ph type="sldNum" sz="quarter" idx="12"/>
          </p:nvPr>
        </p:nvSpPr>
        <p:spPr/>
        <p:txBody>
          <a:bodyPr/>
          <a:lstStyle/>
          <a:p>
            <a:fld id="{9D246384-E44B-49F4-BBC1-A3C986087F83}" type="slidenum">
              <a:rPr lang="en-US" smtClean="0"/>
              <a:t>‹#›</a:t>
            </a:fld>
            <a:endParaRPr lang="en-US"/>
          </a:p>
        </p:txBody>
      </p:sp>
    </p:spTree>
    <p:extLst>
      <p:ext uri="{BB962C8B-B14F-4D97-AF65-F5344CB8AC3E}">
        <p14:creationId xmlns:p14="http://schemas.microsoft.com/office/powerpoint/2010/main" val="1006714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Programmer Title Slide  2">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90F602E9-D809-4E4E-920B-34E714FB9ADB}"/>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5281962C-4BF6-BF42-8E62-73551FAB5467}"/>
              </a:ext>
            </a:extLst>
          </p:cNvPr>
          <p:cNvSpPr>
            <a:spLocks noGrp="1"/>
          </p:cNvSpPr>
          <p:nvPr>
            <p:ph type="ctrTitle" hasCustomPrompt="1"/>
          </p:nvPr>
        </p:nvSpPr>
        <p:spPr>
          <a:xfrm>
            <a:off x="1524000" y="1122363"/>
            <a:ext cx="9144000" cy="2387600"/>
          </a:xfrm>
        </p:spPr>
        <p:txBody>
          <a:bodyPr anchor="b">
            <a:normAutofit/>
          </a:bodyPr>
          <a:lstStyle>
            <a:lvl1pPr algn="ctr">
              <a:defRPr sz="4800">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id="{5C9079B9-3AB4-5F4A-AAEC-A12E21D40F52}"/>
              </a:ext>
            </a:extLst>
          </p:cNvPr>
          <p:cNvSpPr>
            <a:spLocks noGrp="1"/>
          </p:cNvSpPr>
          <p:nvPr>
            <p:ph type="subTitle" idx="1"/>
          </p:nvPr>
        </p:nvSpPr>
        <p:spPr>
          <a:xfrm>
            <a:off x="1524000" y="3602038"/>
            <a:ext cx="9144000" cy="1655762"/>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3103343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Programmer Section Title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149881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Programmer Section Title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73C2358-6CC0-D540-9E54-94E75CE4AD05}"/>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C46157DC-3EBA-1B45-87FF-DB9373EB451A}"/>
              </a:ext>
            </a:extLst>
          </p:cNvPr>
          <p:cNvSpPr>
            <a:spLocks noGrp="1"/>
          </p:cNvSpPr>
          <p:nvPr>
            <p:ph type="title" hasCustomPrompt="1"/>
          </p:nvPr>
        </p:nvSpPr>
        <p:spPr>
          <a:xfrm>
            <a:off x="831850" y="1709738"/>
            <a:ext cx="10515600" cy="2852737"/>
          </a:xfrm>
        </p:spPr>
        <p:txBody>
          <a:bodyPr anchor="ctr" anchorCtr="0">
            <a:normAutofit/>
          </a:bodyPr>
          <a:lstStyle>
            <a:lvl1pPr>
              <a:defRPr sz="480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id="{30F849D4-5F1F-A44E-91ED-B13EF8A473C6}"/>
              </a:ext>
            </a:extLst>
          </p:cNvPr>
          <p:cNvSpPr>
            <a:spLocks noGrp="1"/>
          </p:cNvSpPr>
          <p:nvPr>
            <p:ph type="body" idx="1"/>
          </p:nvPr>
        </p:nvSpPr>
        <p:spPr>
          <a:xfrm>
            <a:off x="831850" y="4589463"/>
            <a:ext cx="10515600" cy="558799"/>
          </a:xfrm>
        </p:spPr>
        <p:txBody>
          <a:bodyPr/>
          <a:lstStyle>
            <a:lvl1pPr marL="0" indent="0" algn="ctr">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987978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Programmer Content Patter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34077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Programmer Content Plain 1">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7958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3922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Programmer Content Patter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062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12440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Programmer Content Plain 2">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A44B62-8A28-0040-A9FD-6A5E023DE280}"/>
              </a:ext>
            </a:extLst>
          </p:cNvPr>
          <p:cNvPicPr>
            <a:picLocks noChangeAspect="1"/>
          </p:cNvPicPr>
          <p:nvPr/>
        </p:nvPicPr>
        <p:blipFill>
          <a:blip r:embed="rId2"/>
          <a:srcRect/>
          <a:stretch/>
        </p:blipFill>
        <p:spPr>
          <a:xfrm>
            <a:off x="8455" y="0"/>
            <a:ext cx="12175090" cy="6858000"/>
          </a:xfrm>
          <a:prstGeom prst="rect">
            <a:avLst/>
          </a:prstGeom>
        </p:spPr>
      </p:pic>
      <p:sp>
        <p:nvSpPr>
          <p:cNvPr id="2" name="Title 1">
            <a:extLst>
              <a:ext uri="{FF2B5EF4-FFF2-40B4-BE49-F238E27FC236}">
                <a16:creationId xmlns:a16="http://schemas.microsoft.com/office/drawing/2014/main" id="{AE669422-7526-4246-AE56-69D685157CD7}"/>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333BB562-4F5B-6E4C-94E4-B6FBD192D6DA}"/>
              </a:ext>
            </a:extLst>
          </p:cNvPr>
          <p:cNvSpPr>
            <a:spLocks noGrp="1"/>
          </p:cNvSpPr>
          <p:nvPr>
            <p:ph idx="1"/>
          </p:nvPr>
        </p:nvSpPr>
        <p:spPr>
          <a:xfrm>
            <a:off x="838200" y="1825625"/>
            <a:ext cx="10515600" cy="38582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8837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Programmer Image 1">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4E85A268-5174-0E45-9547-EBAAB8F22E82}"/>
              </a:ext>
            </a:extLst>
          </p:cNvPr>
          <p:cNvSpPr>
            <a:spLocks noGrp="1"/>
          </p:cNvSpPr>
          <p:nvPr>
            <p:ph type="title" hasCustomPrompt="1"/>
          </p:nvPr>
        </p:nvSpPr>
        <p:spPr>
          <a:xfrm>
            <a:off x="838200" y="1"/>
            <a:ext cx="10515600" cy="779317"/>
          </a:xfrm>
        </p:spPr>
        <p:txBody>
          <a:bodyPr>
            <a:normAutofit/>
          </a:bodyPr>
          <a:lstStyle>
            <a:lvl1pPr>
              <a:defRPr sz="3200">
                <a:solidFill>
                  <a:schemeClr val="bg1"/>
                </a:solidFill>
              </a:defRPr>
            </a:lvl1pPr>
          </a:lstStyle>
          <a:p>
            <a:r>
              <a:rPr lang="en-US"/>
              <a:t>CLICK TO EDIT MASTER TITLE STYLE</a:t>
            </a:r>
          </a:p>
        </p:txBody>
      </p:sp>
      <p:sp>
        <p:nvSpPr>
          <p:cNvPr id="6" name="Content Placeholder 2">
            <a:extLst>
              <a:ext uri="{FF2B5EF4-FFF2-40B4-BE49-F238E27FC236}">
                <a16:creationId xmlns:a16="http://schemas.microsoft.com/office/drawing/2014/main" id="{2827BC60-2B7A-5345-96D1-6E5B4B69BA29}"/>
              </a:ext>
            </a:extLst>
          </p:cNvPr>
          <p:cNvSpPr>
            <a:spLocks noGrp="1"/>
          </p:cNvSpPr>
          <p:nvPr>
            <p:ph idx="1"/>
          </p:nvPr>
        </p:nvSpPr>
        <p:spPr>
          <a:xfrm>
            <a:off x="6951518" y="1413165"/>
            <a:ext cx="4894118" cy="4031672"/>
          </a:xfrm>
        </p:spPr>
        <p:txBody>
          <a:bodyPr/>
          <a:lstStyle>
            <a:lvl1pPr marL="0" indent="0" algn="r">
              <a:buNone/>
              <a:defRPr/>
            </a:lvl1pPr>
            <a:lvl2pPr algn="r">
              <a:defRPr/>
            </a:lvl2pPr>
            <a:lvl3pPr algn="r">
              <a:defRPr/>
            </a:lvl3pPr>
            <a:lvl4pPr algn="r">
              <a:defRPr/>
            </a:lvl4pPr>
            <a:lvl5pPr algn="r">
              <a:defRPr/>
            </a:lvl5pPr>
          </a:lstStyle>
          <a:p>
            <a:pPr lvl="0"/>
            <a:r>
              <a:rPr lang="en-US"/>
              <a:t>Click to edit Master text styles</a:t>
            </a:r>
          </a:p>
        </p:txBody>
      </p:sp>
    </p:spTree>
    <p:extLst>
      <p:ext uri="{BB962C8B-B14F-4D97-AF65-F5344CB8AC3E}">
        <p14:creationId xmlns:p14="http://schemas.microsoft.com/office/powerpoint/2010/main" val="4279363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06DD34-3FE0-454A-9D05-58AC9E6E59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916EB66-055D-E843-912F-0D7C3646F4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49979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3" r:id="rId12"/>
  </p:sldLayoutIdLst>
  <p:txStyles>
    <p:titleStyle>
      <a:lvl1pPr algn="ctr" defTabSz="914400" rtl="0" eaLnBrk="1" latinLnBrk="0" hangingPunct="1">
        <a:lnSpc>
          <a:spcPct val="90000"/>
        </a:lnSpc>
        <a:spcBef>
          <a:spcPct val="0"/>
        </a:spcBef>
        <a:buNone/>
        <a:defRPr sz="3600" b="1" i="0" kern="1200" spc="3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stats-normal-distributions/v/ck12-org-normal-distribution-problems-qualitative-sense-of-normal-distributions" TargetMode="Externa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hyperlink" Target="https://www.khanacademy.org/math/ap-statistics/density-curves-normal-distribution-ap/measuring-position/v/z-score-introduction"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hyperlink" Target="https://www.khanacademy.org/math/ap-statistics/density-curves-normal-distribution-ap/measuring-position/v/z-score-introduction" TargetMode="External"/><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khanacademy.org/math/ap-statistics/sampling-distribution-ap/what-is-sampling-distribution/v/central-limit-theore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hyperlink" Target="https://www.khanacademy.org/math/ap-statistics/density-curves-normal-distribution-ap/measuring-position/v/z-score-int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9DD-7EF9-4EFB-B31A-70D87B641702}"/>
              </a:ext>
            </a:extLst>
          </p:cNvPr>
          <p:cNvSpPr>
            <a:spLocks noGrp="1"/>
          </p:cNvSpPr>
          <p:nvPr>
            <p:ph type="title"/>
          </p:nvPr>
        </p:nvSpPr>
        <p:spPr/>
        <p:txBody>
          <a:bodyPr>
            <a:normAutofit/>
          </a:bodyPr>
          <a:lstStyle/>
          <a:p>
            <a:r>
              <a:rPr lang="en-US" sz="2800" dirty="0"/>
              <a:t>STATISTICAL DISTRIBUTIONS OF DATA</a:t>
            </a:r>
          </a:p>
        </p:txBody>
      </p:sp>
      <p:pic>
        <p:nvPicPr>
          <p:cNvPr id="7" name="Content Placeholder 6">
            <a:extLst>
              <a:ext uri="{FF2B5EF4-FFF2-40B4-BE49-F238E27FC236}">
                <a16:creationId xmlns:a16="http://schemas.microsoft.com/office/drawing/2014/main" id="{B1814514-B11E-CAC4-2974-4C2C65C3E283}"/>
              </a:ext>
            </a:extLst>
          </p:cNvPr>
          <p:cNvPicPr>
            <a:picLocks noGrp="1" noChangeAspect="1"/>
          </p:cNvPicPr>
          <p:nvPr>
            <p:ph idx="1"/>
          </p:nvPr>
        </p:nvPicPr>
        <p:blipFill>
          <a:blip r:embed="rId3"/>
          <a:stretch>
            <a:fillRect/>
          </a:stretch>
        </p:blipFill>
        <p:spPr>
          <a:xfrm>
            <a:off x="397267" y="1315092"/>
            <a:ext cx="5402154" cy="3581810"/>
          </a:xfrm>
        </p:spPr>
      </p:pic>
      <p:sp>
        <p:nvSpPr>
          <p:cNvPr id="5" name="TextBox 4">
            <a:extLst>
              <a:ext uri="{FF2B5EF4-FFF2-40B4-BE49-F238E27FC236}">
                <a16:creationId xmlns:a16="http://schemas.microsoft.com/office/drawing/2014/main" id="{7D0C9C1B-99F9-05B8-9D4E-543DC70E07B2}"/>
              </a:ext>
            </a:extLst>
          </p:cNvPr>
          <p:cNvSpPr txBox="1"/>
          <p:nvPr/>
        </p:nvSpPr>
        <p:spPr>
          <a:xfrm>
            <a:off x="5959013" y="987590"/>
            <a:ext cx="6115178" cy="4308872"/>
          </a:xfrm>
          <a:prstGeom prst="rect">
            <a:avLst/>
          </a:prstGeom>
          <a:noFill/>
        </p:spPr>
        <p:txBody>
          <a:bodyPr wrap="square" rtlCol="0">
            <a:spAutoFit/>
          </a:bodyPr>
          <a:lstStyle/>
          <a:p>
            <a:r>
              <a:rPr lang="en-US" sz="2000" dirty="0"/>
              <a:t>The notion of random variables and statistical distributions is:</a:t>
            </a:r>
          </a:p>
          <a:p>
            <a:r>
              <a:rPr lang="en-US" dirty="0"/>
              <a:t> </a:t>
            </a:r>
          </a:p>
          <a:p>
            <a:pPr marL="342900" indent="-342900">
              <a:buAutoNum type="arabicPeriod"/>
            </a:pPr>
            <a:r>
              <a:rPr lang="en-US" dirty="0"/>
              <a:t>The value of a variable (X) is random. (ex. X is a person’s weight. Its </a:t>
            </a:r>
            <a:r>
              <a:rPr lang="en-US" u="sng" dirty="0"/>
              <a:t>value</a:t>
            </a:r>
            <a:r>
              <a:rPr lang="en-US" dirty="0"/>
              <a:t> could be 112, 175, or 215).</a:t>
            </a:r>
          </a:p>
          <a:p>
            <a:pPr marL="342900" indent="-342900">
              <a:buAutoNum type="arabicPeriod"/>
            </a:pPr>
            <a:r>
              <a:rPr lang="en-US" dirty="0"/>
              <a:t>But the weight is not totally random. It has a smallest and largest possible value (ex. 2 &amp; 600). </a:t>
            </a:r>
          </a:p>
          <a:p>
            <a:pPr marL="342900" indent="-342900">
              <a:buAutoNum type="arabicPeriod"/>
            </a:pPr>
            <a:r>
              <a:rPr lang="en-US" dirty="0"/>
              <a:t>The X-values can be displayed on a horizontal number line.</a:t>
            </a:r>
          </a:p>
          <a:p>
            <a:pPr marL="342900" indent="-342900">
              <a:buAutoNum type="arabicPeriod"/>
            </a:pPr>
            <a:r>
              <a:rPr lang="en-US" dirty="0"/>
              <a:t>The Y–value associated with the X-value is the probability of the X-value occurring. </a:t>
            </a:r>
          </a:p>
          <a:p>
            <a:pPr marL="342900" indent="-342900">
              <a:buAutoNum type="arabicPeriod"/>
            </a:pPr>
            <a:r>
              <a:rPr lang="en-US" dirty="0"/>
              <a:t>The sum of all the probabilities (the area under the curve) is 1.0. </a:t>
            </a:r>
          </a:p>
          <a:p>
            <a:endParaRPr lang="en-US" dirty="0"/>
          </a:p>
          <a:p>
            <a:r>
              <a:rPr lang="en-US" dirty="0"/>
              <a:t>The shapes to the left are examples.</a:t>
            </a:r>
          </a:p>
          <a:p>
            <a:endParaRPr lang="en-US" dirty="0"/>
          </a:p>
        </p:txBody>
      </p:sp>
      <p:sp>
        <p:nvSpPr>
          <p:cNvPr id="6" name="TextBox 5">
            <a:extLst>
              <a:ext uri="{FF2B5EF4-FFF2-40B4-BE49-F238E27FC236}">
                <a16:creationId xmlns:a16="http://schemas.microsoft.com/office/drawing/2014/main" id="{3FCA1F4C-16FD-63A8-5F43-C3C08D47A518}"/>
              </a:ext>
            </a:extLst>
          </p:cNvPr>
          <p:cNvSpPr txBox="1"/>
          <p:nvPr/>
        </p:nvSpPr>
        <p:spPr>
          <a:xfrm>
            <a:off x="5959012" y="5019463"/>
            <a:ext cx="5559691" cy="646331"/>
          </a:xfrm>
          <a:prstGeom prst="rect">
            <a:avLst/>
          </a:prstGeom>
          <a:noFill/>
        </p:spPr>
        <p:txBody>
          <a:bodyPr wrap="square" rtlCol="0">
            <a:spAutoFit/>
          </a:bodyPr>
          <a:lstStyle/>
          <a:p>
            <a:r>
              <a:rPr lang="en-US" dirty="0">
                <a:solidFill>
                  <a:srgbClr val="3333FF"/>
                </a:solidFill>
              </a:rPr>
              <a:t>For the Gamma distribution, there is a higher probability the random variable X will have a low value.</a:t>
            </a:r>
          </a:p>
        </p:txBody>
      </p:sp>
    </p:spTree>
    <p:extLst>
      <p:ext uri="{BB962C8B-B14F-4D97-AF65-F5344CB8AC3E}">
        <p14:creationId xmlns:p14="http://schemas.microsoft.com/office/powerpoint/2010/main" val="3858765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C91F0-F6BD-4CE1-B4DA-5E018D33B6CF}"/>
              </a:ext>
            </a:extLst>
          </p:cNvPr>
          <p:cNvSpPr>
            <a:spLocks noGrp="1"/>
          </p:cNvSpPr>
          <p:nvPr>
            <p:ph type="title"/>
          </p:nvPr>
        </p:nvSpPr>
        <p:spPr>
          <a:xfrm>
            <a:off x="92467" y="1"/>
            <a:ext cx="12000216" cy="779317"/>
          </a:xfrm>
        </p:spPr>
        <p:txBody>
          <a:bodyPr/>
          <a:lstStyle/>
          <a:p>
            <a:r>
              <a:rPr lang="en-US" dirty="0"/>
              <a:t>A/B TESTING &amp; CENTRAL LIMIT THEOREM  </a:t>
            </a:r>
          </a:p>
        </p:txBody>
      </p:sp>
      <p:sp>
        <p:nvSpPr>
          <p:cNvPr id="3" name="Content Placeholder 2">
            <a:extLst>
              <a:ext uri="{FF2B5EF4-FFF2-40B4-BE49-F238E27FC236}">
                <a16:creationId xmlns:a16="http://schemas.microsoft.com/office/drawing/2014/main" id="{605E8C8D-2AD3-45EC-B9E6-3D25FB01A669}"/>
              </a:ext>
            </a:extLst>
          </p:cNvPr>
          <p:cNvSpPr>
            <a:spLocks noGrp="1"/>
          </p:cNvSpPr>
          <p:nvPr>
            <p:ph idx="1"/>
          </p:nvPr>
        </p:nvSpPr>
        <p:spPr>
          <a:xfrm>
            <a:off x="92467" y="1251932"/>
            <a:ext cx="11712540" cy="4429677"/>
          </a:xfrm>
        </p:spPr>
        <p:txBody>
          <a:bodyPr>
            <a:normAutofit/>
          </a:bodyPr>
          <a:lstStyle/>
          <a:p>
            <a:pPr marL="0" indent="0" algn="ctr">
              <a:buNone/>
            </a:pPr>
            <a:r>
              <a:rPr lang="en-US" sz="2000" dirty="0"/>
              <a:t>In A/B testing, we usually have a very large sample size. For example, in the earlier A/B presentation, the sample size was 64,000.  The SQRT(64,000) is 253.</a:t>
            </a:r>
          </a:p>
          <a:p>
            <a:pPr marL="0" indent="0" algn="ctr">
              <a:buNone/>
            </a:pPr>
            <a:endParaRPr lang="en-US" sz="2000" dirty="0"/>
          </a:p>
          <a:p>
            <a:r>
              <a:rPr lang="en-US" sz="2000" dirty="0"/>
              <a:t>The SD(mean) will be extremely small if the SD(sample) is divided by 253. The CI will then also be extremely small. So small that for all practical purposes you can treat the results as being “exact”.</a:t>
            </a:r>
            <a:endParaRPr lang="en-US" dirty="0"/>
          </a:p>
          <a:p>
            <a:r>
              <a:rPr lang="en-US" sz="2000" dirty="0"/>
              <a:t>So, the values you got (below) can be treated as exact numbers when making the A vs. B comparison and you don’t need to compute confidence intervals around the averages. </a:t>
            </a:r>
          </a:p>
          <a:p>
            <a:endParaRPr lang="en-US" sz="2000" dirty="0"/>
          </a:p>
          <a:p>
            <a:pPr lvl="7"/>
            <a:r>
              <a:rPr lang="en-US" sz="2000" dirty="0"/>
              <a:t>51.2% for the average of A</a:t>
            </a:r>
          </a:p>
          <a:p>
            <a:pPr lvl="7"/>
            <a:r>
              <a:rPr lang="en-US" sz="2000" dirty="0"/>
              <a:t>51.7% for the average of B </a:t>
            </a:r>
          </a:p>
          <a:p>
            <a:pPr marL="2743200" lvl="6" indent="0">
              <a:buNone/>
            </a:pPr>
            <a:endParaRPr lang="en-US" sz="2000" dirty="0"/>
          </a:p>
          <a:p>
            <a:pPr marL="0" indent="0">
              <a:buNone/>
            </a:pPr>
            <a:endParaRPr lang="en-US" dirty="0"/>
          </a:p>
          <a:p>
            <a:pPr marL="0" indent="0">
              <a:buNone/>
            </a:pPr>
            <a:endParaRPr lang="en-US" dirty="0"/>
          </a:p>
          <a:p>
            <a:endParaRPr lang="en-US" dirty="0"/>
          </a:p>
        </p:txBody>
      </p:sp>
    </p:spTree>
    <p:extLst>
      <p:ext uri="{BB962C8B-B14F-4D97-AF65-F5344CB8AC3E}">
        <p14:creationId xmlns:p14="http://schemas.microsoft.com/office/powerpoint/2010/main" val="1274388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B0DEC-03B9-4400-9D56-26333C5377F6}"/>
              </a:ext>
            </a:extLst>
          </p:cNvPr>
          <p:cNvSpPr>
            <a:spLocks noGrp="1"/>
          </p:cNvSpPr>
          <p:nvPr>
            <p:ph type="title"/>
          </p:nvPr>
        </p:nvSpPr>
        <p:spPr>
          <a:xfrm>
            <a:off x="0" y="1"/>
            <a:ext cx="12000216" cy="779317"/>
          </a:xfrm>
        </p:spPr>
        <p:txBody>
          <a:bodyPr>
            <a:normAutofit/>
          </a:bodyPr>
          <a:lstStyle/>
          <a:p>
            <a:r>
              <a:rPr lang="en-US" dirty="0"/>
              <a:t>EXCEL EXERCISES</a:t>
            </a:r>
          </a:p>
        </p:txBody>
      </p:sp>
      <p:sp>
        <p:nvSpPr>
          <p:cNvPr id="3" name="Content Placeholder 2">
            <a:extLst>
              <a:ext uri="{FF2B5EF4-FFF2-40B4-BE49-F238E27FC236}">
                <a16:creationId xmlns:a16="http://schemas.microsoft.com/office/drawing/2014/main" id="{1FB9591A-AADD-4574-B11F-BE28D5A8985E}"/>
              </a:ext>
            </a:extLst>
          </p:cNvPr>
          <p:cNvSpPr>
            <a:spLocks noGrp="1"/>
          </p:cNvSpPr>
          <p:nvPr>
            <p:ph idx="1"/>
          </p:nvPr>
        </p:nvSpPr>
        <p:spPr>
          <a:xfrm>
            <a:off x="842481" y="1261152"/>
            <a:ext cx="10726220" cy="4040313"/>
          </a:xfr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accent1"/>
            </a:solidFill>
          </a:ln>
        </p:spPr>
        <p:txBody>
          <a:bodyPr>
            <a:normAutofit/>
          </a:bodyPr>
          <a:lstStyle/>
          <a:p>
            <a:pPr marL="0" indent="0">
              <a:buNone/>
            </a:pPr>
            <a:r>
              <a:rPr lang="en-US" sz="2100" dirty="0"/>
              <a:t>                      </a:t>
            </a:r>
          </a:p>
          <a:p>
            <a:pPr marL="0" indent="0">
              <a:buNone/>
            </a:pPr>
            <a:endParaRPr lang="en-US" sz="2100" dirty="0"/>
          </a:p>
          <a:p>
            <a:pPr marL="0" indent="0">
              <a:buNone/>
            </a:pPr>
            <a:r>
              <a:rPr lang="en-US" sz="2100" dirty="0"/>
              <a:t>Go to the Excel exercises in your workbook. The answers are to the far right on each tab.</a:t>
            </a:r>
          </a:p>
          <a:p>
            <a:pPr marL="0" indent="0">
              <a:buNone/>
            </a:pPr>
            <a:endParaRPr lang="en-US" sz="2100" dirty="0"/>
          </a:p>
          <a:p>
            <a:pPr marL="0" indent="0">
              <a:buNone/>
            </a:pPr>
            <a:r>
              <a:rPr lang="en-US" sz="2100" dirty="0"/>
              <a:t>Tabs </a:t>
            </a:r>
          </a:p>
          <a:p>
            <a:pPr lvl="2"/>
            <a:r>
              <a:rPr lang="en-US" sz="2000" dirty="0"/>
              <a:t>NormDist</a:t>
            </a:r>
          </a:p>
          <a:p>
            <a:pPr lvl="2"/>
            <a:r>
              <a:rPr lang="en-US" sz="2000" dirty="0"/>
              <a:t>Z-score</a:t>
            </a:r>
          </a:p>
          <a:p>
            <a:pPr lvl="2"/>
            <a:r>
              <a:rPr lang="en-US" sz="2000" dirty="0"/>
              <a:t>CLT1</a:t>
            </a:r>
          </a:p>
          <a:p>
            <a:pPr lvl="2"/>
            <a:r>
              <a:rPr lang="en-US" sz="2000" dirty="0"/>
              <a:t>CLT2</a:t>
            </a:r>
          </a:p>
          <a:p>
            <a:pPr lvl="2"/>
            <a:endParaRPr lang="en-US" sz="2000" dirty="0"/>
          </a:p>
        </p:txBody>
      </p:sp>
    </p:spTree>
    <p:extLst>
      <p:ext uri="{BB962C8B-B14F-4D97-AF65-F5344CB8AC3E}">
        <p14:creationId xmlns:p14="http://schemas.microsoft.com/office/powerpoint/2010/main" val="3683887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44981-6A97-4BBB-91D5-C282490AE19C}"/>
              </a:ext>
            </a:extLst>
          </p:cNvPr>
          <p:cNvSpPr>
            <a:spLocks noGrp="1"/>
          </p:cNvSpPr>
          <p:nvPr>
            <p:ph type="title"/>
          </p:nvPr>
        </p:nvSpPr>
        <p:spPr>
          <a:xfrm>
            <a:off x="838200" y="1"/>
            <a:ext cx="10515600" cy="779317"/>
          </a:xfrm>
        </p:spPr>
        <p:txBody>
          <a:bodyPr anchor="ctr">
            <a:normAutofit/>
          </a:bodyPr>
          <a:lstStyle/>
          <a:p>
            <a:r>
              <a:rPr lang="en-US" sz="2400" dirty="0"/>
              <a:t>NORMAL DISTRIBUTION – A SPECIAL CASE</a:t>
            </a:r>
          </a:p>
        </p:txBody>
      </p:sp>
      <p:pic>
        <p:nvPicPr>
          <p:cNvPr id="6" name="Content Placeholder 5">
            <a:extLst>
              <a:ext uri="{FF2B5EF4-FFF2-40B4-BE49-F238E27FC236}">
                <a16:creationId xmlns:a16="http://schemas.microsoft.com/office/drawing/2014/main" id="{C3C8542B-956F-7C77-BF1F-F64DFB9CF641}"/>
              </a:ext>
            </a:extLst>
          </p:cNvPr>
          <p:cNvPicPr>
            <a:picLocks noGrp="1" noChangeAspect="1"/>
          </p:cNvPicPr>
          <p:nvPr>
            <p:ph idx="1"/>
          </p:nvPr>
        </p:nvPicPr>
        <p:blipFill>
          <a:blip r:embed="rId3"/>
          <a:stretch>
            <a:fillRect/>
          </a:stretch>
        </p:blipFill>
        <p:spPr>
          <a:xfrm>
            <a:off x="615766" y="1058239"/>
            <a:ext cx="6217878" cy="4563938"/>
          </a:xfrm>
        </p:spPr>
      </p:pic>
      <p:sp>
        <p:nvSpPr>
          <p:cNvPr id="3" name="TextBox 2">
            <a:extLst>
              <a:ext uri="{FF2B5EF4-FFF2-40B4-BE49-F238E27FC236}">
                <a16:creationId xmlns:a16="http://schemas.microsoft.com/office/drawing/2014/main" id="{7B8F898E-C91A-64E1-E3F5-C8AD0971ED5E}"/>
              </a:ext>
            </a:extLst>
          </p:cNvPr>
          <p:cNvSpPr txBox="1"/>
          <p:nvPr/>
        </p:nvSpPr>
        <p:spPr>
          <a:xfrm>
            <a:off x="6657654" y="1058239"/>
            <a:ext cx="5534346" cy="4801314"/>
          </a:xfrm>
          <a:prstGeom prst="rect">
            <a:avLst/>
          </a:prstGeom>
          <a:noFill/>
        </p:spPr>
        <p:txBody>
          <a:bodyPr wrap="square" rtlCol="0">
            <a:spAutoFit/>
          </a:bodyPr>
          <a:lstStyle/>
          <a:p>
            <a:r>
              <a:rPr lang="en-US" dirty="0"/>
              <a:t>Many things in the real world are </a:t>
            </a:r>
            <a:r>
              <a:rPr lang="en-US" b="1" dirty="0"/>
              <a:t>normally distributed </a:t>
            </a:r>
            <a:r>
              <a:rPr lang="en-US" dirty="0"/>
              <a:t>(ex. IQ, hand size).</a:t>
            </a:r>
          </a:p>
          <a:p>
            <a:endParaRPr lang="en-US" dirty="0"/>
          </a:p>
          <a:p>
            <a:r>
              <a:rPr lang="en-US" dirty="0"/>
              <a:t>The equation of the normal distribution is</a:t>
            </a:r>
          </a:p>
          <a:p>
            <a:endParaRPr lang="en-US" dirty="0"/>
          </a:p>
          <a:p>
            <a:endParaRPr lang="en-US" dirty="0"/>
          </a:p>
          <a:p>
            <a:endParaRPr lang="en-US" dirty="0"/>
          </a:p>
          <a:p>
            <a:endParaRPr lang="en-US" dirty="0"/>
          </a:p>
          <a:p>
            <a:r>
              <a:rPr lang="en-US" dirty="0"/>
              <a:t>The total area under the curve is 1.00. Furthermore:</a:t>
            </a:r>
          </a:p>
          <a:p>
            <a:pPr marL="742950" lvl="1" indent="-285750">
              <a:buFont typeface="Arial" panose="020B0604020202020204" pitchFamily="34" charset="0"/>
              <a:buChar char="•"/>
            </a:pPr>
            <a:r>
              <a:rPr lang="en-US" dirty="0"/>
              <a:t>68% of the area is within 1 SD of the mean, </a:t>
            </a:r>
          </a:p>
          <a:p>
            <a:pPr marL="742950" lvl="1" indent="-285750">
              <a:buFont typeface="Arial" panose="020B0604020202020204" pitchFamily="34" charset="0"/>
              <a:buChar char="•"/>
            </a:pPr>
            <a:r>
              <a:rPr lang="en-US" dirty="0"/>
              <a:t>95% within 2 SD, </a:t>
            </a:r>
          </a:p>
          <a:p>
            <a:pPr marL="742950" lvl="1" indent="-285750">
              <a:buFont typeface="Arial" panose="020B0604020202020204" pitchFamily="34" charset="0"/>
              <a:buChar char="•"/>
            </a:pPr>
            <a:r>
              <a:rPr lang="en-US" dirty="0"/>
              <a:t>99.7% within 3 SD. </a:t>
            </a:r>
          </a:p>
          <a:p>
            <a:endParaRPr lang="en-US" dirty="0"/>
          </a:p>
          <a:p>
            <a:r>
              <a:rPr lang="en-US" dirty="0"/>
              <a:t>So, if we have a normal distribution and we know the mean &amp; SD, then we have an excellent idea of the possible values of the random variable. </a:t>
            </a:r>
          </a:p>
          <a:p>
            <a:endParaRPr lang="en-US" dirty="0"/>
          </a:p>
        </p:txBody>
      </p:sp>
      <p:pic>
        <p:nvPicPr>
          <p:cNvPr id="5" name="Picture 4">
            <a:extLst>
              <a:ext uri="{FF2B5EF4-FFF2-40B4-BE49-F238E27FC236}">
                <a16:creationId xmlns:a16="http://schemas.microsoft.com/office/drawing/2014/main" id="{73D687C4-9445-7D8A-A244-D388AC72D292}"/>
              </a:ext>
            </a:extLst>
          </p:cNvPr>
          <p:cNvPicPr>
            <a:picLocks noChangeAspect="1"/>
          </p:cNvPicPr>
          <p:nvPr/>
        </p:nvPicPr>
        <p:blipFill>
          <a:blip r:embed="rId4"/>
          <a:stretch>
            <a:fillRect/>
          </a:stretch>
        </p:blipFill>
        <p:spPr>
          <a:xfrm>
            <a:off x="7777538" y="2270624"/>
            <a:ext cx="2958957" cy="858873"/>
          </a:xfrm>
          <a:prstGeom prst="rect">
            <a:avLst/>
          </a:prstGeom>
        </p:spPr>
      </p:pic>
    </p:spTree>
    <p:extLst>
      <p:ext uri="{BB962C8B-B14F-4D97-AF65-F5344CB8AC3E}">
        <p14:creationId xmlns:p14="http://schemas.microsoft.com/office/powerpoint/2010/main" val="2529757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AF49DD-7EF9-4EFB-B31A-70D87B641702}"/>
              </a:ext>
            </a:extLst>
          </p:cNvPr>
          <p:cNvSpPr>
            <a:spLocks noGrp="1"/>
          </p:cNvSpPr>
          <p:nvPr>
            <p:ph type="title"/>
          </p:nvPr>
        </p:nvSpPr>
        <p:spPr/>
        <p:txBody>
          <a:bodyPr>
            <a:normAutofit/>
          </a:bodyPr>
          <a:lstStyle/>
          <a:p>
            <a:r>
              <a:rPr lang="en-US" sz="2800" dirty="0"/>
              <a:t>STATISTICAL DISTRIBUTIONS OF DATA</a:t>
            </a:r>
          </a:p>
        </p:txBody>
      </p:sp>
      <p:pic>
        <p:nvPicPr>
          <p:cNvPr id="7" name="Content Placeholder 6">
            <a:extLst>
              <a:ext uri="{FF2B5EF4-FFF2-40B4-BE49-F238E27FC236}">
                <a16:creationId xmlns:a16="http://schemas.microsoft.com/office/drawing/2014/main" id="{B1814514-B11E-CAC4-2974-4C2C65C3E283}"/>
              </a:ext>
            </a:extLst>
          </p:cNvPr>
          <p:cNvPicPr>
            <a:picLocks noGrp="1" noChangeAspect="1"/>
          </p:cNvPicPr>
          <p:nvPr>
            <p:ph idx="1"/>
          </p:nvPr>
        </p:nvPicPr>
        <p:blipFill>
          <a:blip r:embed="rId3"/>
          <a:stretch>
            <a:fillRect/>
          </a:stretch>
        </p:blipFill>
        <p:spPr>
          <a:xfrm>
            <a:off x="664905" y="1169987"/>
            <a:ext cx="6814171" cy="4518025"/>
          </a:xfrm>
        </p:spPr>
      </p:pic>
      <p:sp>
        <p:nvSpPr>
          <p:cNvPr id="3" name="TextBox 2">
            <a:extLst>
              <a:ext uri="{FF2B5EF4-FFF2-40B4-BE49-F238E27FC236}">
                <a16:creationId xmlns:a16="http://schemas.microsoft.com/office/drawing/2014/main" id="{DBCFE721-00AE-EF0F-6BEA-009474E65AA5}"/>
              </a:ext>
            </a:extLst>
          </p:cNvPr>
          <p:cNvSpPr txBox="1"/>
          <p:nvPr/>
        </p:nvSpPr>
        <p:spPr>
          <a:xfrm>
            <a:off x="7582329" y="1077520"/>
            <a:ext cx="4387064" cy="1938992"/>
          </a:xfrm>
          <a:prstGeom prst="rect">
            <a:avLst/>
          </a:prstGeom>
          <a:noFill/>
        </p:spPr>
        <p:txBody>
          <a:bodyPr wrap="square" rtlCol="0">
            <a:spAutoFit/>
          </a:bodyPr>
          <a:lstStyle/>
          <a:p>
            <a:r>
              <a:rPr lang="en-US" sz="2000" dirty="0"/>
              <a:t>We pay a lot of attention to Normal distributions, giving the impression it is the only one that ever occurs.</a:t>
            </a:r>
          </a:p>
          <a:p>
            <a:endParaRPr lang="en-US" sz="2000" dirty="0"/>
          </a:p>
          <a:p>
            <a:r>
              <a:rPr lang="en-US" sz="2000" dirty="0"/>
              <a:t>But many real-world data sets are not Normally distributed.</a:t>
            </a:r>
          </a:p>
        </p:txBody>
      </p:sp>
      <p:sp>
        <p:nvSpPr>
          <p:cNvPr id="4" name="TextBox 3">
            <a:extLst>
              <a:ext uri="{FF2B5EF4-FFF2-40B4-BE49-F238E27FC236}">
                <a16:creationId xmlns:a16="http://schemas.microsoft.com/office/drawing/2014/main" id="{87C19F0A-795B-0F34-925F-22FCA09EECD7}"/>
              </a:ext>
            </a:extLst>
          </p:cNvPr>
          <p:cNvSpPr txBox="1"/>
          <p:nvPr/>
        </p:nvSpPr>
        <p:spPr>
          <a:xfrm>
            <a:off x="8430803" y="3650900"/>
            <a:ext cx="2922997" cy="1015663"/>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19050">
            <a:solidFill>
              <a:srgbClr val="000000"/>
            </a:solidFill>
          </a:ln>
        </p:spPr>
        <p:txBody>
          <a:bodyPr wrap="square" rtlCol="0">
            <a:spAutoFit/>
          </a:bodyPr>
          <a:lstStyle/>
          <a:p>
            <a:r>
              <a:rPr lang="en-US" sz="2000" dirty="0"/>
              <a:t>Can you give examples of data that has one of the distributions to the left? </a:t>
            </a:r>
          </a:p>
        </p:txBody>
      </p:sp>
    </p:spTree>
    <p:extLst>
      <p:ext uri="{BB962C8B-B14F-4D97-AF65-F5344CB8AC3E}">
        <p14:creationId xmlns:p14="http://schemas.microsoft.com/office/powerpoint/2010/main" val="28251212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dirty="0"/>
              <a:t>NORMAL DISTRIBUTIONS </a:t>
            </a:r>
          </a:p>
        </p:txBody>
      </p:sp>
      <p:sp>
        <p:nvSpPr>
          <p:cNvPr id="6" name="Content Placeholder 2">
            <a:extLst>
              <a:ext uri="{FF2B5EF4-FFF2-40B4-BE49-F238E27FC236}">
                <a16:creationId xmlns:a16="http://schemas.microsoft.com/office/drawing/2014/main" id="{9AFA6D0A-3563-BDDA-00E7-1800EA0F4C02}"/>
              </a:ext>
            </a:extLst>
          </p:cNvPr>
          <p:cNvSpPr>
            <a:spLocks noGrp="1"/>
          </p:cNvSpPr>
          <p:nvPr>
            <p:ph idx="1"/>
          </p:nvPr>
        </p:nvSpPr>
        <p:spPr>
          <a:xfrm>
            <a:off x="838200" y="1499899"/>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Normal Distributions</a:t>
            </a:r>
            <a:endParaRPr lang="en-US" dirty="0">
              <a:hlinkClick r:id="rId4"/>
            </a:endParaRPr>
          </a:p>
          <a:p>
            <a:pPr marL="0" indent="0" algn="ctr" fontAlgn="base">
              <a:lnSpc>
                <a:spcPct val="200000"/>
              </a:lnSpc>
              <a:buNone/>
            </a:pPr>
            <a:r>
              <a:rPr lang="en-US" dirty="0">
                <a:hlinkClick r:id="rId4"/>
              </a:rPr>
              <a:t> </a:t>
            </a:r>
            <a:endParaRPr lang="en-US" dirty="0"/>
          </a:p>
        </p:txBody>
      </p:sp>
    </p:spTree>
    <p:extLst>
      <p:ext uri="{BB962C8B-B14F-4D97-AF65-F5344CB8AC3E}">
        <p14:creationId xmlns:p14="http://schemas.microsoft.com/office/powerpoint/2010/main" val="268320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7E20-AC73-4627-85E8-61BC0F46D821}"/>
              </a:ext>
            </a:extLst>
          </p:cNvPr>
          <p:cNvSpPr>
            <a:spLocks noGrp="1"/>
          </p:cNvSpPr>
          <p:nvPr>
            <p:ph type="title"/>
          </p:nvPr>
        </p:nvSpPr>
        <p:spPr>
          <a:xfrm>
            <a:off x="102741" y="73182"/>
            <a:ext cx="11925595" cy="779317"/>
          </a:xfrm>
        </p:spPr>
        <p:txBody>
          <a:bodyPr anchor="ctr">
            <a:normAutofit fontScale="90000"/>
          </a:bodyPr>
          <a:lstStyle/>
          <a:p>
            <a:r>
              <a:rPr lang="en-US" dirty="0"/>
              <a:t>Z-SCORES CONVERT ANY NORMAL DISTRIBUTION TO A STANDARD NORMAL DISTRIBUTION (MEAN=0 SD=1) </a:t>
            </a:r>
          </a:p>
        </p:txBody>
      </p:sp>
      <p:sp>
        <p:nvSpPr>
          <p:cNvPr id="3" name="Content Placeholder 2">
            <a:extLst>
              <a:ext uri="{FF2B5EF4-FFF2-40B4-BE49-F238E27FC236}">
                <a16:creationId xmlns:a16="http://schemas.microsoft.com/office/drawing/2014/main" id="{ED8F3BDE-FB79-4576-BD3C-9386EC0FE03C}"/>
              </a:ext>
            </a:extLst>
          </p:cNvPr>
          <p:cNvSpPr>
            <a:spLocks noGrp="1"/>
          </p:cNvSpPr>
          <p:nvPr>
            <p:ph idx="1"/>
          </p:nvPr>
        </p:nvSpPr>
        <p:spPr>
          <a:xfrm>
            <a:off x="838200" y="1825625"/>
            <a:ext cx="10515600" cy="3806248"/>
          </a:xfrm>
        </p:spPr>
        <p:txBody>
          <a:bodyPr>
            <a:normAutofit/>
          </a:bodyPr>
          <a:lstStyle/>
          <a:p>
            <a:pPr marL="0" indent="0" fontAlgn="base">
              <a:buNone/>
            </a:pPr>
            <a:endParaRPr lang="en-US" dirty="0"/>
          </a:p>
          <a:p>
            <a:pPr marL="0" indent="0" fontAlgn="base">
              <a:buNone/>
            </a:pPr>
            <a:endParaRPr lang="en-US" dirty="0"/>
          </a:p>
        </p:txBody>
      </p:sp>
      <p:pic>
        <p:nvPicPr>
          <p:cNvPr id="7" name="Picture 6">
            <a:extLst>
              <a:ext uri="{FF2B5EF4-FFF2-40B4-BE49-F238E27FC236}">
                <a16:creationId xmlns:a16="http://schemas.microsoft.com/office/drawing/2014/main" id="{99E711B0-409E-6E07-AF81-99F80C78E96D}"/>
              </a:ext>
            </a:extLst>
          </p:cNvPr>
          <p:cNvPicPr>
            <a:picLocks noChangeAspect="1"/>
          </p:cNvPicPr>
          <p:nvPr/>
        </p:nvPicPr>
        <p:blipFill>
          <a:blip r:embed="rId3"/>
          <a:stretch>
            <a:fillRect/>
          </a:stretch>
        </p:blipFill>
        <p:spPr>
          <a:xfrm>
            <a:off x="674678" y="1307009"/>
            <a:ext cx="7763973" cy="3030901"/>
          </a:xfrm>
          <a:prstGeom prst="rect">
            <a:avLst/>
          </a:prstGeom>
          <a:ln>
            <a:solidFill>
              <a:srgbClr val="000000"/>
            </a:solidFill>
          </a:ln>
        </p:spPr>
      </p:pic>
      <p:sp>
        <p:nvSpPr>
          <p:cNvPr id="9" name="TextBox 8">
            <a:extLst>
              <a:ext uri="{FF2B5EF4-FFF2-40B4-BE49-F238E27FC236}">
                <a16:creationId xmlns:a16="http://schemas.microsoft.com/office/drawing/2014/main" id="{5FCE34EB-5C70-6312-6A92-AB082C57C89B}"/>
              </a:ext>
            </a:extLst>
          </p:cNvPr>
          <p:cNvSpPr txBox="1"/>
          <p:nvPr/>
        </p:nvSpPr>
        <p:spPr>
          <a:xfrm>
            <a:off x="8602173" y="1371115"/>
            <a:ext cx="3426164" cy="3693319"/>
          </a:xfrm>
          <a:prstGeom prst="rect">
            <a:avLst/>
          </a:prstGeom>
          <a:noFill/>
          <a:ln>
            <a:solidFill>
              <a:srgbClr val="000000"/>
            </a:solidFill>
          </a:ln>
        </p:spPr>
        <p:txBody>
          <a:bodyPr wrap="square" rtlCol="0">
            <a:spAutoFit/>
          </a:bodyPr>
          <a:lstStyle/>
          <a:p>
            <a:r>
              <a:rPr lang="en-US" dirty="0"/>
              <a:t>The figure on the left is a normal  distribution, mean=29, standard deviation=6. What is the probability a BMI is less than 30? This is the area to the left of 30 since the total area = 1.00</a:t>
            </a:r>
          </a:p>
          <a:p>
            <a:endParaRPr lang="en-US" dirty="0"/>
          </a:p>
          <a:p>
            <a:r>
              <a:rPr lang="en-US" dirty="0"/>
              <a:t>The figure on the right re-frames the problem by using a Z-score to transform to a ”standard normal distribution” which has mean=0, standard deviation = 1. We want the area to the left of 0.17.</a:t>
            </a:r>
          </a:p>
        </p:txBody>
      </p:sp>
      <p:sp>
        <p:nvSpPr>
          <p:cNvPr id="10" name="TextBox 9">
            <a:extLst>
              <a:ext uri="{FF2B5EF4-FFF2-40B4-BE49-F238E27FC236}">
                <a16:creationId xmlns:a16="http://schemas.microsoft.com/office/drawing/2014/main" id="{2C28F0CC-B28B-5429-677A-F623D4F06839}"/>
              </a:ext>
            </a:extLst>
          </p:cNvPr>
          <p:cNvSpPr txBox="1"/>
          <p:nvPr/>
        </p:nvSpPr>
        <p:spPr>
          <a:xfrm>
            <a:off x="791267" y="4544004"/>
            <a:ext cx="7530797" cy="646331"/>
          </a:xfrm>
          <a:prstGeom prst="rect">
            <a:avLst/>
          </a:prstGeom>
          <a:noFill/>
          <a:ln>
            <a:solidFill>
              <a:srgbClr val="000000"/>
            </a:solidFill>
          </a:ln>
        </p:spPr>
        <p:txBody>
          <a:bodyPr wrap="square" rtlCol="0">
            <a:spAutoFit/>
          </a:bodyPr>
          <a:lstStyle/>
          <a:p>
            <a:pPr algn="ctr"/>
            <a:r>
              <a:rPr lang="en-US" b="1" i="1" dirty="0">
                <a:solidFill>
                  <a:srgbClr val="000000"/>
                </a:solidFill>
              </a:rPr>
              <a:t>We re-frame (convert) the problem because there are published tables for the standard normal distribution. </a:t>
            </a:r>
          </a:p>
        </p:txBody>
      </p:sp>
    </p:spTree>
    <p:extLst>
      <p:ext uri="{BB962C8B-B14F-4D97-AF65-F5344CB8AC3E}">
        <p14:creationId xmlns:p14="http://schemas.microsoft.com/office/powerpoint/2010/main" val="60014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F7E20-AC73-4627-85E8-61BC0F46D821}"/>
              </a:ext>
            </a:extLst>
          </p:cNvPr>
          <p:cNvSpPr>
            <a:spLocks noGrp="1"/>
          </p:cNvSpPr>
          <p:nvPr>
            <p:ph type="title"/>
          </p:nvPr>
        </p:nvSpPr>
        <p:spPr>
          <a:xfrm>
            <a:off x="838200" y="73182"/>
            <a:ext cx="10515600" cy="779317"/>
          </a:xfrm>
        </p:spPr>
        <p:txBody>
          <a:bodyPr anchor="ctr">
            <a:normAutofit fontScale="90000"/>
          </a:bodyPr>
          <a:lstStyle/>
          <a:p>
            <a:r>
              <a:rPr lang="en-US" dirty="0"/>
              <a:t> </a:t>
            </a:r>
            <a:r>
              <a:rPr lang="en-US" sz="2900" dirty="0"/>
              <a:t>Z-SCORES FOR THE STANDARD NORMAL DISTRIBUTION  WHEN P = 0.05</a:t>
            </a:r>
          </a:p>
        </p:txBody>
      </p:sp>
      <p:pic>
        <p:nvPicPr>
          <p:cNvPr id="9" name="Picture 8">
            <a:extLst>
              <a:ext uri="{FF2B5EF4-FFF2-40B4-BE49-F238E27FC236}">
                <a16:creationId xmlns:a16="http://schemas.microsoft.com/office/drawing/2014/main" id="{CE70F000-76D4-2FAD-6E0E-FC98BAD3580F}"/>
              </a:ext>
            </a:extLst>
          </p:cNvPr>
          <p:cNvPicPr>
            <a:picLocks noChangeAspect="1"/>
          </p:cNvPicPr>
          <p:nvPr/>
        </p:nvPicPr>
        <p:blipFill>
          <a:blip r:embed="rId3"/>
          <a:stretch>
            <a:fillRect/>
          </a:stretch>
        </p:blipFill>
        <p:spPr>
          <a:xfrm>
            <a:off x="659231" y="1335489"/>
            <a:ext cx="4733015" cy="3337931"/>
          </a:xfrm>
          <a:prstGeom prst="rect">
            <a:avLst/>
          </a:prstGeom>
          <a:ln w="25400">
            <a:solidFill>
              <a:srgbClr val="000000"/>
            </a:solidFill>
          </a:ln>
        </p:spPr>
      </p:pic>
      <p:pic>
        <p:nvPicPr>
          <p:cNvPr id="12" name="Picture 11">
            <a:extLst>
              <a:ext uri="{FF2B5EF4-FFF2-40B4-BE49-F238E27FC236}">
                <a16:creationId xmlns:a16="http://schemas.microsoft.com/office/drawing/2014/main" id="{4A9E7262-30F0-3FB9-4F72-F5838412D55A}"/>
              </a:ext>
            </a:extLst>
          </p:cNvPr>
          <p:cNvPicPr>
            <a:picLocks noChangeAspect="1"/>
          </p:cNvPicPr>
          <p:nvPr/>
        </p:nvPicPr>
        <p:blipFill>
          <a:blip r:embed="rId4"/>
          <a:stretch>
            <a:fillRect/>
          </a:stretch>
        </p:blipFill>
        <p:spPr>
          <a:xfrm>
            <a:off x="6837228" y="1282344"/>
            <a:ext cx="4155075" cy="3391076"/>
          </a:xfrm>
          <a:prstGeom prst="rect">
            <a:avLst/>
          </a:prstGeom>
          <a:ln w="25400">
            <a:solidFill>
              <a:srgbClr val="000000"/>
            </a:solidFill>
          </a:ln>
        </p:spPr>
      </p:pic>
      <p:sp>
        <p:nvSpPr>
          <p:cNvPr id="13" name="TextBox 12">
            <a:extLst>
              <a:ext uri="{FF2B5EF4-FFF2-40B4-BE49-F238E27FC236}">
                <a16:creationId xmlns:a16="http://schemas.microsoft.com/office/drawing/2014/main" id="{A1D8D542-9761-8322-1690-BCC10B6C7065}"/>
              </a:ext>
            </a:extLst>
          </p:cNvPr>
          <p:cNvSpPr txBox="1"/>
          <p:nvPr/>
        </p:nvSpPr>
        <p:spPr>
          <a:xfrm>
            <a:off x="4058218" y="2400887"/>
            <a:ext cx="1201872" cy="923330"/>
          </a:xfrm>
          <a:prstGeom prst="rect">
            <a:avLst/>
          </a:prstGeom>
          <a:noFill/>
          <a:ln w="22225">
            <a:solidFill>
              <a:schemeClr val="accent1"/>
            </a:solidFill>
          </a:ln>
        </p:spPr>
        <p:txBody>
          <a:bodyPr wrap="square" rtlCol="0">
            <a:spAutoFit/>
          </a:bodyPr>
          <a:lstStyle/>
          <a:p>
            <a:pPr algn="ctr"/>
            <a:r>
              <a:rPr lang="en-US" b="1" dirty="0"/>
              <a:t>p = </a:t>
            </a:r>
            <a:r>
              <a:rPr lang="en-US" b="1" dirty="0">
                <a:solidFill>
                  <a:srgbClr val="FF0000"/>
                </a:solidFill>
              </a:rPr>
              <a:t>0.05</a:t>
            </a:r>
            <a:r>
              <a:rPr lang="en-US" b="1" dirty="0"/>
              <a:t> is the white area. </a:t>
            </a:r>
          </a:p>
        </p:txBody>
      </p:sp>
      <p:sp>
        <p:nvSpPr>
          <p:cNvPr id="14" name="TextBox 13">
            <a:extLst>
              <a:ext uri="{FF2B5EF4-FFF2-40B4-BE49-F238E27FC236}">
                <a16:creationId xmlns:a16="http://schemas.microsoft.com/office/drawing/2014/main" id="{27E5E8FE-D72D-F0A4-0646-10D496D5CAAB}"/>
              </a:ext>
            </a:extLst>
          </p:cNvPr>
          <p:cNvSpPr txBox="1"/>
          <p:nvPr/>
        </p:nvSpPr>
        <p:spPr>
          <a:xfrm>
            <a:off x="3133340" y="4833244"/>
            <a:ext cx="2126750" cy="646331"/>
          </a:xfrm>
          <a:prstGeom prst="rect">
            <a:avLst/>
          </a:prstGeom>
          <a:noFill/>
        </p:spPr>
        <p:txBody>
          <a:bodyPr wrap="square" rtlCol="0">
            <a:spAutoFit/>
          </a:bodyPr>
          <a:lstStyle/>
          <a:p>
            <a:r>
              <a:rPr lang="en-US" b="1" dirty="0">
                <a:solidFill>
                  <a:srgbClr val="FF0000"/>
                </a:solidFill>
              </a:rPr>
              <a:t>1.645 </a:t>
            </a:r>
            <a:r>
              <a:rPr lang="en-US" b="1" dirty="0">
                <a:solidFill>
                  <a:srgbClr val="000000"/>
                </a:solidFill>
              </a:rPr>
              <a:t>is the 1-tail  </a:t>
            </a:r>
          </a:p>
          <a:p>
            <a:r>
              <a:rPr lang="en-US" b="1" dirty="0">
                <a:solidFill>
                  <a:srgbClr val="000000"/>
                </a:solidFill>
              </a:rPr>
              <a:t>Z-score for </a:t>
            </a:r>
            <a:r>
              <a:rPr lang="en-US" b="1" dirty="0">
                <a:solidFill>
                  <a:srgbClr val="FF0000"/>
                </a:solidFill>
              </a:rPr>
              <a:t>p=0.05</a:t>
            </a:r>
          </a:p>
        </p:txBody>
      </p:sp>
      <p:sp>
        <p:nvSpPr>
          <p:cNvPr id="16" name="TextBox 15">
            <a:extLst>
              <a:ext uri="{FF2B5EF4-FFF2-40B4-BE49-F238E27FC236}">
                <a16:creationId xmlns:a16="http://schemas.microsoft.com/office/drawing/2014/main" id="{54B741BC-8EBE-3E02-D594-E39824E52AA4}"/>
              </a:ext>
            </a:extLst>
          </p:cNvPr>
          <p:cNvSpPr txBox="1"/>
          <p:nvPr/>
        </p:nvSpPr>
        <p:spPr>
          <a:xfrm>
            <a:off x="7595509" y="4775762"/>
            <a:ext cx="2638512" cy="923330"/>
          </a:xfrm>
          <a:prstGeom prst="rect">
            <a:avLst/>
          </a:prstGeom>
          <a:noFill/>
        </p:spPr>
        <p:txBody>
          <a:bodyPr wrap="square" rtlCol="0">
            <a:spAutoFit/>
          </a:bodyPr>
          <a:lstStyle/>
          <a:p>
            <a:pPr algn="ctr"/>
            <a:r>
              <a:rPr lang="en-US" b="1" dirty="0">
                <a:solidFill>
                  <a:srgbClr val="FF0000"/>
                </a:solidFill>
              </a:rPr>
              <a:t>+1.96, -1.96 </a:t>
            </a:r>
            <a:r>
              <a:rPr lang="en-US" b="1" dirty="0">
                <a:solidFill>
                  <a:srgbClr val="000000"/>
                </a:solidFill>
              </a:rPr>
              <a:t>are the </a:t>
            </a:r>
          </a:p>
          <a:p>
            <a:pPr algn="ctr"/>
            <a:r>
              <a:rPr lang="en-US" b="1" dirty="0">
                <a:solidFill>
                  <a:srgbClr val="000000"/>
                </a:solidFill>
              </a:rPr>
              <a:t>2-tail  Z-scores for </a:t>
            </a:r>
            <a:r>
              <a:rPr lang="en-US" b="1" dirty="0">
                <a:solidFill>
                  <a:srgbClr val="FF0000"/>
                </a:solidFill>
              </a:rPr>
              <a:t>p=5%</a:t>
            </a:r>
          </a:p>
          <a:p>
            <a:pPr algn="ctr"/>
            <a:r>
              <a:rPr lang="en-US" b="1" dirty="0"/>
              <a:t>Note that 1.96 ~ 2.00</a:t>
            </a:r>
          </a:p>
        </p:txBody>
      </p:sp>
      <p:sp>
        <p:nvSpPr>
          <p:cNvPr id="17" name="TextBox 16">
            <a:extLst>
              <a:ext uri="{FF2B5EF4-FFF2-40B4-BE49-F238E27FC236}">
                <a16:creationId xmlns:a16="http://schemas.microsoft.com/office/drawing/2014/main" id="{E151934A-8EC2-4788-CA84-9784D3D4B3DF}"/>
              </a:ext>
            </a:extLst>
          </p:cNvPr>
          <p:cNvSpPr txBox="1"/>
          <p:nvPr/>
        </p:nvSpPr>
        <p:spPr>
          <a:xfrm>
            <a:off x="9365870" y="1707852"/>
            <a:ext cx="1360352" cy="923330"/>
          </a:xfrm>
          <a:prstGeom prst="rect">
            <a:avLst/>
          </a:prstGeom>
          <a:noFill/>
          <a:ln w="22225">
            <a:solidFill>
              <a:schemeClr val="accent1"/>
            </a:solidFill>
          </a:ln>
        </p:spPr>
        <p:txBody>
          <a:bodyPr wrap="square" rtlCol="0">
            <a:spAutoFit/>
          </a:bodyPr>
          <a:lstStyle/>
          <a:p>
            <a:pPr algn="ctr"/>
            <a:r>
              <a:rPr lang="en-US" b="1" dirty="0"/>
              <a:t>p = </a:t>
            </a:r>
            <a:r>
              <a:rPr lang="en-US" b="1" dirty="0">
                <a:solidFill>
                  <a:srgbClr val="FF0000"/>
                </a:solidFill>
              </a:rPr>
              <a:t>5%</a:t>
            </a:r>
            <a:r>
              <a:rPr lang="en-US" b="1" dirty="0"/>
              <a:t> is sum of two white areas.</a:t>
            </a:r>
          </a:p>
        </p:txBody>
      </p:sp>
      <p:sp>
        <p:nvSpPr>
          <p:cNvPr id="21" name="TextBox 20">
            <a:extLst>
              <a:ext uri="{FF2B5EF4-FFF2-40B4-BE49-F238E27FC236}">
                <a16:creationId xmlns:a16="http://schemas.microsoft.com/office/drawing/2014/main" id="{B84AFBD0-9D6B-F696-5A69-F96C29B39328}"/>
              </a:ext>
            </a:extLst>
          </p:cNvPr>
          <p:cNvSpPr txBox="1"/>
          <p:nvPr/>
        </p:nvSpPr>
        <p:spPr>
          <a:xfrm>
            <a:off x="2650733" y="3001052"/>
            <a:ext cx="750013" cy="369332"/>
          </a:xfrm>
          <a:prstGeom prst="rect">
            <a:avLst/>
          </a:prstGeom>
          <a:noFill/>
        </p:spPr>
        <p:txBody>
          <a:bodyPr wrap="square" rtlCol="0">
            <a:spAutoFit/>
          </a:bodyPr>
          <a:lstStyle/>
          <a:p>
            <a:pPr algn="ctr"/>
            <a:r>
              <a:rPr lang="en-US" b="1" dirty="0"/>
              <a:t>0.95</a:t>
            </a:r>
          </a:p>
        </p:txBody>
      </p:sp>
    </p:spTree>
    <p:extLst>
      <p:ext uri="{BB962C8B-B14F-4D97-AF65-F5344CB8AC3E}">
        <p14:creationId xmlns:p14="http://schemas.microsoft.com/office/powerpoint/2010/main" val="40311460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AF8B1-05F8-4EFE-852C-C23861276060}"/>
              </a:ext>
            </a:extLst>
          </p:cNvPr>
          <p:cNvSpPr>
            <a:spLocks noGrp="1"/>
          </p:cNvSpPr>
          <p:nvPr>
            <p:ph type="title"/>
          </p:nvPr>
        </p:nvSpPr>
        <p:spPr/>
        <p:txBody>
          <a:bodyPr/>
          <a:lstStyle/>
          <a:p>
            <a:r>
              <a:rPr lang="en-US"/>
              <a:t>Z SCORES – KHAN</a:t>
            </a:r>
          </a:p>
        </p:txBody>
      </p:sp>
      <p:sp>
        <p:nvSpPr>
          <p:cNvPr id="3" name="Content Placeholder 2">
            <a:extLst>
              <a:ext uri="{FF2B5EF4-FFF2-40B4-BE49-F238E27FC236}">
                <a16:creationId xmlns:a16="http://schemas.microsoft.com/office/drawing/2014/main" id="{63D0E5D0-FD07-4412-8C7A-DEA17EE55BE3}"/>
              </a:ext>
            </a:extLst>
          </p:cNvPr>
          <p:cNvSpPr>
            <a:spLocks noGrp="1"/>
          </p:cNvSpPr>
          <p:nvPr>
            <p:ph idx="1"/>
          </p:nvPr>
        </p:nvSpPr>
        <p:spPr>
          <a:xfrm>
            <a:off x="838200" y="1147530"/>
            <a:ext cx="10515600" cy="3858202"/>
          </a:xfrm>
        </p:spPr>
        <p:txBody>
          <a:bodyPr anchor="ctr">
            <a:normAutofit/>
          </a:bodyPr>
          <a:lstStyle/>
          <a:p>
            <a:pPr marL="0" indent="0" algn="ctr" fontAlgn="base">
              <a:lnSpc>
                <a:spcPct val="200000"/>
              </a:lnSpc>
              <a:buNone/>
            </a:pPr>
            <a:r>
              <a:rPr lang="en-US" dirty="0"/>
              <a:t>Khan Academy</a:t>
            </a:r>
          </a:p>
          <a:p>
            <a:pPr marL="0" indent="0" algn="ctr" fontAlgn="base">
              <a:lnSpc>
                <a:spcPct val="200000"/>
              </a:lnSpc>
              <a:buNone/>
            </a:pPr>
            <a:r>
              <a:rPr lang="en-US" dirty="0">
                <a:hlinkClick r:id="rId3"/>
              </a:rPr>
              <a:t>Z Score Introductions</a:t>
            </a:r>
          </a:p>
          <a:p>
            <a:pPr marL="0" indent="0" algn="ctr" fontAlgn="base">
              <a:lnSpc>
                <a:spcPct val="200000"/>
              </a:lnSpc>
              <a:buNone/>
            </a:pPr>
            <a:r>
              <a:rPr lang="en-US" dirty="0">
                <a:hlinkClick r:id="rId3"/>
              </a:rPr>
              <a:t> </a:t>
            </a:r>
            <a:endParaRPr lang="en-US" dirty="0"/>
          </a:p>
        </p:txBody>
      </p:sp>
    </p:spTree>
    <p:extLst>
      <p:ext uri="{BB962C8B-B14F-4D97-AF65-F5344CB8AC3E}">
        <p14:creationId xmlns:p14="http://schemas.microsoft.com/office/powerpoint/2010/main" val="2228794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2CD2B-1F2A-4EB7-84C8-FAA0617C2E75}"/>
              </a:ext>
            </a:extLst>
          </p:cNvPr>
          <p:cNvSpPr>
            <a:spLocks noGrp="1"/>
          </p:cNvSpPr>
          <p:nvPr>
            <p:ph type="title"/>
          </p:nvPr>
        </p:nvSpPr>
        <p:spPr>
          <a:xfrm>
            <a:off x="154112" y="1"/>
            <a:ext cx="11835830" cy="779317"/>
          </a:xfrm>
        </p:spPr>
        <p:txBody>
          <a:bodyPr>
            <a:noAutofit/>
          </a:bodyPr>
          <a:lstStyle/>
          <a:p>
            <a:r>
              <a:rPr lang="en-US" sz="2800" dirty="0">
                <a:latin typeface="Arial"/>
                <a:cs typeface="Arial"/>
              </a:rPr>
              <a:t>THE CENTRAL LIMIT THEOREM </a:t>
            </a:r>
            <a:endParaRPr lang="en-US" sz="2800" dirty="0"/>
          </a:p>
        </p:txBody>
      </p:sp>
      <p:sp>
        <p:nvSpPr>
          <p:cNvPr id="7" name="TextBox 6">
            <a:extLst>
              <a:ext uri="{FF2B5EF4-FFF2-40B4-BE49-F238E27FC236}">
                <a16:creationId xmlns:a16="http://schemas.microsoft.com/office/drawing/2014/main" id="{2E71F923-B009-4196-B8DD-EB3A8FC090A8}"/>
              </a:ext>
            </a:extLst>
          </p:cNvPr>
          <p:cNvSpPr txBox="1"/>
          <p:nvPr/>
        </p:nvSpPr>
        <p:spPr>
          <a:xfrm>
            <a:off x="3688422" y="1226878"/>
            <a:ext cx="8301520" cy="646331"/>
          </a:xfrm>
          <a:prstGeom prst="rect">
            <a:avLst/>
          </a:prstGeom>
          <a:noFill/>
        </p:spPr>
        <p:txBody>
          <a:bodyPr wrap="square" rtlCol="0">
            <a:spAutoFit/>
          </a:bodyPr>
          <a:lstStyle/>
          <a:p>
            <a:r>
              <a:rPr lang="en-US" dirty="0"/>
              <a:t>The </a:t>
            </a:r>
            <a:r>
              <a:rPr lang="en-US" b="1" dirty="0"/>
              <a:t>Central Limit Theorem (CLT) </a:t>
            </a:r>
            <a:r>
              <a:rPr lang="en-US" dirty="0"/>
              <a:t>allows us to make a powerful statement about </a:t>
            </a:r>
            <a:r>
              <a:rPr lang="en-US" b="1" dirty="0"/>
              <a:t>the distribution of the mean (x-bar) of any shaped probability distribution </a:t>
            </a:r>
            <a:r>
              <a:rPr lang="en-US" dirty="0"/>
              <a:t>(top graphs). </a:t>
            </a:r>
          </a:p>
        </p:txBody>
      </p:sp>
      <p:sp>
        <p:nvSpPr>
          <p:cNvPr id="5" name="TextBox 4">
            <a:extLst>
              <a:ext uri="{FF2B5EF4-FFF2-40B4-BE49-F238E27FC236}">
                <a16:creationId xmlns:a16="http://schemas.microsoft.com/office/drawing/2014/main" id="{01502541-E218-B7DB-8239-328C625608C9}"/>
              </a:ext>
            </a:extLst>
          </p:cNvPr>
          <p:cNvSpPr txBox="1"/>
          <p:nvPr/>
        </p:nvSpPr>
        <p:spPr>
          <a:xfrm>
            <a:off x="4181582" y="2162761"/>
            <a:ext cx="7592603" cy="3416320"/>
          </a:xfrm>
          <a:prstGeom prst="rect">
            <a:avLst/>
          </a:prstGeom>
          <a:noFill/>
        </p:spPr>
        <p:txBody>
          <a:bodyPr wrap="square" rtlCol="0">
            <a:spAutoFit/>
          </a:bodyPr>
          <a:lstStyle/>
          <a:p>
            <a:r>
              <a:rPr lang="en-US" dirty="0"/>
              <a:t>Take many samples of size n &gt;30 from the original  distribution. Plot the means of those samples on a bar chart. That bar chart will be approximately normally distributed. And it will be skinnier than the original distribution because </a:t>
            </a:r>
          </a:p>
          <a:p>
            <a:endParaRPr lang="en-US" dirty="0"/>
          </a:p>
          <a:p>
            <a:r>
              <a:rPr lang="en-US" dirty="0"/>
              <a:t>   </a:t>
            </a:r>
            <a:r>
              <a:rPr lang="en-US" b="1" dirty="0"/>
              <a:t>the SD(mean) = SD(original distribution) divided by the square root of n.</a:t>
            </a:r>
          </a:p>
          <a:p>
            <a:endParaRPr lang="en-US" dirty="0"/>
          </a:p>
          <a:p>
            <a:r>
              <a:rPr lang="en-US" dirty="0"/>
              <a:t>We will do a class exercise using many samples of size 30 from the uniform distribution and plotting the means of those samples.</a:t>
            </a:r>
          </a:p>
          <a:p>
            <a:endParaRPr lang="en-US" dirty="0"/>
          </a:p>
          <a:p>
            <a:endParaRPr lang="en-US" dirty="0"/>
          </a:p>
          <a:p>
            <a:endParaRPr lang="en-US" dirty="0">
              <a:solidFill>
                <a:srgbClr val="0070C0"/>
              </a:solidFill>
            </a:endParaRPr>
          </a:p>
          <a:p>
            <a:pPr lvl="1"/>
            <a:r>
              <a:rPr lang="en-US" dirty="0">
                <a:solidFill>
                  <a:srgbClr val="0070C0"/>
                </a:solidFill>
              </a:rPr>
              <a:t>  </a:t>
            </a:r>
          </a:p>
        </p:txBody>
      </p:sp>
      <p:pic>
        <p:nvPicPr>
          <p:cNvPr id="11" name="Picture 10">
            <a:extLst>
              <a:ext uri="{FF2B5EF4-FFF2-40B4-BE49-F238E27FC236}">
                <a16:creationId xmlns:a16="http://schemas.microsoft.com/office/drawing/2014/main" id="{BDAE04FB-A1F9-07DF-6AA5-57E34538A9DF}"/>
              </a:ext>
            </a:extLst>
          </p:cNvPr>
          <p:cNvPicPr>
            <a:picLocks noChangeAspect="1"/>
          </p:cNvPicPr>
          <p:nvPr/>
        </p:nvPicPr>
        <p:blipFill>
          <a:blip r:embed="rId3"/>
          <a:stretch>
            <a:fillRect/>
          </a:stretch>
        </p:blipFill>
        <p:spPr>
          <a:xfrm>
            <a:off x="1934217" y="934948"/>
            <a:ext cx="1679328" cy="5541784"/>
          </a:xfrm>
          <a:prstGeom prst="rect">
            <a:avLst/>
          </a:prstGeom>
        </p:spPr>
      </p:pic>
    </p:spTree>
    <p:extLst>
      <p:ext uri="{BB962C8B-B14F-4D97-AF65-F5344CB8AC3E}">
        <p14:creationId xmlns:p14="http://schemas.microsoft.com/office/powerpoint/2010/main" val="3679675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806A-9C67-46DF-BFA7-FA44CF34EC9E}"/>
              </a:ext>
            </a:extLst>
          </p:cNvPr>
          <p:cNvSpPr>
            <a:spLocks noGrp="1"/>
          </p:cNvSpPr>
          <p:nvPr>
            <p:ph type="title"/>
          </p:nvPr>
        </p:nvSpPr>
        <p:spPr/>
        <p:txBody>
          <a:bodyPr>
            <a:normAutofit/>
          </a:bodyPr>
          <a:lstStyle/>
          <a:p>
            <a:r>
              <a:rPr lang="en-US" dirty="0"/>
              <a:t>CENTRAL LIMIT THEOREM </a:t>
            </a:r>
          </a:p>
        </p:txBody>
      </p:sp>
      <p:sp>
        <p:nvSpPr>
          <p:cNvPr id="4" name="Content Placeholder 2">
            <a:extLst>
              <a:ext uri="{FF2B5EF4-FFF2-40B4-BE49-F238E27FC236}">
                <a16:creationId xmlns:a16="http://schemas.microsoft.com/office/drawing/2014/main" id="{34AF8442-9A94-B326-AA1E-D8F346C2CEF2}"/>
              </a:ext>
            </a:extLst>
          </p:cNvPr>
          <p:cNvSpPr txBox="1">
            <a:spLocks/>
          </p:cNvSpPr>
          <p:nvPr/>
        </p:nvSpPr>
        <p:spPr>
          <a:xfrm>
            <a:off x="838200" y="1147530"/>
            <a:ext cx="10515600" cy="3858202"/>
          </a:xfrm>
          <a:prstGeom prst="rect">
            <a:avLst/>
          </a:prstGeom>
        </p:spPr>
        <p:txBody>
          <a:bodyPr vert="horz" lIns="91440" tIns="45720" rIns="91440" bIns="45720" rtlCol="0" anchor="ctr">
            <a:normAutofit/>
          </a:bodyPr>
          <a:lstStyle>
            <a:lvl1pPr marL="228600" indent="-228600" algn="l" defTabSz="914400" rtl="0" eaLnBrk="1" latinLnBrk="0" hangingPunct="1">
              <a:lnSpc>
                <a:spcPct val="90000"/>
              </a:lnSpc>
              <a:spcBef>
                <a:spcPts val="1000"/>
              </a:spcBef>
              <a:buClr>
                <a:schemeClr val="accent6"/>
              </a:buClr>
              <a:buFont typeface="Arial" panose="020B0604020202020204" pitchFamily="34" charset="0"/>
              <a:buChar char="•"/>
              <a:defRPr sz="2400" b="0" i="0" kern="1200">
                <a:solidFill>
                  <a:schemeClr val="bg2">
                    <a:lumMod val="25000"/>
                  </a:schemeClr>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Clr>
                <a:schemeClr val="accent6"/>
              </a:buClr>
              <a:buFont typeface="Arial" panose="020B0604020202020204" pitchFamily="34" charset="0"/>
              <a:buChar char="•"/>
              <a:defRPr sz="2000" b="0" i="0" kern="1200">
                <a:solidFill>
                  <a:schemeClr val="bg2">
                    <a:lumMod val="25000"/>
                  </a:schemeClr>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Clr>
                <a:schemeClr val="accent6"/>
              </a:buClr>
              <a:buFont typeface="Arial" panose="020B0604020202020204" pitchFamily="34" charset="0"/>
              <a:buChar char="•"/>
              <a:defRPr sz="1800" b="0" i="0" kern="1200">
                <a:solidFill>
                  <a:schemeClr val="bg2">
                    <a:lumMod val="25000"/>
                  </a:schemeClr>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accent6"/>
              </a:buClr>
              <a:buFont typeface="Arial" panose="020B0604020202020204" pitchFamily="34" charset="0"/>
              <a:buChar char="•"/>
              <a:defRPr sz="1600" b="0" i="0" kern="1200">
                <a:solidFill>
                  <a:schemeClr val="bg2">
                    <a:lumMod val="25000"/>
                  </a:schemeClr>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accent6"/>
              </a:buClr>
              <a:buFont typeface="Arial" panose="020B0604020202020204" pitchFamily="34" charset="0"/>
              <a:buChar char="•"/>
              <a:defRPr sz="1400" b="0" i="0" kern="1200">
                <a:solidFill>
                  <a:schemeClr val="bg2">
                    <a:lumMod val="25000"/>
                  </a:schemeClr>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base">
              <a:lnSpc>
                <a:spcPct val="200000"/>
              </a:lnSpc>
              <a:buFont typeface="Arial" panose="020B0604020202020204" pitchFamily="34" charset="0"/>
              <a:buNone/>
            </a:pPr>
            <a:r>
              <a:rPr lang="en-US" dirty="0"/>
              <a:t>Khan Academy</a:t>
            </a:r>
          </a:p>
          <a:p>
            <a:pPr marL="0" indent="0" algn="ctr" fontAlgn="base">
              <a:lnSpc>
                <a:spcPct val="200000"/>
              </a:lnSpc>
              <a:buFont typeface="Arial" panose="020B0604020202020204" pitchFamily="34" charset="0"/>
              <a:buNone/>
            </a:pPr>
            <a:r>
              <a:rPr lang="en-US" dirty="0">
                <a:hlinkClick r:id="rId3"/>
              </a:rPr>
              <a:t>Central Limit Theorem </a:t>
            </a:r>
            <a:endParaRPr lang="en-US" dirty="0">
              <a:hlinkClick r:id="rId4"/>
            </a:endParaRPr>
          </a:p>
          <a:p>
            <a:pPr marL="0" indent="0" algn="ctr" fontAlgn="base">
              <a:lnSpc>
                <a:spcPct val="200000"/>
              </a:lnSpc>
              <a:buFont typeface="Arial" panose="020B0604020202020204" pitchFamily="34" charset="0"/>
              <a:buNone/>
            </a:pPr>
            <a:r>
              <a:rPr lang="en-US" dirty="0">
                <a:hlinkClick r:id="rId4"/>
              </a:rPr>
              <a:t> </a:t>
            </a:r>
            <a:endParaRPr lang="en-US" dirty="0"/>
          </a:p>
        </p:txBody>
      </p:sp>
    </p:spTree>
    <p:extLst>
      <p:ext uri="{BB962C8B-B14F-4D97-AF65-F5344CB8AC3E}">
        <p14:creationId xmlns:p14="http://schemas.microsoft.com/office/powerpoint/2010/main" val="915529136"/>
      </p:ext>
    </p:extLst>
  </p:cSld>
  <p:clrMapOvr>
    <a:masterClrMapping/>
  </p:clrMapOvr>
</p:sld>
</file>

<file path=ppt/theme/theme1.xml><?xml version="1.0" encoding="utf-8"?>
<a:theme xmlns:a="http://schemas.openxmlformats.org/drawingml/2006/main" name="Boot Camp">
  <a:themeElements>
    <a:clrScheme name="BootCamp">
      <a:dk1>
        <a:srgbClr val="125679"/>
      </a:dk1>
      <a:lt1>
        <a:srgbClr val="FFFFFF"/>
      </a:lt1>
      <a:dk2>
        <a:srgbClr val="0D5879"/>
      </a:dk2>
      <a:lt2>
        <a:srgbClr val="E7E6E6"/>
      </a:lt2>
      <a:accent1>
        <a:srgbClr val="B9C152"/>
      </a:accent1>
      <a:accent2>
        <a:srgbClr val="ED7D31"/>
      </a:accent2>
      <a:accent3>
        <a:srgbClr val="155677"/>
      </a:accent3>
      <a:accent4>
        <a:srgbClr val="F6ED3D"/>
      </a:accent4>
      <a:accent5>
        <a:srgbClr val="8BD1D1"/>
      </a:accent5>
      <a:accent6>
        <a:srgbClr val="0EA3B3"/>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oot Camp" id="{4143AF38-6641-4BA7-81D3-C6C948063E97}" vid="{68586BAD-952C-475C-B885-1F4C256800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90ECB5C89318549A9A17F6FB811982B" ma:contentTypeVersion="13" ma:contentTypeDescription="Create a new document." ma:contentTypeScope="" ma:versionID="c0c33aeed60924e1aca3002cdbbb59d2">
  <xsd:schema xmlns:xsd="http://www.w3.org/2001/XMLSchema" xmlns:xs="http://www.w3.org/2001/XMLSchema" xmlns:p="http://schemas.microsoft.com/office/2006/metadata/properties" xmlns:ns3="a59490fc-4ce5-4683-bd5e-055bd96fcd20" xmlns:ns4="712f9cd6-68dd-469c-8e40-dec1f8a01151" targetNamespace="http://schemas.microsoft.com/office/2006/metadata/properties" ma:root="true" ma:fieldsID="0a917dc960cb3e51b6f84f45f383303f" ns3:_="" ns4:_="">
    <xsd:import namespace="a59490fc-4ce5-4683-bd5e-055bd96fcd20"/>
    <xsd:import namespace="712f9cd6-68dd-469c-8e40-dec1f8a01151"/>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GenerationTime" minOccurs="0"/>
                <xsd:element ref="ns4:MediaServiceEventHashCode" minOccurs="0"/>
                <xsd:element ref="ns4:MediaServiceAutoKeyPoints" minOccurs="0"/>
                <xsd:element ref="ns4:MediaServiceKeyPoints" minOccurs="0"/>
                <xsd:element ref="ns4:MediaServiceOCR"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9490fc-4ce5-4683-bd5e-055bd96fcd20"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2f9cd6-68dd-469c-8e40-dec1f8a01151"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ternalName="MediaServiceDateTaken" ma:readOnly="true">
      <xsd:simpleType>
        <xsd:restriction base="dms:Text"/>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C73F460-E57C-4891-B3C4-941F2D19B0F7}">
  <ds:schemaRefs>
    <ds:schemaRef ds:uri="http://purl.org/dc/terms/"/>
    <ds:schemaRef ds:uri="http://schemas.openxmlformats.org/package/2006/metadata/core-properties"/>
    <ds:schemaRef ds:uri="http://purl.org/dc/dcmitype/"/>
    <ds:schemaRef ds:uri="http://schemas.microsoft.com/office/infopath/2007/PartnerControls"/>
    <ds:schemaRef ds:uri="http://purl.org/dc/elements/1.1/"/>
    <ds:schemaRef ds:uri="http://schemas.microsoft.com/office/2006/metadata/properties"/>
    <ds:schemaRef ds:uri="http://schemas.microsoft.com/office/2006/documentManagement/types"/>
    <ds:schemaRef ds:uri="712f9cd6-68dd-469c-8e40-dec1f8a01151"/>
    <ds:schemaRef ds:uri="a59490fc-4ce5-4683-bd5e-055bd96fcd20"/>
    <ds:schemaRef ds:uri="http://www.w3.org/XML/1998/namespace"/>
  </ds:schemaRefs>
</ds:datastoreItem>
</file>

<file path=customXml/itemProps2.xml><?xml version="1.0" encoding="utf-8"?>
<ds:datastoreItem xmlns:ds="http://schemas.openxmlformats.org/officeDocument/2006/customXml" ds:itemID="{5B85C009-C01C-48F7-B77D-CC42AA06602E}">
  <ds:schemaRefs>
    <ds:schemaRef ds:uri="http://schemas.microsoft.com/sharepoint/v3/contenttype/forms"/>
  </ds:schemaRefs>
</ds:datastoreItem>
</file>

<file path=customXml/itemProps3.xml><?xml version="1.0" encoding="utf-8"?>
<ds:datastoreItem xmlns:ds="http://schemas.openxmlformats.org/officeDocument/2006/customXml" ds:itemID="{607D9936-A362-4DE8-9A55-28CB486142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59490fc-4ce5-4683-bd5e-055bd96fcd20"/>
    <ds:schemaRef ds:uri="712f9cd6-68dd-469c-8e40-dec1f8a0115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23666</TotalTime>
  <Words>900</Words>
  <Application>Microsoft Macintosh PowerPoint</Application>
  <PresentationFormat>Widescreen</PresentationFormat>
  <Paragraphs>107</Paragraphs>
  <Slides>11</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Segoe UI</vt:lpstr>
      <vt:lpstr>Boot Camp</vt:lpstr>
      <vt:lpstr>STATISTICAL DISTRIBUTIONS OF DATA</vt:lpstr>
      <vt:lpstr>NORMAL DISTRIBUTION – A SPECIAL CASE</vt:lpstr>
      <vt:lpstr>STATISTICAL DISTRIBUTIONS OF DATA</vt:lpstr>
      <vt:lpstr>NORMAL DISTRIBUTIONS </vt:lpstr>
      <vt:lpstr>Z-SCORES CONVERT ANY NORMAL DISTRIBUTION TO A STANDARD NORMAL DISTRIBUTION (MEAN=0 SD=1) </vt:lpstr>
      <vt:lpstr> Z-SCORES FOR THE STANDARD NORMAL DISTRIBUTION  WHEN P = 0.05</vt:lpstr>
      <vt:lpstr>Z SCORES – KHAN</vt:lpstr>
      <vt:lpstr>THE CENTRAL LIMIT THEOREM </vt:lpstr>
      <vt:lpstr>CENTRAL LIMIT THEOREM </vt:lpstr>
      <vt:lpstr>A/B TESTING &amp; CENTRAL LIMIT THEOREM  </vt:lpstr>
      <vt:lpstr>EXCEL EXERCISES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Algebra &amp; Statistics</dc:title>
  <dc:creator>April C Smith</dc:creator>
  <cp:lastModifiedBy>Aleksandar Jovanovich</cp:lastModifiedBy>
  <cp:revision>63</cp:revision>
  <dcterms:created xsi:type="dcterms:W3CDTF">2021-07-08T20:21:11Z</dcterms:created>
  <dcterms:modified xsi:type="dcterms:W3CDTF">2024-03-13T19:01:09Z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0x010100590ECB5C89318549A9A17F6FB811982B</vt:lpwstr>
  </property>
  <property fmtid="{D5CDD505-2E9C-101B-9397-08002B2CF9AE}" pid="3" name="_dlc_DocIdItemGuid">
    <vt:lpwstr>949f7d3d-2f1b-4107-9a98-ab15437c5c4f</vt:lpwstr>
  </property>
</Properties>
</file>