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sldIdLst>
    <p:sldId id="589" r:id="rId5"/>
    <p:sldId id="590" r:id="rId6"/>
    <p:sldId id="557" r:id="rId7"/>
    <p:sldId id="565" r:id="rId8"/>
    <p:sldId id="572" r:id="rId9"/>
    <p:sldId id="533" r:id="rId10"/>
    <p:sldId id="534" r:id="rId11"/>
    <p:sldId id="559" r:id="rId12"/>
    <p:sldId id="554" r:id="rId13"/>
    <p:sldId id="580" r:id="rId14"/>
    <p:sldId id="545" r:id="rId15"/>
    <p:sldId id="584" r:id="rId16"/>
    <p:sldId id="318" r:id="rId17"/>
    <p:sldId id="587" r:id="rId18"/>
    <p:sldId id="333" r:id="rId19"/>
    <p:sldId id="53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D67544-8007-1E3A-27E6-109EF5FA70C5}" name="Timothy Cenna" initials="TC" userId="S::timothy_cenna@progressive.com::7efcffd5-e020-4e06-a0f0-8fe0625b5d36" providerId="AD"/>
  <p188:author id="{20113190-579F-FEE8-F716-34C08FFF125A}" name="Krista L Bair" initials="KLB" userId="S::Krista_L_Bair@Progressive.com::fb962f34-5d75-4c60-9117-6c7f4652c40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pril C Smith" initials="ACS" lastIdx="2" clrIdx="0">
    <p:extLst>
      <p:ext uri="{19B8F6BF-5375-455C-9EA6-DF929625EA0E}">
        <p15:presenceInfo xmlns:p15="http://schemas.microsoft.com/office/powerpoint/2012/main" userId="S::APRIL_C_SMITH@Progressive.com::8519dba4-55c7-4f6d-a4e7-e4fd03e50e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7" autoAdjust="0"/>
    <p:restoredTop sz="93900" autoAdjust="0"/>
  </p:normalViewPr>
  <p:slideViewPr>
    <p:cSldViewPr snapToGrid="0">
      <p:cViewPr varScale="1">
        <p:scale>
          <a:sx n="100" d="100"/>
          <a:sy n="100" d="100"/>
        </p:scale>
        <p:origin x="984" y="176"/>
      </p:cViewPr>
      <p:guideLst/>
    </p:cSldViewPr>
  </p:slideViewPr>
  <p:notesTextViewPr>
    <p:cViewPr>
      <p:scale>
        <a:sx n="1" d="1"/>
        <a:sy n="1" d="1"/>
      </p:scale>
      <p:origin x="0" y="0"/>
    </p:cViewPr>
  </p:notesTextViewPr>
  <p:notesViewPr>
    <p:cSldViewPr snapToGrid="0">
      <p:cViewPr>
        <p:scale>
          <a:sx n="100" d="100"/>
          <a:sy n="100" d="100"/>
        </p:scale>
        <p:origin x="1628"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25CD8-7EFA-422E-8AD2-BF3EF4609C4E}" type="datetimeFigureOut">
              <a:rPr lang="en-US" smtClean="0"/>
              <a:t>3/13/24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8518-7A02-4BE2-8CB1-47F3A86B7FD4}" type="slidenum">
              <a:rPr lang="en-US" smtClean="0"/>
              <a:t>‹#›</a:t>
            </a:fld>
            <a:endParaRPr lang="en-US"/>
          </a:p>
        </p:txBody>
      </p:sp>
    </p:spTree>
    <p:extLst>
      <p:ext uri="{BB962C8B-B14F-4D97-AF65-F5344CB8AC3E}">
        <p14:creationId xmlns:p14="http://schemas.microsoft.com/office/powerpoint/2010/main" val="331956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p>
        </p:txBody>
      </p:sp>
      <p:sp>
        <p:nvSpPr>
          <p:cNvPr id="4" name="Slide Number Placeholder 3"/>
          <p:cNvSpPr>
            <a:spLocks noGrp="1"/>
          </p:cNvSpPr>
          <p:nvPr>
            <p:ph type="sldNum" sz="quarter" idx="5"/>
          </p:nvPr>
        </p:nvSpPr>
        <p:spPr/>
        <p:txBody>
          <a:bodyPr/>
          <a:lstStyle/>
          <a:p>
            <a:fld id="{37338518-7A02-4BE2-8CB1-47F3A86B7FD4}" type="slidenum">
              <a:rPr lang="en-US" smtClean="0"/>
              <a:t>1</a:t>
            </a:fld>
            <a:endParaRPr lang="en-US"/>
          </a:p>
        </p:txBody>
      </p:sp>
    </p:spTree>
    <p:extLst>
      <p:ext uri="{BB962C8B-B14F-4D97-AF65-F5344CB8AC3E}">
        <p14:creationId xmlns:p14="http://schemas.microsoft.com/office/powerpoint/2010/main" val="1027245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https://www.khanacademy.org/math/ap-statistics/xfb5d8e68:inference-quantitative-means/one-sample-t-interval-mean/v/introduction-to-t-statistics</a:t>
            </a:r>
          </a:p>
        </p:txBody>
      </p:sp>
      <p:sp>
        <p:nvSpPr>
          <p:cNvPr id="4" name="Slide Number Placeholder 3"/>
          <p:cNvSpPr>
            <a:spLocks noGrp="1"/>
          </p:cNvSpPr>
          <p:nvPr>
            <p:ph type="sldNum" sz="quarter" idx="5"/>
          </p:nvPr>
        </p:nvSpPr>
        <p:spPr/>
        <p:txBody>
          <a:bodyPr/>
          <a:lstStyle/>
          <a:p>
            <a:fld id="{37338518-7A02-4BE2-8CB1-47F3A86B7FD4}" type="slidenum">
              <a:rPr lang="en-US" smtClean="0"/>
              <a:t>10</a:t>
            </a:fld>
            <a:endParaRPr lang="en-US"/>
          </a:p>
        </p:txBody>
      </p:sp>
    </p:spTree>
    <p:extLst>
      <p:ext uri="{BB962C8B-B14F-4D97-AF65-F5344CB8AC3E}">
        <p14:creationId xmlns:p14="http://schemas.microsoft.com/office/powerpoint/2010/main" val="1358667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https://www.khanacademy.org/math/ap-statistics/xfb5d8e68:inference-quantitative-means/one-sample-t-interval-mean/v/introduction-to-t-statistics</a:t>
            </a:r>
          </a:p>
        </p:txBody>
      </p:sp>
      <p:sp>
        <p:nvSpPr>
          <p:cNvPr id="4" name="Slide Number Placeholder 3"/>
          <p:cNvSpPr>
            <a:spLocks noGrp="1"/>
          </p:cNvSpPr>
          <p:nvPr>
            <p:ph type="sldNum" sz="quarter" idx="5"/>
          </p:nvPr>
        </p:nvSpPr>
        <p:spPr/>
        <p:txBody>
          <a:bodyPr/>
          <a:lstStyle/>
          <a:p>
            <a:fld id="{37338518-7A02-4BE2-8CB1-47F3A86B7FD4}" type="slidenum">
              <a:rPr lang="en-US" smtClean="0"/>
              <a:t>11</a:t>
            </a:fld>
            <a:endParaRPr lang="en-US"/>
          </a:p>
        </p:txBody>
      </p:sp>
    </p:spTree>
    <p:extLst>
      <p:ext uri="{BB962C8B-B14F-4D97-AF65-F5344CB8AC3E}">
        <p14:creationId xmlns:p14="http://schemas.microsoft.com/office/powerpoint/2010/main" val="2847272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12</a:t>
            </a:fld>
            <a:endParaRPr lang="en-US"/>
          </a:p>
        </p:txBody>
      </p:sp>
    </p:spTree>
    <p:extLst>
      <p:ext uri="{BB962C8B-B14F-4D97-AF65-F5344CB8AC3E}">
        <p14:creationId xmlns:p14="http://schemas.microsoft.com/office/powerpoint/2010/main" val="26343119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Through Advanced Topics section (00:35)</a:t>
            </a:r>
          </a:p>
          <a:p>
            <a:endParaRPr lang="en-US" dirty="0"/>
          </a:p>
          <a:p>
            <a:r>
              <a:rPr lang="en-US" dirty="0"/>
              <a:t>Outro:</a:t>
            </a:r>
          </a:p>
          <a:p>
            <a:r>
              <a:rPr lang="en-US" dirty="0"/>
              <a:t>During this week, our goals were to demonstrate a basic knowledge of algebra concepts and to have an understanding of statistics knowledge to help you in your analytical role.</a:t>
            </a:r>
          </a:p>
          <a:p>
            <a:endParaRPr lang="en-US" dirty="0"/>
          </a:p>
          <a:p>
            <a:r>
              <a:rPr lang="en-US" dirty="0"/>
              <a:t>Keep in mind that we have squashed a semester’s worth of material to one week.  You are not expected to be an expert.  The ideas of statistics expand much further. In fact, there are people that major in statistics!  Keep an open, learning mind and you’ll be applying statistics without a second thought!</a:t>
            </a:r>
          </a:p>
        </p:txBody>
      </p:sp>
      <p:sp>
        <p:nvSpPr>
          <p:cNvPr id="4" name="Slide Number Placeholder 3"/>
          <p:cNvSpPr>
            <a:spLocks noGrp="1"/>
          </p:cNvSpPr>
          <p:nvPr>
            <p:ph type="sldNum" sz="quarter" idx="5"/>
          </p:nvPr>
        </p:nvSpPr>
        <p:spPr/>
        <p:txBody>
          <a:bodyPr/>
          <a:lstStyle/>
          <a:p>
            <a:fld id="{37338518-7A02-4BE2-8CB1-47F3A86B7FD4}" type="slidenum">
              <a:rPr lang="en-US" smtClean="0"/>
              <a:t>13</a:t>
            </a:fld>
            <a:endParaRPr lang="en-US"/>
          </a:p>
        </p:txBody>
      </p:sp>
    </p:spTree>
    <p:extLst>
      <p:ext uri="{BB962C8B-B14F-4D97-AF65-F5344CB8AC3E}">
        <p14:creationId xmlns:p14="http://schemas.microsoft.com/office/powerpoint/2010/main" val="3451466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p:txBody>
      </p:sp>
      <p:sp>
        <p:nvSpPr>
          <p:cNvPr id="4" name="Slide Number Placeholder 3"/>
          <p:cNvSpPr>
            <a:spLocks noGrp="1"/>
          </p:cNvSpPr>
          <p:nvPr>
            <p:ph type="sldNum" sz="quarter" idx="5"/>
          </p:nvPr>
        </p:nvSpPr>
        <p:spPr/>
        <p:txBody>
          <a:bodyPr/>
          <a:lstStyle/>
          <a:p>
            <a:fld id="{B91F4FEB-FD65-48FA-A6EB-5237B73EA64B}" type="slidenum">
              <a:rPr lang="en-US" smtClean="0"/>
              <a:t>14</a:t>
            </a:fld>
            <a:endParaRPr lang="en-US"/>
          </a:p>
        </p:txBody>
      </p:sp>
    </p:spTree>
    <p:extLst>
      <p:ext uri="{BB962C8B-B14F-4D97-AF65-F5344CB8AC3E}">
        <p14:creationId xmlns:p14="http://schemas.microsoft.com/office/powerpoint/2010/main" val="2460574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338518-7A02-4BE2-8CB1-47F3A86B7FD4}" type="slidenum">
              <a:rPr lang="en-US" smtClean="0"/>
              <a:t>15</a:t>
            </a:fld>
            <a:endParaRPr lang="en-US"/>
          </a:p>
        </p:txBody>
      </p:sp>
    </p:spTree>
    <p:extLst>
      <p:ext uri="{BB962C8B-B14F-4D97-AF65-F5344CB8AC3E}">
        <p14:creationId xmlns:p14="http://schemas.microsoft.com/office/powerpoint/2010/main" val="3687531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338518-7A02-4BE2-8CB1-47F3A86B7FD4}" type="slidenum">
              <a:rPr lang="en-US" smtClean="0"/>
              <a:t>16</a:t>
            </a:fld>
            <a:endParaRPr lang="en-US"/>
          </a:p>
        </p:txBody>
      </p:sp>
    </p:spTree>
    <p:extLst>
      <p:ext uri="{BB962C8B-B14F-4D97-AF65-F5344CB8AC3E}">
        <p14:creationId xmlns:p14="http://schemas.microsoft.com/office/powerpoint/2010/main" val="1641449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2</a:t>
            </a:fld>
            <a:endParaRPr lang="en-US"/>
          </a:p>
        </p:txBody>
      </p:sp>
    </p:spTree>
    <p:extLst>
      <p:ext uri="{BB962C8B-B14F-4D97-AF65-F5344CB8AC3E}">
        <p14:creationId xmlns:p14="http://schemas.microsoft.com/office/powerpoint/2010/main" val="3600446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3</a:t>
            </a:fld>
            <a:endParaRPr lang="en-US"/>
          </a:p>
        </p:txBody>
      </p:sp>
    </p:spTree>
    <p:extLst>
      <p:ext uri="{BB962C8B-B14F-4D97-AF65-F5344CB8AC3E}">
        <p14:creationId xmlns:p14="http://schemas.microsoft.com/office/powerpoint/2010/main" val="2844917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4</a:t>
            </a:fld>
            <a:endParaRPr lang="en-US"/>
          </a:p>
        </p:txBody>
      </p:sp>
    </p:spTree>
    <p:extLst>
      <p:ext uri="{BB962C8B-B14F-4D97-AF65-F5344CB8AC3E}">
        <p14:creationId xmlns:p14="http://schemas.microsoft.com/office/powerpoint/2010/main" val="3174885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5</a:t>
            </a:fld>
            <a:endParaRPr lang="en-US"/>
          </a:p>
        </p:txBody>
      </p:sp>
    </p:spTree>
    <p:extLst>
      <p:ext uri="{BB962C8B-B14F-4D97-AF65-F5344CB8AC3E}">
        <p14:creationId xmlns:p14="http://schemas.microsoft.com/office/powerpoint/2010/main" val="1686555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sng" dirty="0">
                <a:solidFill>
                  <a:srgbClr val="9EA2FF"/>
                </a:solidFill>
                <a:effectLst/>
                <a:latin typeface="Segoe UI" panose="020B0502040204020203" pitchFamily="34" charset="0"/>
              </a:rPr>
              <a:t>https://www.khanacademy.org/math/statistics-probability/significance-tests-one-sample/more-significance-testing-videos/v/hypothesis-testing-and-p-values</a:t>
            </a:r>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6</a:t>
            </a:fld>
            <a:endParaRPr lang="en-US"/>
          </a:p>
        </p:txBody>
      </p:sp>
    </p:spTree>
    <p:extLst>
      <p:ext uri="{BB962C8B-B14F-4D97-AF65-F5344CB8AC3E}">
        <p14:creationId xmlns:p14="http://schemas.microsoft.com/office/powerpoint/2010/main" val="1507966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7</a:t>
            </a:fld>
            <a:endParaRPr lang="en-US"/>
          </a:p>
        </p:txBody>
      </p:sp>
    </p:spTree>
    <p:extLst>
      <p:ext uri="{BB962C8B-B14F-4D97-AF65-F5344CB8AC3E}">
        <p14:creationId xmlns:p14="http://schemas.microsoft.com/office/powerpoint/2010/main" val="94664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https://www.khanacademy.org/math/ap-statistics/xfb5d8e68:inference-categorical-proportions/introduction-confidence-intervals/v/confidence-intervals-and-margin-of-error</a:t>
            </a:r>
          </a:p>
        </p:txBody>
      </p:sp>
      <p:sp>
        <p:nvSpPr>
          <p:cNvPr id="4" name="Slide Number Placeholder 3"/>
          <p:cNvSpPr>
            <a:spLocks noGrp="1"/>
          </p:cNvSpPr>
          <p:nvPr>
            <p:ph type="sldNum" sz="quarter" idx="5"/>
          </p:nvPr>
        </p:nvSpPr>
        <p:spPr/>
        <p:txBody>
          <a:bodyPr/>
          <a:lstStyle/>
          <a:p>
            <a:fld id="{37338518-7A02-4BE2-8CB1-47F3A86B7FD4}" type="slidenum">
              <a:rPr lang="en-US" smtClean="0"/>
              <a:t>8</a:t>
            </a:fld>
            <a:endParaRPr lang="en-US"/>
          </a:p>
        </p:txBody>
      </p:sp>
    </p:spTree>
    <p:extLst>
      <p:ext uri="{BB962C8B-B14F-4D97-AF65-F5344CB8AC3E}">
        <p14:creationId xmlns:p14="http://schemas.microsoft.com/office/powerpoint/2010/main" val="20078635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338518-7A02-4BE2-8CB1-47F3A86B7FD4}" type="slidenum">
              <a:rPr lang="en-US" smtClean="0"/>
              <a:t>9</a:t>
            </a:fld>
            <a:endParaRPr lang="en-US"/>
          </a:p>
        </p:txBody>
      </p:sp>
    </p:spTree>
    <p:extLst>
      <p:ext uri="{BB962C8B-B14F-4D97-AF65-F5344CB8AC3E}">
        <p14:creationId xmlns:p14="http://schemas.microsoft.com/office/powerpoint/2010/main" val="34653763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rogrammer Title Slide 1">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F602E9-D809-4E4E-920B-34E714FB9ADB}"/>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5281962C-4BF6-BF42-8E62-73551FAB5467}"/>
              </a:ext>
            </a:extLst>
          </p:cNvPr>
          <p:cNvSpPr>
            <a:spLocks noGrp="1"/>
          </p:cNvSpPr>
          <p:nvPr>
            <p:ph type="ctrTitle" hasCustomPrompt="1"/>
          </p:nvPr>
        </p:nvSpPr>
        <p:spPr>
          <a:xfrm>
            <a:off x="1524000" y="1122363"/>
            <a:ext cx="9144000" cy="2387600"/>
          </a:xfrm>
        </p:spPr>
        <p:txBody>
          <a:bodyPr anchor="b">
            <a:normAutofit/>
          </a:bodyPr>
          <a:lstStyle>
            <a:lvl1pPr algn="ctr">
              <a:defRPr sz="4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C9079B9-3AB4-5F4A-AAEC-A12E21D40F52}"/>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22130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rogrammer Image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85A268-5174-0E45-9547-EBAAB8F22E82}"/>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6" name="Content Placeholder 2">
            <a:extLst>
              <a:ext uri="{FF2B5EF4-FFF2-40B4-BE49-F238E27FC236}">
                <a16:creationId xmlns:a16="http://schemas.microsoft.com/office/drawing/2014/main" id="{2827BC60-2B7A-5345-96D1-6E5B4B69BA29}"/>
              </a:ext>
            </a:extLst>
          </p:cNvPr>
          <p:cNvSpPr>
            <a:spLocks noGrp="1"/>
          </p:cNvSpPr>
          <p:nvPr>
            <p:ph idx="1"/>
          </p:nvPr>
        </p:nvSpPr>
        <p:spPr>
          <a:xfrm>
            <a:off x="394856" y="1298865"/>
            <a:ext cx="4686300" cy="4145972"/>
          </a:xfrm>
        </p:spPr>
        <p:txBody>
          <a:bodyPr/>
          <a:lstStyle>
            <a:lvl1pPr marL="0" indent="0" algn="l">
              <a:buNone/>
              <a:defRPr/>
            </a:lvl1pPr>
            <a:lvl2pPr algn="r">
              <a:defRPr/>
            </a:lvl2pPr>
            <a:lvl3pPr algn="r">
              <a:defRPr/>
            </a:lvl3pPr>
            <a:lvl4pPr algn="r">
              <a:defRPr/>
            </a:lvl4pPr>
            <a:lvl5pPr algn="r">
              <a:defRPr/>
            </a:lvl5pPr>
          </a:lstStyle>
          <a:p>
            <a:pPr lvl="0"/>
            <a:r>
              <a:rPr lang="en-US"/>
              <a:t>Click to edit Master text styles</a:t>
            </a:r>
          </a:p>
        </p:txBody>
      </p:sp>
    </p:spTree>
    <p:extLst>
      <p:ext uri="{BB962C8B-B14F-4D97-AF65-F5344CB8AC3E}">
        <p14:creationId xmlns:p14="http://schemas.microsoft.com/office/powerpoint/2010/main" val="1683103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rogrammer Image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85A268-5174-0E45-9547-EBAAB8F22E82}"/>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6" name="Content Placeholder 2">
            <a:extLst>
              <a:ext uri="{FF2B5EF4-FFF2-40B4-BE49-F238E27FC236}">
                <a16:creationId xmlns:a16="http://schemas.microsoft.com/office/drawing/2014/main" id="{2827BC60-2B7A-5345-96D1-6E5B4B69BA29}"/>
              </a:ext>
            </a:extLst>
          </p:cNvPr>
          <p:cNvSpPr>
            <a:spLocks noGrp="1"/>
          </p:cNvSpPr>
          <p:nvPr>
            <p:ph idx="1"/>
          </p:nvPr>
        </p:nvSpPr>
        <p:spPr>
          <a:xfrm>
            <a:off x="6951518" y="1350819"/>
            <a:ext cx="4894118" cy="4208318"/>
          </a:xfrm>
        </p:spPr>
        <p:txBody>
          <a:bodyPr/>
          <a:lstStyle>
            <a:lvl1pPr marL="0" indent="0" algn="r">
              <a:buNone/>
              <a:defRPr/>
            </a:lvl1pPr>
            <a:lvl2pPr algn="r">
              <a:defRPr/>
            </a:lvl2pPr>
            <a:lvl3pPr algn="r">
              <a:defRPr/>
            </a:lvl3pPr>
            <a:lvl4pPr algn="r">
              <a:defRPr/>
            </a:lvl4pPr>
            <a:lvl5pPr algn="r">
              <a:defRPr/>
            </a:lvl5pPr>
          </a:lstStyle>
          <a:p>
            <a:pPr lvl="0"/>
            <a:r>
              <a:rPr lang="en-US"/>
              <a:t>Click to edit Master text styles</a:t>
            </a:r>
          </a:p>
        </p:txBody>
      </p:sp>
    </p:spTree>
    <p:extLst>
      <p:ext uri="{BB962C8B-B14F-4D97-AF65-F5344CB8AC3E}">
        <p14:creationId xmlns:p14="http://schemas.microsoft.com/office/powerpoint/2010/main" val="905614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51908-AC15-4068-9083-59C866198D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DFF968-F565-4E72-B4A0-793B681A0E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F4836B-A8C3-4950-A9AB-DEAE7A69CE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D3D8E1-55E8-4AC1-98FE-A565D8FABE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42ADDA-318C-428F-A34A-B115FCCA78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275DA2-E151-427A-9DBC-309549D80B25}"/>
              </a:ext>
            </a:extLst>
          </p:cNvPr>
          <p:cNvSpPr>
            <a:spLocks noGrp="1"/>
          </p:cNvSpPr>
          <p:nvPr>
            <p:ph type="dt" sz="half" idx="10"/>
          </p:nvPr>
        </p:nvSpPr>
        <p:spPr/>
        <p:txBody>
          <a:bodyPr/>
          <a:lstStyle/>
          <a:p>
            <a:fld id="{EF25044E-0F1F-48E3-93BA-64597E07FA91}" type="datetimeFigureOut">
              <a:rPr lang="en-US" smtClean="0"/>
              <a:t>3/13/24</a:t>
            </a:fld>
            <a:endParaRPr lang="en-US"/>
          </a:p>
        </p:txBody>
      </p:sp>
      <p:sp>
        <p:nvSpPr>
          <p:cNvPr id="8" name="Footer Placeholder 7">
            <a:extLst>
              <a:ext uri="{FF2B5EF4-FFF2-40B4-BE49-F238E27FC236}">
                <a16:creationId xmlns:a16="http://schemas.microsoft.com/office/drawing/2014/main" id="{182F973B-AFBA-496C-B8DA-6B75678BA1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E69330-1DE6-468B-8867-A37DAA0FD9AC}"/>
              </a:ext>
            </a:extLst>
          </p:cNvPr>
          <p:cNvSpPr>
            <a:spLocks noGrp="1"/>
          </p:cNvSpPr>
          <p:nvPr>
            <p:ph type="sldNum" sz="quarter" idx="12"/>
          </p:nvPr>
        </p:nvSpPr>
        <p:spPr/>
        <p:txBody>
          <a:bodyPr/>
          <a:lstStyle/>
          <a:p>
            <a:fld id="{9D246384-E44B-49F4-BBC1-A3C986087F83}" type="slidenum">
              <a:rPr lang="en-US" smtClean="0"/>
              <a:t>‹#›</a:t>
            </a:fld>
            <a:endParaRPr lang="en-US"/>
          </a:p>
        </p:txBody>
      </p:sp>
    </p:spTree>
    <p:extLst>
      <p:ext uri="{BB962C8B-B14F-4D97-AF65-F5344CB8AC3E}">
        <p14:creationId xmlns:p14="http://schemas.microsoft.com/office/powerpoint/2010/main" val="100671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Programmer Title Slide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F602E9-D809-4E4E-920B-34E714FB9ADB}"/>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5281962C-4BF6-BF42-8E62-73551FAB5467}"/>
              </a:ext>
            </a:extLst>
          </p:cNvPr>
          <p:cNvSpPr>
            <a:spLocks noGrp="1"/>
          </p:cNvSpPr>
          <p:nvPr>
            <p:ph type="ctrTitle" hasCustomPrompt="1"/>
          </p:nvPr>
        </p:nvSpPr>
        <p:spPr>
          <a:xfrm>
            <a:off x="1524000" y="1122363"/>
            <a:ext cx="9144000" cy="2387600"/>
          </a:xfrm>
        </p:spPr>
        <p:txBody>
          <a:bodyPr anchor="b">
            <a:normAutofit/>
          </a:bodyPr>
          <a:lstStyle>
            <a:lvl1pPr algn="ctr">
              <a:defRPr sz="4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C9079B9-3AB4-5F4A-AAEC-A12E21D40F52}"/>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03343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Programmer Section Title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3C2358-6CC0-D540-9E54-94E75CE4AD05}"/>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C46157DC-3EBA-1B45-87FF-DB9373EB451A}"/>
              </a:ext>
            </a:extLst>
          </p:cNvPr>
          <p:cNvSpPr>
            <a:spLocks noGrp="1"/>
          </p:cNvSpPr>
          <p:nvPr>
            <p:ph type="title" hasCustomPrompt="1"/>
          </p:nvPr>
        </p:nvSpPr>
        <p:spPr>
          <a:xfrm>
            <a:off x="831850" y="1709738"/>
            <a:ext cx="10515600" cy="2852737"/>
          </a:xfrm>
        </p:spPr>
        <p:txBody>
          <a:bodyPr anchor="ctr" anchorCtr="0">
            <a:norm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30F849D4-5F1F-A44E-91ED-B13EF8A473C6}"/>
              </a:ext>
            </a:extLst>
          </p:cNvPr>
          <p:cNvSpPr>
            <a:spLocks noGrp="1"/>
          </p:cNvSpPr>
          <p:nvPr>
            <p:ph type="body" idx="1"/>
          </p:nvPr>
        </p:nvSpPr>
        <p:spPr>
          <a:xfrm>
            <a:off x="831850" y="4589463"/>
            <a:ext cx="10515600" cy="558799"/>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49881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Programmer Section Titl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3C2358-6CC0-D540-9E54-94E75CE4AD05}"/>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C46157DC-3EBA-1B45-87FF-DB9373EB451A}"/>
              </a:ext>
            </a:extLst>
          </p:cNvPr>
          <p:cNvSpPr>
            <a:spLocks noGrp="1"/>
          </p:cNvSpPr>
          <p:nvPr>
            <p:ph type="title" hasCustomPrompt="1"/>
          </p:nvPr>
        </p:nvSpPr>
        <p:spPr>
          <a:xfrm>
            <a:off x="831850" y="1709738"/>
            <a:ext cx="10515600" cy="2852737"/>
          </a:xfrm>
        </p:spPr>
        <p:txBody>
          <a:bodyPr anchor="ctr" anchorCtr="0">
            <a:norm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30F849D4-5F1F-A44E-91ED-B13EF8A473C6}"/>
              </a:ext>
            </a:extLst>
          </p:cNvPr>
          <p:cNvSpPr>
            <a:spLocks noGrp="1"/>
          </p:cNvSpPr>
          <p:nvPr>
            <p:ph type="body" idx="1"/>
          </p:nvPr>
        </p:nvSpPr>
        <p:spPr>
          <a:xfrm>
            <a:off x="831850" y="4589463"/>
            <a:ext cx="10515600" cy="558799"/>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7978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Programmer Content Pattern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A44B62-8A28-0040-A9FD-6A5E023DE280}"/>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AE669422-7526-4246-AE56-69D685157CD7}"/>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33BB562-4F5B-6E4C-94E4-B6FBD192D6DA}"/>
              </a:ext>
            </a:extLst>
          </p:cNvPr>
          <p:cNvSpPr>
            <a:spLocks noGrp="1"/>
          </p:cNvSpPr>
          <p:nvPr>
            <p:ph idx="1"/>
          </p:nvPr>
        </p:nvSpPr>
        <p:spPr>
          <a:xfrm>
            <a:off x="838200" y="1825625"/>
            <a:ext cx="10515600" cy="38582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4077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Programmer Content Plain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A44B62-8A28-0040-A9FD-6A5E023DE280}"/>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AE669422-7526-4246-AE56-69D685157CD7}"/>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33BB562-4F5B-6E4C-94E4-B6FBD192D6DA}"/>
              </a:ext>
            </a:extLst>
          </p:cNvPr>
          <p:cNvSpPr>
            <a:spLocks noGrp="1"/>
          </p:cNvSpPr>
          <p:nvPr>
            <p:ph idx="1"/>
          </p:nvPr>
        </p:nvSpPr>
        <p:spPr>
          <a:xfrm>
            <a:off x="838200" y="1825625"/>
            <a:ext cx="10515600" cy="3795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3922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Programmer Content Pattern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A44B62-8A28-0040-A9FD-6A5E023DE280}"/>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AE669422-7526-4246-AE56-69D685157CD7}"/>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33BB562-4F5B-6E4C-94E4-B6FBD192D6DA}"/>
              </a:ext>
            </a:extLst>
          </p:cNvPr>
          <p:cNvSpPr>
            <a:spLocks noGrp="1"/>
          </p:cNvSpPr>
          <p:nvPr>
            <p:ph idx="1"/>
          </p:nvPr>
        </p:nvSpPr>
        <p:spPr>
          <a:xfrm>
            <a:off x="838200" y="1825625"/>
            <a:ext cx="10515600" cy="38062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2440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Programmer Content Plain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A44B62-8A28-0040-A9FD-6A5E023DE280}"/>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AE669422-7526-4246-AE56-69D685157CD7}"/>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33BB562-4F5B-6E4C-94E4-B6FBD192D6DA}"/>
              </a:ext>
            </a:extLst>
          </p:cNvPr>
          <p:cNvSpPr>
            <a:spLocks noGrp="1"/>
          </p:cNvSpPr>
          <p:nvPr>
            <p:ph idx="1"/>
          </p:nvPr>
        </p:nvSpPr>
        <p:spPr>
          <a:xfrm>
            <a:off x="838200" y="1825625"/>
            <a:ext cx="10515600" cy="38582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8837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rogrammer Image 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85A268-5174-0E45-9547-EBAAB8F22E82}"/>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6" name="Content Placeholder 2">
            <a:extLst>
              <a:ext uri="{FF2B5EF4-FFF2-40B4-BE49-F238E27FC236}">
                <a16:creationId xmlns:a16="http://schemas.microsoft.com/office/drawing/2014/main" id="{2827BC60-2B7A-5345-96D1-6E5B4B69BA29}"/>
              </a:ext>
            </a:extLst>
          </p:cNvPr>
          <p:cNvSpPr>
            <a:spLocks noGrp="1"/>
          </p:cNvSpPr>
          <p:nvPr>
            <p:ph idx="1"/>
          </p:nvPr>
        </p:nvSpPr>
        <p:spPr>
          <a:xfrm>
            <a:off x="6951518" y="1413165"/>
            <a:ext cx="4894118" cy="4031672"/>
          </a:xfrm>
        </p:spPr>
        <p:txBody>
          <a:bodyPr/>
          <a:lstStyle>
            <a:lvl1pPr marL="0" indent="0" algn="r">
              <a:buNone/>
              <a:defRPr/>
            </a:lvl1pPr>
            <a:lvl2pPr algn="r">
              <a:defRPr/>
            </a:lvl2pPr>
            <a:lvl3pPr algn="r">
              <a:defRPr/>
            </a:lvl3pPr>
            <a:lvl4pPr algn="r">
              <a:defRPr/>
            </a:lvl4pPr>
            <a:lvl5pPr algn="r">
              <a:defRPr/>
            </a:lvl5pPr>
          </a:lstStyle>
          <a:p>
            <a:pPr lvl="0"/>
            <a:r>
              <a:rPr lang="en-US"/>
              <a:t>Click to edit Master text styles</a:t>
            </a:r>
          </a:p>
        </p:txBody>
      </p:sp>
    </p:spTree>
    <p:extLst>
      <p:ext uri="{BB962C8B-B14F-4D97-AF65-F5344CB8AC3E}">
        <p14:creationId xmlns:p14="http://schemas.microsoft.com/office/powerpoint/2010/main" val="4279363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06DD34-3FE0-454A-9D05-58AC9E6E59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16EB66-055D-E843-912F-0D7C3646F4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9979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ctr" defTabSz="914400" rtl="0" eaLnBrk="1" latinLnBrk="0" hangingPunct="1">
        <a:lnSpc>
          <a:spcPct val="90000"/>
        </a:lnSpc>
        <a:spcBef>
          <a:spcPct val="0"/>
        </a:spcBef>
        <a:buNone/>
        <a:defRPr sz="3600" b="1" i="0" kern="1200" spc="3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chemeClr val="accent6"/>
        </a:buClr>
        <a:buFont typeface="Arial" panose="020B0604020202020204" pitchFamily="34" charset="0"/>
        <a:buChar char="•"/>
        <a:defRPr sz="2400" b="0" i="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6"/>
        </a:buClr>
        <a:buFont typeface="Arial" panose="020B0604020202020204" pitchFamily="34" charset="0"/>
        <a:buChar char="•"/>
        <a:defRPr sz="2000" b="0" i="0" kern="1200">
          <a:solidFill>
            <a:schemeClr val="bg2">
              <a:lumMod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accent6"/>
        </a:buClr>
        <a:buFont typeface="Arial" panose="020B0604020202020204" pitchFamily="34" charset="0"/>
        <a:buChar char="•"/>
        <a:defRPr sz="1800" b="0" i="0" kern="1200">
          <a:solidFill>
            <a:schemeClr val="bg2">
              <a:lumMod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b="0" i="0" kern="1200">
          <a:solidFill>
            <a:schemeClr val="bg2">
              <a:lumMod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400" b="0" i="0" kern="1200">
          <a:solidFill>
            <a:schemeClr val="bg2">
              <a:lumMod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43.png"/><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www.khanacademy.org/math/statistics-probability/significance-tests-one-sample/more-significance-testing-videos/v/hypothesis-testing-and-p-values"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www.khanacademy.org/math/ap-statistics/xfb5d8e68:inference-categorical-proportions/introduction-confidence-intervals/v/confidence-intervals-and-margin-of-error"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hyperlink" Target="https://www.khanacademy.org/math/statistics-probability/significance-tests-one-sample/more-significance-testing-videos/v/hypothesis-testing-and-p-values"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BF00D-7E5C-46F9-A6DA-BF42486DA787}"/>
              </a:ext>
            </a:extLst>
          </p:cNvPr>
          <p:cNvSpPr>
            <a:spLocks noGrp="1"/>
          </p:cNvSpPr>
          <p:nvPr>
            <p:ph type="title"/>
          </p:nvPr>
        </p:nvSpPr>
        <p:spPr>
          <a:xfrm>
            <a:off x="831850" y="1709738"/>
            <a:ext cx="10515600" cy="2852737"/>
          </a:xfrm>
        </p:spPr>
        <p:txBody>
          <a:bodyPr anchor="ctr">
            <a:normAutofit/>
          </a:bodyPr>
          <a:lstStyle/>
          <a:p>
            <a:r>
              <a:rPr lang="en-US" dirty="0"/>
              <a:t> ADVANCED STATISTICS</a:t>
            </a:r>
          </a:p>
        </p:txBody>
      </p:sp>
    </p:spTree>
    <p:extLst>
      <p:ext uri="{BB962C8B-B14F-4D97-AF65-F5344CB8AC3E}">
        <p14:creationId xmlns:p14="http://schemas.microsoft.com/office/powerpoint/2010/main" val="850287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91F0-F6BD-4CE1-B4DA-5E018D33B6CF}"/>
              </a:ext>
            </a:extLst>
          </p:cNvPr>
          <p:cNvSpPr>
            <a:spLocks noGrp="1"/>
          </p:cNvSpPr>
          <p:nvPr>
            <p:ph type="title"/>
          </p:nvPr>
        </p:nvSpPr>
        <p:spPr/>
        <p:txBody>
          <a:bodyPr>
            <a:normAutofit/>
          </a:bodyPr>
          <a:lstStyle/>
          <a:p>
            <a:r>
              <a:rPr lang="en-US" dirty="0"/>
              <a:t>Hypothesis Test for Small Data: t-Test </a:t>
            </a:r>
          </a:p>
        </p:txBody>
      </p:sp>
      <p:sp>
        <p:nvSpPr>
          <p:cNvPr id="3" name="TextBox 2">
            <a:extLst>
              <a:ext uri="{FF2B5EF4-FFF2-40B4-BE49-F238E27FC236}">
                <a16:creationId xmlns:a16="http://schemas.microsoft.com/office/drawing/2014/main" id="{71BB73A0-D659-E07C-C86E-89ED09189CAC}"/>
              </a:ext>
            </a:extLst>
          </p:cNvPr>
          <p:cNvSpPr txBox="1"/>
          <p:nvPr/>
        </p:nvSpPr>
        <p:spPr>
          <a:xfrm>
            <a:off x="164387" y="1273996"/>
            <a:ext cx="11918022" cy="1015663"/>
          </a:xfrm>
          <a:prstGeom prst="rect">
            <a:avLst/>
          </a:prstGeom>
          <a:noFill/>
        </p:spPr>
        <p:txBody>
          <a:bodyPr wrap="square" rtlCol="0">
            <a:spAutoFit/>
          </a:bodyPr>
          <a:lstStyle/>
          <a:p>
            <a:endParaRPr lang="en-US" sz="2000" dirty="0"/>
          </a:p>
          <a:p>
            <a:endParaRPr lang="en-US" sz="2000" dirty="0"/>
          </a:p>
          <a:p>
            <a:endParaRPr lang="en-US" sz="2000" dirty="0"/>
          </a:p>
        </p:txBody>
      </p:sp>
      <p:pic>
        <p:nvPicPr>
          <p:cNvPr id="5" name="Picture 4">
            <a:extLst>
              <a:ext uri="{FF2B5EF4-FFF2-40B4-BE49-F238E27FC236}">
                <a16:creationId xmlns:a16="http://schemas.microsoft.com/office/drawing/2014/main" id="{879D8986-FCE2-57C3-0605-2E96A337FD92}"/>
              </a:ext>
            </a:extLst>
          </p:cNvPr>
          <p:cNvPicPr>
            <a:picLocks noChangeAspect="1"/>
          </p:cNvPicPr>
          <p:nvPr/>
        </p:nvPicPr>
        <p:blipFill>
          <a:blip r:embed="rId3"/>
          <a:stretch>
            <a:fillRect/>
          </a:stretch>
        </p:blipFill>
        <p:spPr>
          <a:xfrm>
            <a:off x="5946190" y="1657647"/>
            <a:ext cx="6081423" cy="2910695"/>
          </a:xfrm>
          <a:prstGeom prst="rect">
            <a:avLst/>
          </a:prstGeom>
        </p:spPr>
      </p:pic>
      <p:pic>
        <p:nvPicPr>
          <p:cNvPr id="6" name="Picture 5">
            <a:extLst>
              <a:ext uri="{FF2B5EF4-FFF2-40B4-BE49-F238E27FC236}">
                <a16:creationId xmlns:a16="http://schemas.microsoft.com/office/drawing/2014/main" id="{D37DA98D-DC3B-4FD9-6F2F-EE046EC2B510}"/>
              </a:ext>
            </a:extLst>
          </p:cNvPr>
          <p:cNvPicPr>
            <a:picLocks noChangeAspect="1"/>
          </p:cNvPicPr>
          <p:nvPr/>
        </p:nvPicPr>
        <p:blipFill>
          <a:blip r:embed="rId4"/>
          <a:stretch>
            <a:fillRect/>
          </a:stretch>
        </p:blipFill>
        <p:spPr>
          <a:xfrm>
            <a:off x="244189" y="1273996"/>
            <a:ext cx="5251450" cy="3911600"/>
          </a:xfrm>
          <a:prstGeom prst="rect">
            <a:avLst/>
          </a:prstGeom>
        </p:spPr>
      </p:pic>
    </p:spTree>
    <p:extLst>
      <p:ext uri="{BB962C8B-B14F-4D97-AF65-F5344CB8AC3E}">
        <p14:creationId xmlns:p14="http://schemas.microsoft.com/office/powerpoint/2010/main" val="198174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91F0-F6BD-4CE1-B4DA-5E018D33B6CF}"/>
              </a:ext>
            </a:extLst>
          </p:cNvPr>
          <p:cNvSpPr>
            <a:spLocks noGrp="1"/>
          </p:cNvSpPr>
          <p:nvPr>
            <p:ph type="title"/>
          </p:nvPr>
        </p:nvSpPr>
        <p:spPr/>
        <p:txBody>
          <a:bodyPr/>
          <a:lstStyle/>
          <a:p>
            <a:r>
              <a:rPr lang="en-US" dirty="0"/>
              <a:t>  </a:t>
            </a:r>
          </a:p>
        </p:txBody>
      </p:sp>
      <p:sp>
        <p:nvSpPr>
          <p:cNvPr id="3" name="TextBox 2">
            <a:extLst>
              <a:ext uri="{FF2B5EF4-FFF2-40B4-BE49-F238E27FC236}">
                <a16:creationId xmlns:a16="http://schemas.microsoft.com/office/drawing/2014/main" id="{71BB73A0-D659-E07C-C86E-89ED09189CAC}"/>
              </a:ext>
            </a:extLst>
          </p:cNvPr>
          <p:cNvSpPr txBox="1"/>
          <p:nvPr/>
        </p:nvSpPr>
        <p:spPr>
          <a:xfrm>
            <a:off x="164387" y="1273996"/>
            <a:ext cx="11918022" cy="4431983"/>
          </a:xfrm>
          <a:prstGeom prst="rect">
            <a:avLst/>
          </a:prstGeom>
          <a:noFill/>
        </p:spPr>
        <p:txBody>
          <a:bodyPr wrap="square" rtlCol="0">
            <a:spAutoFit/>
          </a:bodyPr>
          <a:lstStyle/>
          <a:p>
            <a:pPr algn="ctr"/>
            <a:r>
              <a:rPr lang="en-US" sz="2400" b="1" dirty="0"/>
              <a:t>A t-test is run the same way as a z-test but is used for small sample size. </a:t>
            </a:r>
          </a:p>
          <a:p>
            <a:endParaRPr lang="en-US" dirty="0"/>
          </a:p>
          <a:p>
            <a:r>
              <a:rPr lang="en-US" sz="2000" b="1" dirty="0"/>
              <a:t>                                                                            Ex: Hailstone size in KS</a:t>
            </a:r>
          </a:p>
          <a:p>
            <a:endParaRPr lang="en-US" sz="2000" dirty="0"/>
          </a:p>
          <a:p>
            <a:r>
              <a:rPr lang="en-US" sz="2000" dirty="0"/>
              <a:t>A sample of size n=9 has a Sample Mean=6.4 inches and a sample SD=12.  Is the true mean different from 4 inches (last year’s value) at the p=0.05 level of significance?</a:t>
            </a:r>
            <a:br>
              <a:rPr lang="en-US" sz="2000" dirty="0"/>
            </a:br>
            <a:endParaRPr lang="en-US" sz="2000" dirty="0"/>
          </a:p>
          <a:p>
            <a:r>
              <a:rPr lang="en-US" sz="2000" dirty="0"/>
              <a:t>1.  From the t-table, the 95% critical value of t for a sample of size 9 [(n-1)=8 df] , is 2.306 (larger than z=1.96)</a:t>
            </a:r>
          </a:p>
          <a:p>
            <a:endParaRPr lang="en-US" sz="2000" dirty="0"/>
          </a:p>
          <a:p>
            <a:r>
              <a:rPr lang="en-US" sz="2000" dirty="0"/>
              <a:t>2.  SD of the mean = 12/SQRT(9) = 12/3 = 4</a:t>
            </a:r>
          </a:p>
          <a:p>
            <a:endParaRPr lang="en-US" sz="2000" dirty="0"/>
          </a:p>
          <a:p>
            <a:r>
              <a:rPr lang="en-US" sz="2000" dirty="0"/>
              <a:t> 3.  t-score = (6.4 – 4)/4  = 2.4/4 = 0.60, which is less than 2.306. </a:t>
            </a:r>
          </a:p>
          <a:p>
            <a:r>
              <a:rPr lang="en-US" sz="2000" dirty="0"/>
              <a:t>      We cannot say the true mean is different from 4</a:t>
            </a:r>
          </a:p>
          <a:p>
            <a:endParaRPr lang="en-US" sz="2000" dirty="0"/>
          </a:p>
        </p:txBody>
      </p:sp>
      <p:sp>
        <p:nvSpPr>
          <p:cNvPr id="4" name="Title 1">
            <a:extLst>
              <a:ext uri="{FF2B5EF4-FFF2-40B4-BE49-F238E27FC236}">
                <a16:creationId xmlns:a16="http://schemas.microsoft.com/office/drawing/2014/main" id="{6964FC28-AB49-4948-B7C2-B1FEA42E864E}"/>
              </a:ext>
            </a:extLst>
          </p:cNvPr>
          <p:cNvSpPr txBox="1">
            <a:spLocks/>
          </p:cNvSpPr>
          <p:nvPr/>
        </p:nvSpPr>
        <p:spPr>
          <a:xfrm>
            <a:off x="990600" y="152401"/>
            <a:ext cx="10515600" cy="77931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200" b="1" i="0" kern="1200" spc="300">
                <a:solidFill>
                  <a:schemeClr val="bg1"/>
                </a:solidFill>
                <a:latin typeface="Arial" panose="020B0604020202020204" pitchFamily="34" charset="0"/>
                <a:ea typeface="+mj-ea"/>
                <a:cs typeface="Arial" panose="020B0604020202020204" pitchFamily="34" charset="0"/>
              </a:defRPr>
            </a:lvl1pPr>
          </a:lstStyle>
          <a:p>
            <a:r>
              <a:rPr lang="en-US"/>
              <a:t>Hypothesis Test for Small Data: t-Test </a:t>
            </a:r>
            <a:endParaRPr lang="en-US" dirty="0"/>
          </a:p>
        </p:txBody>
      </p:sp>
    </p:spTree>
    <p:extLst>
      <p:ext uri="{BB962C8B-B14F-4D97-AF65-F5344CB8AC3E}">
        <p14:creationId xmlns:p14="http://schemas.microsoft.com/office/powerpoint/2010/main" val="220896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0DEC-03B9-4400-9D56-26333C5377F6}"/>
              </a:ext>
            </a:extLst>
          </p:cNvPr>
          <p:cNvSpPr>
            <a:spLocks noGrp="1"/>
          </p:cNvSpPr>
          <p:nvPr>
            <p:ph type="title"/>
          </p:nvPr>
        </p:nvSpPr>
        <p:spPr>
          <a:xfrm>
            <a:off x="0" y="1"/>
            <a:ext cx="12000216" cy="779317"/>
          </a:xfrm>
        </p:spPr>
        <p:txBody>
          <a:bodyPr>
            <a:normAutofit/>
          </a:bodyPr>
          <a:lstStyle/>
          <a:p>
            <a:r>
              <a:rPr lang="en-US" dirty="0"/>
              <a:t>EXCEL EXERCISES</a:t>
            </a:r>
          </a:p>
        </p:txBody>
      </p:sp>
      <p:sp>
        <p:nvSpPr>
          <p:cNvPr id="3" name="Content Placeholder 2">
            <a:extLst>
              <a:ext uri="{FF2B5EF4-FFF2-40B4-BE49-F238E27FC236}">
                <a16:creationId xmlns:a16="http://schemas.microsoft.com/office/drawing/2014/main" id="{1FB9591A-AADD-4574-B11F-BE28D5A8985E}"/>
              </a:ext>
            </a:extLst>
          </p:cNvPr>
          <p:cNvSpPr>
            <a:spLocks noGrp="1"/>
          </p:cNvSpPr>
          <p:nvPr>
            <p:ph idx="1"/>
          </p:nvPr>
        </p:nvSpPr>
        <p:spPr>
          <a:xfrm>
            <a:off x="842481" y="1261152"/>
            <a:ext cx="10726220" cy="4040313"/>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accent1"/>
            </a:solidFill>
          </a:ln>
        </p:spPr>
        <p:txBody>
          <a:bodyPr>
            <a:normAutofit/>
          </a:bodyPr>
          <a:lstStyle/>
          <a:p>
            <a:pPr marL="0" indent="0">
              <a:buNone/>
            </a:pPr>
            <a:r>
              <a:rPr lang="en-US" sz="2100" dirty="0"/>
              <a:t>                      </a:t>
            </a:r>
          </a:p>
          <a:p>
            <a:pPr marL="0" indent="0">
              <a:buNone/>
            </a:pPr>
            <a:endParaRPr lang="en-US" sz="2100" dirty="0"/>
          </a:p>
          <a:p>
            <a:pPr marL="0" indent="0">
              <a:buNone/>
            </a:pPr>
            <a:r>
              <a:rPr lang="en-US" sz="2100" dirty="0"/>
              <a:t>Go to the Excel exercises in your workbook. The answers are to the far right on each tab.</a:t>
            </a:r>
          </a:p>
          <a:p>
            <a:pPr marL="0" indent="0">
              <a:buNone/>
            </a:pPr>
            <a:endParaRPr lang="en-US" sz="2100" dirty="0"/>
          </a:p>
          <a:p>
            <a:pPr marL="0" indent="0">
              <a:buNone/>
            </a:pPr>
            <a:r>
              <a:rPr lang="en-US" sz="2100" dirty="0"/>
              <a:t>Tabs </a:t>
            </a:r>
          </a:p>
          <a:p>
            <a:pPr lvl="2"/>
            <a:r>
              <a:rPr lang="en-US" sz="2000" dirty="0"/>
              <a:t>HypTest</a:t>
            </a:r>
          </a:p>
          <a:p>
            <a:pPr lvl="2"/>
            <a:r>
              <a:rPr lang="en-US" sz="2000" dirty="0"/>
              <a:t>ConfInt</a:t>
            </a:r>
          </a:p>
          <a:p>
            <a:pPr lvl="2"/>
            <a:r>
              <a:rPr lang="en-US" sz="2000" dirty="0"/>
              <a:t>tDist</a:t>
            </a:r>
          </a:p>
          <a:p>
            <a:pPr lvl="2"/>
            <a:endParaRPr lang="en-US" sz="2000" dirty="0"/>
          </a:p>
        </p:txBody>
      </p:sp>
    </p:spTree>
    <p:extLst>
      <p:ext uri="{BB962C8B-B14F-4D97-AF65-F5344CB8AC3E}">
        <p14:creationId xmlns:p14="http://schemas.microsoft.com/office/powerpoint/2010/main" val="1421959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B75AC-B762-40C0-81A6-0C056DD71431}"/>
              </a:ext>
            </a:extLst>
          </p:cNvPr>
          <p:cNvSpPr>
            <a:spLocks noGrp="1"/>
          </p:cNvSpPr>
          <p:nvPr>
            <p:ph type="title"/>
          </p:nvPr>
        </p:nvSpPr>
        <p:spPr>
          <a:xfrm>
            <a:off x="838200" y="1"/>
            <a:ext cx="10515600" cy="779317"/>
          </a:xfrm>
        </p:spPr>
        <p:txBody>
          <a:bodyPr anchor="ctr">
            <a:normAutofit/>
          </a:bodyPr>
          <a:lstStyle/>
          <a:p>
            <a:r>
              <a:rPr lang="en-US"/>
              <a:t>COURSE GOALS REVISITED</a:t>
            </a:r>
          </a:p>
        </p:txBody>
      </p:sp>
      <p:sp>
        <p:nvSpPr>
          <p:cNvPr id="3" name="Content Placeholder 2">
            <a:extLst>
              <a:ext uri="{FF2B5EF4-FFF2-40B4-BE49-F238E27FC236}">
                <a16:creationId xmlns:a16="http://schemas.microsoft.com/office/drawing/2014/main" id="{B5A914D0-FF99-462D-9A3F-CA7FFABE22A0}"/>
              </a:ext>
            </a:extLst>
          </p:cNvPr>
          <p:cNvSpPr>
            <a:spLocks noGrp="1"/>
          </p:cNvSpPr>
          <p:nvPr>
            <p:ph idx="1"/>
          </p:nvPr>
        </p:nvSpPr>
        <p:spPr>
          <a:xfrm>
            <a:off x="838200" y="2627312"/>
            <a:ext cx="10515600" cy="1603375"/>
          </a:xfrm>
        </p:spPr>
        <p:txBody>
          <a:bodyPr>
            <a:normAutofit/>
          </a:bodyPr>
          <a:lstStyle/>
          <a:p>
            <a:pPr marL="0" indent="0">
              <a:buNone/>
            </a:pPr>
            <a:r>
              <a:rPr lang="en-US" dirty="0"/>
              <a:t>Demonstrate a basic knowledge of Analytics related Algebra concepts.</a:t>
            </a:r>
          </a:p>
          <a:p>
            <a:pPr marL="0" indent="0">
              <a:buNone/>
            </a:pPr>
            <a:endParaRPr lang="en-US" dirty="0"/>
          </a:p>
          <a:p>
            <a:pPr marL="0" indent="0">
              <a:buNone/>
            </a:pPr>
            <a:r>
              <a:rPr lang="en-US" dirty="0"/>
              <a:t>Demonstrate an understanding of basic Statistics knowledge.</a:t>
            </a:r>
          </a:p>
        </p:txBody>
      </p:sp>
    </p:spTree>
    <p:extLst>
      <p:ext uri="{BB962C8B-B14F-4D97-AF65-F5344CB8AC3E}">
        <p14:creationId xmlns:p14="http://schemas.microsoft.com/office/powerpoint/2010/main" val="3432952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7178-1429-4FF6-8585-AD764017EF8D}"/>
              </a:ext>
            </a:extLst>
          </p:cNvPr>
          <p:cNvSpPr>
            <a:spLocks noGrp="1"/>
          </p:cNvSpPr>
          <p:nvPr>
            <p:ph type="title"/>
          </p:nvPr>
        </p:nvSpPr>
        <p:spPr>
          <a:xfrm>
            <a:off x="838200" y="1"/>
            <a:ext cx="10515600" cy="779317"/>
          </a:xfrm>
        </p:spPr>
        <p:txBody>
          <a:bodyPr vert="horz" lIns="91440" tIns="45720" rIns="91440" bIns="45720" rtlCol="0" anchor="ctr">
            <a:normAutofit/>
          </a:bodyPr>
          <a:lstStyle/>
          <a:p>
            <a:r>
              <a:rPr lang="en-US" dirty="0"/>
              <a:t>POST-TEST</a:t>
            </a:r>
          </a:p>
        </p:txBody>
      </p:sp>
      <p:sp>
        <p:nvSpPr>
          <p:cNvPr id="5" name="Content Placeholder 4">
            <a:extLst>
              <a:ext uri="{FF2B5EF4-FFF2-40B4-BE49-F238E27FC236}">
                <a16:creationId xmlns:a16="http://schemas.microsoft.com/office/drawing/2014/main" id="{C6B8013A-213D-4D28-B590-03C7C4BF7798}"/>
              </a:ext>
            </a:extLst>
          </p:cNvPr>
          <p:cNvSpPr>
            <a:spLocks noGrp="1"/>
          </p:cNvSpPr>
          <p:nvPr>
            <p:ph idx="1"/>
          </p:nvPr>
        </p:nvSpPr>
        <p:spPr>
          <a:xfrm>
            <a:off x="349321" y="990600"/>
            <a:ext cx="11609797" cy="4978400"/>
          </a:xfrm>
        </p:spPr>
        <p:txBody>
          <a:bodyPr>
            <a:normAutofit fontScale="70000" lnSpcReduction="20000"/>
          </a:bodyPr>
          <a:lstStyle/>
          <a:p>
            <a:pPr marL="609585" indent="-609585">
              <a:buClr>
                <a:schemeClr val="tx1"/>
              </a:buClr>
              <a:buFont typeface="Arial" panose="020B0604020202020204" pitchFamily="34" charset="0"/>
              <a:buChar char="•"/>
            </a:pPr>
            <a:r>
              <a:rPr lang="en-US" sz="3200" dirty="0"/>
              <a:t>2 X 2 + 2 X 2 </a:t>
            </a:r>
            <a:r>
              <a:rPr lang="en-US" sz="3200" dirty="0">
                <a:solidFill>
                  <a:srgbClr val="FF0000"/>
                </a:solidFill>
              </a:rPr>
              <a:t>= 4 + 4 = 8</a:t>
            </a:r>
          </a:p>
          <a:p>
            <a:pPr marL="609585" indent="-609585">
              <a:buClr>
                <a:schemeClr val="tx1"/>
              </a:buClr>
              <a:buFont typeface="Arial" panose="020B0604020202020204" pitchFamily="34" charset="0"/>
              <a:buChar char="•"/>
            </a:pPr>
            <a:r>
              <a:rPr lang="en-US" sz="3200" dirty="0"/>
              <a:t>Rebase the series to the last number:   5, 7, 15, 12, 6  </a:t>
            </a:r>
            <a:r>
              <a:rPr lang="en-US" sz="3200" dirty="0">
                <a:solidFill>
                  <a:srgbClr val="FF0000"/>
                </a:solidFill>
              </a:rPr>
              <a:t>0.83, 1.17, 2.5, 2.0, 1.0</a:t>
            </a:r>
            <a:endParaRPr lang="en-US" sz="3200" dirty="0"/>
          </a:p>
          <a:p>
            <a:pPr marL="609585" indent="-609585">
              <a:buClr>
                <a:schemeClr val="tx1"/>
              </a:buClr>
              <a:buFont typeface="Arial" panose="020B0604020202020204" pitchFamily="34" charset="0"/>
              <a:buChar char="•"/>
            </a:pPr>
            <a:r>
              <a:rPr lang="en-US" sz="3200" dirty="0"/>
              <a:t>What are the first 2 terms of a MA2 for the series above: </a:t>
            </a:r>
            <a:r>
              <a:rPr lang="en-US" sz="3200" dirty="0">
                <a:solidFill>
                  <a:srgbClr val="FF0000"/>
                </a:solidFill>
              </a:rPr>
              <a:t>(5+7)/2, (7+15)/2 = 6, 11</a:t>
            </a:r>
          </a:p>
          <a:p>
            <a:pPr marL="609585" indent="-609585">
              <a:buClr>
                <a:schemeClr val="tx1"/>
              </a:buClr>
              <a:buFont typeface="Arial" panose="020B0604020202020204" pitchFamily="34" charset="0"/>
              <a:buChar char="•"/>
            </a:pPr>
            <a:r>
              <a:rPr lang="en-US" sz="3200" dirty="0"/>
              <a:t>The average is a measure of the </a:t>
            </a:r>
            <a:r>
              <a:rPr lang="en-US" sz="3200" dirty="0">
                <a:solidFill>
                  <a:srgbClr val="FF0000"/>
                </a:solidFill>
              </a:rPr>
              <a:t>central tendency </a:t>
            </a:r>
            <a:r>
              <a:rPr lang="en-US" sz="3200" dirty="0"/>
              <a:t>of a set of data.</a:t>
            </a:r>
          </a:p>
          <a:p>
            <a:pPr marL="609585" indent="-609585">
              <a:buClr>
                <a:schemeClr val="tx1"/>
              </a:buClr>
              <a:buFont typeface="Arial" panose="020B0604020202020204" pitchFamily="34" charset="0"/>
              <a:buChar char="•"/>
            </a:pPr>
            <a:r>
              <a:rPr lang="en-US" sz="3200" dirty="0"/>
              <a:t>The standard deviation is a measure of  </a:t>
            </a:r>
            <a:r>
              <a:rPr lang="en-US" sz="3200" dirty="0">
                <a:solidFill>
                  <a:srgbClr val="FF0000"/>
                </a:solidFill>
              </a:rPr>
              <a:t>how compact or spread out the data is </a:t>
            </a:r>
          </a:p>
          <a:p>
            <a:pPr marL="609585" indent="-609585">
              <a:buClr>
                <a:schemeClr val="tx1"/>
              </a:buClr>
              <a:buFont typeface="Arial" panose="020B0604020202020204" pitchFamily="34" charset="0"/>
              <a:buChar char="•"/>
            </a:pPr>
            <a:r>
              <a:rPr lang="en-US" sz="3200" dirty="0"/>
              <a:t>Given a Normal Distribution with mean=100 and standard deviation=15, what are the Z-scores that include 95% of the data values?  </a:t>
            </a:r>
            <a:r>
              <a:rPr lang="en-US" sz="3200" dirty="0">
                <a:solidFill>
                  <a:srgbClr val="FF0000"/>
                </a:solidFill>
              </a:rPr>
              <a:t>[70, 130]</a:t>
            </a:r>
          </a:p>
          <a:p>
            <a:pPr marL="609585" indent="-609585">
              <a:buClr>
                <a:schemeClr val="tx1"/>
              </a:buClr>
              <a:buFont typeface="Arial" panose="020B0604020202020204" pitchFamily="34" charset="0"/>
              <a:buChar char="•"/>
            </a:pPr>
            <a:r>
              <a:rPr lang="en-US" sz="3200" dirty="0"/>
              <a:t>Explain the Central Limit Theorem? </a:t>
            </a:r>
            <a:r>
              <a:rPr lang="en-US" sz="3200" dirty="0">
                <a:solidFill>
                  <a:srgbClr val="FF0000"/>
                </a:solidFill>
              </a:rPr>
              <a:t>No matter what the distribution of a set of data, the mean of that set of data has a normal distribution.   </a:t>
            </a:r>
          </a:p>
          <a:p>
            <a:pPr marL="0" indent="0">
              <a:buClr>
                <a:schemeClr val="tx1"/>
              </a:buClr>
              <a:buNone/>
            </a:pPr>
            <a:r>
              <a:rPr lang="en-US" sz="3200" dirty="0">
                <a:solidFill>
                  <a:srgbClr val="0070C0"/>
                </a:solidFill>
              </a:rPr>
              <a:t>Advanced</a:t>
            </a:r>
          </a:p>
          <a:p>
            <a:pPr marL="609585" indent="-609585">
              <a:buClr>
                <a:schemeClr val="tx1"/>
              </a:buClr>
              <a:buFont typeface="Arial" panose="020B0604020202020204" pitchFamily="34" charset="0"/>
              <a:buChar char="•"/>
            </a:pPr>
            <a:r>
              <a:rPr lang="en-US" sz="3200" dirty="0">
                <a:solidFill>
                  <a:srgbClr val="0070C0"/>
                </a:solidFill>
              </a:rPr>
              <a:t>Given a data set of 15 values, and we want to conduct a hypothesis test on the mean, should we use the z-score or t-score?  __</a:t>
            </a:r>
          </a:p>
          <a:p>
            <a:pPr marL="609585" indent="-609585">
              <a:buClr>
                <a:schemeClr val="tx1"/>
              </a:buClr>
              <a:buFont typeface="Arial" panose="020B0604020202020204" pitchFamily="34" charset="0"/>
              <a:buChar char="•"/>
            </a:pPr>
            <a:r>
              <a:rPr lang="en-US" sz="3200" dirty="0">
                <a:solidFill>
                  <a:srgbClr val="0070C0"/>
                </a:solidFill>
              </a:rPr>
              <a:t>The most common level of significance used for Confidence Intervals is:  ____</a:t>
            </a:r>
          </a:p>
          <a:p>
            <a:pPr marL="609585" indent="-609585">
              <a:buClr>
                <a:schemeClr val="tx1"/>
              </a:buClr>
              <a:buFont typeface="Arial" panose="020B0604020202020204" pitchFamily="34" charset="0"/>
              <a:buChar char="•"/>
            </a:pPr>
            <a:endParaRPr lang="en-US" sz="3400" b="1" dirty="0"/>
          </a:p>
          <a:p>
            <a:pPr marL="609585" indent="-609585">
              <a:buClr>
                <a:schemeClr val="tx1"/>
              </a:buClr>
              <a:buFont typeface="Arial" panose="020B0604020202020204" pitchFamily="34" charset="0"/>
              <a:buChar char="•"/>
            </a:pPr>
            <a:endParaRPr lang="en-US" sz="3400" b="1" dirty="0"/>
          </a:p>
          <a:p>
            <a:pPr marL="609585" indent="-609585">
              <a:buClr>
                <a:schemeClr val="tx1"/>
              </a:buClr>
              <a:buFont typeface="Arial" panose="020B0604020202020204" pitchFamily="34" charset="0"/>
              <a:buChar char="•"/>
            </a:pPr>
            <a:endParaRPr lang="en-US" sz="3400" b="1" dirty="0"/>
          </a:p>
          <a:p>
            <a:pPr marL="609585" indent="-609585">
              <a:buClr>
                <a:schemeClr val="tx1"/>
              </a:buClr>
              <a:buFont typeface="Arial" panose="020B0604020202020204" pitchFamily="34" charset="0"/>
              <a:buChar char="•"/>
            </a:pPr>
            <a:endParaRPr lang="en-US" sz="2200" dirty="0"/>
          </a:p>
          <a:p>
            <a:pPr marL="609585" indent="-609585">
              <a:buClr>
                <a:schemeClr val="tx1"/>
              </a:buClr>
              <a:buFont typeface="Arial" panose="020B0604020202020204" pitchFamily="34" charset="0"/>
              <a:buChar char="•"/>
            </a:pPr>
            <a:endParaRPr lang="en-US" sz="2200" dirty="0"/>
          </a:p>
          <a:p>
            <a:pPr marL="609585" indent="-609585">
              <a:buClr>
                <a:schemeClr val="tx1"/>
              </a:buClr>
              <a:buFont typeface="Arial" panose="020B0604020202020204" pitchFamily="34" charset="0"/>
              <a:buChar char="•"/>
            </a:pPr>
            <a:endParaRPr lang="en-US" sz="2200" dirty="0"/>
          </a:p>
        </p:txBody>
      </p:sp>
    </p:spTree>
    <p:extLst>
      <p:ext uri="{BB962C8B-B14F-4D97-AF65-F5344CB8AC3E}">
        <p14:creationId xmlns:p14="http://schemas.microsoft.com/office/powerpoint/2010/main" val="1201676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E1D92A-E3E4-48D6-B40C-E7B7AD095190}"/>
              </a:ext>
            </a:extLst>
          </p:cNvPr>
          <p:cNvSpPr>
            <a:spLocks noGrp="1"/>
          </p:cNvSpPr>
          <p:nvPr>
            <p:ph type="title"/>
          </p:nvPr>
        </p:nvSpPr>
        <p:spPr/>
        <p:txBody>
          <a:bodyPr/>
          <a:lstStyle/>
          <a:p>
            <a:r>
              <a:rPr lang="en-US"/>
              <a:t>ALGEBRA ON A PAGE</a:t>
            </a:r>
          </a:p>
        </p:txBody>
      </p:sp>
      <mc:AlternateContent xmlns:mc="http://schemas.openxmlformats.org/markup-compatibility/2006" xmlns:a14="http://schemas.microsoft.com/office/drawing/2010/main">
        <mc:Choice Requires="a14">
          <p:sp>
            <p:nvSpPr>
              <p:cNvPr id="4" name="Content Placeholder 9">
                <a:extLst>
                  <a:ext uri="{FF2B5EF4-FFF2-40B4-BE49-F238E27FC236}">
                    <a16:creationId xmlns:a16="http://schemas.microsoft.com/office/drawing/2014/main" id="{B84CD17B-00D6-7928-3E65-92FCD4A7D737}"/>
                  </a:ext>
                </a:extLst>
              </p:cNvPr>
              <p:cNvSpPr>
                <a:spLocks noGrp="1"/>
              </p:cNvSpPr>
              <p:nvPr>
                <p:ph idx="1"/>
              </p:nvPr>
            </p:nvSpPr>
            <p:spPr>
              <a:xfrm>
                <a:off x="283779" y="954864"/>
                <a:ext cx="2196018" cy="2079200"/>
              </a:xfrm>
              <a:ln>
                <a:solidFill>
                  <a:schemeClr val="accent1"/>
                </a:solidFill>
              </a:ln>
            </p:spPr>
            <p:txBody>
              <a:bodyPr anchor="ctr">
                <a:normAutofit/>
              </a:bodyPr>
              <a:lstStyle/>
              <a:p>
                <a:pPr marL="0" indent="0">
                  <a:buNone/>
                </a:pPr>
                <a:r>
                  <a:rPr lang="en-US" sz="1200" b="1" dirty="0"/>
                  <a:t>Multiplication  </a:t>
                </a:r>
                <a14:m>
                  <m:oMath xmlns:m="http://schemas.openxmlformats.org/officeDocument/2006/math">
                    <m:r>
                      <a:rPr lang="en-US" sz="1200" i="1">
                        <a:latin typeface="Cambria Math" panose="02040503050406030204" pitchFamily="18" charset="0"/>
                        <a:ea typeface="Cambria Math" panose="02040503050406030204" pitchFamily="18" charset="0"/>
                      </a:rPr>
                      <m:t>∗</m:t>
                    </m:r>
                  </m:oMath>
                </a14:m>
                <a:r>
                  <a:rPr lang="en-US" sz="1200" dirty="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m:t>
                    </m:r>
                  </m:oMath>
                </a14:m>
                <a:r>
                  <a:rPr lang="en-US" sz="1200" dirty="0">
                    <a:ea typeface="Cambria Math" panose="02040503050406030204" pitchFamily="18" charset="0"/>
                  </a:rPr>
                  <a:t> , </a:t>
                </a:r>
                <a14:m>
                  <m:oMath xmlns:m="http://schemas.openxmlformats.org/officeDocument/2006/math">
                    <m:r>
                      <a:rPr lang="en-US" sz="1200" b="0" i="1" smtClean="0">
                        <a:latin typeface="Cambria Math" panose="02040503050406030204" pitchFamily="18" charset="0"/>
                        <a:ea typeface="Cambria Math" panose="02040503050406030204" pitchFamily="18" charset="0"/>
                      </a:rPr>
                      <m:t>∙</m:t>
                    </m:r>
                  </m:oMath>
                </a14:m>
                <a:endParaRPr lang="en-US" sz="1200" dirty="0"/>
              </a:p>
              <a:p>
                <a:pPr marL="0" indent="0">
                  <a:buNone/>
                </a:pPr>
                <a:r>
                  <a:rPr lang="en-US" sz="1200" b="1" dirty="0"/>
                  <a:t>Division	    / ,  </a:t>
                </a:r>
                <a14:m>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𝑎</m:t>
                        </m:r>
                      </m:num>
                      <m:den>
                        <m:r>
                          <a:rPr lang="en-US" sz="1200" b="0" i="1" smtClean="0">
                            <a:latin typeface="Cambria Math" panose="02040503050406030204" pitchFamily="18" charset="0"/>
                            <a:ea typeface="Cambria Math" panose="02040503050406030204" pitchFamily="18" charset="0"/>
                          </a:rPr>
                          <m:t>𝑏</m:t>
                        </m:r>
                      </m:den>
                    </m:f>
                  </m:oMath>
                </a14:m>
                <a:r>
                  <a:rPr lang="en-US" sz="1200" dirty="0"/>
                  <a:t> , </a:t>
                </a:r>
                <a14:m>
                  <m:oMath xmlns:m="http://schemas.openxmlformats.org/officeDocument/2006/math">
                    <m:r>
                      <a:rPr lang="en-US" sz="1200" i="1" smtClean="0">
                        <a:latin typeface="Cambria Math" panose="02040503050406030204" pitchFamily="18" charset="0"/>
                        <a:ea typeface="Cambria Math" panose="02040503050406030204" pitchFamily="18" charset="0"/>
                      </a:rPr>
                      <m:t>÷</m:t>
                    </m:r>
                  </m:oMath>
                </a14:m>
                <a:r>
                  <a:rPr lang="en-US" sz="1200" dirty="0"/>
                  <a:t> </a:t>
                </a:r>
              </a:p>
              <a:p>
                <a:pPr marL="0" indent="0">
                  <a:buNone/>
                </a:pPr>
                <a:r>
                  <a:rPr lang="en-US" sz="1200" b="1" dirty="0"/>
                  <a:t>Parentheses	   ( )</a:t>
                </a:r>
              </a:p>
              <a:p>
                <a:pPr marL="0" indent="0">
                  <a:buNone/>
                </a:pPr>
                <a:r>
                  <a:rPr lang="en-US" sz="1200" b="1" dirty="0"/>
                  <a:t>Brackets	   [ ],  { }</a:t>
                </a:r>
              </a:p>
              <a:p>
                <a:pPr marL="0" indent="0">
                  <a:buNone/>
                </a:pPr>
                <a:r>
                  <a:rPr lang="en-US" sz="1200" b="1" dirty="0"/>
                  <a:t>Exponents    </a:t>
                </a:r>
                <a14:m>
                  <m:oMath xmlns:m="http://schemas.openxmlformats.org/officeDocument/2006/math">
                    <m:r>
                      <a:rPr lang="en-US" sz="1200" b="1" i="1">
                        <a:latin typeface="Cambria Math" panose="02040503050406030204" pitchFamily="18" charset="0"/>
                      </a:rPr>
                      <m:t>𝒙</m:t>
                    </m:r>
                  </m:oMath>
                </a14:m>
                <a:r>
                  <a:rPr lang="en-US" sz="1200" b="1" i="1" baseline="30000" dirty="0"/>
                  <a:t> </a:t>
                </a:r>
                <a:r>
                  <a:rPr lang="en-US" sz="1200" b="1" dirty="0"/>
                  <a:t>^ 2, </a:t>
                </a:r>
                <a14:m>
                  <m:oMath xmlns:m="http://schemas.openxmlformats.org/officeDocument/2006/math">
                    <m:r>
                      <a:rPr lang="en-US" sz="1200" b="1" i="1">
                        <a:latin typeface="Cambria Math" panose="02040503050406030204" pitchFamily="18" charset="0"/>
                      </a:rPr>
                      <m:t>𝒙</m:t>
                    </m:r>
                  </m:oMath>
                </a14:m>
                <a:r>
                  <a:rPr lang="en-US" sz="1200" b="1" baseline="30000" dirty="0"/>
                  <a:t>2</a:t>
                </a:r>
                <a:r>
                  <a:rPr lang="en-US" sz="1200" b="1" dirty="0"/>
                  <a:t>, </a:t>
                </a:r>
                <a14:m>
                  <m:oMath xmlns:m="http://schemas.openxmlformats.org/officeDocument/2006/math">
                    <m:r>
                      <a:rPr lang="en-US" sz="1200" b="1" i="1">
                        <a:latin typeface="Cambria Math" panose="02040503050406030204" pitchFamily="18" charset="0"/>
                      </a:rPr>
                      <m:t>𝒙</m:t>
                    </m:r>
                  </m:oMath>
                </a14:m>
                <a:r>
                  <a:rPr lang="en-US" sz="1200" b="1" i="1" baseline="30000" dirty="0"/>
                  <a:t> </a:t>
                </a:r>
                <a:r>
                  <a:rPr lang="en-US" sz="1200" b="1" dirty="0"/>
                  <a:t>** 2</a:t>
                </a:r>
              </a:p>
              <a:p>
                <a:pPr marL="0" indent="0">
                  <a:buNone/>
                </a:pPr>
                <a:r>
                  <a:rPr lang="en-US" sz="1200" b="1" dirty="0"/>
                  <a:t>Subscripts	 </a:t>
                </a:r>
                <a14:m>
                  <m:oMath xmlns:m="http://schemas.openxmlformats.org/officeDocument/2006/math">
                    <m:r>
                      <a:rPr lang="en-US" sz="1200" b="1" i="0" smtClean="0">
                        <a:latin typeface="Cambria Math" panose="02040503050406030204" pitchFamily="18" charset="0"/>
                      </a:rPr>
                      <m:t>  </m:t>
                    </m:r>
                    <m:r>
                      <a:rPr lang="en-US" sz="1200" b="1" i="1">
                        <a:latin typeface="Cambria Math" panose="02040503050406030204" pitchFamily="18" charset="0"/>
                      </a:rPr>
                      <m:t>𝒙</m:t>
                    </m:r>
                    <m:r>
                      <a:rPr lang="en-US" sz="1200" b="1" i="1">
                        <a:latin typeface="Cambria Math" panose="02040503050406030204" pitchFamily="18" charset="0"/>
                      </a:rPr>
                      <m:t> </m:t>
                    </m:r>
                  </m:oMath>
                </a14:m>
                <a:r>
                  <a:rPr lang="en-US" sz="1200" b="1" baseline="-25000" dirty="0"/>
                  <a:t>1</a:t>
                </a:r>
                <a:r>
                  <a:rPr lang="en-US" sz="1200" b="1" dirty="0"/>
                  <a:t>, </a:t>
                </a:r>
                <a14:m>
                  <m:oMath xmlns:m="http://schemas.openxmlformats.org/officeDocument/2006/math">
                    <m:r>
                      <a:rPr lang="en-US" sz="1200" b="1" i="1">
                        <a:latin typeface="Cambria Math" panose="02040503050406030204" pitchFamily="18" charset="0"/>
                      </a:rPr>
                      <m:t>𝒙</m:t>
                    </m:r>
                    <m:r>
                      <a:rPr lang="en-US" sz="1200" b="1" i="1">
                        <a:latin typeface="Cambria Math" panose="02040503050406030204" pitchFamily="18" charset="0"/>
                      </a:rPr>
                      <m:t> </m:t>
                    </m:r>
                  </m:oMath>
                </a14:m>
                <a:r>
                  <a:rPr lang="en-US" sz="1200" b="1" baseline="-25000" dirty="0"/>
                  <a:t>2</a:t>
                </a:r>
                <a:r>
                  <a:rPr lang="en-US" sz="1200" b="1" dirty="0"/>
                  <a:t>, </a:t>
                </a:r>
                <a14:m>
                  <m:oMath xmlns:m="http://schemas.openxmlformats.org/officeDocument/2006/math">
                    <m:r>
                      <a:rPr lang="en-US" sz="1200" b="1" i="1">
                        <a:latin typeface="Cambria Math" panose="02040503050406030204" pitchFamily="18" charset="0"/>
                      </a:rPr>
                      <m:t>𝒙</m:t>
                    </m:r>
                    <m:r>
                      <a:rPr lang="en-US" sz="1200" b="1" i="1">
                        <a:latin typeface="Cambria Math" panose="02040503050406030204" pitchFamily="18" charset="0"/>
                      </a:rPr>
                      <m:t> </m:t>
                    </m:r>
                  </m:oMath>
                </a14:m>
                <a:r>
                  <a:rPr lang="en-US" sz="1200" b="1" baseline="-25000" dirty="0"/>
                  <a:t>3</a:t>
                </a:r>
              </a:p>
            </p:txBody>
          </p:sp>
        </mc:Choice>
        <mc:Fallback xmlns="">
          <p:sp>
            <p:nvSpPr>
              <p:cNvPr id="4" name="Content Placeholder 9">
                <a:extLst>
                  <a:ext uri="{FF2B5EF4-FFF2-40B4-BE49-F238E27FC236}">
                    <a16:creationId xmlns:a16="http://schemas.microsoft.com/office/drawing/2014/main" id="{B84CD17B-00D6-7928-3E65-92FCD4A7D737}"/>
                  </a:ext>
                </a:extLst>
              </p:cNvPr>
              <p:cNvSpPr>
                <a:spLocks noGrp="1" noRot="1" noChangeAspect="1" noMove="1" noResize="1" noEditPoints="1" noAdjustHandles="1" noChangeArrowheads="1" noChangeShapeType="1" noTextEdit="1"/>
              </p:cNvSpPr>
              <p:nvPr>
                <p:ph idx="1"/>
              </p:nvPr>
            </p:nvSpPr>
            <p:spPr>
              <a:xfrm>
                <a:off x="283779" y="954864"/>
                <a:ext cx="2196018" cy="2079200"/>
              </a:xfrm>
              <a:blipFill>
                <a:blip r:embed="rId3"/>
                <a:stretch>
                  <a:fillRect/>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2C0F7EDD-8564-CB78-1AE5-019DAD1687FC}"/>
                  </a:ext>
                </a:extLst>
              </p:cNvPr>
              <p:cNvSpPr txBox="1">
                <a:spLocks/>
              </p:cNvSpPr>
              <p:nvPr/>
            </p:nvSpPr>
            <p:spPr>
              <a:xfrm>
                <a:off x="283779" y="3271970"/>
                <a:ext cx="2050053" cy="2474259"/>
              </a:xfrm>
              <a:prstGeom prst="rect">
                <a:avLst/>
              </a:prstGeom>
              <a:ln>
                <a:solidFill>
                  <a:schemeClr val="accent1"/>
                </a:solidFill>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chemeClr val="accent6"/>
                  </a:buClr>
                  <a:buFont typeface="Arial" panose="020B0604020202020204" pitchFamily="34" charset="0"/>
                  <a:buChar char="•"/>
                  <a:defRPr sz="2400" b="0" i="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6"/>
                  </a:buClr>
                  <a:buFont typeface="Arial" panose="020B0604020202020204" pitchFamily="34" charset="0"/>
                  <a:buChar char="•"/>
                  <a:defRPr sz="2000" b="0" i="0" kern="1200">
                    <a:solidFill>
                      <a:schemeClr val="bg2">
                        <a:lumMod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accent6"/>
                  </a:buClr>
                  <a:buFont typeface="Arial" panose="020B0604020202020204" pitchFamily="34" charset="0"/>
                  <a:buChar char="•"/>
                  <a:defRPr sz="1800" b="0" i="0" kern="1200">
                    <a:solidFill>
                      <a:schemeClr val="bg2">
                        <a:lumMod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b="0" i="0" kern="1200">
                    <a:solidFill>
                      <a:schemeClr val="bg2">
                        <a:lumMod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400" b="0" i="0" kern="1200">
                    <a:solidFill>
                      <a:schemeClr val="bg2">
                        <a:lumMod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400" b="1" u="sng" dirty="0">
                    <a:highlight>
                      <a:srgbClr val="FFFF00"/>
                    </a:highlight>
                  </a:rPr>
                  <a:t>Logical Symbols</a:t>
                </a:r>
              </a:p>
              <a:p>
                <a:pPr marL="0" indent="0">
                  <a:buFont typeface="Arial" panose="020B0604020202020204" pitchFamily="34" charset="0"/>
                  <a:buNone/>
                </a:pPr>
                <a14:m>
                  <m:oMath xmlns:m="http://schemas.openxmlformats.org/officeDocument/2006/math">
                    <m:r>
                      <a:rPr lang="en-US" sz="1400" i="1">
                        <a:latin typeface="Cambria Math" panose="02040503050406030204" pitchFamily="18" charset="0"/>
                        <a:ea typeface="Cambria Math" panose="02040503050406030204" pitchFamily="18" charset="0"/>
                      </a:rPr>
                      <m:t>=</m:t>
                    </m:r>
                  </m:oMath>
                </a14:m>
                <a:r>
                  <a:rPr lang="en-US" sz="1400" dirty="0">
                    <a:latin typeface="Cambria Math" panose="02040503050406030204" pitchFamily="18" charset="0"/>
                    <a:ea typeface="Cambria Math" panose="02040503050406030204" pitchFamily="18" charset="0"/>
                  </a:rPr>
                  <a:t> Equal to</a:t>
                </a:r>
              </a:p>
              <a:p>
                <a:pPr marL="0" indent="0">
                  <a:buFont typeface="Arial" panose="020B0604020202020204" pitchFamily="34" charset="0"/>
                  <a:buNone/>
                </a:pPr>
                <a14:m>
                  <m:oMath xmlns:m="http://schemas.openxmlformats.org/officeDocument/2006/math">
                    <m:r>
                      <a:rPr lang="en-US" sz="1400" i="1">
                        <a:latin typeface="Cambria Math" panose="02040503050406030204" pitchFamily="18" charset="0"/>
                        <a:ea typeface="Cambria Math" panose="02040503050406030204" pitchFamily="18" charset="0"/>
                      </a:rPr>
                      <m:t>≠</m:t>
                    </m:r>
                  </m:oMath>
                </a14:m>
                <a:r>
                  <a:rPr lang="en-US" sz="1400" dirty="0">
                    <a:latin typeface="Cambria Math" panose="02040503050406030204" pitchFamily="18" charset="0"/>
                    <a:ea typeface="Cambria Math" panose="02040503050406030204" pitchFamily="18" charset="0"/>
                  </a:rPr>
                  <a:t> Not Equal to</a:t>
                </a:r>
              </a:p>
              <a:p>
                <a:pPr marL="0" indent="0">
                  <a:buFont typeface="Arial" panose="020B0604020202020204" pitchFamily="34" charset="0"/>
                  <a:buNone/>
                </a:pPr>
                <a:r>
                  <a:rPr lang="en-US" sz="1400" dirty="0">
                    <a:latin typeface="Cambria Math" panose="02040503050406030204" pitchFamily="18" charset="0"/>
                    <a:ea typeface="Cambria Math" panose="02040503050406030204" pitchFamily="18" charset="0"/>
                  </a:rPr>
                  <a:t>≤ Less than or equal to</a:t>
                </a:r>
                <a:endParaRPr lang="en-US" sz="1400" i="1" dirty="0">
                  <a:latin typeface="Cambria Math" panose="02040503050406030204" pitchFamily="18" charset="0"/>
                  <a:ea typeface="Cambria Math" panose="02040503050406030204" pitchFamily="18" charset="0"/>
                </a:endParaRPr>
              </a:p>
              <a:p>
                <a:pPr marL="0" indent="0">
                  <a:buFont typeface="Arial" panose="020B0604020202020204" pitchFamily="34" charset="0"/>
                  <a:buNone/>
                </a:pPr>
                <a14:m>
                  <m:oMath xmlns:m="http://schemas.openxmlformats.org/officeDocument/2006/math">
                    <m:r>
                      <a:rPr lang="en-US" sz="1400" i="1">
                        <a:latin typeface="Cambria Math" panose="02040503050406030204" pitchFamily="18" charset="0"/>
                        <a:ea typeface="Cambria Math" panose="02040503050406030204" pitchFamily="18" charset="0"/>
                      </a:rPr>
                      <m:t>≥</m:t>
                    </m:r>
                  </m:oMath>
                </a14:m>
                <a:r>
                  <a:rPr lang="en-US" sz="1400" dirty="0"/>
                  <a:t> Greater than or equal to</a:t>
                </a:r>
                <a:endParaRPr lang="en-US" sz="1400" i="1" dirty="0">
                  <a:latin typeface="Cambria Math" panose="02040503050406030204" pitchFamily="18" charset="0"/>
                  <a:ea typeface="Cambria Math" panose="02040503050406030204" pitchFamily="18" charset="0"/>
                </a:endParaRPr>
              </a:p>
              <a:p>
                <a:pPr marL="0" indent="0">
                  <a:buFont typeface="Arial" panose="020B0604020202020204" pitchFamily="34" charset="0"/>
                  <a:buNone/>
                </a:pPr>
                <a14:m>
                  <m:oMath xmlns:m="http://schemas.openxmlformats.org/officeDocument/2006/math">
                    <m:r>
                      <a:rPr lang="en-US" sz="1400" i="1">
                        <a:latin typeface="Cambria Math" panose="02040503050406030204" pitchFamily="18" charset="0"/>
                        <a:ea typeface="Cambria Math" panose="02040503050406030204" pitchFamily="18" charset="0"/>
                      </a:rPr>
                      <m:t>&lt;</m:t>
                    </m:r>
                  </m:oMath>
                </a14:m>
                <a:r>
                  <a:rPr lang="en-US" sz="1400" dirty="0"/>
                  <a:t> Less than</a:t>
                </a:r>
                <a:endParaRPr lang="en-US" sz="1400" i="1" dirty="0">
                  <a:latin typeface="Cambria Math" panose="02040503050406030204" pitchFamily="18" charset="0"/>
                  <a:ea typeface="Cambria Math" panose="02040503050406030204" pitchFamily="18" charset="0"/>
                </a:endParaRPr>
              </a:p>
              <a:p>
                <a:pPr marL="0" indent="0">
                  <a:buFont typeface="Arial" panose="020B0604020202020204" pitchFamily="34" charset="0"/>
                  <a:buNone/>
                </a:pPr>
                <a14:m>
                  <m:oMath xmlns:m="http://schemas.openxmlformats.org/officeDocument/2006/math">
                    <m:r>
                      <a:rPr lang="en-US" sz="1400" i="1">
                        <a:latin typeface="Cambria Math" panose="02040503050406030204" pitchFamily="18" charset="0"/>
                        <a:ea typeface="Cambria Math" panose="02040503050406030204" pitchFamily="18" charset="0"/>
                      </a:rPr>
                      <m:t>&gt;</m:t>
                    </m:r>
                  </m:oMath>
                </a14:m>
                <a:r>
                  <a:rPr lang="en-US" sz="1400" dirty="0"/>
                  <a:t> Greater than</a:t>
                </a:r>
                <a:endParaRPr lang="en-US" sz="1000" dirty="0"/>
              </a:p>
            </p:txBody>
          </p:sp>
        </mc:Choice>
        <mc:Fallback xmlns="">
          <p:sp>
            <p:nvSpPr>
              <p:cNvPr id="5" name="Content Placeholder 2">
                <a:extLst>
                  <a:ext uri="{FF2B5EF4-FFF2-40B4-BE49-F238E27FC236}">
                    <a16:creationId xmlns:a16="http://schemas.microsoft.com/office/drawing/2014/main" id="{2C0F7EDD-8564-CB78-1AE5-019DAD1687FC}"/>
                  </a:ext>
                </a:extLst>
              </p:cNvPr>
              <p:cNvSpPr txBox="1">
                <a:spLocks noRot="1" noChangeAspect="1" noMove="1" noResize="1" noEditPoints="1" noAdjustHandles="1" noChangeArrowheads="1" noChangeShapeType="1" noTextEdit="1"/>
              </p:cNvSpPr>
              <p:nvPr/>
            </p:nvSpPr>
            <p:spPr>
              <a:xfrm>
                <a:off x="283779" y="3271970"/>
                <a:ext cx="2050053" cy="2474259"/>
              </a:xfrm>
              <a:prstGeom prst="rect">
                <a:avLst/>
              </a:prstGeom>
              <a:blipFill>
                <a:blip r:embed="rId4"/>
                <a:stretch>
                  <a:fillRect l="-592" r="-2959" b="-490"/>
                </a:stretch>
              </a:blipFill>
              <a:ln>
                <a:solidFill>
                  <a:schemeClr val="accent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D69F20C2-7082-A4DD-6131-DA2C20151FEA}"/>
              </a:ext>
            </a:extLst>
          </p:cNvPr>
          <p:cNvSpPr txBox="1">
            <a:spLocks/>
          </p:cNvSpPr>
          <p:nvPr/>
        </p:nvSpPr>
        <p:spPr>
          <a:xfrm>
            <a:off x="9027559" y="5130695"/>
            <a:ext cx="3046216" cy="615534"/>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6"/>
              </a:buClr>
              <a:buFont typeface="Arial" panose="020B0604020202020204" pitchFamily="34" charset="0"/>
              <a:buChar char="•"/>
              <a:defRPr sz="2400" b="0" i="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6"/>
              </a:buClr>
              <a:buFont typeface="Arial" panose="020B0604020202020204" pitchFamily="34" charset="0"/>
              <a:buChar char="•"/>
              <a:defRPr sz="2000" b="0" i="0" kern="1200">
                <a:solidFill>
                  <a:schemeClr val="bg2">
                    <a:lumMod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accent6"/>
              </a:buClr>
              <a:buFont typeface="Arial" panose="020B0604020202020204" pitchFamily="34" charset="0"/>
              <a:buChar char="•"/>
              <a:defRPr sz="1800" b="0" i="0" kern="1200">
                <a:solidFill>
                  <a:schemeClr val="bg2">
                    <a:lumMod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b="0" i="0" kern="1200">
                <a:solidFill>
                  <a:schemeClr val="bg2">
                    <a:lumMod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400" b="0" i="0" kern="1200">
                <a:solidFill>
                  <a:schemeClr val="bg2">
                    <a:lumMod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dirty="0">
                <a:highlight>
                  <a:srgbClr val="FFFF00"/>
                </a:highlight>
              </a:rPr>
              <a:t>Square</a:t>
            </a:r>
            <a:r>
              <a:rPr lang="en-US" sz="1200" dirty="0"/>
              <a:t>:  number multiplied to itself.</a:t>
            </a:r>
          </a:p>
          <a:p>
            <a:pPr marL="0" indent="0">
              <a:buNone/>
            </a:pPr>
            <a:r>
              <a:rPr lang="en-US" sz="1200" b="1" dirty="0">
                <a:highlight>
                  <a:srgbClr val="FFFF00"/>
                </a:highlight>
              </a:rPr>
              <a:t>Exponents</a:t>
            </a:r>
            <a:r>
              <a:rPr lang="en-US" sz="1200" dirty="0">
                <a:highlight>
                  <a:srgbClr val="FFFF00"/>
                </a:highlight>
              </a:rPr>
              <a:t>:</a:t>
            </a:r>
            <a:r>
              <a:rPr lang="en-US" sz="1200" dirty="0"/>
              <a:t>  apply multiplication </a:t>
            </a:r>
            <a:r>
              <a:rPr lang="en-US" sz="1200" i="1" dirty="0"/>
              <a:t>n</a:t>
            </a:r>
            <a:r>
              <a:rPr lang="en-US" sz="1200" dirty="0"/>
              <a:t> times.</a:t>
            </a:r>
          </a:p>
        </p:txBody>
      </p:sp>
      <p:sp>
        <p:nvSpPr>
          <p:cNvPr id="11" name="TextBox 10">
            <a:extLst>
              <a:ext uri="{FF2B5EF4-FFF2-40B4-BE49-F238E27FC236}">
                <a16:creationId xmlns:a16="http://schemas.microsoft.com/office/drawing/2014/main" id="{FCA834DD-0FE6-EE95-6613-08D0B7486308}"/>
              </a:ext>
            </a:extLst>
          </p:cNvPr>
          <p:cNvSpPr txBox="1"/>
          <p:nvPr/>
        </p:nvSpPr>
        <p:spPr>
          <a:xfrm>
            <a:off x="9430945" y="3429000"/>
            <a:ext cx="2239444" cy="1015663"/>
          </a:xfrm>
          <a:prstGeom prst="rect">
            <a:avLst/>
          </a:prstGeom>
          <a:noFill/>
          <a:ln>
            <a:solidFill>
              <a:schemeClr val="accent1"/>
            </a:solidFill>
          </a:ln>
        </p:spPr>
        <p:txBody>
          <a:bodyPr wrap="square">
            <a:spAutoFit/>
          </a:bodyPr>
          <a:lstStyle/>
          <a:p>
            <a:pPr marL="0" indent="0" algn="ctr">
              <a:buNone/>
            </a:pPr>
            <a:r>
              <a:rPr lang="en-US" sz="1200" b="1" u="sng" dirty="0">
                <a:solidFill>
                  <a:schemeClr val="bg2">
                    <a:lumMod val="10000"/>
                  </a:schemeClr>
                </a:solidFill>
                <a:highlight>
                  <a:srgbClr val="FFFF00"/>
                </a:highlight>
                <a:latin typeface="Arial" panose="020B0604020202020204" pitchFamily="34" charset="0"/>
                <a:cs typeface="Arial" panose="020B0604020202020204" pitchFamily="34" charset="0"/>
              </a:rPr>
              <a:t>Order of Operations</a:t>
            </a:r>
          </a:p>
          <a:p>
            <a:pPr algn="ctr"/>
            <a:r>
              <a:rPr lang="en-US" sz="1200" dirty="0">
                <a:solidFill>
                  <a:schemeClr val="bg2">
                    <a:lumMod val="10000"/>
                  </a:schemeClr>
                </a:solidFill>
                <a:latin typeface="Arial" panose="020B0604020202020204" pitchFamily="34" charset="0"/>
                <a:cs typeface="Arial" panose="020B0604020202020204" pitchFamily="34" charset="0"/>
              </a:rPr>
              <a:t>Parenthesis</a:t>
            </a:r>
          </a:p>
          <a:p>
            <a:pPr algn="ctr"/>
            <a:r>
              <a:rPr lang="en-US" sz="1200" dirty="0">
                <a:solidFill>
                  <a:schemeClr val="bg2">
                    <a:lumMod val="10000"/>
                  </a:schemeClr>
                </a:solidFill>
                <a:latin typeface="Arial" panose="020B0604020202020204" pitchFamily="34" charset="0"/>
                <a:cs typeface="Arial" panose="020B0604020202020204" pitchFamily="34" charset="0"/>
              </a:rPr>
              <a:t>Exponents</a:t>
            </a:r>
          </a:p>
          <a:p>
            <a:pPr algn="ctr"/>
            <a:r>
              <a:rPr lang="en-US" sz="1200" dirty="0">
                <a:solidFill>
                  <a:schemeClr val="bg2">
                    <a:lumMod val="10000"/>
                  </a:schemeClr>
                </a:solidFill>
                <a:latin typeface="Arial" panose="020B0604020202020204" pitchFamily="34" charset="0"/>
                <a:cs typeface="Arial" panose="020B0604020202020204" pitchFamily="34" charset="0"/>
              </a:rPr>
              <a:t>Multiplication/Division</a:t>
            </a:r>
          </a:p>
          <a:p>
            <a:pPr algn="ctr"/>
            <a:r>
              <a:rPr lang="en-US" sz="1200" dirty="0">
                <a:solidFill>
                  <a:schemeClr val="bg2">
                    <a:lumMod val="10000"/>
                  </a:schemeClr>
                </a:solidFill>
                <a:latin typeface="Arial" panose="020B0604020202020204" pitchFamily="34" charset="0"/>
                <a:cs typeface="Arial" panose="020B0604020202020204" pitchFamily="34" charset="0"/>
              </a:rPr>
              <a:t>Addition/Subtraction</a:t>
            </a:r>
            <a:endParaRPr lang="en-US" sz="1000" dirty="0">
              <a:solidFill>
                <a:schemeClr val="bg2">
                  <a:lumMod val="10000"/>
                </a:schemeClr>
              </a:solidFill>
              <a:latin typeface="Arial" panose="020B0604020202020204" pitchFamily="34" charset="0"/>
              <a:cs typeface="Arial" panose="020B0604020202020204" pitchFamily="34" charset="0"/>
            </a:endParaRPr>
          </a:p>
        </p:txBody>
      </p:sp>
      <p:sp>
        <p:nvSpPr>
          <p:cNvPr id="14" name="Content Placeholder 2">
            <a:extLst>
              <a:ext uri="{FF2B5EF4-FFF2-40B4-BE49-F238E27FC236}">
                <a16:creationId xmlns:a16="http://schemas.microsoft.com/office/drawing/2014/main" id="{0A9FB5D9-7EAA-0AE7-EB8A-75A1E0853C93}"/>
              </a:ext>
            </a:extLst>
          </p:cNvPr>
          <p:cNvSpPr txBox="1">
            <a:spLocks/>
          </p:cNvSpPr>
          <p:nvPr/>
        </p:nvSpPr>
        <p:spPr>
          <a:xfrm>
            <a:off x="2595251" y="3085600"/>
            <a:ext cx="3438660" cy="995525"/>
          </a:xfrm>
          <a:prstGeom prst="rect">
            <a:avLst/>
          </a:prstGeom>
          <a:ln>
            <a:solidFill>
              <a:schemeClr val="accent1"/>
            </a:solidFill>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Clr>
                <a:schemeClr val="accent6"/>
              </a:buClr>
              <a:buFont typeface="Arial" panose="020B0604020202020204" pitchFamily="34" charset="0"/>
              <a:buChar char="•"/>
              <a:defRPr sz="2400" b="0" i="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6"/>
              </a:buClr>
              <a:buFont typeface="Arial" panose="020B0604020202020204" pitchFamily="34" charset="0"/>
              <a:buChar char="•"/>
              <a:defRPr sz="2000" b="0" i="0" kern="1200">
                <a:solidFill>
                  <a:schemeClr val="bg2">
                    <a:lumMod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accent6"/>
              </a:buClr>
              <a:buFont typeface="Arial" panose="020B0604020202020204" pitchFamily="34" charset="0"/>
              <a:buChar char="•"/>
              <a:defRPr sz="1800" b="0" i="0" kern="1200">
                <a:solidFill>
                  <a:schemeClr val="bg2">
                    <a:lumMod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b="0" i="0" kern="1200">
                <a:solidFill>
                  <a:schemeClr val="bg2">
                    <a:lumMod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400" b="0" i="0" kern="1200">
                <a:solidFill>
                  <a:schemeClr val="bg2">
                    <a:lumMod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b="1" u="sng" dirty="0">
                <a:highlight>
                  <a:srgbClr val="FFFF00"/>
                </a:highlight>
              </a:rPr>
              <a:t>Orders of Magnitude &amp; Scaling </a:t>
            </a:r>
          </a:p>
          <a:p>
            <a:pPr marL="0" indent="0">
              <a:buNone/>
            </a:pPr>
            <a:r>
              <a:rPr lang="en-US" sz="1200" dirty="0"/>
              <a:t>Explicitly display or represent the scaling base</a:t>
            </a:r>
          </a:p>
          <a:p>
            <a:pPr marL="0" indent="0">
              <a:buNone/>
            </a:pPr>
            <a:r>
              <a:rPr lang="en-US" sz="1200" dirty="0"/>
              <a:t>When conducting analysis, be mindful of scaled variables</a:t>
            </a:r>
          </a:p>
        </p:txBody>
      </p:sp>
      <p:sp>
        <p:nvSpPr>
          <p:cNvPr id="19" name="TextBox 18">
            <a:extLst>
              <a:ext uri="{FF2B5EF4-FFF2-40B4-BE49-F238E27FC236}">
                <a16:creationId xmlns:a16="http://schemas.microsoft.com/office/drawing/2014/main" id="{40D55AC6-0B59-C0BF-FAF7-888DBED7AFA7}"/>
              </a:ext>
            </a:extLst>
          </p:cNvPr>
          <p:cNvSpPr txBox="1"/>
          <p:nvPr/>
        </p:nvSpPr>
        <p:spPr>
          <a:xfrm>
            <a:off x="2595251" y="966997"/>
            <a:ext cx="2726050" cy="1938992"/>
          </a:xfrm>
          <a:prstGeom prst="rect">
            <a:avLst/>
          </a:prstGeom>
          <a:noFill/>
          <a:ln>
            <a:solidFill>
              <a:schemeClr val="accent1"/>
            </a:solidFill>
          </a:ln>
        </p:spPr>
        <p:txBody>
          <a:bodyPr wrap="square" anchor="ctr">
            <a:spAutoFit/>
          </a:bodyPr>
          <a:lstStyle/>
          <a:p>
            <a:r>
              <a:rPr lang="en-US" sz="1200" b="1" u="sng" dirty="0">
                <a:solidFill>
                  <a:schemeClr val="bg2">
                    <a:lumMod val="10000"/>
                  </a:schemeClr>
                </a:solidFill>
                <a:highlight>
                  <a:srgbClr val="FFFF00"/>
                </a:highlight>
                <a:latin typeface="Arial" panose="020B0604020202020204" pitchFamily="34" charset="0"/>
                <a:cs typeface="Arial" panose="020B0604020202020204" pitchFamily="34" charset="0"/>
              </a:rPr>
              <a:t>Rebasing &amp; Relativities</a:t>
            </a:r>
          </a:p>
          <a:p>
            <a:endParaRPr lang="en-US" sz="1200" b="1" dirty="0">
              <a:solidFill>
                <a:schemeClr val="bg2">
                  <a:lumMod val="10000"/>
                </a:schemeClr>
              </a:solidFill>
              <a:latin typeface="Arial" panose="020B0604020202020204" pitchFamily="34" charset="0"/>
              <a:cs typeface="Arial" panose="020B0604020202020204" pitchFamily="34" charset="0"/>
            </a:endParaRPr>
          </a:p>
          <a:p>
            <a:r>
              <a:rPr lang="en-US" sz="1200" dirty="0">
                <a:solidFill>
                  <a:schemeClr val="bg2">
                    <a:lumMod val="10000"/>
                  </a:schemeClr>
                </a:solidFill>
                <a:latin typeface="Arial" panose="020B0604020202020204" pitchFamily="34" charset="0"/>
                <a:cs typeface="Arial" panose="020B0604020202020204" pitchFamily="34" charset="0"/>
              </a:rPr>
              <a:t>The act of dividing by a “base” or “reference” level is known as </a:t>
            </a:r>
            <a:r>
              <a:rPr lang="en-US" sz="1200" b="1" dirty="0">
                <a:solidFill>
                  <a:schemeClr val="bg2">
                    <a:lumMod val="10000"/>
                  </a:schemeClr>
                </a:solidFill>
                <a:latin typeface="Arial" panose="020B0604020202020204" pitchFamily="34" charset="0"/>
                <a:cs typeface="Arial" panose="020B0604020202020204" pitchFamily="34" charset="0"/>
              </a:rPr>
              <a:t>rebasing</a:t>
            </a:r>
            <a:r>
              <a:rPr lang="en-US" sz="1200" dirty="0">
                <a:solidFill>
                  <a:schemeClr val="bg2">
                    <a:lumMod val="10000"/>
                  </a:schemeClr>
                </a:solidFill>
                <a:latin typeface="Arial" panose="020B0604020202020204" pitchFamily="34" charset="0"/>
                <a:cs typeface="Arial" panose="020B0604020202020204" pitchFamily="34" charset="0"/>
              </a:rPr>
              <a:t>. This process is often used to create easy to digest measures called </a:t>
            </a:r>
            <a:r>
              <a:rPr lang="en-US" sz="1200" b="1" dirty="0">
                <a:solidFill>
                  <a:schemeClr val="bg2">
                    <a:lumMod val="10000"/>
                  </a:schemeClr>
                </a:solidFill>
                <a:latin typeface="Arial" panose="020B0604020202020204" pitchFamily="34" charset="0"/>
                <a:cs typeface="Arial" panose="020B0604020202020204" pitchFamily="34" charset="0"/>
              </a:rPr>
              <a:t>relativities</a:t>
            </a:r>
            <a:r>
              <a:rPr lang="en-US" sz="1200" dirty="0">
                <a:solidFill>
                  <a:schemeClr val="bg2">
                    <a:lumMod val="10000"/>
                  </a:schemeClr>
                </a:solidFill>
                <a:latin typeface="Arial" panose="020B0604020202020204" pitchFamily="34" charset="0"/>
                <a:cs typeface="Arial" panose="020B0604020202020204" pitchFamily="34" charset="0"/>
              </a:rPr>
              <a:t>. It is common to see analyses report measures such as “Loss Ratio Relativities” or “Pure Premium Relativities”.</a:t>
            </a:r>
          </a:p>
        </p:txBody>
      </p: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5EC18C0B-C2C4-A004-E2FC-E8D1061EFF71}"/>
                  </a:ext>
                </a:extLst>
              </p:cNvPr>
              <p:cNvSpPr txBox="1">
                <a:spLocks/>
              </p:cNvSpPr>
              <p:nvPr/>
            </p:nvSpPr>
            <p:spPr>
              <a:xfrm>
                <a:off x="2595251" y="4260736"/>
                <a:ext cx="3444839" cy="1513063"/>
              </a:xfrm>
              <a:prstGeom prst="rect">
                <a:avLst/>
              </a:prstGeom>
              <a:ln>
                <a:solidFill>
                  <a:schemeClr val="accent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6"/>
                  </a:buClr>
                  <a:buFont typeface="Arial" panose="020B0604020202020204" pitchFamily="34" charset="0"/>
                  <a:buChar char="•"/>
                  <a:defRPr sz="2400" b="0" i="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6"/>
                  </a:buClr>
                  <a:buFont typeface="Arial" panose="020B0604020202020204" pitchFamily="34" charset="0"/>
                  <a:buChar char="•"/>
                  <a:defRPr sz="2000" b="0" i="0" kern="1200">
                    <a:solidFill>
                      <a:schemeClr val="bg2">
                        <a:lumMod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accent6"/>
                  </a:buClr>
                  <a:buFont typeface="Arial" panose="020B0604020202020204" pitchFamily="34" charset="0"/>
                  <a:buChar char="•"/>
                  <a:defRPr sz="1800" b="0" i="0" kern="1200">
                    <a:solidFill>
                      <a:schemeClr val="bg2">
                        <a:lumMod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b="0" i="0" kern="1200">
                    <a:solidFill>
                      <a:schemeClr val="bg2">
                        <a:lumMod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400" b="0" i="0" kern="1200">
                    <a:solidFill>
                      <a:schemeClr val="bg2">
                        <a:lumMod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u="sng" dirty="0">
                    <a:highlight>
                      <a:srgbClr val="FFFF00"/>
                    </a:highlight>
                  </a:rPr>
                  <a:t>Linear Equation</a:t>
                </a:r>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𝑦</m:t>
                      </m:r>
                      <m:r>
                        <a:rPr lang="en-US" sz="1400" b="0" i="1" smtClean="0">
                          <a:latin typeface="Cambria Math" panose="02040503050406030204" pitchFamily="18" charset="0"/>
                        </a:rPr>
                        <m:t>=</m:t>
                      </m:r>
                      <m:r>
                        <a:rPr lang="en-US" sz="1400" b="0" i="1" smtClean="0">
                          <a:latin typeface="Cambria Math" panose="02040503050406030204" pitchFamily="18" charset="0"/>
                        </a:rPr>
                        <m:t>𝑚𝑥</m:t>
                      </m:r>
                      <m:r>
                        <a:rPr lang="en-US" sz="1400" b="0" i="1" smtClean="0">
                          <a:latin typeface="Cambria Math" panose="02040503050406030204" pitchFamily="18" charset="0"/>
                        </a:rPr>
                        <m:t>+</m:t>
                      </m:r>
                      <m:r>
                        <a:rPr lang="en-US" sz="1400" b="0" i="1" smtClean="0">
                          <a:latin typeface="Cambria Math" panose="02040503050406030204" pitchFamily="18" charset="0"/>
                        </a:rPr>
                        <m:t>𝑏</m:t>
                      </m:r>
                    </m:oMath>
                  </m:oMathPara>
                </a14:m>
                <a:endParaRPr lang="en-US" sz="1400" dirty="0"/>
              </a:p>
              <a:p>
                <a:pPr marL="0" indent="0">
                  <a:buNone/>
                </a:pPr>
                <a:r>
                  <a:rPr lang="en-US" sz="1400" dirty="0"/>
                  <a:t>“Straight Line”, explains a relationship.</a:t>
                </a:r>
              </a:p>
              <a:p>
                <a:pPr marL="0" indent="0">
                  <a:buNone/>
                </a:pPr>
                <a:r>
                  <a:rPr lang="en-US" sz="1400" dirty="0"/>
                  <a:t>… as </a:t>
                </a:r>
                <a14:m>
                  <m:oMath xmlns:m="http://schemas.openxmlformats.org/officeDocument/2006/math">
                    <m:r>
                      <a:rPr lang="en-US" sz="1400" i="1">
                        <a:latin typeface="Cambria Math" panose="02040503050406030204" pitchFamily="18" charset="0"/>
                      </a:rPr>
                      <m:t>𝑥</m:t>
                    </m:r>
                  </m:oMath>
                </a14:m>
                <a:r>
                  <a:rPr lang="en-US" sz="1400" dirty="0"/>
                  <a:t> increases, </a:t>
                </a:r>
                <a14:m>
                  <m:oMath xmlns:m="http://schemas.openxmlformats.org/officeDocument/2006/math">
                    <m:r>
                      <a:rPr lang="en-US" sz="1400" b="0" i="1" smtClean="0">
                        <a:latin typeface="Cambria Math" panose="02040503050406030204" pitchFamily="18" charset="0"/>
                      </a:rPr>
                      <m:t>𝑦</m:t>
                    </m:r>
                  </m:oMath>
                </a14:m>
                <a:r>
                  <a:rPr lang="en-US" sz="1400" dirty="0"/>
                  <a:t> increases or decreases a specified amount based on the slope (</a:t>
                </a:r>
                <a14:m>
                  <m:oMath xmlns:m="http://schemas.openxmlformats.org/officeDocument/2006/math">
                    <m:r>
                      <a:rPr lang="en-US" sz="1400" i="1">
                        <a:latin typeface="Cambria Math" panose="02040503050406030204" pitchFamily="18" charset="0"/>
                      </a:rPr>
                      <m:t>𝑚</m:t>
                    </m:r>
                  </m:oMath>
                </a14:m>
                <a:r>
                  <a:rPr lang="en-US" sz="1400" dirty="0"/>
                  <a:t>)</a:t>
                </a:r>
              </a:p>
            </p:txBody>
          </p:sp>
        </mc:Choice>
        <mc:Fallback xmlns="">
          <p:sp>
            <p:nvSpPr>
              <p:cNvPr id="20" name="Content Placeholder 2">
                <a:extLst>
                  <a:ext uri="{FF2B5EF4-FFF2-40B4-BE49-F238E27FC236}">
                    <a16:creationId xmlns:a16="http://schemas.microsoft.com/office/drawing/2014/main" id="{5EC18C0B-C2C4-A004-E2FC-E8D1061EFF71}"/>
                  </a:ext>
                </a:extLst>
              </p:cNvPr>
              <p:cNvSpPr txBox="1">
                <a:spLocks noRot="1" noChangeAspect="1" noMove="1" noResize="1" noEditPoints="1" noAdjustHandles="1" noChangeArrowheads="1" noChangeShapeType="1" noTextEdit="1"/>
              </p:cNvSpPr>
              <p:nvPr/>
            </p:nvSpPr>
            <p:spPr>
              <a:xfrm>
                <a:off x="2595251" y="4260736"/>
                <a:ext cx="3444839" cy="1513063"/>
              </a:xfrm>
              <a:prstGeom prst="rect">
                <a:avLst/>
              </a:prstGeom>
              <a:blipFill>
                <a:blip r:embed="rId5"/>
                <a:stretch>
                  <a:fillRect l="-353" t="-1600" b="-2800"/>
                </a:stretch>
              </a:blipFill>
              <a:ln>
                <a:solidFill>
                  <a:schemeClr val="accent1"/>
                </a:solidFill>
              </a:ln>
            </p:spPr>
            <p:txBody>
              <a:bodyPr/>
              <a:lstStyle/>
              <a:p>
                <a:r>
                  <a:rPr lang="en-US">
                    <a:noFill/>
                  </a:rPr>
                  <a:t> </a:t>
                </a:r>
              </a:p>
            </p:txBody>
          </p:sp>
        </mc:Fallback>
      </mc:AlternateContent>
      <p:pic>
        <p:nvPicPr>
          <p:cNvPr id="2" name="Picture 1">
            <a:extLst>
              <a:ext uri="{FF2B5EF4-FFF2-40B4-BE49-F238E27FC236}">
                <a16:creationId xmlns:a16="http://schemas.microsoft.com/office/drawing/2014/main" id="{C7EFD8CA-5136-4496-5124-6582B522ACDD}"/>
              </a:ext>
            </a:extLst>
          </p:cNvPr>
          <p:cNvPicPr>
            <a:picLocks noChangeAspect="1"/>
          </p:cNvPicPr>
          <p:nvPr/>
        </p:nvPicPr>
        <p:blipFill>
          <a:blip r:embed="rId6"/>
          <a:stretch>
            <a:fillRect/>
          </a:stretch>
        </p:blipFill>
        <p:spPr>
          <a:xfrm>
            <a:off x="5665739" y="1084201"/>
            <a:ext cx="5688061" cy="1463167"/>
          </a:xfrm>
          <a:prstGeom prst="rect">
            <a:avLst/>
          </a:prstGeom>
        </p:spPr>
      </p:pic>
      <p:pic>
        <p:nvPicPr>
          <p:cNvPr id="3" name="Picture 2">
            <a:extLst>
              <a:ext uri="{FF2B5EF4-FFF2-40B4-BE49-F238E27FC236}">
                <a16:creationId xmlns:a16="http://schemas.microsoft.com/office/drawing/2014/main" id="{FF0D0B90-7282-E924-1BB1-9D04680F1908}"/>
              </a:ext>
            </a:extLst>
          </p:cNvPr>
          <p:cNvPicPr>
            <a:picLocks noChangeAspect="1"/>
          </p:cNvPicPr>
          <p:nvPr/>
        </p:nvPicPr>
        <p:blipFill>
          <a:blip r:embed="rId7"/>
          <a:stretch>
            <a:fillRect/>
          </a:stretch>
        </p:blipFill>
        <p:spPr>
          <a:xfrm>
            <a:off x="6208254" y="3034064"/>
            <a:ext cx="3042168" cy="1950889"/>
          </a:xfrm>
          <a:prstGeom prst="rect">
            <a:avLst/>
          </a:prstGeom>
        </p:spPr>
      </p:pic>
    </p:spTree>
    <p:extLst>
      <p:ext uri="{BB962C8B-B14F-4D97-AF65-F5344CB8AC3E}">
        <p14:creationId xmlns:p14="http://schemas.microsoft.com/office/powerpoint/2010/main" val="3778907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E1D92A-E3E4-48D6-B40C-E7B7AD095190}"/>
              </a:ext>
            </a:extLst>
          </p:cNvPr>
          <p:cNvSpPr>
            <a:spLocks noGrp="1"/>
          </p:cNvSpPr>
          <p:nvPr>
            <p:ph type="title"/>
          </p:nvPr>
        </p:nvSpPr>
        <p:spPr/>
        <p:txBody>
          <a:bodyPr/>
          <a:lstStyle/>
          <a:p>
            <a:r>
              <a:rPr lang="en-US"/>
              <a:t>STATISTICS ON A PAGE</a:t>
            </a:r>
          </a:p>
        </p:txBody>
      </p:sp>
      <p:sp>
        <p:nvSpPr>
          <p:cNvPr id="8" name="Content Placeholder 9">
            <a:extLst>
              <a:ext uri="{FF2B5EF4-FFF2-40B4-BE49-F238E27FC236}">
                <a16:creationId xmlns:a16="http://schemas.microsoft.com/office/drawing/2014/main" id="{A7920467-A2C7-56B9-49C5-87BD0394BAF6}"/>
              </a:ext>
            </a:extLst>
          </p:cNvPr>
          <p:cNvSpPr>
            <a:spLocks noGrp="1"/>
          </p:cNvSpPr>
          <p:nvPr>
            <p:ph idx="1"/>
          </p:nvPr>
        </p:nvSpPr>
        <p:spPr>
          <a:xfrm>
            <a:off x="131519" y="926158"/>
            <a:ext cx="2806712" cy="4719942"/>
          </a:xfrm>
          <a:ln>
            <a:solidFill>
              <a:srgbClr val="000000"/>
            </a:solidFill>
          </a:ln>
        </p:spPr>
        <p:txBody>
          <a:bodyPr anchor="ctr">
            <a:normAutofit fontScale="92500" lnSpcReduction="10000"/>
          </a:bodyPr>
          <a:lstStyle/>
          <a:p>
            <a:pPr marL="0" indent="0">
              <a:buNone/>
            </a:pPr>
            <a:r>
              <a:rPr lang="en-US" sz="1200" b="1" dirty="0">
                <a:highlight>
                  <a:srgbClr val="FFFF00"/>
                </a:highlight>
                <a:latin typeface="Arial"/>
                <a:cs typeface="Arial"/>
              </a:rPr>
              <a:t>Population:  </a:t>
            </a:r>
          </a:p>
          <a:p>
            <a:pPr marL="0" indent="0">
              <a:buNone/>
            </a:pPr>
            <a:r>
              <a:rPr lang="en-US" sz="1200" dirty="0">
                <a:latin typeface="Arial"/>
                <a:cs typeface="Arial"/>
              </a:rPr>
              <a:t>An entire group of people or objects of interest</a:t>
            </a:r>
            <a:endParaRPr lang="en-US" sz="3600" dirty="0"/>
          </a:p>
          <a:p>
            <a:pPr marL="0" indent="0">
              <a:buNone/>
            </a:pPr>
            <a:r>
              <a:rPr lang="en-US" sz="1200" b="1" dirty="0">
                <a:highlight>
                  <a:srgbClr val="FFFF00"/>
                </a:highlight>
                <a:latin typeface="Arial"/>
                <a:cs typeface="Arial"/>
              </a:rPr>
              <a:t>Sample</a:t>
            </a:r>
            <a:r>
              <a:rPr lang="en-US" sz="1200" dirty="0">
                <a:highlight>
                  <a:srgbClr val="FFFF00"/>
                </a:highlight>
                <a:latin typeface="Arial"/>
                <a:cs typeface="Arial"/>
              </a:rPr>
              <a:t>:  </a:t>
            </a:r>
          </a:p>
          <a:p>
            <a:pPr marL="0" indent="0">
              <a:buNone/>
            </a:pPr>
            <a:r>
              <a:rPr lang="en-US" sz="1200" dirty="0">
                <a:latin typeface="Arial"/>
                <a:cs typeface="Arial"/>
              </a:rPr>
              <a:t>A subset of the population that is studied used to make an inference about the population.</a:t>
            </a:r>
          </a:p>
          <a:p>
            <a:pPr marL="0" indent="0">
              <a:buNone/>
            </a:pPr>
            <a:r>
              <a:rPr lang="en-US" sz="1200" b="1" dirty="0">
                <a:highlight>
                  <a:srgbClr val="FFFF00"/>
                </a:highlight>
                <a:latin typeface="Arial"/>
                <a:cs typeface="Arial"/>
              </a:rPr>
              <a:t>Bias</a:t>
            </a:r>
          </a:p>
          <a:p>
            <a:pPr marL="0" indent="0">
              <a:buNone/>
            </a:pPr>
            <a:r>
              <a:rPr lang="en-US" sz="1200" dirty="0">
                <a:latin typeface="Arial"/>
                <a:cs typeface="Arial"/>
              </a:rPr>
              <a:t>The sample is not representative of the population.</a:t>
            </a:r>
          </a:p>
          <a:p>
            <a:pPr marL="0" indent="0">
              <a:buNone/>
            </a:pPr>
            <a:r>
              <a:rPr lang="en-US" sz="1200" b="1" dirty="0">
                <a:highlight>
                  <a:srgbClr val="FFFF00"/>
                </a:highlight>
              </a:rPr>
              <a:t>Inferential Statistics:</a:t>
            </a:r>
            <a:r>
              <a:rPr lang="en-US" sz="1200" dirty="0">
                <a:highlight>
                  <a:srgbClr val="FFFF00"/>
                </a:highlight>
              </a:rPr>
              <a:t>  </a:t>
            </a:r>
          </a:p>
          <a:p>
            <a:pPr marL="0" indent="0">
              <a:buNone/>
            </a:pPr>
            <a:r>
              <a:rPr lang="en-US" sz="1200" dirty="0"/>
              <a:t>Make predictions about the future based on previous data.</a:t>
            </a:r>
          </a:p>
          <a:p>
            <a:pPr marL="0" indent="0">
              <a:buNone/>
            </a:pPr>
            <a:r>
              <a:rPr lang="en-US" sz="1200" b="1" dirty="0">
                <a:highlight>
                  <a:srgbClr val="FFFF00"/>
                </a:highlight>
                <a:latin typeface="Arial"/>
                <a:cs typeface="Arial"/>
              </a:rPr>
              <a:t>Outliers:</a:t>
            </a:r>
            <a:r>
              <a:rPr lang="en-US" sz="1200" dirty="0">
                <a:highlight>
                  <a:srgbClr val="FFFF00"/>
                </a:highlight>
                <a:latin typeface="Arial"/>
                <a:cs typeface="Arial"/>
              </a:rPr>
              <a:t>  </a:t>
            </a:r>
          </a:p>
          <a:p>
            <a:pPr marL="0" indent="0">
              <a:buNone/>
            </a:pPr>
            <a:r>
              <a:rPr lang="en-US" sz="1200" dirty="0">
                <a:latin typeface="Arial"/>
                <a:cs typeface="Arial"/>
              </a:rPr>
              <a:t>Data values that fall outside the expected ranges</a:t>
            </a:r>
            <a:endParaRPr lang="en-US" sz="1200" b="1" dirty="0">
              <a:latin typeface="Arial"/>
              <a:cs typeface="Arial"/>
            </a:endParaRPr>
          </a:p>
          <a:p>
            <a:pPr marL="0" indent="0">
              <a:buNone/>
            </a:pPr>
            <a:r>
              <a:rPr lang="en-US" sz="1200" b="1" dirty="0">
                <a:highlight>
                  <a:srgbClr val="FFFF00"/>
                </a:highlight>
                <a:latin typeface="Arial"/>
                <a:cs typeface="Arial"/>
              </a:rPr>
              <a:t>Mean, Median, Mode </a:t>
            </a:r>
          </a:p>
          <a:p>
            <a:pPr marL="0" indent="0">
              <a:buNone/>
            </a:pPr>
            <a:r>
              <a:rPr lang="en-US" sz="1200" dirty="0">
                <a:latin typeface="Arial"/>
                <a:cs typeface="Arial"/>
              </a:rPr>
              <a:t>tells us where the data is centered.</a:t>
            </a:r>
          </a:p>
          <a:p>
            <a:pPr marL="0" indent="0">
              <a:buNone/>
            </a:pPr>
            <a:r>
              <a:rPr lang="en-US" sz="1200" b="1" dirty="0">
                <a:highlight>
                  <a:srgbClr val="FFFF00"/>
                </a:highlight>
                <a:latin typeface="Arial"/>
                <a:cs typeface="Arial"/>
              </a:rPr>
              <a:t>Standard Deviation </a:t>
            </a:r>
          </a:p>
          <a:p>
            <a:pPr marL="0" indent="0">
              <a:buNone/>
            </a:pPr>
            <a:r>
              <a:rPr lang="en-US" sz="1200" dirty="0">
                <a:latin typeface="Arial"/>
                <a:cs typeface="Arial"/>
              </a:rPr>
              <a:t>tells us how compact or spread out the data is.</a:t>
            </a:r>
          </a:p>
        </p:txBody>
      </p:sp>
      <p:pic>
        <p:nvPicPr>
          <p:cNvPr id="20" name="Content Placeholder 8" descr="Chart, histogram&#10;&#10;Description automatically generated">
            <a:extLst>
              <a:ext uri="{FF2B5EF4-FFF2-40B4-BE49-F238E27FC236}">
                <a16:creationId xmlns:a16="http://schemas.microsoft.com/office/drawing/2014/main" id="{3F5886AD-C469-E252-4AB4-016ACA5613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23" y="3543820"/>
            <a:ext cx="3066000" cy="2216693"/>
          </a:xfrm>
          <a:prstGeom prst="rect">
            <a:avLst/>
          </a:prstGeom>
          <a:noFill/>
        </p:spPr>
      </p:pic>
      <p:pic>
        <p:nvPicPr>
          <p:cNvPr id="5" name="Picture 4">
            <a:extLst>
              <a:ext uri="{FF2B5EF4-FFF2-40B4-BE49-F238E27FC236}">
                <a16:creationId xmlns:a16="http://schemas.microsoft.com/office/drawing/2014/main" id="{0E980536-54B4-D81C-8D64-983DE16B8F92}"/>
              </a:ext>
            </a:extLst>
          </p:cNvPr>
          <p:cNvPicPr>
            <a:picLocks noChangeAspect="1"/>
          </p:cNvPicPr>
          <p:nvPr/>
        </p:nvPicPr>
        <p:blipFill>
          <a:blip r:embed="rId4"/>
          <a:stretch>
            <a:fillRect/>
          </a:stretch>
        </p:blipFill>
        <p:spPr>
          <a:xfrm>
            <a:off x="7081386" y="3572640"/>
            <a:ext cx="2689209" cy="1953176"/>
          </a:xfrm>
          <a:prstGeom prst="rect">
            <a:avLst/>
          </a:prstGeom>
          <a:ln>
            <a:solidFill>
              <a:schemeClr val="accent1"/>
            </a:solidFill>
          </a:ln>
        </p:spPr>
      </p:pic>
      <p:pic>
        <p:nvPicPr>
          <p:cNvPr id="9" name="Picture 8">
            <a:extLst>
              <a:ext uri="{FF2B5EF4-FFF2-40B4-BE49-F238E27FC236}">
                <a16:creationId xmlns:a16="http://schemas.microsoft.com/office/drawing/2014/main" id="{5EE2741C-4C76-73D5-7FC3-C770869F7F14}"/>
              </a:ext>
            </a:extLst>
          </p:cNvPr>
          <p:cNvPicPr>
            <a:picLocks noChangeAspect="1"/>
          </p:cNvPicPr>
          <p:nvPr/>
        </p:nvPicPr>
        <p:blipFill>
          <a:blip r:embed="rId5"/>
          <a:stretch>
            <a:fillRect/>
          </a:stretch>
        </p:blipFill>
        <p:spPr>
          <a:xfrm>
            <a:off x="3240641" y="1199722"/>
            <a:ext cx="4728264" cy="1858722"/>
          </a:xfrm>
          <a:prstGeom prst="rect">
            <a:avLst/>
          </a:prstGeom>
        </p:spPr>
      </p:pic>
      <p:pic>
        <p:nvPicPr>
          <p:cNvPr id="11" name="Picture 10">
            <a:extLst>
              <a:ext uri="{FF2B5EF4-FFF2-40B4-BE49-F238E27FC236}">
                <a16:creationId xmlns:a16="http://schemas.microsoft.com/office/drawing/2014/main" id="{BC661220-3C6A-ADFD-3DBD-EC3FE9004A90}"/>
              </a:ext>
            </a:extLst>
          </p:cNvPr>
          <p:cNvPicPr>
            <a:picLocks noChangeAspect="1"/>
          </p:cNvPicPr>
          <p:nvPr/>
        </p:nvPicPr>
        <p:blipFill>
          <a:blip r:embed="rId6"/>
          <a:stretch>
            <a:fillRect/>
          </a:stretch>
        </p:blipFill>
        <p:spPr>
          <a:xfrm>
            <a:off x="10509358" y="926158"/>
            <a:ext cx="1682642" cy="5541744"/>
          </a:xfrm>
          <a:prstGeom prst="rect">
            <a:avLst/>
          </a:prstGeom>
        </p:spPr>
      </p:pic>
      <p:sp>
        <p:nvSpPr>
          <p:cNvPr id="12" name="TextBox 11">
            <a:extLst>
              <a:ext uri="{FF2B5EF4-FFF2-40B4-BE49-F238E27FC236}">
                <a16:creationId xmlns:a16="http://schemas.microsoft.com/office/drawing/2014/main" id="{14978C6D-4B6E-E40B-9180-1A264E585989}"/>
              </a:ext>
            </a:extLst>
          </p:cNvPr>
          <p:cNvSpPr txBox="1"/>
          <p:nvPr/>
        </p:nvSpPr>
        <p:spPr>
          <a:xfrm>
            <a:off x="8907694" y="1191802"/>
            <a:ext cx="1510302" cy="646331"/>
          </a:xfrm>
          <a:prstGeom prst="rect">
            <a:avLst/>
          </a:prstGeom>
          <a:noFill/>
          <a:ln w="6350">
            <a:noFill/>
          </a:ln>
        </p:spPr>
        <p:txBody>
          <a:bodyPr wrap="square" rtlCol="0">
            <a:spAutoFit/>
          </a:bodyPr>
          <a:lstStyle/>
          <a:p>
            <a:pPr algn="ctr"/>
            <a:r>
              <a:rPr lang="en-US" dirty="0">
                <a:highlight>
                  <a:srgbClr val="FFFF00"/>
                </a:highlight>
              </a:rPr>
              <a:t>Central Limit Theorem</a:t>
            </a:r>
          </a:p>
        </p:txBody>
      </p:sp>
      <p:sp>
        <p:nvSpPr>
          <p:cNvPr id="13" name="TextBox 12">
            <a:extLst>
              <a:ext uri="{FF2B5EF4-FFF2-40B4-BE49-F238E27FC236}">
                <a16:creationId xmlns:a16="http://schemas.microsoft.com/office/drawing/2014/main" id="{7AF61E87-4EB7-9623-A6CC-8C82CB8883AE}"/>
              </a:ext>
            </a:extLst>
          </p:cNvPr>
          <p:cNvSpPr txBox="1"/>
          <p:nvPr/>
        </p:nvSpPr>
        <p:spPr>
          <a:xfrm>
            <a:off x="3276623" y="3178760"/>
            <a:ext cx="3066000" cy="369332"/>
          </a:xfrm>
          <a:prstGeom prst="rect">
            <a:avLst/>
          </a:prstGeom>
          <a:noFill/>
        </p:spPr>
        <p:txBody>
          <a:bodyPr wrap="square" rtlCol="0">
            <a:spAutoFit/>
          </a:bodyPr>
          <a:lstStyle/>
          <a:p>
            <a:pPr algn="ctr"/>
            <a:r>
              <a:rPr lang="en-US" dirty="0">
                <a:highlight>
                  <a:srgbClr val="FFFF00"/>
                </a:highlight>
              </a:rPr>
              <a:t>Normal Distribution</a:t>
            </a:r>
          </a:p>
        </p:txBody>
      </p:sp>
      <p:sp>
        <p:nvSpPr>
          <p:cNvPr id="14" name="TextBox 13">
            <a:extLst>
              <a:ext uri="{FF2B5EF4-FFF2-40B4-BE49-F238E27FC236}">
                <a16:creationId xmlns:a16="http://schemas.microsoft.com/office/drawing/2014/main" id="{0746B9BB-4D70-89F5-EA26-0488CF1170C8}"/>
              </a:ext>
            </a:extLst>
          </p:cNvPr>
          <p:cNvSpPr txBox="1"/>
          <p:nvPr/>
        </p:nvSpPr>
        <p:spPr>
          <a:xfrm>
            <a:off x="5019146" y="1076062"/>
            <a:ext cx="1171254" cy="369332"/>
          </a:xfrm>
          <a:prstGeom prst="rect">
            <a:avLst/>
          </a:prstGeom>
          <a:noFill/>
        </p:spPr>
        <p:txBody>
          <a:bodyPr wrap="square" rtlCol="0">
            <a:spAutoFit/>
          </a:bodyPr>
          <a:lstStyle/>
          <a:p>
            <a:r>
              <a:rPr lang="en-US" dirty="0">
                <a:highlight>
                  <a:srgbClr val="FFFF00"/>
                </a:highlight>
              </a:rPr>
              <a:t>Z-score</a:t>
            </a:r>
          </a:p>
        </p:txBody>
      </p:sp>
      <p:sp>
        <p:nvSpPr>
          <p:cNvPr id="15" name="TextBox 14">
            <a:extLst>
              <a:ext uri="{FF2B5EF4-FFF2-40B4-BE49-F238E27FC236}">
                <a16:creationId xmlns:a16="http://schemas.microsoft.com/office/drawing/2014/main" id="{8378680A-63A5-0C07-4A95-41AD340ED1E3}"/>
              </a:ext>
            </a:extLst>
          </p:cNvPr>
          <p:cNvSpPr txBox="1"/>
          <p:nvPr/>
        </p:nvSpPr>
        <p:spPr>
          <a:xfrm>
            <a:off x="7397393" y="3178760"/>
            <a:ext cx="2075380" cy="369332"/>
          </a:xfrm>
          <a:prstGeom prst="rect">
            <a:avLst/>
          </a:prstGeom>
          <a:noFill/>
        </p:spPr>
        <p:txBody>
          <a:bodyPr wrap="square" rtlCol="0">
            <a:spAutoFit/>
          </a:bodyPr>
          <a:lstStyle/>
          <a:p>
            <a:pPr algn="ctr"/>
            <a:r>
              <a:rPr lang="en-US" dirty="0">
                <a:highlight>
                  <a:srgbClr val="FFFF00"/>
                </a:highlight>
              </a:rPr>
              <a:t>Linear Regression</a:t>
            </a:r>
          </a:p>
        </p:txBody>
      </p:sp>
    </p:spTree>
    <p:extLst>
      <p:ext uri="{BB962C8B-B14F-4D97-AF65-F5344CB8AC3E}">
        <p14:creationId xmlns:p14="http://schemas.microsoft.com/office/powerpoint/2010/main" val="2120216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E611F-F911-4ACE-B800-111D4B5E2EF4}"/>
              </a:ext>
            </a:extLst>
          </p:cNvPr>
          <p:cNvSpPr>
            <a:spLocks noGrp="1"/>
          </p:cNvSpPr>
          <p:nvPr>
            <p:ph type="title"/>
          </p:nvPr>
        </p:nvSpPr>
        <p:spPr>
          <a:xfrm>
            <a:off x="838200" y="1"/>
            <a:ext cx="10515600" cy="779317"/>
          </a:xfrm>
        </p:spPr>
        <p:txBody>
          <a:bodyPr anchor="ctr">
            <a:normAutofit/>
          </a:bodyPr>
          <a:lstStyle/>
          <a:p>
            <a:pPr>
              <a:lnSpc>
                <a:spcPct val="100000"/>
              </a:lnSpc>
            </a:pPr>
            <a:r>
              <a:rPr lang="en-US" dirty="0"/>
              <a:t>ADVANCED STATISTICS TOPICS</a:t>
            </a:r>
          </a:p>
        </p:txBody>
      </p:sp>
      <p:sp>
        <p:nvSpPr>
          <p:cNvPr id="6" name="TextBox 5">
            <a:extLst>
              <a:ext uri="{FF2B5EF4-FFF2-40B4-BE49-F238E27FC236}">
                <a16:creationId xmlns:a16="http://schemas.microsoft.com/office/drawing/2014/main" id="{980C04C6-984B-8534-F5D5-95CDF02E781F}"/>
              </a:ext>
            </a:extLst>
          </p:cNvPr>
          <p:cNvSpPr txBox="1"/>
          <p:nvPr/>
        </p:nvSpPr>
        <p:spPr>
          <a:xfrm>
            <a:off x="2247329" y="2200525"/>
            <a:ext cx="6769671" cy="2215991"/>
          </a:xfrm>
          <a:prstGeom prst="rect">
            <a:avLst/>
          </a:prstGeom>
          <a:noFill/>
        </p:spPr>
        <p:txBody>
          <a:bodyPr wrap="square" rtlCol="0">
            <a:spAutoFit/>
          </a:bodyPr>
          <a:lstStyle/>
          <a:p>
            <a:pPr marL="742950" lvl="1" indent="-285750">
              <a:buFont typeface="Arial" panose="020B0604020202020204" pitchFamily="34" charset="0"/>
              <a:buChar char="•"/>
            </a:pPr>
            <a:r>
              <a:rPr lang="en-US" sz="2400" dirty="0"/>
              <a:t>Hypothesis Tests for large samples: z-score</a:t>
            </a:r>
          </a:p>
          <a:p>
            <a:pPr marL="742950" lvl="1" indent="-285750">
              <a:buFont typeface="Arial" panose="020B0604020202020204" pitchFamily="34" charset="0"/>
              <a:buChar char="•"/>
            </a:pPr>
            <a:r>
              <a:rPr lang="en-US" sz="2400" dirty="0"/>
              <a:t>Confidence Intervals</a:t>
            </a:r>
          </a:p>
          <a:p>
            <a:pPr marL="742950" lvl="1" indent="-285750">
              <a:buFont typeface="Arial" panose="020B0604020202020204" pitchFamily="34" charset="0"/>
              <a:buChar char="•"/>
            </a:pPr>
            <a:r>
              <a:rPr lang="en-US" sz="2400" dirty="0"/>
              <a:t>Hypothesis Test for small samples: t-score</a:t>
            </a:r>
          </a:p>
          <a:p>
            <a:endParaRPr lang="en-US" sz="2400" dirty="0"/>
          </a:p>
          <a:p>
            <a:endParaRPr lang="en-US" sz="2400" dirty="0"/>
          </a:p>
          <a:p>
            <a:endParaRPr lang="en-US" dirty="0"/>
          </a:p>
        </p:txBody>
      </p:sp>
    </p:spTree>
    <p:extLst>
      <p:ext uri="{BB962C8B-B14F-4D97-AF65-F5344CB8AC3E}">
        <p14:creationId xmlns:p14="http://schemas.microsoft.com/office/powerpoint/2010/main" val="1524142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974A-8414-4161-852E-0E18AAC1CA47}"/>
              </a:ext>
            </a:extLst>
          </p:cNvPr>
          <p:cNvSpPr>
            <a:spLocks noGrp="1"/>
          </p:cNvSpPr>
          <p:nvPr>
            <p:ph type="title"/>
          </p:nvPr>
        </p:nvSpPr>
        <p:spPr>
          <a:xfrm>
            <a:off x="93323" y="1"/>
            <a:ext cx="11807575" cy="779317"/>
          </a:xfrm>
        </p:spPr>
        <p:txBody>
          <a:bodyPr>
            <a:normAutofit/>
          </a:bodyPr>
          <a:lstStyle/>
          <a:p>
            <a:r>
              <a:rPr lang="en-US" dirty="0"/>
              <a:t>HYPOTHESIS TESTING  </a:t>
            </a:r>
          </a:p>
        </p:txBody>
      </p:sp>
      <p:sp>
        <p:nvSpPr>
          <p:cNvPr id="5" name="TextBox 4">
            <a:extLst>
              <a:ext uri="{FF2B5EF4-FFF2-40B4-BE49-F238E27FC236}">
                <a16:creationId xmlns:a16="http://schemas.microsoft.com/office/drawing/2014/main" id="{FBFC2656-7C90-87E8-1C9E-05D807091918}"/>
              </a:ext>
            </a:extLst>
          </p:cNvPr>
          <p:cNvSpPr txBox="1"/>
          <p:nvPr/>
        </p:nvSpPr>
        <p:spPr>
          <a:xfrm>
            <a:off x="93323" y="591758"/>
            <a:ext cx="11920591" cy="5447645"/>
          </a:xfrm>
          <a:prstGeom prst="rect">
            <a:avLst/>
          </a:prstGeom>
          <a:noFill/>
        </p:spPr>
        <p:txBody>
          <a:bodyPr wrap="square">
            <a:spAutoFit/>
          </a:bodyPr>
          <a:lstStyle/>
          <a:p>
            <a:r>
              <a:rPr lang="en-US" sz="2000" dirty="0"/>
              <a:t>	</a:t>
            </a:r>
          </a:p>
          <a:p>
            <a:r>
              <a:rPr lang="en-US" sz="2000" dirty="0"/>
              <a:t>                                          </a:t>
            </a:r>
            <a:r>
              <a:rPr lang="en-US" sz="2400" b="1" dirty="0"/>
              <a:t>General Logic of Hypothesis Testing (Logic of Opposites)</a:t>
            </a:r>
          </a:p>
          <a:p>
            <a:endParaRPr lang="en-US" sz="2400" b="1" dirty="0"/>
          </a:p>
          <a:p>
            <a:r>
              <a:rPr lang="en-US" sz="2000" dirty="0"/>
              <a:t>We hope to demonstrate that something is meaningful. To do so, </a:t>
            </a:r>
            <a:r>
              <a:rPr lang="en-US" sz="2000" u="sng" dirty="0"/>
              <a:t>we assume it is not meaningful</a:t>
            </a:r>
            <a:r>
              <a:rPr lang="en-US" sz="2000" dirty="0"/>
              <a:t> and proceed to  </a:t>
            </a:r>
            <a:r>
              <a:rPr lang="en-US" sz="2000" u="sng" dirty="0"/>
              <a:t>refute that assumption</a:t>
            </a:r>
            <a:r>
              <a:rPr lang="en-US" sz="2000" dirty="0"/>
              <a:t>. Since there are only two possibilities, the alternative, “it is meaningful”, must be true. </a:t>
            </a:r>
          </a:p>
          <a:p>
            <a:endParaRPr lang="en-US" sz="2000" dirty="0"/>
          </a:p>
          <a:p>
            <a:r>
              <a:rPr lang="en-US" sz="2000" dirty="0"/>
              <a:t>Example:</a:t>
            </a:r>
            <a:endParaRPr lang="en-US" sz="2400" b="1" dirty="0"/>
          </a:p>
          <a:p>
            <a:pPr marL="457200" indent="-457200">
              <a:buAutoNum type="arabicPeriod"/>
            </a:pPr>
            <a:endParaRPr lang="en-US" sz="2000" dirty="0"/>
          </a:p>
          <a:p>
            <a:pPr marL="457200" indent="-457200">
              <a:buAutoNum type="arabicPeriod"/>
            </a:pPr>
            <a:r>
              <a:rPr lang="en-US" sz="2000" dirty="0"/>
              <a:t>We assume the Null Hypothesis: The true mean is = 0.</a:t>
            </a:r>
          </a:p>
          <a:p>
            <a:r>
              <a:rPr lang="en-US" sz="2000" dirty="0"/>
              <a:t>        The Alternative Hypothesis is: The true mean is not =0. </a:t>
            </a:r>
          </a:p>
          <a:p>
            <a:pPr marL="457200" indent="-457200">
              <a:buAutoNum type="arabicPlain" startAt="2"/>
            </a:pPr>
            <a:r>
              <a:rPr lang="en-US" sz="2000" dirty="0"/>
              <a:t>We allow for a 5% chance that we might be wrong. From a previous slide, the value of Z such that 5% of the    </a:t>
            </a:r>
          </a:p>
          <a:p>
            <a:r>
              <a:rPr lang="en-US" sz="2000" dirty="0"/>
              <a:t>         area is to the right of Z is 1.645. That is the </a:t>
            </a:r>
            <a:r>
              <a:rPr lang="en-US" sz="2000" i="1" dirty="0"/>
              <a:t>critical Z</a:t>
            </a:r>
            <a:r>
              <a:rPr lang="en-US" sz="2000" dirty="0"/>
              <a:t>.</a:t>
            </a:r>
          </a:p>
          <a:p>
            <a:endParaRPr lang="en-US" sz="2000" dirty="0"/>
          </a:p>
          <a:p>
            <a:pPr marL="457200" indent="-457200">
              <a:buAutoNum type="arabicPeriod" startAt="3"/>
            </a:pPr>
            <a:r>
              <a:rPr lang="en-US" sz="2000" dirty="0"/>
              <a:t>Calculate the Z-score for the given data’s mean, assuming the true mean is zero.</a:t>
            </a:r>
          </a:p>
          <a:p>
            <a:r>
              <a:rPr lang="en-US" sz="2000" dirty="0"/>
              <a:t>4.     If calculated Z is &gt; </a:t>
            </a:r>
            <a:r>
              <a:rPr lang="en-US" sz="2000" i="1" dirty="0"/>
              <a:t>critical Z</a:t>
            </a:r>
            <a:r>
              <a:rPr lang="en-US" sz="2000" dirty="0"/>
              <a:t>, that event is “highly unlikely to occur”, so the true mean must not be =0.</a:t>
            </a:r>
          </a:p>
          <a:p>
            <a:pPr marL="457200" indent="-457200">
              <a:buAutoNum type="arabicPeriod" startAt="5"/>
            </a:pPr>
            <a:r>
              <a:rPr lang="en-US" sz="2000" dirty="0"/>
              <a:t>If calculated Z is &lt; </a:t>
            </a:r>
            <a:r>
              <a:rPr lang="en-US" sz="2000" i="1" dirty="0"/>
              <a:t>critical</a:t>
            </a:r>
            <a:r>
              <a:rPr lang="en-US" sz="2000" dirty="0"/>
              <a:t> Z, we can’t conclude that the true mean is not =0.</a:t>
            </a:r>
          </a:p>
          <a:p>
            <a:pPr marL="457200" indent="-457200">
              <a:buAutoNum type="arabicPeriod" startAt="5"/>
            </a:pPr>
            <a:endParaRPr lang="en-US" sz="2000" dirty="0"/>
          </a:p>
        </p:txBody>
      </p:sp>
    </p:spTree>
    <p:extLst>
      <p:ext uri="{BB962C8B-B14F-4D97-AF65-F5344CB8AC3E}">
        <p14:creationId xmlns:p14="http://schemas.microsoft.com/office/powerpoint/2010/main" val="525194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974A-8414-4161-852E-0E18AAC1CA47}"/>
              </a:ext>
            </a:extLst>
          </p:cNvPr>
          <p:cNvSpPr>
            <a:spLocks noGrp="1"/>
          </p:cNvSpPr>
          <p:nvPr>
            <p:ph type="title"/>
          </p:nvPr>
        </p:nvSpPr>
        <p:spPr>
          <a:xfrm>
            <a:off x="93323" y="1"/>
            <a:ext cx="11807575" cy="779317"/>
          </a:xfrm>
        </p:spPr>
        <p:txBody>
          <a:bodyPr>
            <a:normAutofit/>
          </a:bodyPr>
          <a:lstStyle/>
          <a:p>
            <a:r>
              <a:rPr lang="en-US" dirty="0"/>
              <a:t>ONE-TAIL HYPOTHESIS TEST FOR THE MEAN </a:t>
            </a:r>
          </a:p>
        </p:txBody>
      </p:sp>
      <p:sp>
        <p:nvSpPr>
          <p:cNvPr id="5" name="TextBox 4">
            <a:extLst>
              <a:ext uri="{FF2B5EF4-FFF2-40B4-BE49-F238E27FC236}">
                <a16:creationId xmlns:a16="http://schemas.microsoft.com/office/drawing/2014/main" id="{FBFC2656-7C90-87E8-1C9E-05D807091918}"/>
              </a:ext>
            </a:extLst>
          </p:cNvPr>
          <p:cNvSpPr txBox="1"/>
          <p:nvPr/>
        </p:nvSpPr>
        <p:spPr>
          <a:xfrm>
            <a:off x="93323" y="1253319"/>
            <a:ext cx="12009634" cy="5416868"/>
          </a:xfrm>
          <a:prstGeom prst="rect">
            <a:avLst/>
          </a:prstGeom>
          <a:noFill/>
        </p:spPr>
        <p:txBody>
          <a:bodyPr wrap="square">
            <a:spAutoFit/>
          </a:bodyPr>
          <a:lstStyle/>
          <a:p>
            <a:r>
              <a:rPr lang="en-US" sz="2200" u="sng" dirty="0"/>
              <a:t>Example</a:t>
            </a:r>
            <a:r>
              <a:rPr lang="en-US" sz="2200" dirty="0"/>
              <a:t>: The Countrywide Cost of a Total Loss claim is $21,000. A sample of 100 Total Loss claims from Virginia has a sample mean of $23,170 and a sample SD of $7,000. Is Virginia’s true mean greater than $21,000 at the p=0.05 level of significance?</a:t>
            </a:r>
          </a:p>
          <a:p>
            <a:r>
              <a:rPr lang="en-US" sz="2000" dirty="0"/>
              <a:t>           </a:t>
            </a:r>
          </a:p>
          <a:p>
            <a:pPr marL="457200" indent="-457200">
              <a:buAutoNum type="arabicPeriod"/>
            </a:pPr>
            <a:r>
              <a:rPr lang="en-US" sz="2000" dirty="0"/>
              <a:t>Null Hypothesis:              VA true mean = 21,000. </a:t>
            </a:r>
          </a:p>
          <a:p>
            <a:r>
              <a:rPr lang="en-US" sz="2000" b="1" dirty="0"/>
              <a:t>        </a:t>
            </a:r>
            <a:r>
              <a:rPr lang="en-US" sz="2000" dirty="0"/>
              <a:t>Alternative Hypothesis:  VA true mean &gt; 21,000.  </a:t>
            </a:r>
          </a:p>
          <a:p>
            <a:r>
              <a:rPr lang="en-US" sz="2000" dirty="0"/>
              <a:t>2.    This is 1-tail because we want to know if it is “greater than”. Critical Z is 1.64.</a:t>
            </a:r>
          </a:p>
          <a:p>
            <a:endParaRPr lang="en-US" sz="2000" dirty="0"/>
          </a:p>
          <a:p>
            <a:r>
              <a:rPr lang="en-US" sz="2000" dirty="0"/>
              <a:t>3.     SD(mean) = [7000/SQRT(100)]  =  7000/10 = 700</a:t>
            </a:r>
          </a:p>
          <a:p>
            <a:r>
              <a:rPr lang="en-US" sz="2000" dirty="0"/>
              <a:t>4.     The calculated Z-score is   [23,170-21,000] / [SD(mean)]  = 2170 / 700 = 3.1</a:t>
            </a:r>
          </a:p>
          <a:p>
            <a:r>
              <a:rPr lang="en-US" sz="2000" dirty="0"/>
              <a:t>5.     Since 3.1 &gt; 1.64, it is “highly unlikely” VA true mean is 21,000. We conclude the VA true mean is &gt;21,000.</a:t>
            </a:r>
          </a:p>
          <a:p>
            <a:endParaRPr lang="en-US" sz="2000" dirty="0"/>
          </a:p>
          <a:p>
            <a:r>
              <a:rPr lang="en-US" sz="2000" dirty="0"/>
              <a:t>What If n=25?  SD(mean)=7000/(sqrt(25)) = 1400. Z-score=2170/1400=1.55.  Cannot reject the null hypothesis</a:t>
            </a:r>
          </a:p>
          <a:p>
            <a:endParaRPr lang="en-US" sz="2000" dirty="0"/>
          </a:p>
          <a:p>
            <a:endParaRPr lang="en-US" sz="2000" dirty="0"/>
          </a:p>
          <a:p>
            <a:r>
              <a:rPr lang="en-US" sz="2000" dirty="0"/>
              <a:t>                              </a:t>
            </a:r>
          </a:p>
          <a:p>
            <a:endParaRPr lang="en-US" sz="2000" dirty="0"/>
          </a:p>
        </p:txBody>
      </p:sp>
    </p:spTree>
    <p:extLst>
      <p:ext uri="{BB962C8B-B14F-4D97-AF65-F5344CB8AC3E}">
        <p14:creationId xmlns:p14="http://schemas.microsoft.com/office/powerpoint/2010/main" val="1748260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974A-8414-4161-852E-0E18AAC1CA47}"/>
              </a:ext>
            </a:extLst>
          </p:cNvPr>
          <p:cNvSpPr>
            <a:spLocks noGrp="1"/>
          </p:cNvSpPr>
          <p:nvPr>
            <p:ph type="title"/>
          </p:nvPr>
        </p:nvSpPr>
        <p:spPr>
          <a:xfrm>
            <a:off x="93323" y="1"/>
            <a:ext cx="11807575" cy="779317"/>
          </a:xfrm>
        </p:spPr>
        <p:txBody>
          <a:bodyPr>
            <a:normAutofit/>
          </a:bodyPr>
          <a:lstStyle/>
          <a:p>
            <a:r>
              <a:rPr lang="en-US" dirty="0"/>
              <a:t>TWO-TAIL HYPOTHESIS TEST FOR THE MEAN </a:t>
            </a:r>
          </a:p>
        </p:txBody>
      </p:sp>
      <p:sp>
        <p:nvSpPr>
          <p:cNvPr id="5" name="TextBox 4">
            <a:extLst>
              <a:ext uri="{FF2B5EF4-FFF2-40B4-BE49-F238E27FC236}">
                <a16:creationId xmlns:a16="http://schemas.microsoft.com/office/drawing/2014/main" id="{FBFC2656-7C90-87E8-1C9E-05D807091918}"/>
              </a:ext>
            </a:extLst>
          </p:cNvPr>
          <p:cNvSpPr txBox="1"/>
          <p:nvPr/>
        </p:nvSpPr>
        <p:spPr>
          <a:xfrm>
            <a:off x="279115" y="1171125"/>
            <a:ext cx="11633770" cy="4647426"/>
          </a:xfrm>
          <a:prstGeom prst="rect">
            <a:avLst/>
          </a:prstGeom>
          <a:noFill/>
        </p:spPr>
        <p:txBody>
          <a:bodyPr wrap="square">
            <a:spAutoFit/>
          </a:bodyPr>
          <a:lstStyle/>
          <a:p>
            <a:r>
              <a:rPr lang="en-US" sz="2400" u="sng" dirty="0"/>
              <a:t>Example</a:t>
            </a:r>
            <a:r>
              <a:rPr lang="en-US" sz="2400" dirty="0"/>
              <a:t>: The average annual PTO time for the last 5 years in Claims has been 3.0 weeks. A sample of 100 PTO records for the current year-to-date has a sample mean of 2.75 weeks and a sample SD of 2 weeks. Is this year’s true mean different than the historical 3 weeks at the p=0.05 level of significance?</a:t>
            </a:r>
          </a:p>
          <a:p>
            <a:r>
              <a:rPr lang="en-US" sz="2000" dirty="0"/>
              <a:t>           </a:t>
            </a:r>
          </a:p>
          <a:p>
            <a:pPr marL="457200" indent="-457200">
              <a:buAutoNum type="arabicPeriod"/>
            </a:pPr>
            <a:r>
              <a:rPr lang="en-US" sz="2000" dirty="0"/>
              <a:t>Null Hypothesis:              the true mean this year is = 3</a:t>
            </a:r>
          </a:p>
          <a:p>
            <a:r>
              <a:rPr lang="en-US" sz="2000" dirty="0"/>
              <a:t>        Alternative Hypothesis: the true mean this year is not = 3. </a:t>
            </a:r>
          </a:p>
          <a:p>
            <a:r>
              <a:rPr lang="en-US" sz="2000" dirty="0"/>
              <a:t>2.     This is 2-tail because “different from” could be positive or negative. The Critical Zs are -1.96 and +1.96.  </a:t>
            </a:r>
          </a:p>
          <a:p>
            <a:endParaRPr lang="en-US" sz="2000" dirty="0"/>
          </a:p>
          <a:p>
            <a:r>
              <a:rPr lang="en-US" sz="2000" dirty="0"/>
              <a:t>3.     SD(mean) = [2/SQRT(100)]  =  2/10 = 0.2</a:t>
            </a:r>
          </a:p>
          <a:p>
            <a:r>
              <a:rPr lang="en-US" sz="2000" dirty="0"/>
              <a:t>4.     The calculated Z-score is   [2.75-3] / [SD(mean)]  = -0.25/0.2 = -0.125</a:t>
            </a:r>
          </a:p>
          <a:p>
            <a:r>
              <a:rPr lang="en-US" sz="2000" dirty="0"/>
              <a:t>5.      Since -0.125 &gt; -1.96, we cannot reject the null hypothesis that this year’s true mean is 3 weeks..</a:t>
            </a:r>
          </a:p>
          <a:p>
            <a:endParaRPr lang="en-US" sz="2000" dirty="0"/>
          </a:p>
          <a:p>
            <a:endParaRPr lang="en-US" sz="2000" dirty="0"/>
          </a:p>
        </p:txBody>
      </p:sp>
    </p:spTree>
    <p:extLst>
      <p:ext uri="{BB962C8B-B14F-4D97-AF65-F5344CB8AC3E}">
        <p14:creationId xmlns:p14="http://schemas.microsoft.com/office/powerpoint/2010/main" val="126598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974A-8414-4161-852E-0E18AAC1CA47}"/>
              </a:ext>
            </a:extLst>
          </p:cNvPr>
          <p:cNvSpPr>
            <a:spLocks noGrp="1"/>
          </p:cNvSpPr>
          <p:nvPr>
            <p:ph type="title"/>
          </p:nvPr>
        </p:nvSpPr>
        <p:spPr/>
        <p:txBody>
          <a:bodyPr/>
          <a:lstStyle/>
          <a:p>
            <a:r>
              <a:rPr lang="en-US" dirty="0"/>
              <a:t>HYPOTHESIS TESTING </a:t>
            </a:r>
          </a:p>
        </p:txBody>
      </p:sp>
      <p:sp>
        <p:nvSpPr>
          <p:cNvPr id="3" name="Content Placeholder 2">
            <a:extLst>
              <a:ext uri="{FF2B5EF4-FFF2-40B4-BE49-F238E27FC236}">
                <a16:creationId xmlns:a16="http://schemas.microsoft.com/office/drawing/2014/main" id="{CAFB1DD6-584A-A461-129D-1B510236E870}"/>
              </a:ext>
            </a:extLst>
          </p:cNvPr>
          <p:cNvSpPr>
            <a:spLocks noGrp="1"/>
          </p:cNvSpPr>
          <p:nvPr>
            <p:ph idx="1"/>
          </p:nvPr>
        </p:nvSpPr>
        <p:spPr>
          <a:xfrm>
            <a:off x="838200" y="1499899"/>
            <a:ext cx="10515600" cy="3858202"/>
          </a:xfrm>
        </p:spPr>
        <p:txBody>
          <a:bodyPr anchor="ctr">
            <a:normAutofit/>
          </a:bodyPr>
          <a:lstStyle/>
          <a:p>
            <a:pPr marL="0" indent="0" algn="ctr" fontAlgn="base">
              <a:lnSpc>
                <a:spcPct val="200000"/>
              </a:lnSpc>
              <a:buNone/>
            </a:pPr>
            <a:r>
              <a:rPr lang="en-US" dirty="0"/>
              <a:t>Khan Academy</a:t>
            </a:r>
          </a:p>
          <a:p>
            <a:pPr marL="0" indent="0" algn="ctr" fontAlgn="base">
              <a:lnSpc>
                <a:spcPct val="200000"/>
              </a:lnSpc>
              <a:buNone/>
            </a:pPr>
            <a:r>
              <a:rPr lang="en-US" dirty="0">
                <a:hlinkClick r:id="rId3"/>
              </a:rPr>
              <a:t>Hypothesis Testing </a:t>
            </a:r>
          </a:p>
          <a:p>
            <a:pPr marL="0" indent="0" algn="ctr" fontAlgn="base">
              <a:lnSpc>
                <a:spcPct val="200000"/>
              </a:lnSpc>
              <a:buNone/>
            </a:pPr>
            <a:r>
              <a:rPr lang="en-US" dirty="0">
                <a:hlinkClick r:id="rId3"/>
              </a:rPr>
              <a:t> </a:t>
            </a:r>
            <a:endParaRPr lang="en-US" dirty="0"/>
          </a:p>
        </p:txBody>
      </p:sp>
    </p:spTree>
    <p:extLst>
      <p:ext uri="{BB962C8B-B14F-4D97-AF65-F5344CB8AC3E}">
        <p14:creationId xmlns:p14="http://schemas.microsoft.com/office/powerpoint/2010/main" val="2271622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ADC4D-B27B-46A0-97DF-2AB1FDB77108}"/>
              </a:ext>
            </a:extLst>
          </p:cNvPr>
          <p:cNvSpPr>
            <a:spLocks noGrp="1"/>
          </p:cNvSpPr>
          <p:nvPr>
            <p:ph type="title"/>
          </p:nvPr>
        </p:nvSpPr>
        <p:spPr/>
        <p:txBody>
          <a:bodyPr/>
          <a:lstStyle/>
          <a:p>
            <a:r>
              <a:rPr lang="en-US" dirty="0"/>
              <a:t>95% CONFIDENCE INTERVALS</a:t>
            </a:r>
          </a:p>
        </p:txBody>
      </p:sp>
      <p:sp>
        <p:nvSpPr>
          <p:cNvPr id="3" name="TextBox 2">
            <a:extLst>
              <a:ext uri="{FF2B5EF4-FFF2-40B4-BE49-F238E27FC236}">
                <a16:creationId xmlns:a16="http://schemas.microsoft.com/office/drawing/2014/main" id="{15308DA2-875F-E599-55B6-92CFFABC3C1B}"/>
              </a:ext>
            </a:extLst>
          </p:cNvPr>
          <p:cNvSpPr txBox="1"/>
          <p:nvPr/>
        </p:nvSpPr>
        <p:spPr>
          <a:xfrm>
            <a:off x="545813" y="992182"/>
            <a:ext cx="11372209" cy="5447645"/>
          </a:xfrm>
          <a:prstGeom prst="rect">
            <a:avLst/>
          </a:prstGeom>
          <a:noFill/>
        </p:spPr>
        <p:txBody>
          <a:bodyPr wrap="square" rtlCol="0">
            <a:spAutoFit/>
          </a:bodyPr>
          <a:lstStyle/>
          <a:p>
            <a:pPr algn="ctr"/>
            <a:r>
              <a:rPr lang="en-US" sz="2400" dirty="0"/>
              <a:t>We are 95% confident the true mean is within that interval.  </a:t>
            </a:r>
          </a:p>
          <a:p>
            <a:pPr algn="ctr"/>
            <a:endParaRPr lang="en-US" sz="2400" dirty="0"/>
          </a:p>
          <a:p>
            <a:pPr algn="ctr"/>
            <a:r>
              <a:rPr lang="en-US" sz="2400" u="sng" dirty="0"/>
              <a:t>Example</a:t>
            </a:r>
            <a:r>
              <a:rPr lang="en-US" sz="2400" dirty="0"/>
              <a:t>: Roadway Service Cost in Pennsylvania</a:t>
            </a:r>
          </a:p>
          <a:p>
            <a:endParaRPr lang="en-US" sz="2400" dirty="0"/>
          </a:p>
          <a:p>
            <a:r>
              <a:rPr lang="en-US" sz="2000" dirty="0"/>
              <a:t>What is a 95% CI for the true mean if the Sample Mean = 41, Sample SD = 15, and the sample size = 25?           </a:t>
            </a:r>
          </a:p>
          <a:p>
            <a:endParaRPr lang="en-US" dirty="0"/>
          </a:p>
          <a:p>
            <a:r>
              <a:rPr lang="en-US" sz="2000" dirty="0"/>
              <a:t>1. The sample mean is normally distributed. A 95% interval is the Sample Mean plus/minus 1.96 x SD(mean).</a:t>
            </a:r>
          </a:p>
          <a:p>
            <a:endParaRPr lang="en-US" sz="2000" dirty="0"/>
          </a:p>
          <a:p>
            <a:r>
              <a:rPr lang="en-US" sz="2000" dirty="0"/>
              <a:t>2. The SD(mean) is SD(sample)/SQRT(n) = 15/SQRT(25)  = 15/5 = 3</a:t>
            </a:r>
          </a:p>
          <a:p>
            <a:endParaRPr lang="en-US" sz="2000" dirty="0"/>
          </a:p>
          <a:p>
            <a:r>
              <a:rPr lang="en-US" sz="2000" dirty="0"/>
              <a:t>3.  A 95% CI in which the true mean lies is 41-(1.96)(3)  to 41+(1.96)(3) = 35.1 to 46.9  </a:t>
            </a:r>
          </a:p>
          <a:p>
            <a:endParaRPr lang="en-US" sz="2000" dirty="0"/>
          </a:p>
          <a:p>
            <a:r>
              <a:rPr lang="en-US" dirty="0"/>
              <a:t>                                 </a:t>
            </a:r>
          </a:p>
          <a:p>
            <a:pPr algn="ctr"/>
            <a:r>
              <a:rPr lang="en-US" sz="2000" b="1" dirty="0">
                <a:solidFill>
                  <a:srgbClr val="0070C0"/>
                </a:solidFill>
              </a:rPr>
              <a:t>If a 95% confidence interval for the mean does not include zero, that is equivalent to a Hypothesis Test with p=0.05 rejecting the null hypothesis that mean=0.  In my opinion, it is easier to run and explain.</a:t>
            </a:r>
          </a:p>
          <a:p>
            <a:r>
              <a:rPr lang="en-US" dirty="0"/>
              <a:t>                                  </a:t>
            </a:r>
          </a:p>
          <a:p>
            <a:endParaRPr lang="en-US" dirty="0"/>
          </a:p>
        </p:txBody>
      </p:sp>
    </p:spTree>
    <p:extLst>
      <p:ext uri="{BB962C8B-B14F-4D97-AF65-F5344CB8AC3E}">
        <p14:creationId xmlns:p14="http://schemas.microsoft.com/office/powerpoint/2010/main" val="2400749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ADC4D-B27B-46A0-97DF-2AB1FDB77108}"/>
              </a:ext>
            </a:extLst>
          </p:cNvPr>
          <p:cNvSpPr>
            <a:spLocks noGrp="1"/>
          </p:cNvSpPr>
          <p:nvPr>
            <p:ph type="title"/>
          </p:nvPr>
        </p:nvSpPr>
        <p:spPr/>
        <p:txBody>
          <a:bodyPr/>
          <a:lstStyle/>
          <a:p>
            <a:r>
              <a:rPr lang="en-US" dirty="0"/>
              <a:t>CONFIDENCE INTERVALS</a:t>
            </a:r>
          </a:p>
        </p:txBody>
      </p:sp>
      <p:sp>
        <p:nvSpPr>
          <p:cNvPr id="3" name="Content Placeholder 2">
            <a:extLst>
              <a:ext uri="{FF2B5EF4-FFF2-40B4-BE49-F238E27FC236}">
                <a16:creationId xmlns:a16="http://schemas.microsoft.com/office/drawing/2014/main" id="{92E69FA1-1D65-A0A1-359A-A598B05F4077}"/>
              </a:ext>
            </a:extLst>
          </p:cNvPr>
          <p:cNvSpPr>
            <a:spLocks noGrp="1"/>
          </p:cNvSpPr>
          <p:nvPr>
            <p:ph idx="1"/>
          </p:nvPr>
        </p:nvSpPr>
        <p:spPr>
          <a:xfrm>
            <a:off x="838200" y="1499899"/>
            <a:ext cx="10515600" cy="3858202"/>
          </a:xfrm>
        </p:spPr>
        <p:txBody>
          <a:bodyPr anchor="ctr">
            <a:normAutofit/>
          </a:bodyPr>
          <a:lstStyle/>
          <a:p>
            <a:pPr marL="0" indent="0" algn="ctr" fontAlgn="base">
              <a:lnSpc>
                <a:spcPct val="200000"/>
              </a:lnSpc>
              <a:buNone/>
            </a:pPr>
            <a:r>
              <a:rPr lang="en-US" dirty="0"/>
              <a:t>Khan Academy</a:t>
            </a:r>
          </a:p>
          <a:p>
            <a:pPr marL="0" indent="0" algn="ctr" fontAlgn="base">
              <a:lnSpc>
                <a:spcPct val="200000"/>
              </a:lnSpc>
              <a:buNone/>
            </a:pPr>
            <a:r>
              <a:rPr lang="en-US" dirty="0">
                <a:hlinkClick r:id="rId3"/>
              </a:rPr>
              <a:t>Confidence Intervals</a:t>
            </a:r>
            <a:endParaRPr lang="en-US" dirty="0">
              <a:hlinkClick r:id="rId4"/>
            </a:endParaRPr>
          </a:p>
          <a:p>
            <a:pPr marL="0" indent="0" algn="ctr" fontAlgn="base">
              <a:lnSpc>
                <a:spcPct val="200000"/>
              </a:lnSpc>
              <a:buNone/>
            </a:pPr>
            <a:r>
              <a:rPr lang="en-US" dirty="0">
                <a:hlinkClick r:id="rId4"/>
              </a:rPr>
              <a:t> </a:t>
            </a:r>
            <a:endParaRPr lang="en-US" dirty="0"/>
          </a:p>
        </p:txBody>
      </p:sp>
    </p:spTree>
    <p:extLst>
      <p:ext uri="{BB962C8B-B14F-4D97-AF65-F5344CB8AC3E}">
        <p14:creationId xmlns:p14="http://schemas.microsoft.com/office/powerpoint/2010/main" val="1624834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91F0-F6BD-4CE1-B4DA-5E018D33B6CF}"/>
              </a:ext>
            </a:extLst>
          </p:cNvPr>
          <p:cNvSpPr>
            <a:spLocks noGrp="1"/>
          </p:cNvSpPr>
          <p:nvPr>
            <p:ph type="title"/>
          </p:nvPr>
        </p:nvSpPr>
        <p:spPr>
          <a:xfrm>
            <a:off x="92467" y="1"/>
            <a:ext cx="12000216" cy="779317"/>
          </a:xfrm>
        </p:spPr>
        <p:txBody>
          <a:bodyPr>
            <a:normAutofit fontScale="90000"/>
          </a:bodyPr>
          <a:lstStyle/>
          <a:p>
            <a:r>
              <a:rPr lang="en-US" dirty="0"/>
              <a:t>A/B TESTING RELATIONSHIP TO</a:t>
            </a:r>
            <a:br>
              <a:rPr lang="en-US" dirty="0"/>
            </a:br>
            <a:r>
              <a:rPr lang="en-US" dirty="0"/>
              <a:t> CONFIDENCE INTERVALS  </a:t>
            </a:r>
          </a:p>
        </p:txBody>
      </p:sp>
      <p:sp>
        <p:nvSpPr>
          <p:cNvPr id="3" name="Content Placeholder 2">
            <a:extLst>
              <a:ext uri="{FF2B5EF4-FFF2-40B4-BE49-F238E27FC236}">
                <a16:creationId xmlns:a16="http://schemas.microsoft.com/office/drawing/2014/main" id="{605E8C8D-2AD3-45EC-B9E6-3D25FB01A669}"/>
              </a:ext>
            </a:extLst>
          </p:cNvPr>
          <p:cNvSpPr>
            <a:spLocks noGrp="1"/>
          </p:cNvSpPr>
          <p:nvPr>
            <p:ph idx="1"/>
          </p:nvPr>
        </p:nvSpPr>
        <p:spPr>
          <a:xfrm>
            <a:off x="92467" y="1251932"/>
            <a:ext cx="11712540" cy="4429677"/>
          </a:xfrm>
        </p:spPr>
        <p:txBody>
          <a:bodyPr>
            <a:normAutofit/>
          </a:bodyPr>
          <a:lstStyle/>
          <a:p>
            <a:pPr marL="0" indent="0" algn="ctr">
              <a:buNone/>
            </a:pPr>
            <a:r>
              <a:rPr lang="en-US" sz="2000" dirty="0"/>
              <a:t>In A/B testing, we usually have a very large sample size. For example, in the earlier A/B presentation, the sample size was 64,000.  The SQRT(64,000) is 253.</a:t>
            </a:r>
          </a:p>
          <a:p>
            <a:pPr marL="0" indent="0" algn="ctr">
              <a:buNone/>
            </a:pPr>
            <a:endParaRPr lang="en-US" sz="2000" dirty="0"/>
          </a:p>
          <a:p>
            <a:r>
              <a:rPr lang="en-US" sz="2000" dirty="0"/>
              <a:t>The SD(mean) will be extremely small if the SD(sample) is divided by 253. The CI will then also be extremely small. So small that for all practical purposes you can treat the results as being “exact”.</a:t>
            </a:r>
            <a:endParaRPr lang="en-US" dirty="0"/>
          </a:p>
          <a:p>
            <a:r>
              <a:rPr lang="en-US" sz="2000" dirty="0"/>
              <a:t>So, the values you got (below) can be treated as exact numbers when making the A vs. B comparison and you don’t need to compute confidence intervals around the averages. </a:t>
            </a:r>
          </a:p>
          <a:p>
            <a:endParaRPr lang="en-US" sz="2000" dirty="0"/>
          </a:p>
          <a:p>
            <a:pPr lvl="7"/>
            <a:r>
              <a:rPr lang="en-US" sz="2000" dirty="0"/>
              <a:t>51.2% for the average of A</a:t>
            </a:r>
          </a:p>
          <a:p>
            <a:pPr lvl="7"/>
            <a:r>
              <a:rPr lang="en-US" sz="2000" dirty="0"/>
              <a:t>51.7% for the average of B </a:t>
            </a:r>
          </a:p>
          <a:p>
            <a:pPr marL="2743200" lvl="6" indent="0">
              <a:buNone/>
            </a:pPr>
            <a:endParaRPr lang="en-US" sz="2000"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95715012"/>
      </p:ext>
    </p:extLst>
  </p:cSld>
  <p:clrMapOvr>
    <a:masterClrMapping/>
  </p:clrMapOvr>
</p:sld>
</file>

<file path=ppt/theme/theme1.xml><?xml version="1.0" encoding="utf-8"?>
<a:theme xmlns:a="http://schemas.openxmlformats.org/drawingml/2006/main" name="Boot Camp">
  <a:themeElements>
    <a:clrScheme name="BootCamp">
      <a:dk1>
        <a:srgbClr val="125679"/>
      </a:dk1>
      <a:lt1>
        <a:srgbClr val="FFFFFF"/>
      </a:lt1>
      <a:dk2>
        <a:srgbClr val="0D5879"/>
      </a:dk2>
      <a:lt2>
        <a:srgbClr val="E7E6E6"/>
      </a:lt2>
      <a:accent1>
        <a:srgbClr val="B9C152"/>
      </a:accent1>
      <a:accent2>
        <a:srgbClr val="ED7D31"/>
      </a:accent2>
      <a:accent3>
        <a:srgbClr val="155677"/>
      </a:accent3>
      <a:accent4>
        <a:srgbClr val="F6ED3D"/>
      </a:accent4>
      <a:accent5>
        <a:srgbClr val="8BD1D1"/>
      </a:accent5>
      <a:accent6>
        <a:srgbClr val="0EA3B3"/>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ot Camp" id="{4143AF38-6641-4BA7-81D3-C6C948063E97}" vid="{68586BAD-952C-475C-B885-1F4C256800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90ECB5C89318549A9A17F6FB811982B" ma:contentTypeVersion="13" ma:contentTypeDescription="Create a new document." ma:contentTypeScope="" ma:versionID="c0c33aeed60924e1aca3002cdbbb59d2">
  <xsd:schema xmlns:xsd="http://www.w3.org/2001/XMLSchema" xmlns:xs="http://www.w3.org/2001/XMLSchema" xmlns:p="http://schemas.microsoft.com/office/2006/metadata/properties" xmlns:ns3="a59490fc-4ce5-4683-bd5e-055bd96fcd20" xmlns:ns4="712f9cd6-68dd-469c-8e40-dec1f8a01151" targetNamespace="http://schemas.microsoft.com/office/2006/metadata/properties" ma:root="true" ma:fieldsID="0a917dc960cb3e51b6f84f45f383303f" ns3:_="" ns4:_="">
    <xsd:import namespace="a59490fc-4ce5-4683-bd5e-055bd96fcd20"/>
    <xsd:import namespace="712f9cd6-68dd-469c-8e40-dec1f8a0115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AutoKeyPoints" minOccurs="0"/>
                <xsd:element ref="ns4:MediaServiceKeyPoints" minOccurs="0"/>
                <xsd:element ref="ns4:MediaServiceOCR"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9490fc-4ce5-4683-bd5e-055bd96fcd2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2f9cd6-68dd-469c-8e40-dec1f8a0115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73F460-E57C-4891-B3C4-941F2D19B0F7}">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12f9cd6-68dd-469c-8e40-dec1f8a01151"/>
    <ds:schemaRef ds:uri="a59490fc-4ce5-4683-bd5e-055bd96fcd20"/>
    <ds:schemaRef ds:uri="http://www.w3.org/XML/1998/namespace"/>
  </ds:schemaRefs>
</ds:datastoreItem>
</file>

<file path=customXml/itemProps2.xml><?xml version="1.0" encoding="utf-8"?>
<ds:datastoreItem xmlns:ds="http://schemas.openxmlformats.org/officeDocument/2006/customXml" ds:itemID="{5B85C009-C01C-48F7-B77D-CC42AA06602E}">
  <ds:schemaRefs>
    <ds:schemaRef ds:uri="http://schemas.microsoft.com/sharepoint/v3/contenttype/forms"/>
  </ds:schemaRefs>
</ds:datastoreItem>
</file>

<file path=customXml/itemProps3.xml><?xml version="1.0" encoding="utf-8"?>
<ds:datastoreItem xmlns:ds="http://schemas.openxmlformats.org/officeDocument/2006/customXml" ds:itemID="{607D9936-A362-4DE8-9A55-28CB486142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9490fc-4ce5-4683-bd5e-055bd96fcd20"/>
    <ds:schemaRef ds:uri="712f9cd6-68dd-469c-8e40-dec1f8a011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23667</TotalTime>
  <Words>1881</Words>
  <Application>Microsoft Macintosh PowerPoint</Application>
  <PresentationFormat>Widescreen</PresentationFormat>
  <Paragraphs>200</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Cambria Math</vt:lpstr>
      <vt:lpstr>Segoe UI</vt:lpstr>
      <vt:lpstr>Boot Camp</vt:lpstr>
      <vt:lpstr> ADVANCED STATISTICS</vt:lpstr>
      <vt:lpstr>ADVANCED STATISTICS TOPICS</vt:lpstr>
      <vt:lpstr>HYPOTHESIS TESTING  </vt:lpstr>
      <vt:lpstr>ONE-TAIL HYPOTHESIS TEST FOR THE MEAN </vt:lpstr>
      <vt:lpstr>TWO-TAIL HYPOTHESIS TEST FOR THE MEAN </vt:lpstr>
      <vt:lpstr>HYPOTHESIS TESTING </vt:lpstr>
      <vt:lpstr>95% CONFIDENCE INTERVALS</vt:lpstr>
      <vt:lpstr>CONFIDENCE INTERVALS</vt:lpstr>
      <vt:lpstr>A/B TESTING RELATIONSHIP TO  CONFIDENCE INTERVALS  </vt:lpstr>
      <vt:lpstr>Hypothesis Test for Small Data: t-Test </vt:lpstr>
      <vt:lpstr>  </vt:lpstr>
      <vt:lpstr>EXCEL EXERCISES</vt:lpstr>
      <vt:lpstr>COURSE GOALS REVISITED</vt:lpstr>
      <vt:lpstr>POST-TEST</vt:lpstr>
      <vt:lpstr>ALGEBRA ON A PAGE</vt:lpstr>
      <vt:lpstr>STATISTICS ON A 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Algebra &amp; Statistics</dc:title>
  <dc:creator>April C Smith</dc:creator>
  <cp:lastModifiedBy>Aleksandar Jovanovich</cp:lastModifiedBy>
  <cp:revision>64</cp:revision>
  <dcterms:created xsi:type="dcterms:W3CDTF">2021-07-08T20:21:11Z</dcterms:created>
  <dcterms:modified xsi:type="dcterms:W3CDTF">2024-03-13T19:01:33Z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0x010100590ECB5C89318549A9A17F6FB811982B</vt:lpwstr>
  </property>
  <property fmtid="{D5CDD505-2E9C-101B-9397-08002B2CF9AE}" pid="3" name="_dlc_DocIdItemGuid">
    <vt:lpwstr>949f7d3d-2f1b-4107-9a98-ab15437c5c4f</vt:lpwstr>
  </property>
</Properties>
</file>