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43"/>
  </p:notesMasterIdLst>
  <p:handoutMasterIdLst>
    <p:handoutMasterId r:id="rId44"/>
  </p:handoutMasterIdLst>
  <p:sldIdLst>
    <p:sldId id="256" r:id="rId8"/>
    <p:sldId id="310" r:id="rId9"/>
    <p:sldId id="496" r:id="rId10"/>
    <p:sldId id="532" r:id="rId11"/>
    <p:sldId id="538" r:id="rId12"/>
    <p:sldId id="533" r:id="rId13"/>
    <p:sldId id="535" r:id="rId14"/>
    <p:sldId id="534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1" r:id="rId27"/>
    <p:sldId id="550" r:id="rId28"/>
    <p:sldId id="552" r:id="rId29"/>
    <p:sldId id="553" r:id="rId30"/>
    <p:sldId id="554" r:id="rId31"/>
    <p:sldId id="555" r:id="rId32"/>
    <p:sldId id="556" r:id="rId33"/>
    <p:sldId id="557" r:id="rId34"/>
    <p:sldId id="561" r:id="rId35"/>
    <p:sldId id="558" r:id="rId36"/>
    <p:sldId id="559" r:id="rId37"/>
    <p:sldId id="560" r:id="rId38"/>
    <p:sldId id="444" r:id="rId39"/>
    <p:sldId id="562" r:id="rId40"/>
    <p:sldId id="563" r:id="rId41"/>
    <p:sldId id="495" r:id="rId42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  <p14:sldId id="496"/>
          </p14:sldIdLst>
        </p14:section>
        <p14:section name="Introduction to Databases" id="{7E86001E-5A3A-DD4C-8BB7-E285D45EBD80}">
          <p14:sldIdLst>
            <p14:sldId id="532"/>
            <p14:sldId id="538"/>
            <p14:sldId id="533"/>
            <p14:sldId id="535"/>
            <p14:sldId id="534"/>
            <p14:sldId id="539"/>
          </p14:sldIdLst>
        </p14:section>
        <p14:section name="Relational Databases" id="{993CD70D-EAC5-A440-866A-571BCDE90CCD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Database Table Structure" id="{740A7AAA-47B5-CF49-9C89-B4F210D90951}">
          <p14:sldIdLst>
            <p14:sldId id="546"/>
            <p14:sldId id="547"/>
            <p14:sldId id="548"/>
            <p14:sldId id="549"/>
            <p14:sldId id="551"/>
            <p14:sldId id="550"/>
            <p14:sldId id="552"/>
            <p14:sldId id="553"/>
            <p14:sldId id="554"/>
            <p14:sldId id="555"/>
            <p14:sldId id="556"/>
            <p14:sldId id="557"/>
            <p14:sldId id="561"/>
          </p14:sldIdLst>
        </p14:section>
        <p14:section name="Database Query" id="{FDE0DB0C-0B41-4E4B-9569-A0F6A64F23AA}">
          <p14:sldIdLst>
            <p14:sldId id="558"/>
            <p14:sldId id="559"/>
            <p14:sldId id="560"/>
          </p14:sldIdLst>
        </p14:section>
        <p14:section name="Summary" id="{5F32AEFE-A1A0-8A48-A42C-FF84CADA5A4C}">
          <p14:sldIdLst>
            <p14:sldId id="444"/>
            <p14:sldId id="562"/>
          </p14:sldIdLst>
        </p14:section>
        <p14:section name="Exercise" id="{EB7AAB06-D5D7-D642-AE71-9E1D4F6358B7}">
          <p14:sldIdLst>
            <p14:sldId id="563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91" autoAdjust="0"/>
    <p:restoredTop sz="84362" autoAdjust="0"/>
  </p:normalViewPr>
  <p:slideViewPr>
    <p:cSldViewPr snapToGrid="0" snapToObjects="1">
      <p:cViewPr>
        <p:scale>
          <a:sx n="100" d="100"/>
          <a:sy n="100" d="100"/>
        </p:scale>
        <p:origin x="144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4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6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1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8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4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7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7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1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2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7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ableauserver/t/PersonalLines/views/FindTheData/Home?%3Aembed=y&amp;%3AshowShareOptions=true&amp;%3Adisplay_count=no&amp;%3AshowVizHome=no#1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7"/>
            <a:ext cx="6400800" cy="110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Data Bases and Data Types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897" y="4199060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DL Day 3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elational databases organize structured data into tables that can be easily managed, accessed, manipulated and linked through SQL without needing to rewrite or reorganize underlying data. 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model provides flexibility, simplicity and performance.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Flexibility: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Relational databases are flexible because the tabular storage allows </a:t>
            </a:r>
          </a:p>
          <a:p>
            <a:pPr lvl="3"/>
            <a:r>
              <a:rPr lang="en-US" dirty="0">
                <a:solidFill>
                  <a:srgbClr val="1C1917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ew data categories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Fields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to be added easily without needing to make changes to existing structures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151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Simplicity: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tabular, row and column structure of relational data is intuitive and easy to understand for users familiar with spreadsheets.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provides simple, declarative statements for most database operations hiding away the underlying database complexities.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Performance: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allow for efficient storage and access of data due to their structured organization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Relational databases are designed to optimize query performance through features like joins, partitioning.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94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Store structured, tabular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is stored in two-dimensional database tables with rows and columns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resemble spreadsheets with cell-based layout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row in a table represents a distinct record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Columns define different fields or attributes for the type of records within the table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3554" name="Picture 2" descr="SQL Introduction">
            <a:extLst>
              <a:ext uri="{FF2B5EF4-FFF2-40B4-BE49-F238E27FC236}">
                <a16:creationId xmlns:a16="http://schemas.microsoft.com/office/drawing/2014/main" id="{BA285C6A-B100-B90E-8B88-7ED45EED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2448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9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organize data into fields and records that are interconnected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Fields (columns) contain attributes of a record like name, age etc.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Records (rows) represent individual data entries like a customer, product etc.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 relationships between tables connect records across tables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4580" name="Picture 4" descr="The structure of relationships between different types of tables.... |  Download Scientific Diagram">
            <a:extLst>
              <a:ext uri="{FF2B5EF4-FFF2-40B4-BE49-F238E27FC236}">
                <a16:creationId xmlns:a16="http://schemas.microsoft.com/office/drawing/2014/main" id="{7A7A4496-C217-0CDA-8715-0C59E147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32163"/>
            <a:ext cx="33528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1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constraints define table relationships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Primary key uniquely identifies each record in a table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Foreign keys establish links between records in different tables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Constraints enforce referential integrity between linked tables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5602" name="Picture 2" descr="SQL — Primary key Vs Foreign Key. As we know that relationship between… |  by Ryan Arjun | Medium">
            <a:extLst>
              <a:ext uri="{FF2B5EF4-FFF2-40B4-BE49-F238E27FC236}">
                <a16:creationId xmlns:a16="http://schemas.microsoft.com/office/drawing/2014/main" id="{B1E3F814-6520-1F25-A69A-68394B06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09" y="3181890"/>
            <a:ext cx="6124470" cy="21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storage approach allows relational databases to consolidate data into normalized structures while preserving organized relationships between elements enabling simple, performance data storage and retrieval.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By structuring data into optimized, uniform tables, then establishing defined connections across tables, relational database model allows: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impler schema design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educed data duplication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nsures consistency while giving users and applications standardized access to efficiently managed data.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99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tables have a structured tabular format for organizing and storing data in an efficient and consistent manner.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ata types are an important structural aspect of database tables that help define what type of data can be stored in a column.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Rather than allowing arbitrary data entry, data types constrain values to pre-defined formats.</a:t>
            </a:r>
          </a:p>
        </p:txBody>
      </p:sp>
    </p:spTree>
    <p:extLst>
      <p:ext uri="{BB962C8B-B14F-4D97-AF65-F5344CB8AC3E}">
        <p14:creationId xmlns:p14="http://schemas.microsoft.com/office/powerpoint/2010/main" val="79820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 data type of TEXT allows letters, numbers, and special characters to be stored.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hile NUMBER or INTEGER types require numerical values.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Other types like DATE ensures only properly formatted date values can be added.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Designating an AGE column to only accept integers enforces consistency in the values.</a:t>
            </a:r>
          </a:p>
        </p:txBody>
      </p:sp>
    </p:spTree>
    <p:extLst>
      <p:ext uri="{BB962C8B-B14F-4D97-AF65-F5344CB8AC3E}">
        <p14:creationId xmlns:p14="http://schemas.microsoft.com/office/powerpoint/2010/main" val="270820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To understand SQL Server data types, let’s look at the following page to create a new Google account (for reference purpose only):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6628" name="Picture 4" descr="Google sign up page">
            <a:extLst>
              <a:ext uri="{FF2B5EF4-FFF2-40B4-BE49-F238E27FC236}">
                <a16:creationId xmlns:a16="http://schemas.microsoft.com/office/drawing/2014/main" id="{AB85AFBE-5BF4-C422-2D52-E6AEA218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0" y="2631225"/>
            <a:ext cx="4854779" cy="35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1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It requires the following inputs: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First name and Last name: Suppose we require only alphabets in these 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Username: We can use letter, numbers and periods in the user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Password: We can use alphabets, numbers, and special characters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store all these columns data in a table of a Database Server. We can use various data types in Databases and use them as per the requirement. 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86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Define the concept of a database and how it is used to store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the core components of a relational database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Explain basic database terminology like rows, columns, tables, and relationships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Define data types.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Categories of Databases Data Types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9698" name="Picture 2" descr="Categories of SQL Server Data Types">
            <a:extLst>
              <a:ext uri="{FF2B5EF4-FFF2-40B4-BE49-F238E27FC236}">
                <a16:creationId xmlns:a16="http://schemas.microsoft.com/office/drawing/2014/main" id="{CF24C2DC-4A9D-4706-BB43-19FA5532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93980"/>
            <a:ext cx="7686351" cy="27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1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Categories of Databases Data Types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Exact numeric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: bit,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tinyint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smallint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int,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bigint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decimal, numeric, money and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smallmoney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Approximate numeric: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Date and time: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date,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DateTime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datetime2,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datetimeoffset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smalldatetime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Character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strings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:char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varchar,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Unicode character strings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Nchar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Nvarchar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Ntext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Binary strings: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Binary, image and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varbinary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3635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Exact numeric SQL Server data type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use exact numeric data types for integer, decimal, and money. 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Each data type has its own lower, upper limit and memory requirements. 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should use the smallest data type to save memory requirements as well. </a:t>
            </a:r>
          </a:p>
          <a:p>
            <a:pPr lvl="2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For example, we can use the bit data type for storing true (1) or false (0) values.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121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Exact numeric Data type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80644-E830-7342-90F4-DDCC8697D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89301"/>
              </p:ext>
            </p:extLst>
          </p:nvPr>
        </p:nvGraphicFramePr>
        <p:xfrm>
          <a:off x="673100" y="2170273"/>
          <a:ext cx="7956550" cy="2754227"/>
        </p:xfrm>
        <a:graphic>
          <a:graphicData uri="http://schemas.openxmlformats.org/drawingml/2006/table">
            <a:tbl>
              <a:tblPr/>
              <a:tblGrid>
                <a:gridCol w="1591310">
                  <a:extLst>
                    <a:ext uri="{9D8B030D-6E8A-4147-A177-3AD203B41FA5}">
                      <a16:colId xmlns:a16="http://schemas.microsoft.com/office/drawing/2014/main" val="2236721458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041416625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30239065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890256544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756639626"/>
                    </a:ext>
                  </a:extLst>
                </a:gridCol>
              </a:tblGrid>
              <a:tr h="1477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Upper Range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Remarks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44135"/>
                  </a:ext>
                </a:extLst>
              </a:tr>
              <a:tr h="2800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Bit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1 byte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We can also store NULL values in this.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18298"/>
                  </a:ext>
                </a:extLst>
              </a:tr>
              <a:tr h="5446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Int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−2^31 (−2,147, 483,648)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2^31−1 (−2,147, 483,647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It also stores the whole number similar to a </a:t>
                      </a:r>
                      <a:r>
                        <a:rPr lang="en-US" sz="800" b="0" dirty="0" err="1">
                          <a:effectLst/>
                        </a:rPr>
                        <a:t>smallint</a:t>
                      </a:r>
                      <a:r>
                        <a:rPr lang="en-US" sz="800" b="0" dirty="0">
                          <a:effectLst/>
                        </a:rPr>
                        <a:t> but its lower and upper limits changes as defined.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71053"/>
                  </a:ext>
                </a:extLst>
              </a:tr>
              <a:tr h="6769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Decimal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−10^38+1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10^381−1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It depends upon precision.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 – 9 -&gt; 5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10-19-&gt;9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20-28-&gt;13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29-28-&gt;17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We use decimal data type for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scale and fixed precision numbers.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79632"/>
                  </a:ext>
                </a:extLst>
              </a:tr>
              <a:tr h="6769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Numeric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−10^38+1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10^381−1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It depends upon precision.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 – 9 -&gt; 5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10-19-&gt;9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20-28-&gt;13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29-28-&gt;17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Decimal and numeric are synonyms. We can use them interchangeably.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6456"/>
                  </a:ext>
                </a:extLst>
              </a:tr>
              <a:tr h="2800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 err="1">
                          <a:effectLst/>
                        </a:rPr>
                        <a:t>Smallmoney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-214,478.3648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+214,478.3647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We can use this data type for monetary or currency values.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30341"/>
                  </a:ext>
                </a:extLst>
              </a:tr>
              <a:tr h="1477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Money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−922,337, 203, 685,477.5808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+922,337, 203, 685,477.5807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1376" marR="11376" marT="5688" marB="568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345041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5A373C3-8738-33ED-4C3A-672F4F0F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Approximate numeric SQL Server data type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A33D07-609A-2378-0464-4485B980E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07533"/>
              </p:ext>
            </p:extLst>
          </p:nvPr>
        </p:nvGraphicFramePr>
        <p:xfrm>
          <a:off x="625679" y="2248660"/>
          <a:ext cx="7261020" cy="3305282"/>
        </p:xfrm>
        <a:graphic>
          <a:graphicData uri="http://schemas.openxmlformats.org/drawingml/2006/table">
            <a:tbl>
              <a:tblPr/>
              <a:tblGrid>
                <a:gridCol w="1452204">
                  <a:extLst>
                    <a:ext uri="{9D8B030D-6E8A-4147-A177-3AD203B41FA5}">
                      <a16:colId xmlns:a16="http://schemas.microsoft.com/office/drawing/2014/main" val="2377918087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1591521654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2935936433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1742918590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864697373"/>
                    </a:ext>
                  </a:extLst>
                </a:gridCol>
              </a:tblGrid>
              <a:tr h="3860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Data Type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Lower Range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Upper Range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Storage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Remarks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6199"/>
                  </a:ext>
                </a:extLst>
              </a:tr>
              <a:tr h="11770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Real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−3.40E+38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3.40E+38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4 bytes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We can use float924) as ISO synonym for </a:t>
                      </a:r>
                      <a:r>
                        <a:rPr lang="en-US" sz="1000" b="1">
                          <a:effectLst/>
                        </a:rPr>
                        <a:t>real</a:t>
                      </a:r>
                      <a:r>
                        <a:rPr lang="en-US" sz="1000" b="0">
                          <a:effectLst/>
                        </a:rPr>
                        <a:t>.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10360"/>
                  </a:ext>
                </a:extLst>
              </a:tr>
              <a:tr h="174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Float(n)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−1.79E+308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1.79E+308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Its storage depends upon value (n)</a:t>
                      </a:r>
                    </a:p>
                    <a:p>
                      <a:pPr algn="l" fontAlgn="base"/>
                      <a:r>
                        <a:rPr lang="en-US" sz="1000" b="0">
                          <a:effectLst/>
                        </a:rPr>
                        <a:t>N(1-24) -&gt;4 bytes</a:t>
                      </a:r>
                    </a:p>
                    <a:p>
                      <a:pPr algn="l" fontAlgn="base"/>
                      <a:r>
                        <a:rPr lang="en-US" sz="1000" b="0">
                          <a:effectLst/>
                        </a:rPr>
                        <a:t>N(25-53)-&gt;8 bytes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It is an Approximate-number data types.</a:t>
                      </a:r>
                    </a:p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The default value of N is 53.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5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7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Date and Time Data types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stored date and time data along with time offset using these data types.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A4CEA-6330-3C21-9264-14CE82BB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9058"/>
              </p:ext>
            </p:extLst>
          </p:nvPr>
        </p:nvGraphicFramePr>
        <p:xfrm>
          <a:off x="514350" y="2758225"/>
          <a:ext cx="8229600" cy="2895012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2389323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5175291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647837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397673438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3251550187"/>
                    </a:ext>
                  </a:extLst>
                </a:gridCol>
              </a:tblGrid>
              <a:tr h="958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Upper Range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Remarks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51680"/>
                  </a:ext>
                </a:extLst>
              </a:tr>
              <a:tr h="452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0001-01-01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9999-12-31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3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It stores only dates in SQL Server.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Its default value is 1900-01-01.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3. It provides default format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YYYY-MM-DD.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47980"/>
                  </a:ext>
                </a:extLst>
              </a:tr>
              <a:tr h="8973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Datetime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1753-01-01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9999-12-31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We can define a date along with time with fractional seconds.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The default value for this data type is 1900-01-01 00:00:00.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3.It provides accuracy in increments of .000, .003, or .007 seconds.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4. We should avoid using this data type. We can use Datetime2 instead.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19702"/>
                  </a:ext>
                </a:extLst>
              </a:tr>
              <a:tr h="7192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Datetime2</a:t>
                      </a:r>
                      <a:endParaRPr lang="en-US" sz="800" b="0" dirty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0001-01-01 00:00:00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9999-12-31 23:59:59.9999999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6-8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1. Precision&lt;3 -&gt; 6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2.Precision 3 or 4-&gt; 7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the default format for this is YYYY-MM-DD hh:mm: ss[.fractional seconds].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It provides precision from 0 to 7 digits, with an accuracy of 100ns.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The default precision for datetime2 is 7 digits.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135170"/>
                  </a:ext>
                </a:extLst>
              </a:tr>
              <a:tr h="5411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Time</a:t>
                      </a:r>
                      <a:endParaRPr lang="en-US" sz="800" b="0" dirty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00:00:00.0000000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23:59:59.9999999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5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1. We can use it for storing only time data.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2. Its default format is </a:t>
                      </a:r>
                      <a:r>
                        <a:rPr lang="en-US" sz="800" b="0" dirty="0" err="1">
                          <a:effectLst/>
                        </a:rPr>
                        <a:t>hh:mm:ss</a:t>
                      </a:r>
                      <a:r>
                        <a:rPr lang="en-US" sz="800" b="0" dirty="0">
                          <a:effectLst/>
                        </a:rPr>
                        <a:t>[.</a:t>
                      </a:r>
                      <a:r>
                        <a:rPr lang="en-US" sz="800" b="0" dirty="0" err="1">
                          <a:effectLst/>
                        </a:rPr>
                        <a:t>nnnnnnn</a:t>
                      </a:r>
                      <a:r>
                        <a:rPr lang="en-US" sz="800" b="0" dirty="0">
                          <a:effectLst/>
                        </a:rPr>
                        <a:t>].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3. It provides an accuracy of 100 nanoseconds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3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Character Strings Data types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5CE3EA-7616-29D1-1A61-5E0F807A6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38668"/>
              </p:ext>
            </p:extLst>
          </p:nvPr>
        </p:nvGraphicFramePr>
        <p:xfrm>
          <a:off x="519419" y="2152158"/>
          <a:ext cx="6918120" cy="4009309"/>
        </p:xfrm>
        <a:graphic>
          <a:graphicData uri="http://schemas.openxmlformats.org/drawingml/2006/table">
            <a:tbl>
              <a:tblPr/>
              <a:tblGrid>
                <a:gridCol w="1383624">
                  <a:extLst>
                    <a:ext uri="{9D8B030D-6E8A-4147-A177-3AD203B41FA5}">
                      <a16:colId xmlns:a16="http://schemas.microsoft.com/office/drawing/2014/main" val="2065189452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360697786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1995270272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1748823912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1810931666"/>
                    </a:ext>
                  </a:extLst>
                </a:gridCol>
              </a:tblGrid>
              <a:tr h="184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Upper Range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Remarks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95418"/>
                  </a:ext>
                </a:extLst>
              </a:tr>
              <a:tr h="5096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Char(n)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8000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It provides a fixed-width character data type.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18621"/>
                  </a:ext>
                </a:extLst>
              </a:tr>
              <a:tr h="7802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Varchar(n)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8000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 + 2 bytes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1.It is a variable length character data type.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2.N defines the string size.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50398"/>
                  </a:ext>
                </a:extLst>
              </a:tr>
              <a:tr h="9966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Varchar (max)</a:t>
                      </a:r>
                      <a:endParaRPr lang="en-US" sz="800" b="0" dirty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2^31 chars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 + 2 bytes ~ 2 GB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We should avoid using this data type unless required due to its huge storage requirement.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67364"/>
                  </a:ext>
                </a:extLst>
              </a:tr>
              <a:tr h="15378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Text</a:t>
                      </a:r>
                      <a:endParaRPr lang="en-US" sz="800" b="0" dirty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2,147,483,647 chars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 + 4 bytes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1. It is a variable-length character data type.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2. We should avoid using this data type as it might get deprecated in future versions of SQL Server.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1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50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Unicode character string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ata types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E8EB08-94B2-5553-0F99-E501B530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52764"/>
              </p:ext>
            </p:extLst>
          </p:nvPr>
        </p:nvGraphicFramePr>
        <p:xfrm>
          <a:off x="914808" y="2693484"/>
          <a:ext cx="6642100" cy="2024801"/>
        </p:xfrm>
        <a:graphic>
          <a:graphicData uri="http://schemas.openxmlformats.org/drawingml/2006/table">
            <a:tbl>
              <a:tblPr/>
              <a:tblGrid>
                <a:gridCol w="1328420">
                  <a:extLst>
                    <a:ext uri="{9D8B030D-6E8A-4147-A177-3AD203B41FA5}">
                      <a16:colId xmlns:a16="http://schemas.microsoft.com/office/drawing/2014/main" val="1655632532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142013796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808816194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319856892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1715344330"/>
                    </a:ext>
                  </a:extLst>
                </a:gridCol>
              </a:tblGrid>
              <a:tr h="325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Upper Range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Remarks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9214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Nchar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4000 characters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 times n bytes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It is a Unicode string of fixed width.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9715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Nvarchar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0 chars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4000 Chars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 times n bytes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 err="1">
                          <a:effectLst/>
                        </a:rPr>
                        <a:t>Nvarchar</a:t>
                      </a:r>
                      <a:r>
                        <a:rPr lang="en-US" sz="800" b="0" dirty="0">
                          <a:effectLst/>
                        </a:rPr>
                        <a:t> is a Unicode string of variable width.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7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014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DIG to begin your data journey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Type DIG/ into your browser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take a look at some of the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databases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Review the tables and columns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Identify the types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1664E-E465-D5AE-73A1-BFB1D9F9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21" y="3152907"/>
            <a:ext cx="4486071" cy="33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query is a request made to a database to retrieve specific data that meets certain criteria. 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key points about database queries: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query allows selective retrieval of data from a database rather than retrieving all records at once.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Queries are constructed using query languages like SQL with syntax specifying what data to retrieve and filter on.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most common SQL queries are SELECT statements which define the table columns to show and the conditions rows must meet using WHERE clauses.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6185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Being skilled with databases enables analysts to: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Re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trieve, combine, prepare data needed for analytical projects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	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drawing out insights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connections between datasets to enrich analysis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elf-service analytics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strong database familiarity lets analysts gather, investigate and prepare data with flexibility and precision.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926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Query criteria can filter on text matches, numeric &amp; date ranges, associations between tables to derive relevant information.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Queries help answer specific business questions like "What products had the most sales last month?" without needing manual analysis.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Results can be sorted, aggregated (summaries), and segmented as needed for reporting or analysis.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Parameters can be used to make dynamic queries that change based on user inputs.</a:t>
            </a:r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7711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summary, database queries allow users to selectively retrieve the most relevant data for their needs from among large datasets in an efficient manner.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underlie analytics, business intelligence and many database applications.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  <p:pic>
        <p:nvPicPr>
          <p:cNvPr id="38916" name="Picture 4" descr="Sending the result of an SQL query in HTML format via Logic App | Blog GFT  Brasil">
            <a:extLst>
              <a:ext uri="{FF2B5EF4-FFF2-40B4-BE49-F238E27FC236}">
                <a16:creationId xmlns:a16="http://schemas.microsoft.com/office/drawing/2014/main" id="{69CD3CCD-1E56-333A-A851-E415D71E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9" y="3044777"/>
            <a:ext cx="4168980" cy="33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10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Databases provide electronic storage and data management via optimized table structures and sophisticated database management systems for reliably scaling data.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Relational databases organize data into tables with formal connections between them to model real-world entities and relationships. This provides simplicity and performance.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consisting of rows, columns and keys give a standardized structure combined with the flexibility to adapt for future needs through constraints, normalizations etc.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queries allow selectively filtering and aggregating data to derive insights efficiently without manual effort even from billions of rows due to the deliberate underlying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rom storing to accessing data, databases emphasize formalized tables and queries as specialized structures engineered for the era of data-driven decisions. This model balances optimal speed, scale and integrity demands allowing modern applications to leverage data systematically</a:t>
            </a:r>
          </a:p>
        </p:txBody>
      </p:sp>
    </p:spTree>
    <p:extLst>
      <p:ext uri="{BB962C8B-B14F-4D97-AF65-F5344CB8AC3E}">
        <p14:creationId xmlns:p14="http://schemas.microsoft.com/office/powerpoint/2010/main" val="441787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Entity Relationship Diagram Design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Break into small teams. Give each a business scenario and have them draw out entities, attributes, relationships to model database schema through an ERD.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Normalization Practice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 sample non-normalized data set to teams. Have them normalize it to appropriate consistency form.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Query Formulation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Offer some sample problem statements/business questions. Teams write SQL queries to retrieve requested data. Compare different query strategies.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Optimization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Set up simple database environment. Have teams identify bottlenecks like long read/writes, redundant/inconsistent data based on usage. Perform corrections.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6391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 Conceptualization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Teams come up with ideas to leverage databases for various scenarios: ecommerce, banking, supply-chain etc. Present possibilities and limitations.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Administration Exercise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Give sandbox access to practice tasks like user provisioning, backup, restoration, high availability.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core themes would be strengthening both conceptual (ERD, use cases) and technical (queries, optimization) hands-on skills while encouraging collaborative thinking for analyzing needs, problem resolution and evaluation of tradeoffs. Tie learning to real-world applicability.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72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database is an organized collection of data stored and accessed electronically from a computer system.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Databases allow users to easily store, update, retrieve, and manage large amounts of information in a structured and organized way.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19458" name="Picture 2" descr="Relational Databases for Dummies - Articles - DMXzone.COM">
            <a:extLst>
              <a:ext uri="{FF2B5EF4-FFF2-40B4-BE49-F238E27FC236}">
                <a16:creationId xmlns:a16="http://schemas.microsoft.com/office/drawing/2014/main" id="{BC3EB2FA-CB37-D94E-0E19-18D5EE3F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60" y="3328202"/>
            <a:ext cx="5657079" cy="23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key concepts related to databases: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Management Systems (DBMS): Software used to create, access, manage, search, and analyze the data in a database.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Popular DBMS options include MySQL, Oracle, Microsoft SQL Server, and MongoDB.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18434" name="Picture 2" descr="What Is A Database? | MongoDB | MongoDB">
            <a:extLst>
              <a:ext uri="{FF2B5EF4-FFF2-40B4-BE49-F238E27FC236}">
                <a16:creationId xmlns:a16="http://schemas.microsoft.com/office/drawing/2014/main" id="{6323355F-BA42-188C-0C74-4A53A6F9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726412"/>
            <a:ext cx="52705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Tables: Databases organize information into tables that store data in rows and columns. For example, a "Customers" table might have columns like "Name," "Address," and "Phone Number" and each row would represent an individual customer.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Records: A record, also called a row, is each individual entry stored in a table, like a customer or product. It is a collection of related data across the various fields.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Fields: The columns in a database table are called fields or attributes. Fields represent a characteristic or attribute of the larger entries, like a name or date.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90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13318" name="Picture 6" descr="Hierarchy of Data - Database Management (Chapter 9)">
            <a:extLst>
              <a:ext uri="{FF2B5EF4-FFF2-40B4-BE49-F238E27FC236}">
                <a16:creationId xmlns:a16="http://schemas.microsoft.com/office/drawing/2014/main" id="{0B090F8E-2CB6-A3B3-2C3C-2FD11FBC6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78" y="1318167"/>
            <a:ext cx="5000421" cy="42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8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Queries: A database query is a request for specific information from a database. It allows for powerful analysis and filtering.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15362" name="Picture 2" descr="Database Query Browser - Ignition User Manual 8.0 - Ignition Documentation">
            <a:extLst>
              <a:ext uri="{FF2B5EF4-FFF2-40B4-BE49-F238E27FC236}">
                <a16:creationId xmlns:a16="http://schemas.microsoft.com/office/drawing/2014/main" id="{00A7223F-70C7-C376-D22A-D63F95E2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539565"/>
            <a:ext cx="5990436" cy="31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6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Databases At Progressive: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Findthedata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/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  <a:hlinkClick r:id="rId2"/>
              </a:rPr>
              <a:t>https://tableauserver/t/PersonalLines/views/FindTheData/Home?%3Aembed=y&amp;%3AshowShareOptions=true&amp;%3Adisplay_count=no&amp;%3AshowVizHome=no#1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B9DE0-1F2D-DA55-9E95-4D7A90E2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5" y="3715286"/>
            <a:ext cx="3956050" cy="25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930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25863</TotalTime>
  <Words>2403</Words>
  <Application>Microsoft Macintosh PowerPoint</Application>
  <PresentationFormat>On-screen Show (4:3)</PresentationFormat>
  <Paragraphs>336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Calibri</vt:lpstr>
      <vt:lpstr>Segoe UI</vt:lpstr>
      <vt:lpstr>Title Slide 02</vt:lpstr>
      <vt:lpstr>Title Slide 03</vt:lpstr>
      <vt:lpstr>Information Slide 01</vt:lpstr>
      <vt:lpstr>Information Slide 02</vt:lpstr>
      <vt:lpstr>Data Bases and Data Types</vt:lpstr>
      <vt:lpstr>Learning Objectives</vt:lpstr>
      <vt:lpstr>Learning Objectives</vt:lpstr>
      <vt:lpstr>Databases</vt:lpstr>
      <vt:lpstr>Databases</vt:lpstr>
      <vt:lpstr>Databases</vt:lpstr>
      <vt:lpstr>Databases</vt:lpstr>
      <vt:lpstr>Databases</vt:lpstr>
      <vt:lpstr>Databases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Query</vt:lpstr>
      <vt:lpstr>Query</vt:lpstr>
      <vt:lpstr>Query</vt:lpstr>
      <vt:lpstr>Summary</vt:lpstr>
      <vt:lpstr>Summary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325</cp:revision>
  <cp:lastPrinted>2018-09-19T19:48:01Z</cp:lastPrinted>
  <dcterms:created xsi:type="dcterms:W3CDTF">2010-04-12T23:12:02Z</dcterms:created>
  <dcterms:modified xsi:type="dcterms:W3CDTF">2024-01-06T16:39:33Z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