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4.xml" ContentType="application/vnd.openxmlformats-officedocument.drawingml.chartshapes+xml"/>
  <Override PartName="/ppt/notesSlides/notesSlide1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5.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6.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59" r:id="rId7"/>
    <p:sldId id="274" r:id="rId8"/>
    <p:sldId id="275" r:id="rId9"/>
    <p:sldId id="277" r:id="rId10"/>
    <p:sldId id="278" r:id="rId11"/>
    <p:sldId id="279" r:id="rId12"/>
    <p:sldId id="272" r:id="rId13"/>
    <p:sldId id="262" r:id="rId14"/>
    <p:sldId id="281" r:id="rId15"/>
    <p:sldId id="283" r:id="rId16"/>
    <p:sldId id="280" r:id="rId17"/>
    <p:sldId id="26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1F"/>
    <a:srgbClr val="002622"/>
    <a:srgbClr val="002E2A"/>
    <a:srgbClr val="002A26"/>
    <a:srgbClr val="070F20"/>
    <a:srgbClr val="070E1F"/>
    <a:srgbClr val="091228"/>
    <a:srgbClr val="060D1C"/>
    <a:srgbClr val="020307"/>
    <a:srgbClr val="00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DC373-E9A2-44A3-853E-7D3889E6D6CB}" v="203" dt="2024-05-06T17:37:43.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1" autoAdjust="0"/>
    <p:restoredTop sz="86438" autoAdjust="0"/>
  </p:normalViewPr>
  <p:slideViewPr>
    <p:cSldViewPr>
      <p:cViewPr varScale="1">
        <p:scale>
          <a:sx n="109" d="100"/>
          <a:sy n="109" d="100"/>
        </p:scale>
        <p:origin x="1280" y="184"/>
      </p:cViewPr>
      <p:guideLst>
        <p:guide orient="horz" pos="2160"/>
        <p:guide pos="3839"/>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140792\Desktop\CapstoneMai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140792\Desktop\CapstoneMai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140792\Desktop\BM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140792\Desktop\BMT.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140792\Desktop\BMT.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140792\Desktop\BMT.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140792\Desktop\BMT.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140792\Desktop\BMT.xlsx"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140792\Desktop\MainCapst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140792\Desktop\MainCapst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140792\Desktop\CapstoneMain.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140792\Desktop\CapstoneMai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140792\Desktop\MainCapstone%20(version%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140792\Desktop\MainCapstone%20(version%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140792\Desktop\MainCapstone%20(version%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140792\Desktop\CapstoneMai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[CapstoneMain.xlsx]PIFByQuarter!PivotTable2</c:name>
    <c:fmtId val="-1"/>
  </c:pivotSource>
  <c:chart>
    <c:autoTitleDeleted val="0"/>
    <c:pivotFmts>
      <c:pivotFmt>
        <c:idx val="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PIFByQuarter!$B$3:$B$4</c:f>
              <c:strCache>
                <c:ptCount val="1"/>
                <c:pt idx="0">
                  <c:v>IN</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PIFByQuarter!$A$5:$A$9</c:f>
              <c:strCache>
                <c:ptCount val="4"/>
                <c:pt idx="0">
                  <c:v>Q1</c:v>
                </c:pt>
                <c:pt idx="1">
                  <c:v>Q2</c:v>
                </c:pt>
                <c:pt idx="2">
                  <c:v>Q3</c:v>
                </c:pt>
                <c:pt idx="3">
                  <c:v>Q4</c:v>
                </c:pt>
              </c:strCache>
            </c:strRef>
          </c:cat>
          <c:val>
            <c:numRef>
              <c:f>PIFByQuarter!$B$5:$B$9</c:f>
              <c:numCache>
                <c:formatCode>#,###,"K"</c:formatCode>
                <c:ptCount val="4"/>
                <c:pt idx="0">
                  <c:v>68378</c:v>
                </c:pt>
                <c:pt idx="1">
                  <c:v>70999</c:v>
                </c:pt>
                <c:pt idx="2">
                  <c:v>72745</c:v>
                </c:pt>
                <c:pt idx="3">
                  <c:v>73823</c:v>
                </c:pt>
              </c:numCache>
            </c:numRef>
          </c:val>
          <c:extLst>
            <c:ext xmlns:c16="http://schemas.microsoft.com/office/drawing/2014/chart" uri="{C3380CC4-5D6E-409C-BE32-E72D297353CC}">
              <c16:uniqueId val="{00000000-550F-43FD-9B04-96906D291F8F}"/>
            </c:ext>
          </c:extLst>
        </c:ser>
        <c:ser>
          <c:idx val="1"/>
          <c:order val="1"/>
          <c:tx>
            <c:strRef>
              <c:f>PIFByQuarter!$C$3:$C$4</c:f>
              <c:strCache>
                <c:ptCount val="1"/>
                <c:pt idx="0">
                  <c:v>TN</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PIFByQuarter!$A$5:$A$9</c:f>
              <c:strCache>
                <c:ptCount val="4"/>
                <c:pt idx="0">
                  <c:v>Q1</c:v>
                </c:pt>
                <c:pt idx="1">
                  <c:v>Q2</c:v>
                </c:pt>
                <c:pt idx="2">
                  <c:v>Q3</c:v>
                </c:pt>
                <c:pt idx="3">
                  <c:v>Q4</c:v>
                </c:pt>
              </c:strCache>
            </c:strRef>
          </c:cat>
          <c:val>
            <c:numRef>
              <c:f>PIFByQuarter!$C$5:$C$9</c:f>
              <c:numCache>
                <c:formatCode>#,###,"K"</c:formatCode>
                <c:ptCount val="4"/>
                <c:pt idx="0">
                  <c:v>75447</c:v>
                </c:pt>
                <c:pt idx="1">
                  <c:v>78055</c:v>
                </c:pt>
                <c:pt idx="2">
                  <c:v>78903</c:v>
                </c:pt>
                <c:pt idx="3">
                  <c:v>78941</c:v>
                </c:pt>
              </c:numCache>
            </c:numRef>
          </c:val>
          <c:extLst>
            <c:ext xmlns:c16="http://schemas.microsoft.com/office/drawing/2014/chart" uri="{C3380CC4-5D6E-409C-BE32-E72D297353CC}">
              <c16:uniqueId val="{00000001-550F-43FD-9B04-96906D291F8F}"/>
            </c:ext>
          </c:extLst>
        </c:ser>
        <c:dLbls>
          <c:showLegendKey val="0"/>
          <c:showVal val="0"/>
          <c:showCatName val="0"/>
          <c:showSerName val="0"/>
          <c:showPercent val="0"/>
          <c:showBubbleSize val="0"/>
        </c:dLbls>
        <c:gapWidth val="100"/>
        <c:overlap val="-24"/>
        <c:axId val="940181440"/>
        <c:axId val="940181800"/>
      </c:barChart>
      <c:catAx>
        <c:axId val="9401814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0181800"/>
        <c:crosses val="autoZero"/>
        <c:auto val="1"/>
        <c:lblAlgn val="ctr"/>
        <c:lblOffset val="100"/>
        <c:noMultiLvlLbl val="0"/>
      </c:catAx>
      <c:valAx>
        <c:axId val="940181800"/>
        <c:scaling>
          <c:orientation val="minMax"/>
        </c:scaling>
        <c:delete val="0"/>
        <c:axPos val="l"/>
        <c:numFmt formatCode="#,###,&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0181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TN DUAL CHART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'[CapstoneMain.xlsx]DualPIF-EPByQuarter'!$C$18</c:f>
              <c:strCache>
                <c:ptCount val="1"/>
                <c:pt idx="0">
                  <c:v>PIF</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'[CapstoneMain.xlsx]DualPIF-EPByQuarter'!$B$19:$B$22</c:f>
              <c:strCache>
                <c:ptCount val="4"/>
                <c:pt idx="0">
                  <c:v>Q1</c:v>
                </c:pt>
                <c:pt idx="1">
                  <c:v>Q2</c:v>
                </c:pt>
                <c:pt idx="2">
                  <c:v>Q3</c:v>
                </c:pt>
                <c:pt idx="3">
                  <c:v>Q4</c:v>
                </c:pt>
              </c:strCache>
            </c:strRef>
          </c:cat>
          <c:val>
            <c:numRef>
              <c:f>'[CapstoneMain.xlsx]DualPIF-EPByQuarter'!$C$19:$C$22</c:f>
              <c:numCache>
                <c:formatCode>#,##0,\ "K"</c:formatCode>
                <c:ptCount val="4"/>
                <c:pt idx="0">
                  <c:v>75447</c:v>
                </c:pt>
                <c:pt idx="1">
                  <c:v>78055</c:v>
                </c:pt>
                <c:pt idx="2">
                  <c:v>78903</c:v>
                </c:pt>
                <c:pt idx="3">
                  <c:v>78941</c:v>
                </c:pt>
              </c:numCache>
            </c:numRef>
          </c:val>
          <c:extLst>
            <c:ext xmlns:c16="http://schemas.microsoft.com/office/drawing/2014/chart" uri="{C3380CC4-5D6E-409C-BE32-E72D297353CC}">
              <c16:uniqueId val="{00000000-27FD-4340-AB92-C3EA0CC6078D}"/>
            </c:ext>
          </c:extLst>
        </c:ser>
        <c:dLbls>
          <c:showLegendKey val="0"/>
          <c:showVal val="0"/>
          <c:showCatName val="0"/>
          <c:showSerName val="0"/>
          <c:showPercent val="0"/>
          <c:showBubbleSize val="0"/>
        </c:dLbls>
        <c:gapWidth val="150"/>
        <c:axId val="23548487"/>
        <c:axId val="23549207"/>
      </c:barChart>
      <c:lineChart>
        <c:grouping val="standard"/>
        <c:varyColors val="0"/>
        <c:ser>
          <c:idx val="1"/>
          <c:order val="1"/>
          <c:tx>
            <c:strRef>
              <c:f>'[CapstoneMain.xlsx]DualPIF-EPByQuarter'!$D$18</c:f>
              <c:strCache>
                <c:ptCount val="1"/>
                <c:pt idx="0">
                  <c:v>Premium</c:v>
                </c:pt>
              </c:strCache>
            </c:strRef>
          </c:tx>
          <c:spPr>
            <a:ln w="34925" cap="rnd">
              <a:solidFill>
                <a:schemeClr val="accent2"/>
              </a:solidFill>
              <a:round/>
            </a:ln>
            <a:effectLst>
              <a:outerShdw blurRad="38100" dist="25400" dir="2700000" algn="br" rotWithShape="0">
                <a:srgbClr val="000000">
                  <a:alpha val="60000"/>
                </a:srgbClr>
              </a:outerShdw>
            </a:effectLst>
          </c:spPr>
          <c:marker>
            <c:symbol val="none"/>
          </c:marker>
          <c:cat>
            <c:strRef>
              <c:f>'[CapstoneMain.xlsx]DualPIF-EPByQuarter'!$B$19:$B$22</c:f>
              <c:strCache>
                <c:ptCount val="4"/>
                <c:pt idx="0">
                  <c:v>Q1</c:v>
                </c:pt>
                <c:pt idx="1">
                  <c:v>Q2</c:v>
                </c:pt>
                <c:pt idx="2">
                  <c:v>Q3</c:v>
                </c:pt>
                <c:pt idx="3">
                  <c:v>Q4</c:v>
                </c:pt>
              </c:strCache>
            </c:strRef>
          </c:cat>
          <c:val>
            <c:numRef>
              <c:f>'[CapstoneMain.xlsx]DualPIF-EPByQuarter'!$D$19:$D$22</c:f>
              <c:numCache>
                <c:formatCode>0,,"M"</c:formatCode>
                <c:ptCount val="4"/>
                <c:pt idx="0">
                  <c:v>33555291.740000218</c:v>
                </c:pt>
                <c:pt idx="1">
                  <c:v>35433316.640000239</c:v>
                </c:pt>
                <c:pt idx="2">
                  <c:v>35259581.850000523</c:v>
                </c:pt>
                <c:pt idx="3">
                  <c:v>34955440.1000003</c:v>
                </c:pt>
              </c:numCache>
            </c:numRef>
          </c:val>
          <c:smooth val="0"/>
          <c:extLst>
            <c:ext xmlns:c16="http://schemas.microsoft.com/office/drawing/2014/chart" uri="{C3380CC4-5D6E-409C-BE32-E72D297353CC}">
              <c16:uniqueId val="{00000001-27FD-4340-AB92-C3EA0CC6078D}"/>
            </c:ext>
          </c:extLst>
        </c:ser>
        <c:dLbls>
          <c:showLegendKey val="0"/>
          <c:showVal val="0"/>
          <c:showCatName val="0"/>
          <c:showSerName val="0"/>
          <c:showPercent val="0"/>
          <c:showBubbleSize val="0"/>
        </c:dLbls>
        <c:marker val="1"/>
        <c:smooth val="0"/>
        <c:axId val="373651143"/>
        <c:axId val="373650783"/>
      </c:lineChart>
      <c:catAx>
        <c:axId val="235484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3549207"/>
        <c:crosses val="autoZero"/>
        <c:auto val="1"/>
        <c:lblAlgn val="ctr"/>
        <c:lblOffset val="100"/>
        <c:noMultiLvlLbl val="0"/>
      </c:catAx>
      <c:valAx>
        <c:axId val="23549207"/>
        <c:scaling>
          <c:orientation val="minMax"/>
        </c:scaling>
        <c:delete val="0"/>
        <c:axPos val="l"/>
        <c:majorGridlines>
          <c:spPr>
            <a:ln w="9525" cap="flat" cmpd="sng" algn="ctr">
              <a:solidFill>
                <a:schemeClr val="lt1">
                  <a:lumMod val="95000"/>
                  <a:alpha val="10000"/>
                </a:schemeClr>
              </a:solidFill>
              <a:round/>
            </a:ln>
            <a:effectLst/>
          </c:spPr>
        </c:majorGridlines>
        <c:numFmt formatCode="#,##0,\ &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3548487"/>
        <c:crosses val="autoZero"/>
        <c:crossBetween val="between"/>
      </c:valAx>
      <c:valAx>
        <c:axId val="373650783"/>
        <c:scaling>
          <c:orientation val="minMax"/>
        </c:scaling>
        <c:delete val="0"/>
        <c:axPos val="r"/>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73651143"/>
        <c:crosses val="max"/>
        <c:crossBetween val="between"/>
      </c:valAx>
      <c:catAx>
        <c:axId val="373651143"/>
        <c:scaling>
          <c:orientation val="minMax"/>
        </c:scaling>
        <c:delete val="1"/>
        <c:axPos val="b"/>
        <c:numFmt formatCode="General" sourceLinked="1"/>
        <c:majorTickMark val="none"/>
        <c:minorTickMark val="none"/>
        <c:tickLblPos val="nextTo"/>
        <c:crossAx val="37365078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w="114300" prst="artDeco"/>
      <a:bevelB prst="slope"/>
    </a:sp3d>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[BMT.xlsx]BMTVisuals!PivotTable1</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IN PIF By Market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BMTVisuals!$B$3:$B$4</c:f>
              <c:strCache>
                <c:ptCount val="1"/>
                <c:pt idx="0">
                  <c:v>IN</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BMTVisuals!$A$5:$A$10</c:f>
              <c:strCache>
                <c:ptCount val="5"/>
                <c:pt idx="0">
                  <c:v>For Hire Specialty</c:v>
                </c:pt>
                <c:pt idx="1">
                  <c:v>For Hire Transport</c:v>
                </c:pt>
                <c:pt idx="2">
                  <c:v>Tow</c:v>
                </c:pt>
                <c:pt idx="3">
                  <c:v>Contractors</c:v>
                </c:pt>
                <c:pt idx="4">
                  <c:v>Business Auto</c:v>
                </c:pt>
              </c:strCache>
            </c:strRef>
          </c:cat>
          <c:val>
            <c:numRef>
              <c:f>BMTVisuals!$B$5:$B$10</c:f>
              <c:numCache>
                <c:formatCode>#,##0,"K"</c:formatCode>
                <c:ptCount val="5"/>
                <c:pt idx="0">
                  <c:v>15779</c:v>
                </c:pt>
                <c:pt idx="1">
                  <c:v>100188</c:v>
                </c:pt>
                <c:pt idx="2">
                  <c:v>9571</c:v>
                </c:pt>
                <c:pt idx="3">
                  <c:v>71023</c:v>
                </c:pt>
                <c:pt idx="4">
                  <c:v>89375</c:v>
                </c:pt>
              </c:numCache>
            </c:numRef>
          </c:val>
          <c:extLst>
            <c:ext xmlns:c16="http://schemas.microsoft.com/office/drawing/2014/chart" uri="{C3380CC4-5D6E-409C-BE32-E72D297353CC}">
              <c16:uniqueId val="{00000000-9842-4FE5-B035-41DAC1A45082}"/>
            </c:ext>
          </c:extLst>
        </c:ser>
        <c:dLbls>
          <c:showLegendKey val="0"/>
          <c:showVal val="0"/>
          <c:showCatName val="0"/>
          <c:showSerName val="0"/>
          <c:showPercent val="0"/>
          <c:showBubbleSize val="0"/>
        </c:dLbls>
        <c:gapWidth val="100"/>
        <c:overlap val="-24"/>
        <c:axId val="355647439"/>
        <c:axId val="265820623"/>
      </c:barChart>
      <c:catAx>
        <c:axId val="35564743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5820623"/>
        <c:crosses val="autoZero"/>
        <c:auto val="1"/>
        <c:lblAlgn val="ctr"/>
        <c:lblOffset val="100"/>
        <c:noMultiLvlLbl val="0"/>
      </c:catAx>
      <c:valAx>
        <c:axId val="265820623"/>
        <c:scaling>
          <c:orientation val="minMax"/>
        </c:scaling>
        <c:delete val="0"/>
        <c:axPos val="l"/>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64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[BMT.xlsx]BMTVisuals!PivotTable2</c:name>
    <c:fmtId val="-1"/>
  </c:pivotSource>
  <c:chart>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dirty="0">
                <a:solidFill>
                  <a:schemeClr val="tx1"/>
                </a:solidFill>
              </a:rPr>
              <a:t>IN Earned Premium By Market</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BMTVisuals!$B$24:$B$25</c:f>
              <c:strCache>
                <c:ptCount val="1"/>
                <c:pt idx="0">
                  <c:v>IN</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c:spPr>
          <c:invertIfNegative val="0"/>
          <c:cat>
            <c:strRef>
              <c:f>BMTVisuals!$A$26:$A$31</c:f>
              <c:strCache>
                <c:ptCount val="5"/>
                <c:pt idx="0">
                  <c:v>For Hire Specialty</c:v>
                </c:pt>
                <c:pt idx="1">
                  <c:v>For Hire Transport</c:v>
                </c:pt>
                <c:pt idx="2">
                  <c:v>Tow</c:v>
                </c:pt>
                <c:pt idx="3">
                  <c:v>Contractors</c:v>
                </c:pt>
                <c:pt idx="4">
                  <c:v>Business Auto</c:v>
                </c:pt>
              </c:strCache>
            </c:strRef>
          </c:cat>
          <c:val>
            <c:numRef>
              <c:f>BMTVisuals!$B$26:$B$31</c:f>
              <c:numCache>
                <c:formatCode>0,,"M"</c:formatCode>
                <c:ptCount val="5"/>
                <c:pt idx="0">
                  <c:v>9786372.8900000006</c:v>
                </c:pt>
                <c:pt idx="1">
                  <c:v>119557794.8</c:v>
                </c:pt>
                <c:pt idx="2">
                  <c:v>4644478.72</c:v>
                </c:pt>
                <c:pt idx="3">
                  <c:v>13055241.279999999</c:v>
                </c:pt>
                <c:pt idx="4">
                  <c:v>13066176.710000001</c:v>
                </c:pt>
              </c:numCache>
            </c:numRef>
          </c:val>
          <c:extLst>
            <c:ext xmlns:c16="http://schemas.microsoft.com/office/drawing/2014/chart" uri="{C3380CC4-5D6E-409C-BE32-E72D297353CC}">
              <c16:uniqueId val="{00000000-7505-4985-BC69-B780F0F2FE93}"/>
            </c:ext>
          </c:extLst>
        </c:ser>
        <c:dLbls>
          <c:showLegendKey val="0"/>
          <c:showVal val="0"/>
          <c:showCatName val="0"/>
          <c:showSerName val="0"/>
          <c:showPercent val="0"/>
          <c:showBubbleSize val="0"/>
        </c:dLbls>
        <c:gapWidth val="100"/>
        <c:overlap val="-24"/>
        <c:axId val="427914895"/>
        <c:axId val="1250795295"/>
      </c:barChart>
      <c:catAx>
        <c:axId val="42791489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50795295"/>
        <c:crosses val="autoZero"/>
        <c:auto val="1"/>
        <c:lblAlgn val="ctr"/>
        <c:lblOffset val="100"/>
        <c:noMultiLvlLbl val="0"/>
      </c:catAx>
      <c:valAx>
        <c:axId val="1250795295"/>
        <c:scaling>
          <c:orientation val="minMax"/>
        </c:scaling>
        <c:delete val="0"/>
        <c:axPos val="l"/>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7914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[BMT.xlsx]BMTVisuals!PivotTable1</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TN PIF By Market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BMTVisuals!$B$3:$B$4</c:f>
              <c:strCache>
                <c:ptCount val="1"/>
                <c:pt idx="0">
                  <c:v>TN</c:v>
                </c:pt>
              </c:strCache>
            </c:strRef>
          </c:tx>
          <c:spPr>
            <a:solidFill>
              <a:schemeClr val="accent2"/>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BMTVisuals!$A$5:$A$10</c:f>
              <c:strCache>
                <c:ptCount val="5"/>
                <c:pt idx="0">
                  <c:v>For Hire Specialty</c:v>
                </c:pt>
                <c:pt idx="1">
                  <c:v>For Hire Transport</c:v>
                </c:pt>
                <c:pt idx="2">
                  <c:v>Tow</c:v>
                </c:pt>
                <c:pt idx="3">
                  <c:v>Contractors</c:v>
                </c:pt>
                <c:pt idx="4">
                  <c:v>Business Auto</c:v>
                </c:pt>
              </c:strCache>
            </c:strRef>
          </c:cat>
          <c:val>
            <c:numRef>
              <c:f>BMTVisuals!$B$5:$B$10</c:f>
              <c:numCache>
                <c:formatCode>#,##0,"K"</c:formatCode>
                <c:ptCount val="5"/>
                <c:pt idx="0">
                  <c:v>31533</c:v>
                </c:pt>
                <c:pt idx="1">
                  <c:v>75857</c:v>
                </c:pt>
                <c:pt idx="2">
                  <c:v>14972</c:v>
                </c:pt>
                <c:pt idx="3">
                  <c:v>86945</c:v>
                </c:pt>
                <c:pt idx="4">
                  <c:v>102030</c:v>
                </c:pt>
              </c:numCache>
            </c:numRef>
          </c:val>
          <c:extLst>
            <c:ext xmlns:c16="http://schemas.microsoft.com/office/drawing/2014/chart" uri="{C3380CC4-5D6E-409C-BE32-E72D297353CC}">
              <c16:uniqueId val="{00000000-753F-45AA-9282-F34C82E1F476}"/>
            </c:ext>
          </c:extLst>
        </c:ser>
        <c:dLbls>
          <c:showLegendKey val="0"/>
          <c:showVal val="0"/>
          <c:showCatName val="0"/>
          <c:showSerName val="0"/>
          <c:showPercent val="0"/>
          <c:showBubbleSize val="0"/>
        </c:dLbls>
        <c:gapWidth val="100"/>
        <c:overlap val="-24"/>
        <c:axId val="355647439"/>
        <c:axId val="265820623"/>
      </c:barChart>
      <c:catAx>
        <c:axId val="35564743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5820623"/>
        <c:crosses val="autoZero"/>
        <c:auto val="1"/>
        <c:lblAlgn val="ctr"/>
        <c:lblOffset val="100"/>
        <c:noMultiLvlLbl val="0"/>
      </c:catAx>
      <c:valAx>
        <c:axId val="265820623"/>
        <c:scaling>
          <c:orientation val="minMax"/>
        </c:scaling>
        <c:delete val="0"/>
        <c:axPos val="l"/>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64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[BMT.xlsx]BMTVisuals!PivotTable2</c:name>
    <c:fmtId val="-1"/>
  </c:pivotSource>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dirty="0"/>
              <a:t>TN Earned Premium By Market</a:t>
            </a:r>
          </a:p>
        </c:rich>
      </c:tx>
      <c:layout>
        <c:manualLayout>
          <c:xMode val="edge"/>
          <c:yMode val="edge"/>
          <c:x val="0.26741875081558159"/>
          <c:y val="1.9930241017817006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BMTVisuals!$B$24:$B$25</c:f>
              <c:strCache>
                <c:ptCount val="1"/>
                <c:pt idx="0">
                  <c:v>TN</c:v>
                </c:pt>
              </c:strCache>
            </c:strRef>
          </c:tx>
          <c:spPr>
            <a:solidFill>
              <a:schemeClr val="accent2"/>
            </a:soli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BMTVisuals!$A$26:$A$31</c:f>
              <c:strCache>
                <c:ptCount val="5"/>
                <c:pt idx="0">
                  <c:v>For Hire Specialty</c:v>
                </c:pt>
                <c:pt idx="1">
                  <c:v>For Hire Transport</c:v>
                </c:pt>
                <c:pt idx="2">
                  <c:v>Tow</c:v>
                </c:pt>
                <c:pt idx="3">
                  <c:v>Contractors</c:v>
                </c:pt>
                <c:pt idx="4">
                  <c:v>Business Auto</c:v>
                </c:pt>
              </c:strCache>
            </c:strRef>
          </c:cat>
          <c:val>
            <c:numRef>
              <c:f>BMTVisuals!$B$26:$B$31</c:f>
              <c:numCache>
                <c:formatCode>0,,"M"</c:formatCode>
                <c:ptCount val="5"/>
                <c:pt idx="0">
                  <c:v>20239567.390000001</c:v>
                </c:pt>
                <c:pt idx="1">
                  <c:v>71722122.640000001</c:v>
                </c:pt>
                <c:pt idx="2">
                  <c:v>8241473.21</c:v>
                </c:pt>
                <c:pt idx="3">
                  <c:v>20216710.899999999</c:v>
                </c:pt>
                <c:pt idx="4">
                  <c:v>18783499.370000001</c:v>
                </c:pt>
              </c:numCache>
            </c:numRef>
          </c:val>
          <c:extLst>
            <c:ext xmlns:c16="http://schemas.microsoft.com/office/drawing/2014/chart" uri="{C3380CC4-5D6E-409C-BE32-E72D297353CC}">
              <c16:uniqueId val="{00000000-0115-460D-8EFD-F567751C6B46}"/>
            </c:ext>
          </c:extLst>
        </c:ser>
        <c:dLbls>
          <c:showLegendKey val="0"/>
          <c:showVal val="0"/>
          <c:showCatName val="0"/>
          <c:showSerName val="0"/>
          <c:showPercent val="0"/>
          <c:showBubbleSize val="0"/>
        </c:dLbls>
        <c:gapWidth val="100"/>
        <c:overlap val="-24"/>
        <c:axId val="427914895"/>
        <c:axId val="1250795295"/>
      </c:barChart>
      <c:catAx>
        <c:axId val="4279148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0795295"/>
        <c:crosses val="autoZero"/>
        <c:auto val="1"/>
        <c:lblAlgn val="ctr"/>
        <c:lblOffset val="100"/>
        <c:noMultiLvlLbl val="0"/>
      </c:catAx>
      <c:valAx>
        <c:axId val="1250795295"/>
        <c:scaling>
          <c:orientation val="minMax"/>
        </c:scaling>
        <c:delete val="0"/>
        <c:axPos val="l"/>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914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Policies in Force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[BMT.xlsx]SubBMTType!$K$14</c:f>
              <c:strCache>
                <c:ptCount val="1"/>
                <c:pt idx="0">
                  <c:v>Combined</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[BMT.xlsx]SubBMTType!$J$15:$J$16</c:f>
              <c:strCache>
                <c:ptCount val="2"/>
                <c:pt idx="0">
                  <c:v>IN</c:v>
                </c:pt>
                <c:pt idx="1">
                  <c:v>TN</c:v>
                </c:pt>
              </c:strCache>
            </c:strRef>
          </c:cat>
          <c:val>
            <c:numRef>
              <c:f>[BMT.xlsx]SubBMTType!$K$15:$K$16</c:f>
              <c:numCache>
                <c:formatCode>#,##0,\ "K"</c:formatCode>
                <c:ptCount val="2"/>
                <c:pt idx="0">
                  <c:v>35160</c:v>
                </c:pt>
                <c:pt idx="1">
                  <c:v>27281</c:v>
                </c:pt>
              </c:numCache>
            </c:numRef>
          </c:val>
          <c:extLst>
            <c:ext xmlns:c16="http://schemas.microsoft.com/office/drawing/2014/chart" uri="{C3380CC4-5D6E-409C-BE32-E72D297353CC}">
              <c16:uniqueId val="{00000000-8FBB-47A2-A589-D7906D176D11}"/>
            </c:ext>
          </c:extLst>
        </c:ser>
        <c:ser>
          <c:idx val="1"/>
          <c:order val="1"/>
          <c:tx>
            <c:strRef>
              <c:f>[BMT.xlsx]SubBMTType!$L$14</c:f>
              <c:strCache>
                <c:ptCount val="1"/>
                <c:pt idx="0">
                  <c:v>For Hire Trucking Operations                                </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[BMT.xlsx]SubBMTType!$J$15:$J$16</c:f>
              <c:strCache>
                <c:ptCount val="2"/>
                <c:pt idx="0">
                  <c:v>IN</c:v>
                </c:pt>
                <c:pt idx="1">
                  <c:v>TN</c:v>
                </c:pt>
              </c:strCache>
            </c:strRef>
          </c:cat>
          <c:val>
            <c:numRef>
              <c:f>[BMT.xlsx]SubBMTType!$L$15:$L$16</c:f>
              <c:numCache>
                <c:formatCode>#,##0,\ "K"</c:formatCode>
                <c:ptCount val="2"/>
                <c:pt idx="0">
                  <c:v>65028</c:v>
                </c:pt>
                <c:pt idx="1">
                  <c:v>48576</c:v>
                </c:pt>
              </c:numCache>
            </c:numRef>
          </c:val>
          <c:extLst>
            <c:ext xmlns:c16="http://schemas.microsoft.com/office/drawing/2014/chart" uri="{C3380CC4-5D6E-409C-BE32-E72D297353CC}">
              <c16:uniqueId val="{00000001-8FBB-47A2-A589-D7906D176D11}"/>
            </c:ext>
          </c:extLst>
        </c:ser>
        <c:dLbls>
          <c:showLegendKey val="0"/>
          <c:showVal val="0"/>
          <c:showCatName val="0"/>
          <c:showSerName val="0"/>
          <c:showPercent val="0"/>
          <c:showBubbleSize val="0"/>
        </c:dLbls>
        <c:gapWidth val="100"/>
        <c:overlap val="-24"/>
        <c:axId val="1833954127"/>
        <c:axId val="1250795775"/>
      </c:barChart>
      <c:catAx>
        <c:axId val="18339541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50795775"/>
        <c:crosses val="autoZero"/>
        <c:auto val="1"/>
        <c:lblAlgn val="ctr"/>
        <c:lblOffset val="100"/>
        <c:noMultiLvlLbl val="0"/>
      </c:catAx>
      <c:valAx>
        <c:axId val="1250795775"/>
        <c:scaling>
          <c:orientation val="minMax"/>
        </c:scaling>
        <c:delete val="0"/>
        <c:axPos val="l"/>
        <c:majorGridlines>
          <c:spPr>
            <a:ln w="9525" cap="flat" cmpd="sng" algn="ctr">
              <a:solidFill>
                <a:schemeClr val="lt1">
                  <a:lumMod val="95000"/>
                  <a:alpha val="10000"/>
                </a:schemeClr>
              </a:solidFill>
              <a:round/>
            </a:ln>
            <a:effectLst/>
          </c:spPr>
        </c:majorGridlines>
        <c:numFmt formatCode="#,##0,\ &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3395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Earned Premium</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[BMT.xlsx]SubBMTType!$K$29</c:f>
              <c:strCache>
                <c:ptCount val="1"/>
                <c:pt idx="0">
                  <c:v>Combined</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[BMT.xlsx]SubBMTType!$J$30:$J$31</c:f>
              <c:strCache>
                <c:ptCount val="2"/>
                <c:pt idx="0">
                  <c:v>IN</c:v>
                </c:pt>
                <c:pt idx="1">
                  <c:v>TN</c:v>
                </c:pt>
              </c:strCache>
            </c:strRef>
          </c:cat>
          <c:val>
            <c:numRef>
              <c:f>[BMT.xlsx]SubBMTType!$K$30:$K$31</c:f>
              <c:numCache>
                <c:formatCode>0,,"M"</c:formatCode>
                <c:ptCount val="2"/>
                <c:pt idx="0">
                  <c:v>38412405.44000005</c:v>
                </c:pt>
                <c:pt idx="1">
                  <c:v>23970550.320000011</c:v>
                </c:pt>
              </c:numCache>
            </c:numRef>
          </c:val>
          <c:extLst>
            <c:ext xmlns:c16="http://schemas.microsoft.com/office/drawing/2014/chart" uri="{C3380CC4-5D6E-409C-BE32-E72D297353CC}">
              <c16:uniqueId val="{00000000-6D4F-4D0A-B0E0-7341ED5EA61B}"/>
            </c:ext>
          </c:extLst>
        </c:ser>
        <c:ser>
          <c:idx val="1"/>
          <c:order val="1"/>
          <c:tx>
            <c:strRef>
              <c:f>[BMT.xlsx]SubBMTType!$L$29</c:f>
              <c:strCache>
                <c:ptCount val="1"/>
                <c:pt idx="0">
                  <c:v>For Hire Trucking Operations                                </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[BMT.xlsx]SubBMTType!$J$30:$J$31</c:f>
              <c:strCache>
                <c:ptCount val="2"/>
                <c:pt idx="0">
                  <c:v>IN</c:v>
                </c:pt>
                <c:pt idx="1">
                  <c:v>TN</c:v>
                </c:pt>
              </c:strCache>
            </c:strRef>
          </c:cat>
          <c:val>
            <c:numRef>
              <c:f>[BMT.xlsx]SubBMTType!$L$30:$L$31</c:f>
              <c:numCache>
                <c:formatCode>0,,"M"</c:formatCode>
                <c:ptCount val="2"/>
                <c:pt idx="0">
                  <c:v>81145389.359999716</c:v>
                </c:pt>
                <c:pt idx="1">
                  <c:v>47751572.319999993</c:v>
                </c:pt>
              </c:numCache>
            </c:numRef>
          </c:val>
          <c:extLst>
            <c:ext xmlns:c16="http://schemas.microsoft.com/office/drawing/2014/chart" uri="{C3380CC4-5D6E-409C-BE32-E72D297353CC}">
              <c16:uniqueId val="{00000001-6D4F-4D0A-B0E0-7341ED5EA61B}"/>
            </c:ext>
          </c:extLst>
        </c:ser>
        <c:dLbls>
          <c:showLegendKey val="0"/>
          <c:showVal val="0"/>
          <c:showCatName val="0"/>
          <c:showSerName val="0"/>
          <c:showPercent val="0"/>
          <c:showBubbleSize val="0"/>
        </c:dLbls>
        <c:gapWidth val="100"/>
        <c:overlap val="-24"/>
        <c:axId val="1017614496"/>
        <c:axId val="1896074591"/>
      </c:barChart>
      <c:catAx>
        <c:axId val="10176144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96074591"/>
        <c:crosses val="autoZero"/>
        <c:auto val="1"/>
        <c:lblAlgn val="ctr"/>
        <c:lblOffset val="100"/>
        <c:noMultiLvlLbl val="0"/>
      </c:catAx>
      <c:valAx>
        <c:axId val="1896074591"/>
        <c:scaling>
          <c:orientation val="minMax"/>
        </c:scaling>
        <c:delete val="0"/>
        <c:axPos val="l"/>
        <c:majorGridlines>
          <c:spPr>
            <a:ln w="9525" cap="flat" cmpd="sng" algn="ctr">
              <a:solidFill>
                <a:schemeClr val="lt1">
                  <a:lumMod val="95000"/>
                  <a:alpha val="10000"/>
                </a:schemeClr>
              </a:solidFill>
              <a:round/>
            </a:ln>
            <a:effectLst/>
          </c:spPr>
        </c:majorGridlines>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1761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1"/>
          <c:dPt>
            <c:idx val="0"/>
            <c:bubble3D val="0"/>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lightRig rig="flat" dir="t"/>
              </a:scene3d>
              <a:sp3d prstMaterial="dkEdge">
                <a:bevelT w="29210" h="12700"/>
                <a:contourClr>
                  <a:srgbClr val="000000"/>
                </a:contourClr>
              </a:sp3d>
            </c:spPr>
            <c:extLst>
              <c:ext xmlns:c16="http://schemas.microsoft.com/office/drawing/2014/chart" uri="{C3380CC4-5D6E-409C-BE32-E72D297353CC}">
                <c16:uniqueId val="{00000001-64AB-4114-A1CC-6CF2B7E8E320}"/>
              </c:ext>
            </c:extLst>
          </c:dPt>
          <c:dPt>
            <c:idx val="1"/>
            <c:bubble3D val="0"/>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extLst>
              <c:ext xmlns:c16="http://schemas.microsoft.com/office/drawing/2014/chart" uri="{C3380CC4-5D6E-409C-BE32-E72D297353CC}">
                <c16:uniqueId val="{00000003-64AB-4114-A1CC-6CF2B7E8E320}"/>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effectLst>
                      <a:outerShdw blurRad="38100" dist="38100" dir="2700000" algn="tl">
                        <a:srgbClr val="000000">
                          <a:alpha val="43137"/>
                        </a:srgbClr>
                      </a:outerShdw>
                    </a:effectLst>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Sheet1!$A$7:$A$8</c:f>
              <c:strCache>
                <c:ptCount val="2"/>
                <c:pt idx="0">
                  <c:v>People Who Don't Like Pie Charts</c:v>
                </c:pt>
                <c:pt idx="1">
                  <c:v>Aleks</c:v>
                </c:pt>
              </c:strCache>
            </c:strRef>
          </c:cat>
          <c:val>
            <c:numRef>
              <c:f>Sheet1!$B$7:$B$8</c:f>
              <c:numCache>
                <c:formatCode>0%</c:formatCode>
                <c:ptCount val="2"/>
                <c:pt idx="0">
                  <c:v>0.999</c:v>
                </c:pt>
                <c:pt idx="1">
                  <c:v>0.01</c:v>
                </c:pt>
              </c:numCache>
            </c:numRef>
          </c:val>
          <c:extLst>
            <c:ext xmlns:c16="http://schemas.microsoft.com/office/drawing/2014/chart" uri="{C3380CC4-5D6E-409C-BE32-E72D297353CC}">
              <c16:uniqueId val="{00000004-64AB-4114-A1CC-6CF2B7E8E32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IN PIF Growth Rate By Quarter</a:t>
            </a:r>
          </a:p>
        </c:rich>
      </c:tx>
      <c:layout>
        <c:manualLayout>
          <c:xMode val="edge"/>
          <c:yMode val="edge"/>
          <c:x val="0.23330592245883316"/>
          <c:y val="2.1062367204099489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[MainCapstone.xlsx]PIFByQuarter!$C$35</c:f>
              <c:strCache>
                <c:ptCount val="1"/>
                <c:pt idx="0">
                  <c:v>PIF</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dLbls>
            <c:delete val="1"/>
          </c:dLbls>
          <c:cat>
            <c:strRef>
              <c:f>[MainCapstone.xlsx]PIFByQuarter!$B$36:$B$39</c:f>
              <c:strCache>
                <c:ptCount val="4"/>
                <c:pt idx="0">
                  <c:v>2022 Q1</c:v>
                </c:pt>
                <c:pt idx="1">
                  <c:v>2022 Q2</c:v>
                </c:pt>
                <c:pt idx="2">
                  <c:v>2022 Q3</c:v>
                </c:pt>
                <c:pt idx="3">
                  <c:v>2022 Q4</c:v>
                </c:pt>
              </c:strCache>
            </c:strRef>
          </c:cat>
          <c:val>
            <c:numRef>
              <c:f>[MainCapstone.xlsx]PIFByQuarter!$C$36:$C$39</c:f>
              <c:numCache>
                <c:formatCode>General</c:formatCode>
                <c:ptCount val="4"/>
                <c:pt idx="0">
                  <c:v>68378</c:v>
                </c:pt>
                <c:pt idx="1">
                  <c:v>70999</c:v>
                </c:pt>
                <c:pt idx="2">
                  <c:v>72745</c:v>
                </c:pt>
                <c:pt idx="3">
                  <c:v>73823</c:v>
                </c:pt>
              </c:numCache>
            </c:numRef>
          </c:val>
          <c:extLst>
            <c:ext xmlns:c16="http://schemas.microsoft.com/office/drawing/2014/chart" uri="{C3380CC4-5D6E-409C-BE32-E72D297353CC}">
              <c16:uniqueId val="{00000000-0F28-4109-A5AA-94CCD919F3F6}"/>
            </c:ext>
          </c:extLst>
        </c:ser>
        <c:dLbls>
          <c:showLegendKey val="0"/>
          <c:showVal val="1"/>
          <c:showCatName val="0"/>
          <c:showSerName val="0"/>
          <c:showPercent val="0"/>
          <c:showBubbleSize val="0"/>
        </c:dLbls>
        <c:gapWidth val="269"/>
        <c:overlap val="-27"/>
        <c:axId val="2050827135"/>
        <c:axId val="899387775"/>
      </c:barChart>
      <c:lineChart>
        <c:grouping val="standard"/>
        <c:varyColors val="0"/>
        <c:ser>
          <c:idx val="1"/>
          <c:order val="1"/>
          <c:tx>
            <c:strRef>
              <c:f>[MainCapstone.xlsx]PIFByQuarter!$D$35</c:f>
              <c:strCache>
                <c:ptCount val="1"/>
                <c:pt idx="0">
                  <c:v>Growth Percentage</c:v>
                </c:pt>
              </c:strCache>
            </c:strRef>
          </c:tx>
          <c:spPr>
            <a:ln w="34925" cap="rnd">
              <a:solidFill>
                <a:schemeClr val="accent2"/>
              </a:solidFill>
              <a:round/>
            </a:ln>
            <a:effectLst>
              <a:outerShdw blurRad="38100" dist="25400" dir="2700000" algn="br" rotWithShape="0">
                <a:srgbClr val="000000">
                  <a:alpha val="60000"/>
                </a:srgbClr>
              </a:outerShdw>
            </a:effectLst>
          </c:spPr>
          <c:marker>
            <c:symbol val="none"/>
          </c:marker>
          <c:dLbls>
            <c:dLbl>
              <c:idx val="1"/>
              <c:layout>
                <c:manualLayout>
                  <c:x val="5.0228373709886739E-2"/>
                  <c:y val="-7.834669964350537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F28-4109-A5AA-94CCD919F3F6}"/>
                </c:ext>
              </c:extLst>
            </c:dLbl>
            <c:dLbl>
              <c:idx val="2"/>
              <c:layout>
                <c:manualLayout>
                  <c:x val="3.3774273607507635E-2"/>
                  <c:y val="-4.49734408198975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F28-4109-A5AA-94CCD919F3F6}"/>
                </c:ext>
              </c:extLst>
            </c:dLbl>
            <c:dLbl>
              <c:idx val="3"/>
              <c:layout>
                <c:manualLayout>
                  <c:x val="1.9793864005791001E-2"/>
                  <c:y val="0.1527777777777777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F28-4109-A5AA-94CCD919F3F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[MainCapstone.xlsx]PIFByQuarter!$B$36:$B$39</c:f>
              <c:strCache>
                <c:ptCount val="4"/>
                <c:pt idx="0">
                  <c:v>2022 Q1</c:v>
                </c:pt>
                <c:pt idx="1">
                  <c:v>2022 Q2</c:v>
                </c:pt>
                <c:pt idx="2">
                  <c:v>2022 Q3</c:v>
                </c:pt>
                <c:pt idx="3">
                  <c:v>2022 Q4</c:v>
                </c:pt>
              </c:strCache>
            </c:strRef>
          </c:cat>
          <c:val>
            <c:numRef>
              <c:f>[MainCapstone.xlsx]PIFByQuarter!$D$36:$D$39</c:f>
              <c:numCache>
                <c:formatCode>0.00%</c:formatCode>
                <c:ptCount val="4"/>
                <c:pt idx="1">
                  <c:v>3.8331042148059317E-2</c:v>
                </c:pt>
                <c:pt idx="2">
                  <c:v>2.459189566050226E-2</c:v>
                </c:pt>
                <c:pt idx="3">
                  <c:v>1.4818887896075331E-2</c:v>
                </c:pt>
              </c:numCache>
            </c:numRef>
          </c:val>
          <c:smooth val="0"/>
          <c:extLst>
            <c:ext xmlns:c16="http://schemas.microsoft.com/office/drawing/2014/chart" uri="{C3380CC4-5D6E-409C-BE32-E72D297353CC}">
              <c16:uniqueId val="{00000003-0F28-4109-A5AA-94CCD919F3F6}"/>
            </c:ext>
          </c:extLst>
        </c:ser>
        <c:dLbls>
          <c:showLegendKey val="0"/>
          <c:showVal val="1"/>
          <c:showCatName val="0"/>
          <c:showSerName val="0"/>
          <c:showPercent val="0"/>
          <c:showBubbleSize val="0"/>
        </c:dLbls>
        <c:marker val="1"/>
        <c:smooth val="0"/>
        <c:axId val="2050826207"/>
        <c:axId val="899388735"/>
      </c:lineChart>
      <c:catAx>
        <c:axId val="205082713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387775"/>
        <c:crosses val="autoZero"/>
        <c:auto val="1"/>
        <c:lblAlgn val="ctr"/>
        <c:lblOffset val="100"/>
        <c:noMultiLvlLbl val="0"/>
      </c:catAx>
      <c:valAx>
        <c:axId val="899387775"/>
        <c:scaling>
          <c:orientation val="minMax"/>
          <c:max val="8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0827135"/>
        <c:crosses val="autoZero"/>
        <c:crossBetween val="between"/>
      </c:valAx>
      <c:valAx>
        <c:axId val="89938873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0826207"/>
        <c:crosses val="max"/>
        <c:crossBetween val="between"/>
      </c:valAx>
      <c:catAx>
        <c:axId val="2050826207"/>
        <c:scaling>
          <c:orientation val="minMax"/>
        </c:scaling>
        <c:delete val="1"/>
        <c:axPos val="b"/>
        <c:numFmt formatCode="General" sourceLinked="1"/>
        <c:majorTickMark val="none"/>
        <c:minorTickMark val="none"/>
        <c:tickLblPos val="nextTo"/>
        <c:crossAx val="8993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TN PIF Growth Rate By Quarter</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[MainCapstone.xlsx]PIFByQuarter!$C$44</c:f>
              <c:strCache>
                <c:ptCount val="1"/>
                <c:pt idx="0">
                  <c:v>PIF</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dLbls>
            <c:delete val="1"/>
          </c:dLbls>
          <c:cat>
            <c:strRef>
              <c:f>[MainCapstone.xlsx]PIFByQuarter!$B$45:$B$48</c:f>
              <c:strCache>
                <c:ptCount val="4"/>
                <c:pt idx="0">
                  <c:v>2022 Q1</c:v>
                </c:pt>
                <c:pt idx="1">
                  <c:v>2022 Q2</c:v>
                </c:pt>
                <c:pt idx="2">
                  <c:v>2022 Q3</c:v>
                </c:pt>
                <c:pt idx="3">
                  <c:v>2022 Q4</c:v>
                </c:pt>
              </c:strCache>
            </c:strRef>
          </c:cat>
          <c:val>
            <c:numRef>
              <c:f>[MainCapstone.xlsx]PIFByQuarter!$C$45:$C$48</c:f>
              <c:numCache>
                <c:formatCode>General</c:formatCode>
                <c:ptCount val="4"/>
                <c:pt idx="0">
                  <c:v>75447</c:v>
                </c:pt>
                <c:pt idx="1">
                  <c:v>78055</c:v>
                </c:pt>
                <c:pt idx="2">
                  <c:v>78903</c:v>
                </c:pt>
                <c:pt idx="3">
                  <c:v>78941</c:v>
                </c:pt>
              </c:numCache>
            </c:numRef>
          </c:val>
          <c:extLst>
            <c:ext xmlns:c16="http://schemas.microsoft.com/office/drawing/2014/chart" uri="{C3380CC4-5D6E-409C-BE32-E72D297353CC}">
              <c16:uniqueId val="{00000000-F821-46CA-B769-55039C17BD97}"/>
            </c:ext>
          </c:extLst>
        </c:ser>
        <c:dLbls>
          <c:showLegendKey val="0"/>
          <c:showVal val="1"/>
          <c:showCatName val="0"/>
          <c:showSerName val="0"/>
          <c:showPercent val="0"/>
          <c:showBubbleSize val="0"/>
        </c:dLbls>
        <c:gapWidth val="219"/>
        <c:overlap val="-27"/>
        <c:axId val="2069825215"/>
        <c:axId val="2071944751"/>
      </c:barChart>
      <c:lineChart>
        <c:grouping val="standard"/>
        <c:varyColors val="0"/>
        <c:ser>
          <c:idx val="1"/>
          <c:order val="1"/>
          <c:tx>
            <c:strRef>
              <c:f>[MainCapstone.xlsx]PIFByQuarter!$D$44</c:f>
              <c:strCache>
                <c:ptCount val="1"/>
                <c:pt idx="0">
                  <c:v>Growth Percentage</c:v>
                </c:pt>
              </c:strCache>
            </c:strRef>
          </c:tx>
          <c:spPr>
            <a:ln w="34925" cap="rnd">
              <a:solidFill>
                <a:schemeClr val="accent2"/>
              </a:solidFill>
              <a:round/>
            </a:ln>
            <a:effectLst>
              <a:outerShdw blurRad="38100" dist="25400" dir="2700000" algn="br" rotWithShape="0">
                <a:srgbClr val="000000">
                  <a:alpha val="60000"/>
                </a:srgbClr>
              </a:outerShdw>
            </a:effectLst>
          </c:spPr>
          <c:marker>
            <c:symbol val="none"/>
          </c:marker>
          <c:dPt>
            <c:idx val="2"/>
            <c:marker>
              <c:symbol val="none"/>
            </c:marker>
            <c:bubble3D val="0"/>
            <c:spPr>
              <a:ln w="34925" cap="rnd">
                <a:solidFill>
                  <a:schemeClr val="accent2"/>
                </a:solidFill>
                <a:round/>
              </a:ln>
              <a:effectLst>
                <a:outerShdw blurRad="38100" dist="25400" dir="2700000" algn="br" rotWithShape="0">
                  <a:srgbClr val="000000">
                    <a:alpha val="60000"/>
                  </a:srgbClr>
                </a:outerShdw>
              </a:effectLst>
            </c:spPr>
            <c:extLst>
              <c:ext xmlns:c16="http://schemas.microsoft.com/office/drawing/2014/chart" uri="{C3380CC4-5D6E-409C-BE32-E72D297353CC}">
                <c16:uniqueId val="{00000002-F821-46CA-B769-55039C17BD97}"/>
              </c:ext>
            </c:extLst>
          </c:dPt>
          <c:dPt>
            <c:idx val="3"/>
            <c:marker>
              <c:symbol val="none"/>
            </c:marker>
            <c:bubble3D val="0"/>
            <c:spPr>
              <a:ln w="34925" cap="rnd">
                <a:solidFill>
                  <a:schemeClr val="accent2"/>
                </a:solidFill>
                <a:round/>
              </a:ln>
              <a:effectLst>
                <a:outerShdw blurRad="38100" dist="25400" dir="2700000" algn="br" rotWithShape="0">
                  <a:srgbClr val="000000">
                    <a:alpha val="60000"/>
                  </a:srgbClr>
                </a:outerShdw>
              </a:effectLst>
            </c:spPr>
            <c:extLst>
              <c:ext xmlns:c16="http://schemas.microsoft.com/office/drawing/2014/chart" uri="{C3380CC4-5D6E-409C-BE32-E72D297353CC}">
                <c16:uniqueId val="{00000004-F821-46CA-B769-55039C17BD97}"/>
              </c:ext>
            </c:extLst>
          </c:dPt>
          <c:dLbls>
            <c:dLbl>
              <c:idx val="1"/>
              <c:layout>
                <c:manualLayout>
                  <c:x val="4.3274803715085595E-2"/>
                  <c:y val="1.24795811239372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21-46CA-B769-55039C17BD97}"/>
                </c:ext>
              </c:extLst>
            </c:dLbl>
            <c:dLbl>
              <c:idx val="2"/>
              <c:layout>
                <c:manualLayout>
                  <c:x val="3.3333339089193711E-2"/>
                  <c:y val="-7.47787980320381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821-46CA-B769-55039C17BD97}"/>
                </c:ext>
              </c:extLst>
            </c:dLbl>
            <c:dLbl>
              <c:idx val="3"/>
              <c:layout>
                <c:manualLayout>
                  <c:x val="2.2222222222222119E-2"/>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821-46CA-B769-55039C17BD9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[MainCapstone.xlsx]PIFByQuarter!$B$45:$B$48</c:f>
              <c:strCache>
                <c:ptCount val="4"/>
                <c:pt idx="0">
                  <c:v>2022 Q1</c:v>
                </c:pt>
                <c:pt idx="1">
                  <c:v>2022 Q2</c:v>
                </c:pt>
                <c:pt idx="2">
                  <c:v>2022 Q3</c:v>
                </c:pt>
                <c:pt idx="3">
                  <c:v>2022 Q4</c:v>
                </c:pt>
              </c:strCache>
            </c:strRef>
          </c:cat>
          <c:val>
            <c:numRef>
              <c:f>[MainCapstone.xlsx]PIFByQuarter!$D$45:$D$48</c:f>
              <c:numCache>
                <c:formatCode>0.00%</c:formatCode>
                <c:ptCount val="4"/>
                <c:pt idx="1">
                  <c:v>3.4567312152902034E-2</c:v>
                </c:pt>
                <c:pt idx="2">
                  <c:v>1.0864134264300813E-2</c:v>
                </c:pt>
                <c:pt idx="3">
                  <c:v>4.8160399477839881E-4</c:v>
                </c:pt>
              </c:numCache>
            </c:numRef>
          </c:val>
          <c:smooth val="0"/>
          <c:extLst>
            <c:ext xmlns:c16="http://schemas.microsoft.com/office/drawing/2014/chart" uri="{C3380CC4-5D6E-409C-BE32-E72D297353CC}">
              <c16:uniqueId val="{00000006-F821-46CA-B769-55039C17BD97}"/>
            </c:ext>
          </c:extLst>
        </c:ser>
        <c:dLbls>
          <c:showLegendKey val="0"/>
          <c:showVal val="1"/>
          <c:showCatName val="0"/>
          <c:showSerName val="0"/>
          <c:showPercent val="0"/>
          <c:showBubbleSize val="0"/>
        </c:dLbls>
        <c:marker val="1"/>
        <c:smooth val="0"/>
        <c:axId val="2069816863"/>
        <c:axId val="2071961071"/>
      </c:lineChart>
      <c:catAx>
        <c:axId val="2069825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1944751"/>
        <c:crosses val="autoZero"/>
        <c:auto val="1"/>
        <c:lblAlgn val="ctr"/>
        <c:lblOffset val="100"/>
        <c:noMultiLvlLbl val="0"/>
      </c:catAx>
      <c:valAx>
        <c:axId val="2071944751"/>
        <c:scaling>
          <c:orientation val="minMax"/>
          <c:min val="6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9825215"/>
        <c:crosses val="autoZero"/>
        <c:crossBetween val="between"/>
      </c:valAx>
      <c:valAx>
        <c:axId val="2071961071"/>
        <c:scaling>
          <c:orientation val="minMax"/>
          <c:max val="4.5000000000000012E-2"/>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9816863"/>
        <c:crosses val="max"/>
        <c:crossBetween val="between"/>
      </c:valAx>
      <c:catAx>
        <c:axId val="2069816863"/>
        <c:scaling>
          <c:orientation val="minMax"/>
        </c:scaling>
        <c:delete val="1"/>
        <c:axPos val="b"/>
        <c:numFmt formatCode="General" sourceLinked="1"/>
        <c:majorTickMark val="none"/>
        <c:minorTickMark val="none"/>
        <c:tickLblPos val="nextTo"/>
        <c:crossAx val="207196107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bg1"/>
                </a:solidFill>
                <a:latin typeface="+mn-lt"/>
                <a:ea typeface="+mn-ea"/>
                <a:cs typeface="+mn-cs"/>
              </a:defRPr>
            </a:pPr>
            <a:r>
              <a:rPr lang="en-US" dirty="0"/>
              <a:t>IN PIF By Quarter</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[CapstoneMain.xlsx]PIFByQuarter!$S$3</c:f>
              <c:strCache>
                <c:ptCount val="1"/>
                <c:pt idx="0">
                  <c:v>IN</c:v>
                </c:pt>
              </c:strCache>
            </c:strRef>
          </c:tx>
          <c:spPr>
            <a:ln w="25400">
              <a:noFill/>
            </a:ln>
            <a:effectLst/>
          </c:spPr>
          <c:marker>
            <c:symbol val="circle"/>
            <c:size val="4"/>
            <c:spPr>
              <a:solidFill>
                <a:schemeClr val="accent1"/>
              </a:solidFill>
              <a:ln w="9525" cap="flat" cmpd="sng" algn="ctr">
                <a:solidFill>
                  <a:schemeClr val="accent1"/>
                </a:solidFill>
                <a:round/>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trendline>
            <c:spPr>
              <a:ln w="63500" cap="rnd" cmpd="sng" algn="ctr">
                <a:solidFill>
                  <a:schemeClr val="accent1">
                    <a:alpha val="25000"/>
                  </a:schemeClr>
                </a:solidFill>
                <a:round/>
              </a:ln>
              <a:effectLst/>
            </c:spPr>
            <c:trendlineType val="linear"/>
            <c:dispRSqr val="0"/>
            <c:dispEq val="0"/>
          </c:trendline>
          <c:xVal>
            <c:strRef>
              <c:f>[CapstoneMain.xlsx]PIFByQuarter!$R$4:$R$7</c:f>
              <c:strCache>
                <c:ptCount val="4"/>
                <c:pt idx="0">
                  <c:v>Q1</c:v>
                </c:pt>
                <c:pt idx="1">
                  <c:v>Q2</c:v>
                </c:pt>
                <c:pt idx="2">
                  <c:v>Q3</c:v>
                </c:pt>
                <c:pt idx="3">
                  <c:v>Q4</c:v>
                </c:pt>
              </c:strCache>
            </c:strRef>
          </c:xVal>
          <c:yVal>
            <c:numRef>
              <c:f>[CapstoneMain.xlsx]PIFByQuarter!$S$4:$S$7</c:f>
              <c:numCache>
                <c:formatCode>General</c:formatCode>
                <c:ptCount val="4"/>
                <c:pt idx="0">
                  <c:v>68378</c:v>
                </c:pt>
                <c:pt idx="1">
                  <c:v>70999</c:v>
                </c:pt>
                <c:pt idx="2">
                  <c:v>72745</c:v>
                </c:pt>
                <c:pt idx="3">
                  <c:v>73823</c:v>
                </c:pt>
              </c:numCache>
            </c:numRef>
          </c:yVal>
          <c:smooth val="0"/>
          <c:extLst>
            <c:ext xmlns:c16="http://schemas.microsoft.com/office/drawing/2014/chart" uri="{C3380CC4-5D6E-409C-BE32-E72D297353CC}">
              <c16:uniqueId val="{00000001-53B4-4B0D-9D24-BF4916A64BAF}"/>
            </c:ext>
          </c:extLst>
        </c:ser>
        <c:dLbls>
          <c:dLblPos val="t"/>
          <c:showLegendKey val="0"/>
          <c:showVal val="1"/>
          <c:showCatName val="0"/>
          <c:showSerName val="0"/>
          <c:showPercent val="0"/>
          <c:showBubbleSize val="0"/>
        </c:dLbls>
        <c:axId val="1928190143"/>
        <c:axId val="1189406175"/>
      </c:scatterChart>
      <c:valAx>
        <c:axId val="1928190143"/>
        <c:scaling>
          <c:orientation val="minMax"/>
        </c:scaling>
        <c:delete val="0"/>
        <c:axPos val="b"/>
        <c:majorGridlines>
          <c:spPr>
            <a:ln w="9525" cap="flat" cmpd="sng" algn="ctr">
              <a:solidFill>
                <a:schemeClr val="dk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189406175"/>
        <c:crosses val="autoZero"/>
        <c:crossBetween val="midCat"/>
        <c:majorUnit val="1"/>
      </c:valAx>
      <c:valAx>
        <c:axId val="1189406175"/>
        <c:scaling>
          <c:orientation val="minMax"/>
          <c:max val="820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928190143"/>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solidFill>
            <a:schemeClr val="bg1"/>
          </a:solidFill>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bg1"/>
                </a:solidFill>
                <a:latin typeface="+mn-lt"/>
                <a:ea typeface="+mn-ea"/>
                <a:cs typeface="+mn-cs"/>
              </a:defRPr>
            </a:pPr>
            <a:r>
              <a:rPr lang="en-US" dirty="0"/>
              <a:t>TN PIF By Quarter</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[CapstoneMain.xlsx]PIFByQuarter!$T$3</c:f>
              <c:strCache>
                <c:ptCount val="1"/>
                <c:pt idx="0">
                  <c:v>TN</c:v>
                </c:pt>
              </c:strCache>
            </c:strRef>
          </c:tx>
          <c:spPr>
            <a:ln w="25400">
              <a:noFill/>
            </a:ln>
            <a:effectLst/>
          </c:spPr>
          <c:marker>
            <c:symbol val="circle"/>
            <c:size val="4"/>
            <c:spPr>
              <a:solidFill>
                <a:schemeClr val="accent1"/>
              </a:solidFill>
              <a:ln w="9525" cap="flat" cmpd="sng" algn="ctr">
                <a:solidFill>
                  <a:schemeClr val="accent1"/>
                </a:solidFill>
                <a:round/>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trendline>
            <c:spPr>
              <a:ln w="63500" cap="rnd" cmpd="sng" algn="ctr">
                <a:solidFill>
                  <a:schemeClr val="accent1">
                    <a:alpha val="25000"/>
                  </a:schemeClr>
                </a:solidFill>
                <a:round/>
              </a:ln>
              <a:effectLst/>
            </c:spPr>
            <c:trendlineType val="linear"/>
            <c:dispRSqr val="0"/>
            <c:dispEq val="0"/>
          </c:trendline>
          <c:xVal>
            <c:strRef>
              <c:f>[CapstoneMain.xlsx]PIFByQuarter!$R$4:$R$7</c:f>
              <c:strCache>
                <c:ptCount val="4"/>
                <c:pt idx="0">
                  <c:v>Q1</c:v>
                </c:pt>
                <c:pt idx="1">
                  <c:v>Q2</c:v>
                </c:pt>
                <c:pt idx="2">
                  <c:v>Q3</c:v>
                </c:pt>
                <c:pt idx="3">
                  <c:v>Q4</c:v>
                </c:pt>
              </c:strCache>
            </c:strRef>
          </c:xVal>
          <c:yVal>
            <c:numRef>
              <c:f>[CapstoneMain.xlsx]PIFByQuarter!$T$4:$T$7</c:f>
              <c:numCache>
                <c:formatCode>General</c:formatCode>
                <c:ptCount val="4"/>
                <c:pt idx="0">
                  <c:v>75447</c:v>
                </c:pt>
                <c:pt idx="1">
                  <c:v>78055</c:v>
                </c:pt>
                <c:pt idx="2">
                  <c:v>78903</c:v>
                </c:pt>
                <c:pt idx="3">
                  <c:v>78941</c:v>
                </c:pt>
              </c:numCache>
            </c:numRef>
          </c:yVal>
          <c:smooth val="0"/>
          <c:extLst>
            <c:ext xmlns:c16="http://schemas.microsoft.com/office/drawing/2014/chart" uri="{C3380CC4-5D6E-409C-BE32-E72D297353CC}">
              <c16:uniqueId val="{00000001-9EBB-42F3-926B-BAE796095B15}"/>
            </c:ext>
          </c:extLst>
        </c:ser>
        <c:dLbls>
          <c:dLblPos val="t"/>
          <c:showLegendKey val="0"/>
          <c:showVal val="1"/>
          <c:showCatName val="0"/>
          <c:showSerName val="0"/>
          <c:showPercent val="0"/>
          <c:showBubbleSize val="0"/>
        </c:dLbls>
        <c:axId val="1254898687"/>
        <c:axId val="1278725359"/>
      </c:scatterChart>
      <c:valAx>
        <c:axId val="1254898687"/>
        <c:scaling>
          <c:orientation val="minMax"/>
          <c:min val="0"/>
        </c:scaling>
        <c:delete val="0"/>
        <c:axPos val="b"/>
        <c:majorGridlines>
          <c:spPr>
            <a:ln w="9525" cap="flat" cmpd="sng" algn="ctr">
              <a:solidFill>
                <a:schemeClr val="dk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78725359"/>
        <c:crosses val="autoZero"/>
        <c:crossBetween val="midCat"/>
        <c:majorUnit val="1"/>
      </c:valAx>
      <c:valAx>
        <c:axId val="1278725359"/>
        <c:scaling>
          <c:orientation val="minMax"/>
          <c:min val="680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54898687"/>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[MainCapstone (version 1).xlsx]EarnedPremiumByQuarter!PivotTable20</c:name>
    <c:fmtId val="-1"/>
  </c:pivotSource>
  <c:chart>
    <c:autoTitleDeleted val="0"/>
    <c:pivotFmts>
      <c:pivotFmt>
        <c:idx val="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balanced" dir="t">
              <a:rot lat="0" lon="0" rev="5100000"/>
            </a:lightRig>
          </a:scene3d>
          <a:sp3d contourW="6350">
            <a:bevelT w="29210" h="12700"/>
            <a:contourClr>
              <a:scrgbClr r="0" g="0" b="0">
                <a:satMod val="30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EarnedPremiumByQuarter!$B$17:$B$18</c:f>
              <c:strCache>
                <c:ptCount val="1"/>
                <c:pt idx="0">
                  <c:v>IN</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EarnedPremiumByQuarter!$A$19:$A$23</c:f>
              <c:strCache>
                <c:ptCount val="4"/>
                <c:pt idx="0">
                  <c:v>Q1</c:v>
                </c:pt>
                <c:pt idx="1">
                  <c:v>Q2</c:v>
                </c:pt>
                <c:pt idx="2">
                  <c:v>Q3</c:v>
                </c:pt>
                <c:pt idx="3">
                  <c:v>Q4</c:v>
                </c:pt>
              </c:strCache>
            </c:strRef>
          </c:cat>
          <c:val>
            <c:numRef>
              <c:f>EarnedPremiumByQuarter!$B$19:$B$23</c:f>
              <c:numCache>
                <c:formatCode>0,,"M"</c:formatCode>
                <c:ptCount val="4"/>
                <c:pt idx="0">
                  <c:v>38045487.519999832</c:v>
                </c:pt>
                <c:pt idx="1">
                  <c:v>40618379.570000179</c:v>
                </c:pt>
                <c:pt idx="2">
                  <c:v>40855388.219999589</c:v>
                </c:pt>
                <c:pt idx="3">
                  <c:v>40590944.66000025</c:v>
                </c:pt>
              </c:numCache>
            </c:numRef>
          </c:val>
          <c:extLst>
            <c:ext xmlns:c16="http://schemas.microsoft.com/office/drawing/2014/chart" uri="{C3380CC4-5D6E-409C-BE32-E72D297353CC}">
              <c16:uniqueId val="{00000000-9D74-416E-B099-AEC92D60FDDC}"/>
            </c:ext>
          </c:extLst>
        </c:ser>
        <c:ser>
          <c:idx val="1"/>
          <c:order val="1"/>
          <c:tx>
            <c:strRef>
              <c:f>EarnedPremiumByQuarter!$C$17:$C$18</c:f>
              <c:strCache>
                <c:ptCount val="1"/>
                <c:pt idx="0">
                  <c:v>TN</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EarnedPremiumByQuarter!$A$19:$A$23</c:f>
              <c:strCache>
                <c:ptCount val="4"/>
                <c:pt idx="0">
                  <c:v>Q1</c:v>
                </c:pt>
                <c:pt idx="1">
                  <c:v>Q2</c:v>
                </c:pt>
                <c:pt idx="2">
                  <c:v>Q3</c:v>
                </c:pt>
                <c:pt idx="3">
                  <c:v>Q4</c:v>
                </c:pt>
              </c:strCache>
            </c:strRef>
          </c:cat>
          <c:val>
            <c:numRef>
              <c:f>EarnedPremiumByQuarter!$C$19:$C$23</c:f>
              <c:numCache>
                <c:formatCode>0,,"M"</c:formatCode>
                <c:ptCount val="4"/>
                <c:pt idx="0">
                  <c:v>33555291.740000218</c:v>
                </c:pt>
                <c:pt idx="1">
                  <c:v>35433316.640000239</c:v>
                </c:pt>
                <c:pt idx="2">
                  <c:v>35259581.850000523</c:v>
                </c:pt>
                <c:pt idx="3">
                  <c:v>34955440.1000003</c:v>
                </c:pt>
              </c:numCache>
            </c:numRef>
          </c:val>
          <c:extLst>
            <c:ext xmlns:c16="http://schemas.microsoft.com/office/drawing/2014/chart" uri="{C3380CC4-5D6E-409C-BE32-E72D297353CC}">
              <c16:uniqueId val="{00000001-9D74-416E-B099-AEC92D60FDDC}"/>
            </c:ext>
          </c:extLst>
        </c:ser>
        <c:dLbls>
          <c:showLegendKey val="0"/>
          <c:showVal val="0"/>
          <c:showCatName val="0"/>
          <c:showSerName val="0"/>
          <c:showPercent val="0"/>
          <c:showBubbleSize val="0"/>
        </c:dLbls>
        <c:gapWidth val="100"/>
        <c:overlap val="-24"/>
        <c:axId val="867808192"/>
        <c:axId val="867812872"/>
      </c:barChart>
      <c:catAx>
        <c:axId val="8678081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7812872"/>
        <c:crosses val="autoZero"/>
        <c:auto val="1"/>
        <c:lblAlgn val="ctr"/>
        <c:lblOffset val="100"/>
        <c:noMultiLvlLbl val="0"/>
      </c:catAx>
      <c:valAx>
        <c:axId val="867812872"/>
        <c:scaling>
          <c:orientation val="minMax"/>
        </c:scaling>
        <c:delete val="0"/>
        <c:axPos val="l"/>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780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IN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'[MainCapstone (version 1).xlsx]EarnedPremiumByMonth'!$B$24</c:f>
              <c:strCache>
                <c:ptCount val="1"/>
                <c:pt idx="0">
                  <c:v>IN</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trendline>
            <c:spPr>
              <a:ln w="19050" cap="rnd">
                <a:solidFill>
                  <a:schemeClr val="accent2"/>
                </a:solidFill>
              </a:ln>
              <a:effectLst/>
            </c:spPr>
            <c:trendlineType val="movingAvg"/>
            <c:period val="3"/>
            <c:dispRSqr val="0"/>
            <c:dispEq val="0"/>
          </c:trendline>
          <c:cat>
            <c:strRef>
              <c:f>'[MainCapstone (version 1).xlsx]EarnedPremiumByMonth'!$A$25:$A$36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'[MainCapstone (version 1).xlsx]EarnedPremiumByMonth'!$B$25:$B$36</c:f>
              <c:numCache>
                <c:formatCode>0,,"M"</c:formatCode>
                <c:ptCount val="12"/>
                <c:pt idx="0">
                  <c:v>14178397.220000107</c:v>
                </c:pt>
                <c:pt idx="1">
                  <c:v>11843067.830000024</c:v>
                </c:pt>
                <c:pt idx="2">
                  <c:v>12024022.470000003</c:v>
                </c:pt>
                <c:pt idx="3">
                  <c:v>15467136.580000022</c:v>
                </c:pt>
                <c:pt idx="4">
                  <c:v>12602846.999999965</c:v>
                </c:pt>
                <c:pt idx="5">
                  <c:v>12548395.989999939</c:v>
                </c:pt>
                <c:pt idx="6">
                  <c:v>15664940.979999967</c:v>
                </c:pt>
                <c:pt idx="7">
                  <c:v>12561751.380000053</c:v>
                </c:pt>
                <c:pt idx="8">
                  <c:v>12628695.860000042</c:v>
                </c:pt>
                <c:pt idx="9">
                  <c:v>15968780.069999997</c:v>
                </c:pt>
                <c:pt idx="10">
                  <c:v>12332288.09</c:v>
                </c:pt>
                <c:pt idx="11">
                  <c:v>12289876.499999966</c:v>
                </c:pt>
              </c:numCache>
            </c:numRef>
          </c:val>
          <c:extLst>
            <c:ext xmlns:c16="http://schemas.microsoft.com/office/drawing/2014/chart" uri="{C3380CC4-5D6E-409C-BE32-E72D297353CC}">
              <c16:uniqueId val="{00000000-27D3-4932-AE68-E8C5A6078427}"/>
            </c:ext>
          </c:extLst>
        </c:ser>
        <c:dLbls>
          <c:showLegendKey val="0"/>
          <c:showVal val="0"/>
          <c:showCatName val="0"/>
          <c:showSerName val="0"/>
          <c:showPercent val="0"/>
          <c:showBubbleSize val="0"/>
        </c:dLbls>
        <c:gapWidth val="219"/>
        <c:overlap val="-27"/>
        <c:axId val="1265560240"/>
        <c:axId val="165697584"/>
      </c:barChart>
      <c:catAx>
        <c:axId val="12655602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697584"/>
        <c:crosses val="autoZero"/>
        <c:auto val="1"/>
        <c:lblAlgn val="ctr"/>
        <c:lblOffset val="100"/>
        <c:noMultiLvlLbl val="0"/>
      </c:catAx>
      <c:valAx>
        <c:axId val="165697584"/>
        <c:scaling>
          <c:orientation val="minMax"/>
        </c:scaling>
        <c:delete val="0"/>
        <c:axPos val="l"/>
        <c:majorGridlines>
          <c:spPr>
            <a:ln w="9525" cap="flat" cmpd="sng" algn="ctr">
              <a:solidFill>
                <a:schemeClr val="tx1">
                  <a:lumMod val="15000"/>
                  <a:lumOff val="85000"/>
                </a:schemeClr>
              </a:solidFill>
              <a:round/>
            </a:ln>
            <a:effectLst/>
          </c:spPr>
        </c:majorGridlines>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556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'[MainCapstone (version 1).xlsx]EarnedPremiumByMonth'!$D$24</c:f>
              <c:strCache>
                <c:ptCount val="1"/>
                <c:pt idx="0">
                  <c:v>TN</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trendline>
            <c:spPr>
              <a:ln w="19050" cap="rnd">
                <a:solidFill>
                  <a:schemeClr val="accent2"/>
                </a:solidFill>
              </a:ln>
              <a:effectLst/>
            </c:spPr>
            <c:trendlineType val="movingAvg"/>
            <c:period val="3"/>
            <c:dispRSqr val="0"/>
            <c:dispEq val="0"/>
          </c:trendline>
          <c:cat>
            <c:strRef>
              <c:f>'[MainCapstone (version 1).xlsx]EarnedPremiumByMonth'!$A$25:$A$36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'[MainCapstone (version 1).xlsx]EarnedPremiumByMonth'!$D$25:$D$36</c:f>
              <c:numCache>
                <c:formatCode>0,,"M"</c:formatCode>
                <c:ptCount val="12"/>
                <c:pt idx="0">
                  <c:v>12715873.540000096</c:v>
                </c:pt>
                <c:pt idx="1">
                  <c:v>10307608.2299999</c:v>
                </c:pt>
                <c:pt idx="2">
                  <c:v>10531809.970000051</c:v>
                </c:pt>
                <c:pt idx="3">
                  <c:v>13459379.249999959</c:v>
                </c:pt>
                <c:pt idx="4">
                  <c:v>10987014.979999959</c:v>
                </c:pt>
                <c:pt idx="5">
                  <c:v>10986922.409999995</c:v>
                </c:pt>
                <c:pt idx="6">
                  <c:v>13549258.509999996</c:v>
                </c:pt>
                <c:pt idx="7">
                  <c:v>10877273.949999969</c:v>
                </c:pt>
                <c:pt idx="8">
                  <c:v>10833049.389999932</c:v>
                </c:pt>
                <c:pt idx="9">
                  <c:v>13585446.600000009</c:v>
                </c:pt>
                <c:pt idx="10">
                  <c:v>10732067.339999935</c:v>
                </c:pt>
                <c:pt idx="11">
                  <c:v>10637926.159999996</c:v>
                </c:pt>
              </c:numCache>
            </c:numRef>
          </c:val>
          <c:extLst>
            <c:ext xmlns:c16="http://schemas.microsoft.com/office/drawing/2014/chart" uri="{C3380CC4-5D6E-409C-BE32-E72D297353CC}">
              <c16:uniqueId val="{00000000-3920-430F-BE82-24229F582A05}"/>
            </c:ext>
          </c:extLst>
        </c:ser>
        <c:dLbls>
          <c:showLegendKey val="0"/>
          <c:showVal val="0"/>
          <c:showCatName val="0"/>
          <c:showSerName val="0"/>
          <c:showPercent val="0"/>
          <c:showBubbleSize val="0"/>
        </c:dLbls>
        <c:gapWidth val="219"/>
        <c:overlap val="-27"/>
        <c:axId val="286380560"/>
        <c:axId val="165724464"/>
      </c:barChart>
      <c:catAx>
        <c:axId val="2863805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724464"/>
        <c:crosses val="autoZero"/>
        <c:auto val="1"/>
        <c:lblAlgn val="ctr"/>
        <c:lblOffset val="100"/>
        <c:noMultiLvlLbl val="0"/>
      </c:catAx>
      <c:valAx>
        <c:axId val="165724464"/>
        <c:scaling>
          <c:orientation val="minMax"/>
          <c:max val="20000000"/>
        </c:scaling>
        <c:delete val="0"/>
        <c:axPos val="l"/>
        <c:majorGridlines>
          <c:spPr>
            <a:ln w="9525" cap="flat" cmpd="sng" algn="ctr">
              <a:solidFill>
                <a:schemeClr val="tx1">
                  <a:lumMod val="15000"/>
                  <a:lumOff val="85000"/>
                </a:schemeClr>
              </a:solidFill>
              <a:round/>
            </a:ln>
            <a:effectLst/>
          </c:spPr>
        </c:majorGridlines>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6380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 DUAL CHART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'[CapstoneMain.xlsx]DualPIF-EPByQuarter'!$C$3</c:f>
              <c:strCache>
                <c:ptCount val="1"/>
                <c:pt idx="0">
                  <c:v>PIF</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100000"/>
                    <a:shade val="100000"/>
                    <a:satMod val="155000"/>
                  </a:schemeClr>
                </a:gs>
              </a:gsLst>
              <a:lin ang="16200000" scaled="0"/>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rgbClr r="0" g="0" b="0">
                  <a:satMod val="300000"/>
                </a:scrgbClr>
              </a:contourClr>
            </a:sp3d>
          </c:spPr>
          <c:invertIfNegative val="0"/>
          <c:cat>
            <c:strRef>
              <c:f>'[CapstoneMain.xlsx]DualPIF-EPByQuarter'!$B$4:$B$7</c:f>
              <c:strCache>
                <c:ptCount val="4"/>
                <c:pt idx="0">
                  <c:v>Q1</c:v>
                </c:pt>
                <c:pt idx="1">
                  <c:v>Q2</c:v>
                </c:pt>
                <c:pt idx="2">
                  <c:v>Q3</c:v>
                </c:pt>
                <c:pt idx="3">
                  <c:v>Q4</c:v>
                </c:pt>
              </c:strCache>
            </c:strRef>
          </c:cat>
          <c:val>
            <c:numRef>
              <c:f>'[CapstoneMain.xlsx]DualPIF-EPByQuarter'!$C$4:$C$7</c:f>
              <c:numCache>
                <c:formatCode>#,##0,"K"</c:formatCode>
                <c:ptCount val="4"/>
                <c:pt idx="0">
                  <c:v>68378</c:v>
                </c:pt>
                <c:pt idx="1">
                  <c:v>70999</c:v>
                </c:pt>
                <c:pt idx="2">
                  <c:v>72745</c:v>
                </c:pt>
                <c:pt idx="3">
                  <c:v>73823</c:v>
                </c:pt>
              </c:numCache>
            </c:numRef>
          </c:val>
          <c:extLst>
            <c:ext xmlns:c16="http://schemas.microsoft.com/office/drawing/2014/chart" uri="{C3380CC4-5D6E-409C-BE32-E72D297353CC}">
              <c16:uniqueId val="{00000000-5555-4953-BF9D-E7DC60BB5969}"/>
            </c:ext>
          </c:extLst>
        </c:ser>
        <c:dLbls>
          <c:showLegendKey val="0"/>
          <c:showVal val="0"/>
          <c:showCatName val="0"/>
          <c:showSerName val="0"/>
          <c:showPercent val="0"/>
          <c:showBubbleSize val="0"/>
        </c:dLbls>
        <c:gapWidth val="150"/>
        <c:axId val="373190719"/>
        <c:axId val="373190359"/>
      </c:barChart>
      <c:lineChart>
        <c:grouping val="standard"/>
        <c:varyColors val="0"/>
        <c:ser>
          <c:idx val="1"/>
          <c:order val="1"/>
          <c:tx>
            <c:strRef>
              <c:f>'[CapstoneMain.xlsx]DualPIF-EPByQuarter'!$D$3</c:f>
              <c:strCache>
                <c:ptCount val="1"/>
                <c:pt idx="0">
                  <c:v>Premium</c:v>
                </c:pt>
              </c:strCache>
            </c:strRef>
          </c:tx>
          <c:spPr>
            <a:ln w="34925" cap="rnd">
              <a:solidFill>
                <a:schemeClr val="accent2"/>
              </a:solidFill>
              <a:round/>
            </a:ln>
            <a:effectLst>
              <a:outerShdw blurRad="38100" dist="25400" dir="2700000" algn="br" rotWithShape="0">
                <a:srgbClr val="000000">
                  <a:alpha val="60000"/>
                </a:srgbClr>
              </a:outerShdw>
            </a:effectLst>
          </c:spPr>
          <c:marker>
            <c:symbol val="none"/>
          </c:marker>
          <c:cat>
            <c:strRef>
              <c:f>'[CapstoneMain.xlsx]DualPIF-EPByQuarter'!$B$4:$B$7</c:f>
              <c:strCache>
                <c:ptCount val="4"/>
                <c:pt idx="0">
                  <c:v>Q1</c:v>
                </c:pt>
                <c:pt idx="1">
                  <c:v>Q2</c:v>
                </c:pt>
                <c:pt idx="2">
                  <c:v>Q3</c:v>
                </c:pt>
                <c:pt idx="3">
                  <c:v>Q4</c:v>
                </c:pt>
              </c:strCache>
            </c:strRef>
          </c:cat>
          <c:val>
            <c:numRef>
              <c:f>'[CapstoneMain.xlsx]DualPIF-EPByQuarter'!$D$4:$D$7</c:f>
              <c:numCache>
                <c:formatCode>0,,"M"</c:formatCode>
                <c:ptCount val="4"/>
                <c:pt idx="0">
                  <c:v>38045487.519999832</c:v>
                </c:pt>
                <c:pt idx="1">
                  <c:v>40618379.570000179</c:v>
                </c:pt>
                <c:pt idx="2">
                  <c:v>40855388.219999589</c:v>
                </c:pt>
                <c:pt idx="3">
                  <c:v>40590944.66000025</c:v>
                </c:pt>
              </c:numCache>
            </c:numRef>
          </c:val>
          <c:smooth val="0"/>
          <c:extLst>
            <c:ext xmlns:c16="http://schemas.microsoft.com/office/drawing/2014/chart" uri="{C3380CC4-5D6E-409C-BE32-E72D297353CC}">
              <c16:uniqueId val="{00000001-5555-4953-BF9D-E7DC60BB5969}"/>
            </c:ext>
          </c:extLst>
        </c:ser>
        <c:dLbls>
          <c:showLegendKey val="0"/>
          <c:showVal val="0"/>
          <c:showCatName val="0"/>
          <c:showSerName val="0"/>
          <c:showPercent val="0"/>
          <c:showBubbleSize val="0"/>
        </c:dLbls>
        <c:marker val="1"/>
        <c:smooth val="0"/>
        <c:axId val="373182439"/>
        <c:axId val="373182799"/>
      </c:lineChart>
      <c:catAx>
        <c:axId val="3731907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73190359"/>
        <c:crosses val="autoZero"/>
        <c:auto val="1"/>
        <c:lblAlgn val="ctr"/>
        <c:lblOffset val="100"/>
        <c:noMultiLvlLbl val="0"/>
      </c:catAx>
      <c:valAx>
        <c:axId val="373190359"/>
        <c:scaling>
          <c:orientation val="minMax"/>
        </c:scaling>
        <c:delete val="0"/>
        <c:axPos val="l"/>
        <c:majorGridlines>
          <c:spPr>
            <a:ln w="9525" cap="flat" cmpd="sng" algn="ctr">
              <a:solidFill>
                <a:schemeClr val="lt1">
                  <a:lumMod val="95000"/>
                  <a:alpha val="10000"/>
                </a:schemeClr>
              </a:solidFill>
              <a:round/>
            </a:ln>
            <a:effectLst/>
          </c:spPr>
        </c:majorGridlines>
        <c:numFmt formatCode="#,##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73190719"/>
        <c:crosses val="autoZero"/>
        <c:crossBetween val="between"/>
      </c:valAx>
      <c:valAx>
        <c:axId val="373182799"/>
        <c:scaling>
          <c:orientation val="minMax"/>
        </c:scaling>
        <c:delete val="0"/>
        <c:axPos val="r"/>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73182439"/>
        <c:crosses val="max"/>
        <c:crossBetween val="between"/>
      </c:valAx>
      <c:catAx>
        <c:axId val="373182439"/>
        <c:scaling>
          <c:orientation val="minMax"/>
        </c:scaling>
        <c:delete val="1"/>
        <c:axPos val="t"/>
        <c:numFmt formatCode="General" sourceLinked="1"/>
        <c:majorTickMark val="none"/>
        <c:minorTickMark val="none"/>
        <c:tickLblPos val="nextTo"/>
        <c:crossAx val="373182799"/>
        <c:crosses val="max"/>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w="114300" prst="artDeco"/>
      <a:bevelB prst="slope"/>
    </a:sp3d>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095A5E99-E976-4550-8F80-53CC813F2F5A}">
      <dgm:prSet phldrT="[Text]"/>
      <dgm:spPr>
        <a:ln>
          <a:solidFill>
            <a:schemeClr val="bg1"/>
          </a:solidFill>
        </a:ln>
        <a:effectLst>
          <a:reflection blurRad="6350" stA="52000" endA="300" endPos="35000" dir="5400000" sy="-100000" algn="bl" rotWithShape="0"/>
        </a:effectLst>
        <a:scene3d>
          <a:camera prst="orthographicFront"/>
          <a:lightRig rig="threePt" dir="t"/>
        </a:scene3d>
        <a:sp3d>
          <a:bevelT prst="angle"/>
        </a:sp3d>
      </dgm:spPr>
      <dgm:t>
        <a:bodyPr/>
        <a:lstStyle/>
        <a:p>
          <a:r>
            <a:rPr lang="en-US" dirty="0"/>
            <a:t>BMT</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a:solidFill>
          <a:schemeClr val="accent2">
            <a:alpha val="98000"/>
          </a:schemeClr>
        </a:solidFill>
        <a:ln>
          <a:solidFill>
            <a:schemeClr val="bg1">
              <a:alpha val="90000"/>
            </a:schemeClr>
          </a:solidFill>
        </a:ln>
        <a:scene3d>
          <a:camera prst="orthographicFront"/>
          <a:lightRig rig="threePt" dir="t"/>
        </a:scene3d>
        <a:sp3d>
          <a:bevelT prst="angle"/>
        </a:sp3d>
      </dgm:spPr>
      <dgm:t>
        <a:bodyPr/>
        <a:lstStyle/>
        <a:p>
          <a:endParaRPr lang="en-US" dirty="0"/>
        </a:p>
      </dgm:t>
    </dgm:pt>
    <dgm:pt modelId="{8EC937D8-BD76-4A12-A3E5-900D5C1E2E05}">
      <dgm:prSet phldrT="[Text]"/>
      <dgm:spPr>
        <a:ln>
          <a:solidFill>
            <a:schemeClr val="bg1"/>
          </a:solidFill>
        </a:ln>
        <a:effectLst>
          <a:reflection blurRad="6350" stA="52000" endA="300" endPos="35000" dir="5400000" sy="-100000" algn="bl" rotWithShape="0"/>
        </a:effectLst>
        <a:scene3d>
          <a:camera prst="orthographicFront"/>
          <a:lightRig rig="threePt" dir="t"/>
        </a:scene3d>
        <a:sp3d>
          <a:bevelT prst="angle"/>
        </a:sp3d>
      </dgm:spPr>
      <dgm:t>
        <a:bodyPr/>
        <a:lstStyle/>
        <a:p>
          <a:r>
            <a:rPr lang="en-US" dirty="0"/>
            <a:t>SUB BMT</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a:solidFill>
          <a:schemeClr val="accent2"/>
        </a:solidFill>
        <a:ln>
          <a:solidFill>
            <a:schemeClr val="bg1">
              <a:alpha val="90000"/>
            </a:schemeClr>
          </a:solidFill>
        </a:ln>
        <a:scene3d>
          <a:camera prst="orthographicFront"/>
          <a:lightRig rig="threePt" dir="t"/>
        </a:scene3d>
        <a:sp3d>
          <a:bevelT prst="angle"/>
        </a:sp3d>
      </dgm:spPr>
      <dgm:t>
        <a:bodyPr/>
        <a:lstStyle/>
        <a:p>
          <a:endParaRPr lang="en-US" dirty="0"/>
        </a:p>
      </dgm:t>
    </dgm:pt>
    <dgm:pt modelId="{7133ECF5-4190-4604-AA2F-03C9A0A9210F}">
      <dgm:prSet phldrT="[Text]"/>
      <dgm:spPr>
        <a:ln>
          <a:solidFill>
            <a:schemeClr val="bg1"/>
          </a:solidFill>
        </a:ln>
        <a:effectLst>
          <a:reflection blurRad="6350" stA="52000" endA="300" endPos="35000" dir="5400000" sy="-100000" algn="bl" rotWithShape="0"/>
        </a:effectLst>
        <a:scene3d>
          <a:camera prst="orthographicFront"/>
          <a:lightRig rig="threePt" dir="t"/>
        </a:scene3d>
        <a:sp3d>
          <a:bevelT prst="angle"/>
        </a:sp3d>
      </dgm:spPr>
      <dgm:t>
        <a:bodyPr/>
        <a:lstStyle/>
        <a:p>
          <a:r>
            <a:rPr lang="en-US" dirty="0"/>
            <a:t>DESCRIPTIONS (TYPE)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5505450" cy="1339691"/>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solidFill>
            <a:schemeClr val="bg1"/>
          </a:solidFill>
        </a:ln>
        <a:effectLst>
          <a:reflection blurRad="6350" stA="52000" endA="300" endPos="35000" dir="5400000" sy="-100000" algn="bl" rotWithShape="0"/>
        </a:effectLst>
        <a:scene3d>
          <a:camera prst="orthographicFront"/>
          <a:lightRig rig="threeP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BMT</a:t>
          </a:r>
        </a:p>
      </dsp:txBody>
      <dsp:txXfrm>
        <a:off x="39238" y="39238"/>
        <a:ext cx="4059819" cy="1261215"/>
      </dsp:txXfrm>
    </dsp:sp>
    <dsp:sp modelId="{CA544AF7-F7B2-4CA5-9251-B4CDB8D06634}">
      <dsp:nvSpPr>
        <dsp:cNvPr id="0" name=""/>
        <dsp:cNvSpPr/>
      </dsp:nvSpPr>
      <dsp:spPr>
        <a:xfrm>
          <a:off x="485774" y="1562972"/>
          <a:ext cx="5505450" cy="1339691"/>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solidFill>
            <a:schemeClr val="bg1"/>
          </a:solidFill>
        </a:ln>
        <a:effectLst>
          <a:reflection blurRad="6350" stA="52000" endA="300" endPos="35000" dir="5400000" sy="-100000" algn="bl" rotWithShape="0"/>
        </a:effectLst>
        <a:scene3d>
          <a:camera prst="orthographicFront"/>
          <a:lightRig rig="threeP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SUB BMT</a:t>
          </a:r>
        </a:p>
      </dsp:txBody>
      <dsp:txXfrm>
        <a:off x="525012" y="1602210"/>
        <a:ext cx="4070399" cy="1261215"/>
      </dsp:txXfrm>
    </dsp:sp>
    <dsp:sp modelId="{2AE92D3F-F0FA-45DD-BB60-4C6FBC6BC016}">
      <dsp:nvSpPr>
        <dsp:cNvPr id="0" name=""/>
        <dsp:cNvSpPr/>
      </dsp:nvSpPr>
      <dsp:spPr>
        <a:xfrm>
          <a:off x="971549" y="3125945"/>
          <a:ext cx="5505450" cy="1339691"/>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a:solidFill>
            <a:schemeClr val="bg1"/>
          </a:solidFill>
        </a:ln>
        <a:effectLst>
          <a:reflection blurRad="6350" stA="52000" endA="300" endPos="35000" dir="5400000" sy="-100000" algn="bl" rotWithShape="0"/>
        </a:effectLst>
        <a:scene3d>
          <a:camera prst="orthographicFront"/>
          <a:lightRig rig="threePt" dir="t"/>
        </a:scene3d>
        <a:sp3d>
          <a:bevelT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DESCRIPTIONS (TYPE)</a:t>
          </a:r>
        </a:p>
      </dsp:txBody>
      <dsp:txXfrm>
        <a:off x="1010787" y="3165183"/>
        <a:ext cx="4070399" cy="1261215"/>
      </dsp:txXfrm>
    </dsp:sp>
    <dsp:sp modelId="{9CA877D8-99F8-40A0-89E9-59A61C9A70F4}">
      <dsp:nvSpPr>
        <dsp:cNvPr id="0" name=""/>
        <dsp:cNvSpPr/>
      </dsp:nvSpPr>
      <dsp:spPr>
        <a:xfrm>
          <a:off x="4634650" y="1015932"/>
          <a:ext cx="870799" cy="870799"/>
        </a:xfrm>
        <a:prstGeom prst="downArrow">
          <a:avLst>
            <a:gd name="adj1" fmla="val 55000"/>
            <a:gd name="adj2" fmla="val 45000"/>
          </a:avLst>
        </a:prstGeom>
        <a:solidFill>
          <a:schemeClr val="accent2">
            <a:alpha val="98000"/>
          </a:schemeClr>
        </a:solidFill>
        <a:ln w="9525" cap="flat" cmpd="sng" algn="ctr">
          <a:solidFill>
            <a:schemeClr val="bg1">
              <a:alpha val="90000"/>
            </a:schemeClr>
          </a:solidFill>
          <a:miter lim="800000"/>
        </a:ln>
        <a:effectLst/>
        <a:scene3d>
          <a:camera prst="orthographicFront"/>
          <a:lightRig rig="threePt" dir="t"/>
        </a:scene3d>
        <a:sp3d>
          <a:bevelT prst="angle"/>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830580" y="1015932"/>
        <a:ext cx="478939" cy="655276"/>
      </dsp:txXfrm>
    </dsp:sp>
    <dsp:sp modelId="{62643EF2-016C-41F1-8CBC-398422A85727}">
      <dsp:nvSpPr>
        <dsp:cNvPr id="0" name=""/>
        <dsp:cNvSpPr/>
      </dsp:nvSpPr>
      <dsp:spPr>
        <a:xfrm>
          <a:off x="5120425" y="2569974"/>
          <a:ext cx="870799" cy="870799"/>
        </a:xfrm>
        <a:prstGeom prst="downArrow">
          <a:avLst>
            <a:gd name="adj1" fmla="val 55000"/>
            <a:gd name="adj2" fmla="val 45000"/>
          </a:avLst>
        </a:prstGeom>
        <a:solidFill>
          <a:schemeClr val="accent2"/>
        </a:solidFill>
        <a:ln w="9525" cap="flat" cmpd="sng" algn="ctr">
          <a:solidFill>
            <a:schemeClr val="bg1">
              <a:alpha val="90000"/>
            </a:schemeClr>
          </a:solidFill>
          <a:miter lim="800000"/>
        </a:ln>
        <a:effectLst/>
        <a:scene3d>
          <a:camera prst="orthographicFront"/>
          <a:lightRig rig="threePt" dir="t"/>
        </a:scene3d>
        <a:sp3d>
          <a:bevelT prst="angle"/>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316355"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0.52197</cdr:x>
      <cdr:y>0.184</cdr:y>
    </cdr:from>
    <cdr:to>
      <cdr:x>0.7053</cdr:x>
      <cdr:y>0.27728</cdr:y>
    </cdr:to>
    <cdr:sp macro="" textlink="">
      <cdr:nvSpPr>
        <cdr:cNvPr id="2" name="TextBox 1">
          <a:extLst xmlns:a="http://schemas.openxmlformats.org/drawingml/2006/main">
            <a:ext uri="{FF2B5EF4-FFF2-40B4-BE49-F238E27FC236}">
              <a16:creationId xmlns:a16="http://schemas.microsoft.com/office/drawing/2014/main" id="{CC1A0171-AB61-36F2-4C6B-BAA15F87EC20}"/>
            </a:ext>
          </a:extLst>
        </cdr:cNvPr>
        <cdr:cNvSpPr txBox="1"/>
      </cdr:nvSpPr>
      <cdr:spPr>
        <a:xfrm xmlns:a="http://schemas.openxmlformats.org/drawingml/2006/main">
          <a:off x="2386451" y="546370"/>
          <a:ext cx="838200" cy="276999"/>
        </a:xfrm>
        <a:prstGeom xmlns:a="http://schemas.openxmlformats.org/drawingml/2006/main" prst="rect">
          <a:avLst/>
        </a:prstGeom>
        <a:solidFill xmlns:a="http://schemas.openxmlformats.org/drawingml/2006/main">
          <a:schemeClr val="tx1"/>
        </a:solidFill>
      </cdr:spPr>
      <cdr:txBody>
        <a:bodyPr xmlns:a="http://schemas.openxmlformats.org/drawingml/2006/main" wrap="square" rtlCol="0">
          <a:spAutoFit/>
        </a:bodyPr>
        <a:lstStyle xmlns:a="http://schemas.openxmlformats.org/drawingml/2006/main">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xmlns:a="http://schemas.openxmlformats.org/drawingml/2006/main">
          <a:r>
            <a:rPr lang="en-US" sz="1200" b="1" dirty="0">
              <a:solidFill>
                <a:schemeClr val="bg1"/>
              </a:solidFill>
            </a:rPr>
            <a:t>Trendline</a:t>
          </a:r>
        </a:p>
      </cdr:txBody>
    </cdr:sp>
  </cdr:relSizeAnchor>
</c:userShapes>
</file>

<file path=ppt/drawings/drawing2.xml><?xml version="1.0" encoding="utf-8"?>
<c:userShapes xmlns:c="http://schemas.openxmlformats.org/drawingml/2006/chart">
  <cdr:relSizeAnchor xmlns:cdr="http://schemas.openxmlformats.org/drawingml/2006/chartDrawing">
    <cdr:from>
      <cdr:x>0.3273</cdr:x>
      <cdr:y>0.16914</cdr:y>
    </cdr:from>
    <cdr:to>
      <cdr:x>0.56945</cdr:x>
      <cdr:y>0.26574</cdr:y>
    </cdr:to>
    <cdr:sp macro="" textlink="">
      <cdr:nvSpPr>
        <cdr:cNvPr id="2" name="TextBox 4">
          <a:extLst xmlns:a="http://schemas.openxmlformats.org/drawingml/2006/main">
            <a:ext uri="{FF2B5EF4-FFF2-40B4-BE49-F238E27FC236}">
              <a16:creationId xmlns:a16="http://schemas.microsoft.com/office/drawing/2014/main" id="{D8E66571-9FEC-4951-6C0F-BBAAD664B145}"/>
            </a:ext>
          </a:extLst>
        </cdr:cNvPr>
        <cdr:cNvSpPr txBox="1"/>
      </cdr:nvSpPr>
      <cdr:spPr>
        <a:xfrm xmlns:a="http://schemas.openxmlformats.org/drawingml/2006/main">
          <a:off x="1821625" y="538900"/>
          <a:ext cx="134765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xmlns:a="http://schemas.openxmlformats.org/drawingml/2006/main">
          <a:r>
            <a:rPr lang="en-US" sz="1400" dirty="0"/>
            <a:t>$119,557,794</a:t>
          </a:r>
        </a:p>
      </cdr:txBody>
    </cdr:sp>
  </cdr:relSizeAnchor>
</c:userShapes>
</file>

<file path=ppt/drawings/drawing3.xml><?xml version="1.0" encoding="utf-8"?>
<c:userShapes xmlns:c="http://schemas.openxmlformats.org/drawingml/2006/chart">
  <cdr:relSizeAnchor xmlns:cdr="http://schemas.openxmlformats.org/drawingml/2006/chartDrawing">
    <cdr:from>
      <cdr:x>0.30027</cdr:x>
      <cdr:y>0.28845</cdr:y>
    </cdr:from>
    <cdr:to>
      <cdr:x>0.4537</cdr:x>
      <cdr:y>0.38505</cdr:y>
    </cdr:to>
    <cdr:sp macro="" textlink="">
      <cdr:nvSpPr>
        <cdr:cNvPr id="2" name="TextBox 4">
          <a:extLst xmlns:a="http://schemas.openxmlformats.org/drawingml/2006/main">
            <a:ext uri="{FF2B5EF4-FFF2-40B4-BE49-F238E27FC236}">
              <a16:creationId xmlns:a16="http://schemas.microsoft.com/office/drawing/2014/main" id="{D8E66571-9FEC-4951-6C0F-BBAAD664B145}"/>
            </a:ext>
          </a:extLst>
        </cdr:cNvPr>
        <cdr:cNvSpPr txBox="1"/>
      </cdr:nvSpPr>
      <cdr:spPr>
        <a:xfrm xmlns:a="http://schemas.openxmlformats.org/drawingml/2006/main">
          <a:off x="1640314" y="919044"/>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xmlns:a="http://schemas.openxmlformats.org/drawingml/2006/main">
          <a:r>
            <a:rPr lang="en-US" sz="1400" dirty="0"/>
            <a:t>75,857</a:t>
          </a:r>
        </a:p>
      </cdr:txBody>
    </cdr:sp>
  </cdr:relSizeAnchor>
</c:userShapes>
</file>

<file path=ppt/drawings/drawing4.xml><?xml version="1.0" encoding="utf-8"?>
<c:userShapes xmlns:c="http://schemas.openxmlformats.org/drawingml/2006/chart">
  <cdr:relSizeAnchor xmlns:cdr="http://schemas.openxmlformats.org/drawingml/2006/chartDrawing">
    <cdr:from>
      <cdr:x>0.2999</cdr:x>
      <cdr:y>0.13901</cdr:y>
    </cdr:from>
    <cdr:to>
      <cdr:x>0.53252</cdr:x>
      <cdr:y>0.23561</cdr:y>
    </cdr:to>
    <cdr:sp macro="" textlink="">
      <cdr:nvSpPr>
        <cdr:cNvPr id="2" name="TextBox 4">
          <a:extLst xmlns:a="http://schemas.openxmlformats.org/drawingml/2006/main">
            <a:ext uri="{FF2B5EF4-FFF2-40B4-BE49-F238E27FC236}">
              <a16:creationId xmlns:a16="http://schemas.microsoft.com/office/drawing/2014/main" id="{280D53B6-EC16-7297-33E6-6F8F39844443}"/>
            </a:ext>
          </a:extLst>
        </cdr:cNvPr>
        <cdr:cNvSpPr txBox="1"/>
      </cdr:nvSpPr>
      <cdr:spPr>
        <a:xfrm xmlns:a="http://schemas.openxmlformats.org/drawingml/2006/main">
          <a:off x="1737438" y="442913"/>
          <a:ext cx="134765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$71,722,122</a:t>
          </a:r>
        </a:p>
      </cdr:txBody>
    </cdr:sp>
  </cdr:relSizeAnchor>
</c:userShapes>
</file>

<file path=ppt/drawings/drawing5.xml><?xml version="1.0" encoding="utf-8"?>
<c:userShapes xmlns:c="http://schemas.openxmlformats.org/drawingml/2006/chart">
  <cdr:relSizeAnchor xmlns:cdr="http://schemas.openxmlformats.org/drawingml/2006/chartDrawing">
    <cdr:from>
      <cdr:x>0.14451</cdr:x>
      <cdr:y>0.35897</cdr:y>
    </cdr:from>
    <cdr:to>
      <cdr:x>0.28902</cdr:x>
      <cdr:y>0.46254</cdr:y>
    </cdr:to>
    <cdr:sp macro="" textlink="">
      <cdr:nvSpPr>
        <cdr:cNvPr id="2" name="TextBox 4">
          <a:extLst xmlns:a="http://schemas.openxmlformats.org/drawingml/2006/main">
            <a:ext uri="{FF2B5EF4-FFF2-40B4-BE49-F238E27FC236}">
              <a16:creationId xmlns:a16="http://schemas.microsoft.com/office/drawing/2014/main" id="{D8E66571-9FEC-4951-6C0F-BBAAD664B145}"/>
            </a:ext>
          </a:extLst>
        </cdr:cNvPr>
        <cdr:cNvSpPr txBox="1"/>
      </cdr:nvSpPr>
      <cdr:spPr>
        <a:xfrm xmlns:a="http://schemas.openxmlformats.org/drawingml/2006/main">
          <a:off x="838200" y="1066800"/>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xmlns:a="http://schemas.openxmlformats.org/drawingml/2006/main">
          <a:r>
            <a:rPr lang="en-US" sz="1400" dirty="0"/>
            <a:t>35,160</a:t>
          </a:r>
        </a:p>
      </cdr:txBody>
    </cdr:sp>
  </cdr:relSizeAnchor>
  <cdr:relSizeAnchor xmlns:cdr="http://schemas.openxmlformats.org/drawingml/2006/chartDrawing">
    <cdr:from>
      <cdr:x>0.31529</cdr:x>
      <cdr:y>0.15385</cdr:y>
    </cdr:from>
    <cdr:to>
      <cdr:x>0.4598</cdr:x>
      <cdr:y>0.25741</cdr:y>
    </cdr:to>
    <cdr:sp macro="" textlink="">
      <cdr:nvSpPr>
        <cdr:cNvPr id="3" name="TextBox 4">
          <a:extLst xmlns:a="http://schemas.openxmlformats.org/drawingml/2006/main">
            <a:ext uri="{FF2B5EF4-FFF2-40B4-BE49-F238E27FC236}">
              <a16:creationId xmlns:a16="http://schemas.microsoft.com/office/drawing/2014/main" id="{6517BE0F-7A31-134F-CF4C-8576037B20D5}"/>
            </a:ext>
          </a:extLst>
        </cdr:cNvPr>
        <cdr:cNvSpPr txBox="1"/>
      </cdr:nvSpPr>
      <cdr:spPr>
        <a:xfrm xmlns:a="http://schemas.openxmlformats.org/drawingml/2006/main">
          <a:off x="1828800" y="457200"/>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65,028</a:t>
          </a:r>
        </a:p>
      </cdr:txBody>
    </cdr:sp>
  </cdr:relSizeAnchor>
  <cdr:relSizeAnchor xmlns:cdr="http://schemas.openxmlformats.org/drawingml/2006/chartDrawing">
    <cdr:from>
      <cdr:x>0.77358</cdr:x>
      <cdr:y>0.25641</cdr:y>
    </cdr:from>
    <cdr:to>
      <cdr:x>0.91809</cdr:x>
      <cdr:y>0.35998</cdr:y>
    </cdr:to>
    <cdr:sp macro="" textlink="">
      <cdr:nvSpPr>
        <cdr:cNvPr id="4" name="TextBox 4">
          <a:extLst xmlns:a="http://schemas.openxmlformats.org/drawingml/2006/main">
            <a:ext uri="{FF2B5EF4-FFF2-40B4-BE49-F238E27FC236}">
              <a16:creationId xmlns:a16="http://schemas.microsoft.com/office/drawing/2014/main" id="{CABD697F-7363-DCE0-082F-81EC7F68183D}"/>
            </a:ext>
          </a:extLst>
        </cdr:cNvPr>
        <cdr:cNvSpPr txBox="1"/>
      </cdr:nvSpPr>
      <cdr:spPr>
        <a:xfrm xmlns:a="http://schemas.openxmlformats.org/drawingml/2006/main">
          <a:off x="4487022" y="762000"/>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48,576</a:t>
          </a:r>
        </a:p>
      </cdr:txBody>
    </cdr:sp>
  </cdr:relSizeAnchor>
  <cdr:relSizeAnchor xmlns:cdr="http://schemas.openxmlformats.org/drawingml/2006/chartDrawing">
    <cdr:from>
      <cdr:x>0.59117</cdr:x>
      <cdr:y>0.41246</cdr:y>
    </cdr:from>
    <cdr:to>
      <cdr:x>0.73568</cdr:x>
      <cdr:y>0.51603</cdr:y>
    </cdr:to>
    <cdr:sp macro="" textlink="">
      <cdr:nvSpPr>
        <cdr:cNvPr id="5" name="TextBox 4">
          <a:extLst xmlns:a="http://schemas.openxmlformats.org/drawingml/2006/main">
            <a:ext uri="{FF2B5EF4-FFF2-40B4-BE49-F238E27FC236}">
              <a16:creationId xmlns:a16="http://schemas.microsoft.com/office/drawing/2014/main" id="{EF65676C-AD9F-9904-8250-0F970D18ACAE}"/>
            </a:ext>
          </a:extLst>
        </cdr:cNvPr>
        <cdr:cNvSpPr txBox="1"/>
      </cdr:nvSpPr>
      <cdr:spPr>
        <a:xfrm xmlns:a="http://schemas.openxmlformats.org/drawingml/2006/main">
          <a:off x="3429000" y="1225748"/>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27,281</a:t>
          </a:r>
        </a:p>
      </cdr:txBody>
    </cdr:sp>
  </cdr:relSizeAnchor>
</c:userShapes>
</file>

<file path=ppt/drawings/drawing6.xml><?xml version="1.0" encoding="utf-8"?>
<c:userShapes xmlns:c="http://schemas.openxmlformats.org/drawingml/2006/chart">
  <cdr:relSizeAnchor xmlns:cdr="http://schemas.openxmlformats.org/drawingml/2006/chartDrawing">
    <cdr:from>
      <cdr:x>0.16369</cdr:x>
      <cdr:y>0.39643</cdr:y>
    </cdr:from>
    <cdr:to>
      <cdr:x>0.3082</cdr:x>
      <cdr:y>0.5</cdr:y>
    </cdr:to>
    <cdr:sp macro="" textlink="">
      <cdr:nvSpPr>
        <cdr:cNvPr id="2" name="TextBox 4">
          <a:extLst xmlns:a="http://schemas.openxmlformats.org/drawingml/2006/main">
            <a:ext uri="{FF2B5EF4-FFF2-40B4-BE49-F238E27FC236}">
              <a16:creationId xmlns:a16="http://schemas.microsoft.com/office/drawing/2014/main" id="{8B7A9BE8-563D-5F88-0117-EDE8CEF076B6}"/>
            </a:ext>
          </a:extLst>
        </cdr:cNvPr>
        <cdr:cNvSpPr txBox="1"/>
      </cdr:nvSpPr>
      <cdr:spPr>
        <a:xfrm xmlns:a="http://schemas.openxmlformats.org/drawingml/2006/main">
          <a:off x="949461" y="1178122"/>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38M</a:t>
          </a:r>
        </a:p>
      </cdr:txBody>
    </cdr:sp>
  </cdr:relSizeAnchor>
  <cdr:relSizeAnchor xmlns:cdr="http://schemas.openxmlformats.org/drawingml/2006/chartDrawing">
    <cdr:from>
      <cdr:x>0.33934</cdr:x>
      <cdr:y>0.20513</cdr:y>
    </cdr:from>
    <cdr:to>
      <cdr:x>0.48385</cdr:x>
      <cdr:y>0.30869</cdr:y>
    </cdr:to>
    <cdr:sp macro="" textlink="">
      <cdr:nvSpPr>
        <cdr:cNvPr id="5" name="TextBox 4">
          <a:extLst xmlns:a="http://schemas.openxmlformats.org/drawingml/2006/main">
            <a:ext uri="{FF2B5EF4-FFF2-40B4-BE49-F238E27FC236}">
              <a16:creationId xmlns:a16="http://schemas.microsoft.com/office/drawing/2014/main" id="{14CC538C-B34D-F000-D801-13D290262008}"/>
            </a:ext>
          </a:extLst>
        </cdr:cNvPr>
        <cdr:cNvSpPr txBox="1"/>
      </cdr:nvSpPr>
      <cdr:spPr>
        <a:xfrm xmlns:a="http://schemas.openxmlformats.org/drawingml/2006/main">
          <a:off x="1968263" y="609600"/>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81M</a:t>
          </a:r>
        </a:p>
      </cdr:txBody>
    </cdr:sp>
  </cdr:relSizeAnchor>
  <cdr:relSizeAnchor xmlns:cdr="http://schemas.openxmlformats.org/drawingml/2006/chartDrawing">
    <cdr:from>
      <cdr:x>0.61522</cdr:x>
      <cdr:y>0.5</cdr:y>
    </cdr:from>
    <cdr:to>
      <cdr:x>0.75973</cdr:x>
      <cdr:y>0.60357</cdr:y>
    </cdr:to>
    <cdr:sp macro="" textlink="">
      <cdr:nvSpPr>
        <cdr:cNvPr id="6" name="TextBox 1">
          <a:extLst xmlns:a="http://schemas.openxmlformats.org/drawingml/2006/main">
            <a:ext uri="{FF2B5EF4-FFF2-40B4-BE49-F238E27FC236}">
              <a16:creationId xmlns:a16="http://schemas.microsoft.com/office/drawing/2014/main" id="{A1AEE57A-E9FF-1F0E-7B48-6F82BCC95C43}"/>
            </a:ext>
          </a:extLst>
        </cdr:cNvPr>
        <cdr:cNvSpPr txBox="1"/>
      </cdr:nvSpPr>
      <cdr:spPr>
        <a:xfrm xmlns:a="http://schemas.openxmlformats.org/drawingml/2006/main">
          <a:off x="3568463" y="1485899"/>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24M</a:t>
          </a:r>
        </a:p>
      </cdr:txBody>
    </cdr:sp>
  </cdr:relSizeAnchor>
  <cdr:relSizeAnchor xmlns:cdr="http://schemas.openxmlformats.org/drawingml/2006/chartDrawing">
    <cdr:from>
      <cdr:x>0.78602</cdr:x>
      <cdr:y>0.35897</cdr:y>
    </cdr:from>
    <cdr:to>
      <cdr:x>0.93053</cdr:x>
      <cdr:y>0.46254</cdr:y>
    </cdr:to>
    <cdr:sp macro="" textlink="">
      <cdr:nvSpPr>
        <cdr:cNvPr id="7" name="TextBox 1">
          <a:extLst xmlns:a="http://schemas.openxmlformats.org/drawingml/2006/main">
            <a:ext uri="{FF2B5EF4-FFF2-40B4-BE49-F238E27FC236}">
              <a16:creationId xmlns:a16="http://schemas.microsoft.com/office/drawing/2014/main" id="{A1AEE57A-E9FF-1F0E-7B48-6F82BCC95C43}"/>
            </a:ext>
          </a:extLst>
        </cdr:cNvPr>
        <cdr:cNvSpPr txBox="1"/>
      </cdr:nvSpPr>
      <cdr:spPr>
        <a:xfrm xmlns:a="http://schemas.openxmlformats.org/drawingml/2006/main">
          <a:off x="4559185" y="1066800"/>
          <a:ext cx="838200" cy="30777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solidFill>
                <a:schemeClr val="tx1"/>
              </a:solidFill>
            </a:rPr>
            <a:t>48M</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4/28/25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2.544"/>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7.155"/>
    </inkml:context>
    <inkml:brush xml:id="br0">
      <inkml:brushProperty name="width" value="0.05" units="cm"/>
      <inkml:brushProperty name="height" value="0.05" units="cm"/>
      <inkml:brushProperty name="color" value="#AE198D"/>
      <inkml:brushProperty name="inkEffects" value="galaxy"/>
      <inkml:brushProperty name="anchorX" value="-11430"/>
      <inkml:brushProperty name="anchorY" value="-11430"/>
      <inkml:brushProperty name="scaleFactor" value="0.5"/>
    </inkml:brush>
  </inkml:definitions>
  <inkml:trace contextRef="#ctx0" brushRef="#br0">0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7.633"/>
    </inkml:context>
    <inkml:brush xml:id="br0">
      <inkml:brushProperty name="width" value="0.05" units="cm"/>
      <inkml:brushProperty name="height" value="0.05" units="cm"/>
      <inkml:brushProperty name="color" value="#AE198D"/>
      <inkml:brushProperty name="inkEffects" value="galaxy"/>
      <inkml:brushProperty name="anchorX" value="-12700"/>
      <inkml:brushProperty name="anchorY" value="-12700"/>
      <inkml:brushProperty name="scaleFactor" value="0.5"/>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8.152"/>
    </inkml:context>
    <inkml:brush xml:id="br0">
      <inkml:brushProperty name="width" value="0.05" units="cm"/>
      <inkml:brushProperty name="height" value="0.05" units="cm"/>
      <inkml:brushProperty name="color" value="#AE198D"/>
      <inkml:brushProperty name="inkEffects" value="galaxy"/>
      <inkml:brushProperty name="anchorX" value="-13970"/>
      <inkml:brushProperty name="anchorY" value="-13970"/>
      <inkml:brushProperty name="scaleFactor" value="0.5"/>
    </inkml:brush>
  </inkml:definitions>
  <inkml:trace contextRef="#ctx0" brushRef="#br0">0 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8.651"/>
    </inkml:context>
    <inkml:brush xml:id="br0">
      <inkml:brushProperty name="width" value="0.05" units="cm"/>
      <inkml:brushProperty name="height" value="0.05" units="cm"/>
      <inkml:brushProperty name="color" value="#AE198D"/>
      <inkml:brushProperty name="inkEffects" value="galaxy"/>
      <inkml:brushProperty name="anchorX" value="-15240"/>
      <inkml:brushProperty name="anchorY" value="-15240"/>
      <inkml:brushProperty name="scaleFactor" value="0.5"/>
    </inkml:brush>
  </inkml:definitions>
  <inkml:trace contextRef="#ctx0" brushRef="#br0">1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9.126"/>
    </inkml:context>
    <inkml:brush xml:id="br0">
      <inkml:brushProperty name="width" value="0.05" units="cm"/>
      <inkml:brushProperty name="height" value="0.05" units="cm"/>
      <inkml:brushProperty name="color" value="#AE198D"/>
      <inkml:brushProperty name="inkEffects" value="galaxy"/>
      <inkml:brushProperty name="anchorX" value="-16510"/>
      <inkml:brushProperty name="anchorY" value="-16510"/>
      <inkml:brushProperty name="scaleFactor" value="0.5"/>
    </inkml:brush>
  </inkml:definitions>
  <inkml:trace contextRef="#ctx0" brushRef="#br0">0 1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9.770"/>
    </inkml:context>
    <inkml:brush xml:id="br0">
      <inkml:brushProperty name="width" value="0.05" units="cm"/>
      <inkml:brushProperty name="height" value="0.05" units="cm"/>
      <inkml:brushProperty name="color" value="#AE198D"/>
      <inkml:brushProperty name="inkEffects" value="galaxy"/>
      <inkml:brushProperty name="anchorX" value="-17780"/>
      <inkml:brushProperty name="anchorY" value="-17780"/>
      <inkml:brushProperty name="scaleFactor" value="0.5"/>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40.325"/>
    </inkml:context>
    <inkml:brush xml:id="br0">
      <inkml:brushProperty name="width" value="0.05" units="cm"/>
      <inkml:brushProperty name="height" value="0.05" units="cm"/>
      <inkml:brushProperty name="color" value="#AE198D"/>
      <inkml:brushProperty name="inkEffects" value="galaxy"/>
      <inkml:brushProperty name="anchorX" value="-19050"/>
      <inkml:brushProperty name="anchorY" value="-19050"/>
      <inkml:brushProperty name="scaleFactor" value="0.5"/>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3.154"/>
    </inkml:context>
    <inkml:brush xml:id="br0">
      <inkml:brushProperty name="width" value="0.05" units="cm"/>
      <inkml:brushProperty name="height" value="0.05" units="cm"/>
      <inkml:brushProperty name="color" value="#AE198D"/>
      <inkml:brushProperty name="inkEffects" value="galaxy"/>
      <inkml:brushProperty name="anchorX" value="-1270"/>
      <inkml:brushProperty name="anchorY" value="-1270"/>
      <inkml:brushProperty name="scaleFactor" value="0.5"/>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3.674"/>
    </inkml:context>
    <inkml:brush xml:id="br0">
      <inkml:brushProperty name="width" value="0.05" units="cm"/>
      <inkml:brushProperty name="height" value="0.05" units="cm"/>
      <inkml:brushProperty name="color" value="#AE198D"/>
      <inkml:brushProperty name="inkEffects" value="galaxy"/>
      <inkml:brushProperty name="anchorX" value="-2540"/>
      <inkml:brushProperty name="anchorY" value="-2540"/>
      <inkml:brushProperty name="scaleFactor" value="0.5"/>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4.124"/>
    </inkml:context>
    <inkml:brush xml:id="br0">
      <inkml:brushProperty name="width" value="0.05" units="cm"/>
      <inkml:brushProperty name="height" value="0.05" units="cm"/>
      <inkml:brushProperty name="color" value="#AE198D"/>
      <inkml:brushProperty name="inkEffects" value="galaxy"/>
      <inkml:brushProperty name="anchorX" value="-3810"/>
      <inkml:brushProperty name="anchorY" value="-3810"/>
      <inkml:brushProperty name="scaleFactor" value="0.5"/>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4.627"/>
    </inkml:context>
    <inkml:brush xml:id="br0">
      <inkml:brushProperty name="width" value="0.05" units="cm"/>
      <inkml:brushProperty name="height" value="0.05" units="cm"/>
      <inkml:brushProperty name="color" value="#AE198D"/>
      <inkml:brushProperty name="inkEffects" value="galaxy"/>
      <inkml:brushProperty name="anchorX" value="-5080"/>
      <inkml:brushProperty name="anchorY" value="-5080"/>
      <inkml:brushProperty name="scaleFactor" value="0.5"/>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5.124"/>
    </inkml:context>
    <inkml:brush xml:id="br0">
      <inkml:brushProperty name="width" value="0.05" units="cm"/>
      <inkml:brushProperty name="height" value="0.05" units="cm"/>
      <inkml:brushProperty name="color" value="#AE198D"/>
      <inkml:brushProperty name="inkEffects" value="galaxy"/>
      <inkml:brushProperty name="anchorX" value="-6350"/>
      <inkml:brushProperty name="anchorY" value="-6350"/>
      <inkml:brushProperty name="scaleFactor" value="0.5"/>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5.734"/>
    </inkml:context>
    <inkml:brush xml:id="br0">
      <inkml:brushProperty name="width" value="0.05" units="cm"/>
      <inkml:brushProperty name="height" value="0.05" units="cm"/>
      <inkml:brushProperty name="color" value="#AE198D"/>
      <inkml:brushProperty name="inkEffects" value="galaxy"/>
      <inkml:brushProperty name="anchorX" value="-7620"/>
      <inkml:brushProperty name="anchorY" value="-7620"/>
      <inkml:brushProperty name="scaleFactor" value="0.5"/>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6.190"/>
    </inkml:context>
    <inkml:brush xml:id="br0">
      <inkml:brushProperty name="width" value="0.05" units="cm"/>
      <inkml:brushProperty name="height" value="0.05" units="cm"/>
      <inkml:brushProperty name="color" value="#AE198D"/>
      <inkml:brushProperty name="inkEffects" value="galaxy"/>
      <inkml:brushProperty name="anchorX" value="-8890"/>
      <inkml:brushProperty name="anchorY" value="-8890"/>
      <inkml:brushProperty name="scaleFactor" value="0.5"/>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8:12:36.694"/>
    </inkml:context>
    <inkml:brush xml:id="br0">
      <inkml:brushProperty name="width" value="0.05" units="cm"/>
      <inkml:brushProperty name="height" value="0.05" units="cm"/>
      <inkml:brushProperty name="color" value="#AE198D"/>
      <inkml:brushProperty name="inkEffects" value="galaxy"/>
      <inkml:brushProperty name="anchorX" value="-10160"/>
      <inkml:brushProperty name="anchorY" value="-10160"/>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4/28/25</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and TN both contribute to Progressive’s CL auto segment. Together, these two states  make up small portion of Progressive’s business with a combined policy count just under 600k policies for the year 2022, but it doesn’t make them any less important. </a:t>
            </a:r>
          </a:p>
          <a:p>
            <a:endParaRPr lang="en-US" dirty="0"/>
          </a:p>
          <a:p>
            <a:r>
              <a:rPr lang="en-US" dirty="0"/>
              <a:t>I chose these two states as they have similar population sizes (read above). Also, I’m from Indiana! The data in this presentation will be from the year 2022.</a:t>
            </a:r>
          </a:p>
          <a:p>
            <a:r>
              <a:rPr lang="en-US" dirty="0"/>
              <a:t>We’re going to dive into a couple of categories and help you to get to know these two states a little bit better. </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dirty="0"/>
          </a:p>
        </p:txBody>
      </p:sp>
    </p:spTree>
    <p:extLst>
      <p:ext uri="{BB962C8B-B14F-4D97-AF65-F5344CB8AC3E}">
        <p14:creationId xmlns:p14="http://schemas.microsoft.com/office/powerpoint/2010/main" val="1733766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only one Submarket for the For Hire Transport and that is FHT (For Hire Transport)</a:t>
            </a:r>
          </a:p>
          <a:p>
            <a:endParaRPr lang="en-US" dirty="0"/>
          </a:p>
          <a:p>
            <a:r>
              <a:rPr lang="en-US" dirty="0"/>
              <a:t>Under FHT There  are 11 description types.</a:t>
            </a:r>
          </a:p>
          <a:p>
            <a:endParaRPr lang="en-US" dirty="0"/>
          </a:p>
          <a:p>
            <a:r>
              <a:rPr lang="en-US" dirty="0"/>
              <a:t>You will see that the For Hire Trucking Operations type has the most PIF and Earned premium compared to the remaining 10 categories combined. 64.53% of PIF (about 113K policies)  and 67.39% ( about129M) on the earned premium between IN and TN. </a:t>
            </a:r>
          </a:p>
          <a:p>
            <a:endParaRPr lang="en-US" dirty="0"/>
          </a:p>
          <a:p>
            <a:r>
              <a:rPr lang="en-US" dirty="0"/>
              <a:t>As I did research on the market and type, I had this wow moment! My husband is an operations manager for a moving company. As soon as I saw the For Hire Transport and For Hire Trucking, I immediately called and asked is his company considered a for hire transport company – and yes, they are. So obviously I ask do you all carry your insurance with Progressive?  He let me know that because they are so high risk how they operate with potential losses that their company as well as other companies like theirs, pay into a place called Captive Resources where they are owners of their own insurance rather than buyers of insurance policies. </a:t>
            </a:r>
          </a:p>
          <a:p>
            <a:endParaRPr lang="en-US" dirty="0"/>
          </a:p>
          <a:p>
            <a:r>
              <a:rPr lang="en-US" dirty="0"/>
              <a:t>Because Progressive is already capturing so much of this business, I think there is opportunity to market themselves to these types of companies and maybe gain more customers. </a:t>
            </a:r>
          </a:p>
          <a:p>
            <a:endParaRPr lang="en-US" dirty="0"/>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dirty="0"/>
          </a:p>
        </p:txBody>
      </p:sp>
    </p:spTree>
    <p:extLst>
      <p:ext uri="{BB962C8B-B14F-4D97-AF65-F5344CB8AC3E}">
        <p14:creationId xmlns:p14="http://schemas.microsoft.com/office/powerpoint/2010/main" val="2001992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outerShdw blurRad="38100" dist="38100" dir="2700000" algn="tl">
                    <a:srgbClr val="000000">
                      <a:alpha val="43137"/>
                    </a:srgbClr>
                  </a:outerShdw>
                </a:effectLst>
              </a:rPr>
              <a:t>Summary:  Progressive had about 16 million policies in force in 2022. IN and TN had 600K policies in force, we have room to expand in those states. Through examining the data, we</a:t>
            </a:r>
            <a:r>
              <a:rPr lang="en-US" b="1" dirty="0"/>
              <a:t> saw that TN had more policies in force, and Indiana had more earned premium. And we saw that both states do well in the for-hire transport market specifically with the for-hire trucking operations type.</a:t>
            </a:r>
          </a:p>
          <a:p>
            <a:endParaRPr lang="en-US" b="1" dirty="0"/>
          </a:p>
          <a:p>
            <a:r>
              <a:rPr lang="en-US" b="1" dirty="0"/>
              <a:t>There are opportunities to reach different market types in both states, but continuing to analyze and understand these states can help leaders make better decisions to grow CL business for Progressive. </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dirty="0"/>
          </a:p>
        </p:txBody>
      </p:sp>
    </p:spTree>
    <p:extLst>
      <p:ext uri="{BB962C8B-B14F-4D97-AF65-F5344CB8AC3E}">
        <p14:creationId xmlns:p14="http://schemas.microsoft.com/office/powerpoint/2010/main" val="29436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one final pie chart for Aleks lol</a:t>
            </a:r>
          </a:p>
        </p:txBody>
      </p:sp>
      <p:sp>
        <p:nvSpPr>
          <p:cNvPr id="4" name="Slide Number Placeholder 3"/>
          <p:cNvSpPr>
            <a:spLocks noGrp="1"/>
          </p:cNvSpPr>
          <p:nvPr>
            <p:ph type="sldNum" sz="quarter" idx="5"/>
          </p:nvPr>
        </p:nvSpPr>
        <p:spPr/>
        <p:txBody>
          <a:bodyPr/>
          <a:lstStyle/>
          <a:p>
            <a:fld id="{3EBA5BD7-F043-4D1B-AA17-CD412FC534DE}" type="slidenum">
              <a:rPr lang="en-US" smtClean="0"/>
              <a:t>13</a:t>
            </a:fld>
            <a:endParaRPr lang="en-US" dirty="0"/>
          </a:p>
        </p:txBody>
      </p:sp>
    </p:spTree>
    <p:extLst>
      <p:ext uri="{BB962C8B-B14F-4D97-AF65-F5344CB8AC3E}">
        <p14:creationId xmlns:p14="http://schemas.microsoft.com/office/powerpoint/2010/main" val="31130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14</a:t>
            </a:fld>
            <a:endParaRPr lang="en-US" dirty="0"/>
          </a:p>
        </p:txBody>
      </p:sp>
    </p:spTree>
    <p:extLst>
      <p:ext uri="{BB962C8B-B14F-4D97-AF65-F5344CB8AC3E}">
        <p14:creationId xmlns:p14="http://schemas.microsoft.com/office/powerpoint/2010/main" val="61553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p>
          <a:p>
            <a:endParaRPr lang="en-US" dirty="0"/>
          </a:p>
          <a:p>
            <a:pPr marL="171450" indent="-171450">
              <a:buFont typeface="Arial" panose="020B0604020202020204" pitchFamily="34" charset="0"/>
              <a:buChar char="•"/>
            </a:pPr>
            <a:r>
              <a:rPr lang="en-US" dirty="0"/>
              <a:t>Policies In Force</a:t>
            </a:r>
          </a:p>
          <a:p>
            <a:pPr marL="171450" indent="-171450">
              <a:buFont typeface="Arial" panose="020B0604020202020204" pitchFamily="34" charset="0"/>
              <a:buChar char="•"/>
            </a:pPr>
            <a:r>
              <a:rPr lang="en-US" dirty="0"/>
              <a:t>Earned Premium</a:t>
            </a:r>
          </a:p>
          <a:p>
            <a:pPr marL="171450" indent="-171450">
              <a:buFont typeface="Arial" panose="020B0604020202020204" pitchFamily="34" charset="0"/>
              <a:buChar char="•"/>
            </a:pPr>
            <a:r>
              <a:rPr lang="en-US" dirty="0"/>
              <a:t>Market Analysis </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dirty="0"/>
          </a:p>
        </p:txBody>
      </p:sp>
    </p:spTree>
    <p:extLst>
      <p:ext uri="{BB962C8B-B14F-4D97-AF65-F5344CB8AC3E}">
        <p14:creationId xmlns:p14="http://schemas.microsoft.com/office/powerpoint/2010/main" val="187299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down policies in force by quarter. We’ll go into some more detail on the next page, but a general overview will show us that of the 597,291 policies, TN has more PIF with 52% of that total, coming in at 311,346 policies and Indiana trailing behind with 285,945 policies or 48% of the total policies in force. </a:t>
            </a:r>
          </a:p>
          <a:p>
            <a:endParaRPr lang="en-US" dirty="0"/>
          </a:p>
          <a:p>
            <a:r>
              <a:rPr lang="en-US" dirty="0"/>
              <a:t>Do note though that we can see a steady incline with IN while TN looks to stop growing between Q3 and Q4</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174909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will see from the two charts on the left is an upward trend of policies in force coming into Progressive in 2022. </a:t>
            </a:r>
          </a:p>
          <a:p>
            <a:r>
              <a:rPr lang="en-US" dirty="0"/>
              <a:t>Again, you will see IN had a steadier incline while TN slowed down a lot between Q3 and Q4 adding only 38 policies. </a:t>
            </a:r>
          </a:p>
          <a:p>
            <a:endParaRPr lang="en-US" dirty="0"/>
          </a:p>
          <a:p>
            <a:r>
              <a:rPr lang="en-US" dirty="0"/>
              <a:t>I did look at growth percentage as well. Both states saw a decrease in growth rate. So, while we did add policies, the rate of growth at which we were adding the policies slowed down quite a bit. </a:t>
            </a:r>
          </a:p>
          <a:p>
            <a:endParaRPr lang="en-US" dirty="0"/>
          </a:p>
          <a:p>
            <a:r>
              <a:rPr lang="en-US" dirty="0"/>
              <a:t>IN had a -2.35% growth rate from Q2 to Q4 while TN had a bigger decline in growth rate of -3.41% during that same time. </a:t>
            </a:r>
          </a:p>
          <a:p>
            <a:endParaRPr lang="en-US" dirty="0"/>
          </a:p>
          <a:p>
            <a:endParaRPr lang="en-US" dirty="0"/>
          </a:p>
          <a:p>
            <a:r>
              <a:rPr lang="en-US" dirty="0"/>
              <a:t>There was a 2022 CL Planning Meeting that addressed ways to grow business with plans as far out as 2026. This included technology, hiring more people, and more multi-product offerings. </a:t>
            </a:r>
          </a:p>
          <a:p>
            <a:endParaRPr lang="en-US" dirty="0"/>
          </a:p>
          <a:p>
            <a:endParaRPr lang="en-US" dirty="0"/>
          </a:p>
          <a:p>
            <a:r>
              <a:rPr lang="en-US" dirty="0"/>
              <a:t>* https://progressiveinsurance.sharepoint.com/:p:/r/sites/PCA%20Marketing%20-%20Process%20and%20Projects%20Collaboration/_layouts/15/Doc.aspx?sourcedoc=%7BEB4B6716-5FF4-452B-AE83-49F0018E6B1C%7D&amp;file=2022%20CL%20Planning%20Meeting%20Summary%20PM%20mtg%20v2.pptx&amp;action=edit&amp;mobileredirect=true&amp;DefaultItemOpen=1</a:t>
            </a:r>
          </a:p>
          <a:p>
            <a:endParaRPr lang="en-US" dirty="0"/>
          </a:p>
          <a:p>
            <a:r>
              <a:rPr lang="en-US" dirty="0"/>
              <a:t>**  https://progressiveinsurance.sharepoint.com/sites/highway/Pages/tricia-in-office-07.aspx?ref=email</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dirty="0"/>
          </a:p>
        </p:txBody>
      </p:sp>
    </p:spTree>
    <p:extLst>
      <p:ext uri="{BB962C8B-B14F-4D97-AF65-F5344CB8AC3E}">
        <p14:creationId xmlns:p14="http://schemas.microsoft.com/office/powerpoint/2010/main" val="176923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we’re going to talk about earned premium. Indiana brought in about 160M and TN brought in about 139M for a total of about 299M. What we can see here compared to the last charts is that while TN has more policies in force, Indiana pulls in more premium on their policies. In both cases, premium went up in Q2, but then very slowly declined as the year went on. In the chart just above, and the column chart to the right, you can see just how slowly premium went down. </a:t>
            </a:r>
          </a:p>
          <a:p>
            <a:endParaRPr lang="en-US" dirty="0"/>
          </a:p>
          <a:p>
            <a:r>
              <a:rPr lang="en-US" dirty="0"/>
              <a:t>There are a few potential reasons for negative earned premium.</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The insurer writing fewer policies which we did see from our policies in force with TN</a:t>
            </a:r>
          </a:p>
          <a:p>
            <a:pPr lvl="1" algn="l">
              <a:buFont typeface="Arial" panose="020B0604020202020204" pitchFamily="34" charset="0"/>
              <a:buChar char="•"/>
            </a:pPr>
            <a:r>
              <a:rPr lang="en-US" b="0" i="0" dirty="0">
                <a:solidFill>
                  <a:srgbClr val="262730"/>
                </a:solidFill>
                <a:effectLst/>
                <a:latin typeface="Source Sans Pro" panose="020B0503030403020204" pitchFamily="34" charset="0"/>
              </a:rPr>
              <a:t>We also had the pause in 2022</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Customers are reducing their coverage amounts on renewals.</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Policies are being cancelled mid-term, reducing the earned premium.</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dirty="0"/>
          </a:p>
        </p:txBody>
      </p:sp>
    </p:spTree>
    <p:extLst>
      <p:ext uri="{BB962C8B-B14F-4D97-AF65-F5344CB8AC3E}">
        <p14:creationId xmlns:p14="http://schemas.microsoft.com/office/powerpoint/2010/main" val="228736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thing I did was look at earned premium by month and found some interesting information. </a:t>
            </a:r>
          </a:p>
          <a:p>
            <a:endParaRPr lang="en-US" dirty="0"/>
          </a:p>
          <a:p>
            <a:r>
              <a:rPr lang="en-US" dirty="0"/>
              <a:t>I did go ahead and add in the moving average to smooth out the fluctuations and highlight the longer-term trend cycle for earned premium by month</a:t>
            </a:r>
          </a:p>
          <a:p>
            <a:endParaRPr lang="en-US" dirty="0"/>
          </a:p>
          <a:p>
            <a:r>
              <a:rPr lang="en-US" dirty="0"/>
              <a:t>From the charts– what you can see is a consistent up and down trend with a spike every 3 months. </a:t>
            </a:r>
          </a:p>
          <a:p>
            <a:r>
              <a:rPr lang="en-US" dirty="0"/>
              <a:t>With the spikes, I recalled one of our first trainings we did where the 5 - week months (January – April – July – October)  showed higher pay out on claims if I remember correctly. I looked up the 5 weeks months showing for 2022 and found that the months aligned. So, we can see every quarter a spike in premium because we have an extra month to play with. This was cool to figure out! I’m not sure if it would work, but it could be an interesting concept to report out every 4 weeks v every month, but then again that’s what the moving average helps with. </a:t>
            </a:r>
          </a:p>
          <a:p>
            <a:endParaRPr lang="en-US" dirty="0"/>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299385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wanted to see the PIF and EP combined for both states. Are they moving at the same rate?</a:t>
            </a:r>
          </a:p>
          <a:p>
            <a:endParaRPr lang="en-US" dirty="0"/>
          </a:p>
          <a:p>
            <a:r>
              <a:rPr lang="en-US" dirty="0"/>
              <a:t>Indiana’s PIF and premium for the most part grew at the same rate, but with a small decline in premium as we went into quarter 4.</a:t>
            </a:r>
          </a:p>
          <a:p>
            <a:r>
              <a:rPr lang="en-US" dirty="0"/>
              <a:t>Tennessee had the growth in policies, but their earned premium did not grow with those policies</a:t>
            </a:r>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dirty="0"/>
          </a:p>
        </p:txBody>
      </p:sp>
    </p:spTree>
    <p:extLst>
      <p:ext uri="{BB962C8B-B14F-4D97-AF65-F5344CB8AC3E}">
        <p14:creationId xmlns:p14="http://schemas.microsoft.com/office/powerpoint/2010/main" val="121602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look at the types of policies and how much they contributed to our policies in force and earned premium</a:t>
            </a:r>
          </a:p>
          <a:p>
            <a:endParaRPr lang="en-US" dirty="0"/>
          </a:p>
          <a:p>
            <a:r>
              <a:rPr lang="en-US" dirty="0"/>
              <a:t>We’re going to look at the most popular types</a:t>
            </a: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dirty="0"/>
          </a:p>
        </p:txBody>
      </p:sp>
    </p:spTree>
    <p:extLst>
      <p:ext uri="{BB962C8B-B14F-4D97-AF65-F5344CB8AC3E}">
        <p14:creationId xmlns:p14="http://schemas.microsoft.com/office/powerpoint/2010/main" val="408018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see here is that, While Indiana writes more policies in the For Hire Transport Market TN writes more policies in the Business Auto Market. What’s interesting though is that both IN and TN have more premium from the For Hire Transport Market with a combined total of about $191M in EP.</a:t>
            </a:r>
          </a:p>
          <a:p>
            <a:endParaRPr lang="en-US" dirty="0"/>
          </a:p>
          <a:p>
            <a:r>
              <a:rPr lang="en-US" dirty="0"/>
              <a:t>Just by looking at these charts, With TN already writing more policies in force, I would recommend they find a way to increase their addressable market in the  For Hire Transport area. Indiana should focus on finding ways to continue to build and expand this market. </a:t>
            </a:r>
          </a:p>
          <a:p>
            <a:endParaRPr lang="en-US" dirty="0"/>
          </a:p>
          <a:p>
            <a:r>
              <a:rPr lang="en-US" dirty="0"/>
              <a:t>Because both states earn more it the for hire transport Market, we’re going to take a further look here. Combined the for Hire Transport Market has about 176K Policies in Force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dirty="0"/>
          </a:p>
        </p:txBody>
      </p:sp>
    </p:spTree>
    <p:extLst>
      <p:ext uri="{BB962C8B-B14F-4D97-AF65-F5344CB8AC3E}">
        <p14:creationId xmlns:p14="http://schemas.microsoft.com/office/powerpoint/2010/main" val="289841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4/28/25</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4/28/25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4/28/25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4/28/25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4/28/25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4/28/25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4/28/25</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4/28/25</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4/28/25</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4/28/25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4/28/25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4/28/25</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hart" Target="../charts/chart14.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chart" Target="../charts/chart16.xml"/><Relationship Id="rId4" Type="http://schemas.openxmlformats.org/officeDocument/2006/relationships/chart" Target="../charts/char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3.png"/><Relationship Id="rId26" Type="http://schemas.openxmlformats.org/officeDocument/2006/relationships/image" Target="../media/image27.png"/><Relationship Id="rId21" Type="http://schemas.openxmlformats.org/officeDocument/2006/relationships/customXml" Target="../ink/ink10.xml"/><Relationship Id="rId34" Type="http://schemas.openxmlformats.org/officeDocument/2006/relationships/image" Target="../media/image31.png"/><Relationship Id="rId7" Type="http://schemas.openxmlformats.org/officeDocument/2006/relationships/customXml" Target="../ink/ink3.xml"/><Relationship Id="rId12" Type="http://schemas.openxmlformats.org/officeDocument/2006/relationships/image" Target="../media/image2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customXml" Target="../ink/ink5.xml"/><Relationship Id="rId24" Type="http://schemas.openxmlformats.org/officeDocument/2006/relationships/image" Target="../media/image26.png"/><Relationship Id="rId32" Type="http://schemas.openxmlformats.org/officeDocument/2006/relationships/image" Target="../media/image30.png"/><Relationship Id="rId37" Type="http://schemas.openxmlformats.org/officeDocument/2006/relationships/image" Target="../media/image33.jpe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8.png"/><Relationship Id="rId36" Type="http://schemas.microsoft.com/office/2007/relationships/hdphoto" Target="../media/hdphoto1.wdp"/><Relationship Id="rId10" Type="http://schemas.openxmlformats.org/officeDocument/2006/relationships/image" Target="../media/image19.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6.png"/><Relationship Id="rId9" Type="http://schemas.openxmlformats.org/officeDocument/2006/relationships/customXml" Target="../ink/ink4.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3.xml"/><Relationship Id="rId30" Type="http://schemas.openxmlformats.org/officeDocument/2006/relationships/image" Target="../media/image29.png"/><Relationship Id="rId35" Type="http://schemas.openxmlformats.org/officeDocument/2006/relationships/image" Target="../media/image32.png"/><Relationship Id="rId8" Type="http://schemas.openxmlformats.org/officeDocument/2006/relationships/image" Target="../media/image18.png"/><Relationship Id="rId3"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lickr.com/photos/143951935@N07/27492741871" TargetMode="External"/><Relationship Id="rId5" Type="http://schemas.openxmlformats.org/officeDocument/2006/relationships/image" Target="../media/image3.jpg"/><Relationship Id="rId4" Type="http://schemas.openxmlformats.org/officeDocument/2006/relationships/hyperlink" Target="https://www.globalbizzusa.com/indiana/"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utline Map of the United States with States | Free Vector Maps">
            <a:extLst>
              <a:ext uri="{FF2B5EF4-FFF2-40B4-BE49-F238E27FC236}">
                <a16:creationId xmlns:a16="http://schemas.microsoft.com/office/drawing/2014/main" id="{D557A0F4-41C7-F743-491C-D73155DBFB4B}"/>
              </a:ext>
            </a:extLst>
          </p:cNvPr>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alphaModFix amt="35000"/>
            <a:extLst>
              <a:ext uri="{28A0092B-C50C-407E-A947-70E740481C1C}">
                <a14:useLocalDpi xmlns:a14="http://schemas.microsoft.com/office/drawing/2010/main" val="0"/>
              </a:ext>
            </a:extLst>
          </a:blip>
          <a:srcRect/>
          <a:stretch>
            <a:fillRect/>
          </a:stretch>
        </p:blipFill>
        <p:spPr bwMode="auto">
          <a:xfrm>
            <a:off x="531812" y="-1945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055812" y="1409294"/>
            <a:ext cx="8735325" cy="2000251"/>
          </a:xfrm>
        </p:spPr>
        <p:txBody>
          <a:bodyPr/>
          <a:lstStyle/>
          <a:p>
            <a:r>
              <a:rPr lang="en-US" dirty="0"/>
              <a:t>State-</a:t>
            </a:r>
            <a:r>
              <a:rPr lang="en-US" dirty="0" err="1"/>
              <a:t>istical</a:t>
            </a:r>
            <a:r>
              <a:rPr lang="en-US" dirty="0"/>
              <a:t> Insights: A Comparative Analysis</a:t>
            </a:r>
          </a:p>
        </p:txBody>
      </p:sp>
      <p:sp>
        <p:nvSpPr>
          <p:cNvPr id="5" name="Subtitle 4"/>
          <p:cNvSpPr>
            <a:spLocks noGrp="1"/>
          </p:cNvSpPr>
          <p:nvPr>
            <p:ph type="subTitle" idx="1"/>
          </p:nvPr>
        </p:nvSpPr>
        <p:spPr>
          <a:xfrm>
            <a:off x="2125708" y="3429000"/>
            <a:ext cx="8735325" cy="1752600"/>
          </a:xfrm>
        </p:spPr>
        <p:txBody>
          <a:bodyPr/>
          <a:lstStyle/>
          <a:p>
            <a:r>
              <a:rPr lang="en-US" dirty="0"/>
              <a:t>Charlonda Bledsoe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089EFF4-D3B2-5018-CDD1-5D1F4D4F18D2}"/>
              </a:ext>
            </a:extLst>
          </p:cNvPr>
          <p:cNvPicPr>
            <a:picLocks noChangeAspect="1"/>
          </p:cNvPicPr>
          <p:nvPr/>
        </p:nvPicPr>
        <p:blipFill>
          <a:blip r:embed="rId3"/>
          <a:stretch>
            <a:fillRect/>
          </a:stretch>
        </p:blipFill>
        <p:spPr>
          <a:xfrm>
            <a:off x="0" y="0"/>
            <a:ext cx="2122487" cy="6553200"/>
          </a:xfrm>
          <a:prstGeom prst="rect">
            <a:avLst/>
          </a:prstGeom>
        </p:spPr>
      </p:pic>
      <p:cxnSp>
        <p:nvCxnSpPr>
          <p:cNvPr id="7" name="Straight Connector 6">
            <a:extLst>
              <a:ext uri="{FF2B5EF4-FFF2-40B4-BE49-F238E27FC236}">
                <a16:creationId xmlns:a16="http://schemas.microsoft.com/office/drawing/2014/main" id="{565C7B29-B4BF-3B9A-BF4E-D9550AB6C1C8}"/>
              </a:ext>
            </a:extLst>
          </p:cNvPr>
          <p:cNvCxnSpPr>
            <a:cxnSpLocks/>
          </p:cNvCxnSpPr>
          <p:nvPr/>
        </p:nvCxnSpPr>
        <p:spPr>
          <a:xfrm flipV="1">
            <a:off x="0" y="3415747"/>
            <a:ext cx="12188825" cy="205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13D06D-E68E-D45A-D934-F3D80AFA5E0D}"/>
              </a:ext>
            </a:extLst>
          </p:cNvPr>
          <p:cNvCxnSpPr/>
          <p:nvPr/>
        </p:nvCxnSpPr>
        <p:spPr>
          <a:xfrm>
            <a:off x="5840085" y="39291"/>
            <a:ext cx="65843" cy="68039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CF18FE7B-180E-C171-BE6F-C55685742763}"/>
              </a:ext>
            </a:extLst>
          </p:cNvPr>
          <p:cNvGraphicFramePr>
            <a:graphicFrameLocks/>
          </p:cNvGraphicFramePr>
          <p:nvPr>
            <p:extLst>
              <p:ext uri="{D42A27DB-BD31-4B8C-83A1-F6EECF244321}">
                <p14:modId xmlns:p14="http://schemas.microsoft.com/office/powerpoint/2010/main" val="1233453989"/>
              </p:ext>
            </p:extLst>
          </p:nvPr>
        </p:nvGraphicFramePr>
        <p:xfrm>
          <a:off x="154842" y="129816"/>
          <a:ext cx="5509381" cy="31861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28C32CEC-86D7-2439-A147-97F1C53A98C2}"/>
              </a:ext>
            </a:extLst>
          </p:cNvPr>
          <p:cNvGraphicFramePr>
            <a:graphicFrameLocks/>
          </p:cNvGraphicFramePr>
          <p:nvPr>
            <p:extLst>
              <p:ext uri="{D42A27DB-BD31-4B8C-83A1-F6EECF244321}">
                <p14:modId xmlns:p14="http://schemas.microsoft.com/office/powerpoint/2010/main" val="2849139593"/>
              </p:ext>
            </p:extLst>
          </p:nvPr>
        </p:nvGraphicFramePr>
        <p:xfrm>
          <a:off x="6285385" y="123445"/>
          <a:ext cx="5565545" cy="3186113"/>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D8E66571-9FEC-4951-6C0F-BBAAD664B145}"/>
              </a:ext>
            </a:extLst>
          </p:cNvPr>
          <p:cNvSpPr txBox="1"/>
          <p:nvPr/>
        </p:nvSpPr>
        <p:spPr>
          <a:xfrm>
            <a:off x="1891872" y="676936"/>
            <a:ext cx="838200" cy="307777"/>
          </a:xfrm>
          <a:prstGeom prst="rect">
            <a:avLst/>
          </a:prstGeom>
          <a:noFill/>
        </p:spPr>
        <p:txBody>
          <a:bodyPr wrap="square" rtlCol="0">
            <a:spAutoFit/>
          </a:bodyPr>
          <a:lstStyle/>
          <a:p>
            <a:r>
              <a:rPr lang="en-US" sz="1400" dirty="0"/>
              <a:t>100,188</a:t>
            </a:r>
          </a:p>
        </p:txBody>
      </p:sp>
      <p:graphicFrame>
        <p:nvGraphicFramePr>
          <p:cNvPr id="6" name="Chart 5">
            <a:extLst>
              <a:ext uri="{FF2B5EF4-FFF2-40B4-BE49-F238E27FC236}">
                <a16:creationId xmlns:a16="http://schemas.microsoft.com/office/drawing/2014/main" id="{CF18FE7B-180E-C171-BE6F-C55685742763}"/>
              </a:ext>
            </a:extLst>
          </p:cNvPr>
          <p:cNvGraphicFramePr>
            <a:graphicFrameLocks/>
          </p:cNvGraphicFramePr>
          <p:nvPr>
            <p:extLst>
              <p:ext uri="{D42A27DB-BD31-4B8C-83A1-F6EECF244321}">
                <p14:modId xmlns:p14="http://schemas.microsoft.com/office/powerpoint/2010/main" val="1279918143"/>
              </p:ext>
            </p:extLst>
          </p:nvPr>
        </p:nvGraphicFramePr>
        <p:xfrm>
          <a:off x="112121" y="3665889"/>
          <a:ext cx="5462846" cy="3186113"/>
        </p:xfrm>
        <a:graphic>
          <a:graphicData uri="http://schemas.openxmlformats.org/drawingml/2006/chart">
            <c:chart xmlns:c="http://schemas.openxmlformats.org/drawingml/2006/chart" xmlns:r="http://schemas.openxmlformats.org/officeDocument/2006/relationships" r:id="rId6"/>
          </a:graphicData>
        </a:graphic>
      </p:graphicFrame>
      <p:sp>
        <p:nvSpPr>
          <p:cNvPr id="14" name="TextBox 13">
            <a:extLst>
              <a:ext uri="{FF2B5EF4-FFF2-40B4-BE49-F238E27FC236}">
                <a16:creationId xmlns:a16="http://schemas.microsoft.com/office/drawing/2014/main" id="{6875D11A-CBFB-D8BB-8E32-774A5F828128}"/>
              </a:ext>
            </a:extLst>
          </p:cNvPr>
          <p:cNvSpPr txBox="1"/>
          <p:nvPr/>
        </p:nvSpPr>
        <p:spPr>
          <a:xfrm>
            <a:off x="4570412" y="4202305"/>
            <a:ext cx="838200" cy="307777"/>
          </a:xfrm>
          <a:prstGeom prst="rect">
            <a:avLst/>
          </a:prstGeom>
          <a:noFill/>
        </p:spPr>
        <p:txBody>
          <a:bodyPr wrap="square" rtlCol="0">
            <a:spAutoFit/>
          </a:bodyPr>
          <a:lstStyle/>
          <a:p>
            <a:r>
              <a:rPr lang="en-US" sz="1400" dirty="0"/>
              <a:t>102,030</a:t>
            </a:r>
          </a:p>
        </p:txBody>
      </p:sp>
      <p:graphicFrame>
        <p:nvGraphicFramePr>
          <p:cNvPr id="15" name="Chart 14">
            <a:extLst>
              <a:ext uri="{FF2B5EF4-FFF2-40B4-BE49-F238E27FC236}">
                <a16:creationId xmlns:a16="http://schemas.microsoft.com/office/drawing/2014/main" id="{28C32CEC-86D7-2439-A147-97F1C53A98C2}"/>
              </a:ext>
            </a:extLst>
          </p:cNvPr>
          <p:cNvGraphicFramePr>
            <a:graphicFrameLocks/>
          </p:cNvGraphicFramePr>
          <p:nvPr>
            <p:extLst>
              <p:ext uri="{D42A27DB-BD31-4B8C-83A1-F6EECF244321}">
                <p14:modId xmlns:p14="http://schemas.microsoft.com/office/powerpoint/2010/main" val="1569974507"/>
              </p:ext>
            </p:extLst>
          </p:nvPr>
        </p:nvGraphicFramePr>
        <p:xfrm>
          <a:off x="6319399" y="3674404"/>
          <a:ext cx="5793412" cy="3186113"/>
        </p:xfrm>
        <a:graphic>
          <a:graphicData uri="http://schemas.openxmlformats.org/drawingml/2006/chart">
            <c:chart xmlns:c="http://schemas.openxmlformats.org/drawingml/2006/chart" xmlns:r="http://schemas.openxmlformats.org/officeDocument/2006/relationships" r:id="rId7"/>
          </a:graphicData>
        </a:graphic>
      </p:graphicFrame>
      <p:sp>
        <p:nvSpPr>
          <p:cNvPr id="19" name="Oval 18">
            <a:extLst>
              <a:ext uri="{FF2B5EF4-FFF2-40B4-BE49-F238E27FC236}">
                <a16:creationId xmlns:a16="http://schemas.microsoft.com/office/drawing/2014/main" id="{5CFB8A55-0695-A76E-23CC-0837EE7393C3}"/>
              </a:ext>
            </a:extLst>
          </p:cNvPr>
          <p:cNvSpPr/>
          <p:nvPr/>
        </p:nvSpPr>
        <p:spPr>
          <a:xfrm>
            <a:off x="5100648" y="2618530"/>
            <a:ext cx="1610558" cy="165443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176K</a:t>
            </a:r>
          </a:p>
          <a:p>
            <a:pPr algn="ctr"/>
            <a:r>
              <a:rPr lang="en-US" b="1" dirty="0"/>
              <a:t>$191M</a:t>
            </a:r>
          </a:p>
        </p:txBody>
      </p:sp>
      <p:cxnSp>
        <p:nvCxnSpPr>
          <p:cNvPr id="22" name="Straight Connector 21">
            <a:extLst>
              <a:ext uri="{FF2B5EF4-FFF2-40B4-BE49-F238E27FC236}">
                <a16:creationId xmlns:a16="http://schemas.microsoft.com/office/drawing/2014/main" id="{27985518-42F0-6D8C-250E-193950E0AE4D}"/>
              </a:ext>
            </a:extLst>
          </p:cNvPr>
          <p:cNvCxnSpPr/>
          <p:nvPr/>
        </p:nvCxnSpPr>
        <p:spPr>
          <a:xfrm>
            <a:off x="5408612" y="3441271"/>
            <a:ext cx="99060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5AA36-DAF6-0821-D99F-B66332621931}"/>
              </a:ext>
            </a:extLst>
          </p:cNvPr>
          <p:cNvPicPr>
            <a:picLocks noChangeAspect="1"/>
          </p:cNvPicPr>
          <p:nvPr/>
        </p:nvPicPr>
        <p:blipFill>
          <a:blip r:embed="rId3"/>
          <a:stretch>
            <a:fillRect/>
          </a:stretch>
        </p:blipFill>
        <p:spPr>
          <a:xfrm>
            <a:off x="0" y="0"/>
            <a:ext cx="2122487" cy="6553200"/>
          </a:xfrm>
          <a:prstGeom prst="rect">
            <a:avLst/>
          </a:prstGeom>
        </p:spPr>
      </p:pic>
      <p:graphicFrame>
        <p:nvGraphicFramePr>
          <p:cNvPr id="5" name="Chart 4">
            <a:extLst>
              <a:ext uri="{FF2B5EF4-FFF2-40B4-BE49-F238E27FC236}">
                <a16:creationId xmlns:a16="http://schemas.microsoft.com/office/drawing/2014/main" id="{22E3ECE3-3D12-DA30-DF3B-69FBBC44ACBC}"/>
              </a:ext>
            </a:extLst>
          </p:cNvPr>
          <p:cNvGraphicFramePr>
            <a:graphicFrameLocks/>
          </p:cNvGraphicFramePr>
          <p:nvPr>
            <p:extLst>
              <p:ext uri="{D42A27DB-BD31-4B8C-83A1-F6EECF244321}">
                <p14:modId xmlns:p14="http://schemas.microsoft.com/office/powerpoint/2010/main" val="2247655133"/>
              </p:ext>
            </p:extLst>
          </p:nvPr>
        </p:nvGraphicFramePr>
        <p:xfrm>
          <a:off x="3427412" y="152400"/>
          <a:ext cx="5800323" cy="2971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89A98D5F-DD3E-C23D-11DC-4620B851A1B1}"/>
              </a:ext>
            </a:extLst>
          </p:cNvPr>
          <p:cNvGraphicFramePr>
            <a:graphicFrameLocks/>
          </p:cNvGraphicFramePr>
          <p:nvPr>
            <p:extLst>
              <p:ext uri="{D42A27DB-BD31-4B8C-83A1-F6EECF244321}">
                <p14:modId xmlns:p14="http://schemas.microsoft.com/office/powerpoint/2010/main" val="1422975035"/>
              </p:ext>
            </p:extLst>
          </p:nvPr>
        </p:nvGraphicFramePr>
        <p:xfrm>
          <a:off x="3440349" y="3581400"/>
          <a:ext cx="5800324" cy="2971800"/>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Rounded Corners 7">
            <a:extLst>
              <a:ext uri="{FF2B5EF4-FFF2-40B4-BE49-F238E27FC236}">
                <a16:creationId xmlns:a16="http://schemas.microsoft.com/office/drawing/2014/main" id="{57591D38-0D88-4CDF-65A6-313637FB1EB4}"/>
              </a:ext>
            </a:extLst>
          </p:cNvPr>
          <p:cNvSpPr/>
          <p:nvPr/>
        </p:nvSpPr>
        <p:spPr>
          <a:xfrm>
            <a:off x="291253" y="114469"/>
            <a:ext cx="2908537" cy="6553200"/>
          </a:xfrm>
          <a:prstGeom prst="roundRect">
            <a:avLst/>
          </a:prstGeom>
          <a:solidFill>
            <a:schemeClr val="tx2">
              <a:lumMod val="40000"/>
              <a:lumOff val="60000"/>
            </a:schemeClr>
          </a:solidFill>
          <a:ln>
            <a:solidFill>
              <a:schemeClr val="bg1"/>
            </a:solidFill>
          </a:ln>
          <a:effectLst>
            <a:glow rad="63500">
              <a:schemeClr val="accent1">
                <a:satMod val="175000"/>
                <a:alpha val="40000"/>
              </a:schemeClr>
            </a:glow>
            <a:innerShdw blurRad="63500" dist="50800" dir="8100000">
              <a:prstClr val="black">
                <a:alpha val="50000"/>
              </a:prstClr>
            </a:innerShdw>
          </a:effectLst>
          <a:scene3d>
            <a:camera prst="orthographicFront"/>
            <a:lightRig rig="threePt" dir="t"/>
          </a:scene3d>
          <a:sp3d>
            <a:bevelT prst="angle"/>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b="1" dirty="0">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32EB6D6E-AB3F-EE1C-6AEA-626A1A6791D2}"/>
              </a:ext>
            </a:extLst>
          </p:cNvPr>
          <p:cNvSpPr txBox="1"/>
          <p:nvPr/>
        </p:nvSpPr>
        <p:spPr>
          <a:xfrm>
            <a:off x="531812" y="290209"/>
            <a:ext cx="2429277" cy="6401753"/>
          </a:xfrm>
          <a:prstGeom prst="rect">
            <a:avLst/>
          </a:prstGeom>
          <a:noFill/>
        </p:spPr>
        <p:txBody>
          <a:bodyPr wrap="square" rtlCol="0">
            <a:spAutoFit/>
          </a:bodyPr>
          <a:lstStyle/>
          <a:p>
            <a:pPr algn="ctr"/>
            <a:r>
              <a:rPr lang="en-US" b="1" u="sng" dirty="0">
                <a:solidFill>
                  <a:schemeClr val="bg1">
                    <a:lumMod val="75000"/>
                    <a:lumOff val="25000"/>
                  </a:schemeClr>
                </a:solidFill>
                <a:effectLst>
                  <a:outerShdw blurRad="38100" dist="38100" dir="2700000" algn="tl">
                    <a:srgbClr val="000000">
                      <a:alpha val="43137"/>
                    </a:srgbClr>
                  </a:outerShdw>
                </a:effectLst>
              </a:rPr>
              <a:t>Combined</a:t>
            </a:r>
          </a:p>
          <a:p>
            <a:endParaRPr lang="en-US" sz="1800" dirty="0">
              <a:solidFill>
                <a:schemeClr val="bg1"/>
              </a:solidFill>
            </a:endParaRPr>
          </a:p>
          <a:p>
            <a:pPr algn="ctr"/>
            <a:r>
              <a:rPr lang="en-US" sz="1400" b="1" dirty="0">
                <a:solidFill>
                  <a:schemeClr val="bg1"/>
                </a:solidFill>
              </a:rPr>
              <a:t>Agricultural Hauling</a:t>
            </a:r>
          </a:p>
          <a:p>
            <a:pPr algn="ctr"/>
            <a:endParaRPr lang="en-US" sz="1400" b="1" dirty="0">
              <a:solidFill>
                <a:schemeClr val="bg1"/>
              </a:solidFill>
            </a:endParaRPr>
          </a:p>
          <a:p>
            <a:pPr algn="ctr"/>
            <a:r>
              <a:rPr lang="en-US" sz="1400" b="1" dirty="0">
                <a:solidFill>
                  <a:schemeClr val="bg1"/>
                </a:solidFill>
              </a:rPr>
              <a:t>Auto Haulers</a:t>
            </a:r>
          </a:p>
          <a:p>
            <a:pPr algn="ctr"/>
            <a:endParaRPr lang="en-US" sz="1400" b="1" dirty="0">
              <a:solidFill>
                <a:schemeClr val="bg1"/>
              </a:solidFill>
            </a:endParaRPr>
          </a:p>
          <a:p>
            <a:pPr algn="ctr"/>
            <a:r>
              <a:rPr lang="en-US" sz="1400" b="1" dirty="0">
                <a:solidFill>
                  <a:schemeClr val="bg1"/>
                </a:solidFill>
              </a:rPr>
              <a:t>Escort Vehicles</a:t>
            </a:r>
          </a:p>
          <a:p>
            <a:pPr algn="ctr"/>
            <a:endParaRPr lang="en-US" sz="1400" b="1" dirty="0">
              <a:solidFill>
                <a:schemeClr val="bg1"/>
              </a:solidFill>
            </a:endParaRPr>
          </a:p>
          <a:p>
            <a:pPr algn="ctr"/>
            <a:r>
              <a:rPr lang="en-US" sz="1400" b="1" dirty="0">
                <a:solidFill>
                  <a:schemeClr val="bg1"/>
                </a:solidFill>
              </a:rPr>
              <a:t>Expediters</a:t>
            </a:r>
          </a:p>
          <a:p>
            <a:pPr algn="ctr"/>
            <a:endParaRPr lang="en-US" sz="1400" b="1" dirty="0">
              <a:solidFill>
                <a:schemeClr val="bg1"/>
              </a:solidFill>
            </a:endParaRPr>
          </a:p>
          <a:p>
            <a:pPr algn="ctr"/>
            <a:r>
              <a:rPr lang="en-US" sz="1400" b="1" dirty="0">
                <a:solidFill>
                  <a:schemeClr val="bg1"/>
                </a:solidFill>
              </a:rPr>
              <a:t>Freight Forwarders</a:t>
            </a:r>
          </a:p>
          <a:p>
            <a:pPr algn="ctr"/>
            <a:endParaRPr lang="en-US" sz="1400" b="1" dirty="0">
              <a:solidFill>
                <a:schemeClr val="bg1"/>
              </a:solidFill>
            </a:endParaRPr>
          </a:p>
          <a:p>
            <a:pPr algn="ctr"/>
            <a:r>
              <a:rPr lang="en-US" sz="1400" b="1">
                <a:solidFill>
                  <a:schemeClr val="bg1"/>
                </a:solidFill>
              </a:rPr>
              <a:t>Hazardous Materials</a:t>
            </a:r>
            <a:endParaRPr lang="en-US" sz="1400" b="1" dirty="0">
              <a:solidFill>
                <a:schemeClr val="bg1"/>
              </a:solidFill>
            </a:endParaRPr>
          </a:p>
          <a:p>
            <a:pPr algn="ctr"/>
            <a:endParaRPr lang="en-US" sz="1400" b="1" dirty="0">
              <a:solidFill>
                <a:schemeClr val="bg1"/>
              </a:solidFill>
            </a:endParaRPr>
          </a:p>
          <a:p>
            <a:pPr algn="ctr"/>
            <a:r>
              <a:rPr lang="en-US" sz="1400" b="1" dirty="0">
                <a:solidFill>
                  <a:schemeClr val="bg1"/>
                </a:solidFill>
              </a:rPr>
              <a:t>Household Movers</a:t>
            </a:r>
          </a:p>
          <a:p>
            <a:pPr algn="ctr"/>
            <a:endParaRPr lang="en-US" sz="1400" b="1" dirty="0">
              <a:solidFill>
                <a:schemeClr val="bg1"/>
              </a:solidFill>
            </a:endParaRPr>
          </a:p>
          <a:p>
            <a:pPr algn="ctr"/>
            <a:r>
              <a:rPr lang="en-US" sz="1400" b="1" dirty="0">
                <a:solidFill>
                  <a:schemeClr val="bg1"/>
                </a:solidFill>
              </a:rPr>
              <a:t>Livestock Hauling</a:t>
            </a:r>
          </a:p>
          <a:p>
            <a:pPr algn="ctr"/>
            <a:endParaRPr lang="en-US" sz="1400" b="1" dirty="0">
              <a:solidFill>
                <a:schemeClr val="bg1"/>
              </a:solidFill>
            </a:endParaRPr>
          </a:p>
          <a:p>
            <a:pPr algn="ctr"/>
            <a:r>
              <a:rPr lang="en-US" sz="1400" b="1" dirty="0">
                <a:solidFill>
                  <a:schemeClr val="bg1"/>
                </a:solidFill>
              </a:rPr>
              <a:t>Machinery &amp; Heavy Equipment</a:t>
            </a:r>
          </a:p>
          <a:p>
            <a:pPr algn="ctr"/>
            <a:endParaRPr lang="en-US" sz="1400" b="1" dirty="0">
              <a:solidFill>
                <a:schemeClr val="bg1"/>
              </a:solidFill>
            </a:endParaRPr>
          </a:p>
          <a:p>
            <a:pPr algn="ctr"/>
            <a:r>
              <a:rPr lang="en-US" sz="1400" b="1" dirty="0">
                <a:solidFill>
                  <a:schemeClr val="bg1"/>
                </a:solidFill>
              </a:rPr>
              <a:t>Mobile Home Toters</a:t>
            </a:r>
          </a:p>
          <a:p>
            <a:pPr algn="ctr"/>
            <a:endParaRPr lang="en-US" sz="1400" b="1" dirty="0">
              <a:solidFill>
                <a:schemeClr val="bg1"/>
              </a:solidFill>
            </a:endParaRPr>
          </a:p>
          <a:p>
            <a:pPr algn="ctr"/>
            <a:r>
              <a:rPr lang="en-US" sz="1400" b="1" dirty="0">
                <a:solidFill>
                  <a:schemeClr val="bg1"/>
                </a:solidFill>
              </a:rPr>
              <a:t>Refrigerated Goods</a:t>
            </a:r>
          </a:p>
          <a:p>
            <a:pPr algn="ctr"/>
            <a:endParaRPr lang="en-US" sz="1400" b="1" dirty="0">
              <a:solidFill>
                <a:schemeClr val="bg1"/>
              </a:solidFill>
            </a:endParaRPr>
          </a:p>
          <a:p>
            <a:pPr algn="ctr"/>
            <a:r>
              <a:rPr lang="en-US" sz="1400" b="1" dirty="0">
                <a:solidFill>
                  <a:schemeClr val="bg1"/>
                </a:solidFill>
              </a:rPr>
              <a:t>Steel Hauling</a:t>
            </a:r>
          </a:p>
          <a:p>
            <a:endParaRPr lang="en-US" sz="1800" dirty="0">
              <a:solidFill>
                <a:schemeClr val="bg1"/>
              </a:solidFill>
            </a:endParaRPr>
          </a:p>
          <a:p>
            <a:endParaRPr lang="en-US" sz="1800" dirty="0">
              <a:solidFill>
                <a:schemeClr val="bg1"/>
              </a:solidFill>
            </a:endParaRPr>
          </a:p>
        </p:txBody>
      </p:sp>
      <p:pic>
        <p:nvPicPr>
          <p:cNvPr id="7" name="Picture 6">
            <a:extLst>
              <a:ext uri="{FF2B5EF4-FFF2-40B4-BE49-F238E27FC236}">
                <a16:creationId xmlns:a16="http://schemas.microsoft.com/office/drawing/2014/main" id="{873DED54-5926-1377-7817-51A36AB541ED}"/>
              </a:ext>
            </a:extLst>
          </p:cNvPr>
          <p:cNvPicPr>
            <a:picLocks noChangeAspect="1"/>
          </p:cNvPicPr>
          <p:nvPr/>
        </p:nvPicPr>
        <p:blipFill>
          <a:blip r:embed="rId6"/>
          <a:stretch>
            <a:fillRect/>
          </a:stretch>
        </p:blipFill>
        <p:spPr>
          <a:xfrm>
            <a:off x="9620040" y="840505"/>
            <a:ext cx="2112092" cy="2156252"/>
          </a:xfrm>
          <a:prstGeom prst="rect">
            <a:avLst/>
          </a:prstGeom>
          <a:solidFill>
            <a:srgbClr val="070F20"/>
          </a:solidFill>
          <a:ln>
            <a:noFill/>
          </a:ln>
        </p:spPr>
      </p:pic>
      <p:pic>
        <p:nvPicPr>
          <p:cNvPr id="12" name="Picture 11">
            <a:extLst>
              <a:ext uri="{FF2B5EF4-FFF2-40B4-BE49-F238E27FC236}">
                <a16:creationId xmlns:a16="http://schemas.microsoft.com/office/drawing/2014/main" id="{4449372B-D256-412B-9EC7-4CF53AE1CF79}"/>
              </a:ext>
            </a:extLst>
          </p:cNvPr>
          <p:cNvPicPr>
            <a:picLocks noChangeAspect="1"/>
          </p:cNvPicPr>
          <p:nvPr/>
        </p:nvPicPr>
        <p:blipFill>
          <a:blip r:embed="rId7"/>
          <a:stretch>
            <a:fillRect/>
          </a:stretch>
        </p:blipFill>
        <p:spPr>
          <a:xfrm>
            <a:off x="9695586" y="4484451"/>
            <a:ext cx="2078017" cy="2133786"/>
          </a:xfrm>
          <a:prstGeom prst="rect">
            <a:avLst/>
          </a:prstGeom>
          <a:ln>
            <a:noFill/>
          </a:ln>
        </p:spPr>
      </p:pic>
      <p:sp>
        <p:nvSpPr>
          <p:cNvPr id="13" name="TextBox 1">
            <a:extLst>
              <a:ext uri="{FF2B5EF4-FFF2-40B4-BE49-F238E27FC236}">
                <a16:creationId xmlns:a16="http://schemas.microsoft.com/office/drawing/2014/main" id="{31B2B54B-842E-0E17-5602-AAA3F06BF587}"/>
              </a:ext>
            </a:extLst>
          </p:cNvPr>
          <p:cNvSpPr txBox="1"/>
          <p:nvPr/>
        </p:nvSpPr>
        <p:spPr>
          <a:xfrm>
            <a:off x="7542212" y="6629586"/>
            <a:ext cx="2637162"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i="1" dirty="0">
                <a:solidFill>
                  <a:schemeClr val="tx1"/>
                </a:solidFill>
              </a:rPr>
              <a:t>Rounded to the nearest million</a:t>
            </a:r>
          </a:p>
        </p:txBody>
      </p:sp>
      <p:sp>
        <p:nvSpPr>
          <p:cNvPr id="9" name="TextBox 8">
            <a:extLst>
              <a:ext uri="{FF2B5EF4-FFF2-40B4-BE49-F238E27FC236}">
                <a16:creationId xmlns:a16="http://schemas.microsoft.com/office/drawing/2014/main" id="{7ECB2E2A-7E5D-5411-8433-AB9C70AF7E42}"/>
              </a:ext>
            </a:extLst>
          </p:cNvPr>
          <p:cNvSpPr txBox="1"/>
          <p:nvPr/>
        </p:nvSpPr>
        <p:spPr>
          <a:xfrm>
            <a:off x="9599612" y="290209"/>
            <a:ext cx="2132520" cy="523220"/>
          </a:xfrm>
          <a:prstGeom prst="rect">
            <a:avLst/>
          </a:prstGeom>
          <a:solidFill>
            <a:schemeClr val="tx2">
              <a:lumMod val="50000"/>
            </a:schemeClr>
          </a:solidFill>
          <a:ln>
            <a:solidFill>
              <a:schemeClr val="bg1"/>
            </a:solidFill>
          </a:ln>
          <a:effectLst>
            <a:innerShdw blurRad="63500" dist="50800" dir="8100000">
              <a:prstClr val="black">
                <a:alpha val="50000"/>
              </a:prstClr>
            </a:innerShdw>
          </a:effectLst>
          <a:scene3d>
            <a:camera prst="orthographicFront"/>
            <a:lightRig rig="threePt" dir="t"/>
          </a:scene3d>
          <a:sp3d>
            <a:bevelT/>
          </a:sp3d>
        </p:spPr>
        <p:txBody>
          <a:bodyPr wrap="square" rtlCol="0">
            <a:spAutoFit/>
          </a:bodyPr>
          <a:lstStyle/>
          <a:p>
            <a:pPr algn="ctr"/>
            <a:r>
              <a:rPr lang="en-US" sz="2800" b="1" dirty="0">
                <a:effectLst>
                  <a:outerShdw blurRad="38100" dist="38100" dir="2700000" algn="tl">
                    <a:srgbClr val="000000">
                      <a:alpha val="43137"/>
                    </a:srgbClr>
                  </a:outerShdw>
                </a:effectLst>
              </a:rPr>
              <a:t>113K</a:t>
            </a:r>
          </a:p>
        </p:txBody>
      </p:sp>
      <p:sp>
        <p:nvSpPr>
          <p:cNvPr id="10" name="TextBox 9">
            <a:extLst>
              <a:ext uri="{FF2B5EF4-FFF2-40B4-BE49-F238E27FC236}">
                <a16:creationId xmlns:a16="http://schemas.microsoft.com/office/drawing/2014/main" id="{7BFEE79F-4640-5F25-7071-0DB6750A90B4}"/>
              </a:ext>
            </a:extLst>
          </p:cNvPr>
          <p:cNvSpPr txBox="1"/>
          <p:nvPr/>
        </p:nvSpPr>
        <p:spPr>
          <a:xfrm>
            <a:off x="9641083" y="3923038"/>
            <a:ext cx="2132519" cy="523220"/>
          </a:xfrm>
          <a:prstGeom prst="rect">
            <a:avLst/>
          </a:prstGeom>
          <a:solidFill>
            <a:schemeClr val="tx2">
              <a:lumMod val="50000"/>
            </a:schemeClr>
          </a:solidFill>
          <a:ln>
            <a:solidFill>
              <a:schemeClr val="bg1"/>
            </a:solidFill>
          </a:ln>
          <a:effectLst>
            <a:innerShdw blurRad="63500" dist="50800" dir="8100000">
              <a:prstClr val="black">
                <a:alpha val="50000"/>
              </a:prstClr>
            </a:innerShdw>
          </a:effectLst>
          <a:scene3d>
            <a:camera prst="orthographicFront"/>
            <a:lightRig rig="threePt" dir="t"/>
          </a:scene3d>
          <a:sp3d>
            <a:bevelT/>
          </a:sp3d>
        </p:spPr>
        <p:txBody>
          <a:bodyPr wrap="square" rtlCol="0">
            <a:spAutoFit/>
          </a:bodyPr>
          <a:lstStyle/>
          <a:p>
            <a:pPr algn="ctr"/>
            <a:r>
              <a:rPr lang="en-US" sz="2800" b="1" dirty="0">
                <a:effectLst>
                  <a:outerShdw blurRad="38100" dist="38100" dir="2700000" algn="tl">
                    <a:srgbClr val="000000">
                      <a:alpha val="43137"/>
                    </a:srgbClr>
                  </a:outerShdw>
                </a:effectLst>
              </a:rPr>
              <a:t>129M</a:t>
            </a:r>
          </a:p>
        </p:txBody>
      </p:sp>
    </p:spTree>
    <p:extLst>
      <p:ext uri="{BB962C8B-B14F-4D97-AF65-F5344CB8AC3E}">
        <p14:creationId xmlns:p14="http://schemas.microsoft.com/office/powerpoint/2010/main" val="137020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5CAC9050-09A2-FD0E-25D3-1EA154ADFB4A}"/>
              </a:ext>
            </a:extLst>
          </p:cNvPr>
          <p:cNvSpPr txBox="1">
            <a:spLocks/>
          </p:cNvSpPr>
          <p:nvPr/>
        </p:nvSpPr>
        <p:spPr>
          <a:xfrm>
            <a:off x="1973160" y="2636990"/>
            <a:ext cx="7315200" cy="2139732"/>
          </a:xfrm>
          <a:prstGeom prst="rect">
            <a:avLst/>
          </a:prstGeom>
        </p:spPr>
        <p:txBody>
          <a:bodyPr vert="horz" lIns="121899" tIns="60949" rIns="121899" bIns="60949" rtlCol="0" anchor="t">
            <a:normAutofit fontScale="92500" lnSpcReduction="10000"/>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400" b="1">
                <a:solidFill>
                  <a:schemeClr val="tx1"/>
                </a:solidFill>
                <a:effectLst>
                  <a:outerShdw blurRad="38100" dist="38100" dir="2700000" algn="tl">
                    <a:srgbClr val="000000">
                      <a:alpha val="43137"/>
                    </a:srgbClr>
                  </a:outerShdw>
                </a:effectLst>
                <a:latin typeface="Segoe UI" panose="020B0502040204020203" pitchFamily="34" charset="0"/>
              </a:rPr>
              <a:t>Tennessee : More Policies in Force</a:t>
            </a:r>
          </a:p>
          <a:p>
            <a:pPr marL="342900" indent="-342900">
              <a:buFont typeface="Arial" panose="020B0604020202020204" pitchFamily="34" charset="0"/>
              <a:buChar char="•"/>
            </a:pPr>
            <a:endParaRPr lang="en-US" sz="2400" b="1">
              <a:solidFill>
                <a:schemeClr val="tx1"/>
              </a:solidFill>
              <a:effectLst>
                <a:outerShdw blurRad="38100" dist="38100" dir="2700000" algn="tl">
                  <a:srgbClr val="000000">
                    <a:alpha val="43137"/>
                  </a:srgbClr>
                </a:outerShdw>
              </a:effectLst>
              <a:latin typeface="Segoe UI" panose="020B0502040204020203" pitchFamily="34" charset="0"/>
            </a:endParaRPr>
          </a:p>
          <a:p>
            <a:pPr marL="342900" indent="-342900">
              <a:buFont typeface="Arial" panose="020B0604020202020204" pitchFamily="34" charset="0"/>
              <a:buChar char="•"/>
            </a:pPr>
            <a:r>
              <a:rPr lang="en-US" sz="2400" b="1">
                <a:solidFill>
                  <a:schemeClr val="tx1"/>
                </a:solidFill>
                <a:effectLst>
                  <a:outerShdw blurRad="38100" dist="38100" dir="2700000" algn="tl">
                    <a:srgbClr val="000000">
                      <a:alpha val="43137"/>
                    </a:srgbClr>
                  </a:outerShdw>
                </a:effectLst>
                <a:latin typeface="Segoe UI" panose="020B0502040204020203" pitchFamily="34" charset="0"/>
              </a:rPr>
              <a:t>Indiana: More Premium</a:t>
            </a:r>
          </a:p>
          <a:p>
            <a:pPr marL="342900" indent="-342900">
              <a:buFont typeface="Arial" panose="020B0604020202020204" pitchFamily="34" charset="0"/>
              <a:buChar char="•"/>
            </a:pPr>
            <a:endParaRPr lang="en-US" sz="2400" b="1">
              <a:solidFill>
                <a:schemeClr val="tx1"/>
              </a:solidFill>
              <a:effectLst>
                <a:outerShdw blurRad="38100" dist="38100" dir="2700000" algn="tl">
                  <a:srgbClr val="000000">
                    <a:alpha val="43137"/>
                  </a:srgbClr>
                </a:outerShdw>
              </a:effectLst>
              <a:latin typeface="Segoe UI" panose="020B0502040204020203" pitchFamily="34" charset="0"/>
            </a:endParaRPr>
          </a:p>
          <a:p>
            <a:pPr marL="342900" indent="-342900">
              <a:buFont typeface="Arial" panose="020B0604020202020204" pitchFamily="34" charset="0"/>
              <a:buChar char="•"/>
            </a:pPr>
            <a:r>
              <a:rPr lang="en-US" sz="2400" b="1">
                <a:solidFill>
                  <a:schemeClr val="tx1"/>
                </a:solidFill>
                <a:effectLst>
                  <a:outerShdw blurRad="38100" dist="38100" dir="2700000" algn="tl">
                    <a:srgbClr val="000000">
                      <a:alpha val="43137"/>
                    </a:srgbClr>
                  </a:outerShdw>
                </a:effectLst>
                <a:latin typeface="Segoe UI" panose="020B0502040204020203" pitchFamily="34" charset="0"/>
              </a:rPr>
              <a:t>For Hire Transport Market</a:t>
            </a:r>
          </a:p>
          <a:p>
            <a:pPr marL="342900" indent="-342900">
              <a:buFont typeface="Arial" panose="020B0604020202020204" pitchFamily="34" charset="0"/>
              <a:buChar char="•"/>
            </a:pPr>
            <a:endParaRPr lang="en-US" sz="2400" b="1">
              <a:solidFill>
                <a:schemeClr val="tx1"/>
              </a:solidFill>
              <a:effectLst>
                <a:outerShdw blurRad="38100" dist="38100" dir="2700000" algn="tl">
                  <a:srgbClr val="000000">
                    <a:alpha val="43137"/>
                  </a:srgbClr>
                </a:outerShdw>
              </a:effectLst>
              <a:latin typeface="Segoe UI" panose="020B0502040204020203" pitchFamily="34" charset="0"/>
            </a:endParaRPr>
          </a:p>
          <a:p>
            <a:pPr marL="952393" lvl="1" indent="-342900">
              <a:spcBef>
                <a:spcPts val="0"/>
              </a:spcBef>
              <a:buFont typeface="Arial" panose="020B0604020202020204" pitchFamily="34" charset="0"/>
              <a:buChar char="•"/>
            </a:pPr>
            <a:r>
              <a:rPr lang="en-US" sz="2000" b="1">
                <a:solidFill>
                  <a:schemeClr val="tx1"/>
                </a:solidFill>
                <a:effectLst>
                  <a:outerShdw blurRad="38100" dist="38100" dir="2700000" algn="tl">
                    <a:srgbClr val="000000">
                      <a:alpha val="43137"/>
                    </a:srgbClr>
                  </a:outerShdw>
                </a:effectLst>
                <a:latin typeface="Segoe UI" panose="020B0502040204020203" pitchFamily="34" charset="0"/>
              </a:rPr>
              <a:t>For Hire Trucking Operations</a:t>
            </a:r>
            <a:endParaRPr lang="en-US" sz="2000" dirty="0">
              <a:solidFill>
                <a:schemeClr val="tx1"/>
              </a:solidFill>
              <a:latin typeface="Calibri" panose="020F0502020204030204" pitchFamily="34" charset="0"/>
            </a:endParaRPr>
          </a:p>
        </p:txBody>
      </p:sp>
      <p:sp>
        <p:nvSpPr>
          <p:cNvPr id="5" name="Title 12">
            <a:extLst>
              <a:ext uri="{FF2B5EF4-FFF2-40B4-BE49-F238E27FC236}">
                <a16:creationId xmlns:a16="http://schemas.microsoft.com/office/drawing/2014/main" id="{7DDCCD44-FE41-5EC1-5A10-BC55F2293CE4}"/>
              </a:ext>
            </a:extLst>
          </p:cNvPr>
          <p:cNvSpPr>
            <a:spLocks noGrp="1"/>
          </p:cNvSpPr>
          <p:nvPr>
            <p:ph type="title"/>
          </p:nvPr>
        </p:nvSpPr>
        <p:spPr>
          <a:xfrm>
            <a:off x="1973160" y="1143000"/>
            <a:ext cx="2799176" cy="938279"/>
          </a:xfrm>
        </p:spPr>
        <p:txBody>
          <a:bodyPr>
            <a:normAutofit fontScale="90000"/>
          </a:bodyPr>
          <a:lstStyle/>
          <a:p>
            <a:r>
              <a:rPr lang="en-US" b="1">
                <a:effectLst>
                  <a:outerShdw blurRad="38100" dist="38100" dir="2700000" algn="tl">
                    <a:srgbClr val="000000">
                      <a:alpha val="43137"/>
                    </a:srgbClr>
                  </a:outerShdw>
                </a:effectLst>
              </a:rPr>
              <a:t>Summary</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73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F31062B-E9DC-18DF-6240-99F29042AB0E}"/>
              </a:ext>
            </a:extLst>
          </p:cNvPr>
          <p:cNvGraphicFramePr>
            <a:graphicFrameLocks/>
          </p:cNvGraphicFramePr>
          <p:nvPr>
            <p:extLst>
              <p:ext uri="{D42A27DB-BD31-4B8C-83A1-F6EECF244321}">
                <p14:modId xmlns:p14="http://schemas.microsoft.com/office/powerpoint/2010/main" val="3835197120"/>
              </p:ext>
            </p:extLst>
          </p:nvPr>
        </p:nvGraphicFramePr>
        <p:xfrm>
          <a:off x="180380" y="1143000"/>
          <a:ext cx="7772400" cy="4572000"/>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A person in white clothes holding her stomach&#10;&#10;Description automatically generated">
            <a:extLst>
              <a:ext uri="{FF2B5EF4-FFF2-40B4-BE49-F238E27FC236}">
                <a16:creationId xmlns:a16="http://schemas.microsoft.com/office/drawing/2014/main" id="{DA05E65A-4A53-CDC3-AD02-12CFDED7F8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22245" y="0"/>
            <a:ext cx="4066580" cy="6858000"/>
          </a:xfrm>
          <a:prstGeom prst="rect">
            <a:avLst/>
          </a:prstGeom>
        </p:spPr>
      </p:pic>
      <p:cxnSp>
        <p:nvCxnSpPr>
          <p:cNvPr id="13" name="Straight Connector 12">
            <a:extLst>
              <a:ext uri="{FF2B5EF4-FFF2-40B4-BE49-F238E27FC236}">
                <a16:creationId xmlns:a16="http://schemas.microsoft.com/office/drawing/2014/main" id="{058C627B-922D-8130-0146-EBB30B5F15CC}"/>
              </a:ext>
            </a:extLst>
          </p:cNvPr>
          <p:cNvCxnSpPr/>
          <p:nvPr/>
        </p:nvCxnSpPr>
        <p:spPr>
          <a:xfrm>
            <a:off x="8091474" y="0"/>
            <a:ext cx="0" cy="685800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94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CFF72E-8129-38F0-CC19-10C5473C5A8C}"/>
              </a:ext>
            </a:extLst>
          </p:cNvPr>
          <p:cNvSpPr/>
          <p:nvPr/>
        </p:nvSpPr>
        <p:spPr>
          <a:xfrm>
            <a:off x="353966" y="88562"/>
            <a:ext cx="2895600" cy="678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60000"/>
                    <a:lumOff val="40000"/>
                  </a:schemeClr>
                </a:solidFill>
              </a:rPr>
              <a:t>Aleks Jovanovich</a:t>
            </a:r>
          </a:p>
          <a:p>
            <a:pPr algn="ctr"/>
            <a:r>
              <a:rPr lang="en-US" sz="1600" dirty="0">
                <a:solidFill>
                  <a:schemeClr val="accent1">
                    <a:lumMod val="60000"/>
                    <a:lumOff val="40000"/>
                  </a:schemeClr>
                </a:solidFill>
              </a:rPr>
              <a:t>Lisa Dunnigan</a:t>
            </a:r>
          </a:p>
          <a:p>
            <a:pPr algn="ctr"/>
            <a:r>
              <a:rPr lang="en-US" sz="1600" dirty="0">
                <a:solidFill>
                  <a:schemeClr val="accent1">
                    <a:lumMod val="60000"/>
                    <a:lumOff val="40000"/>
                  </a:schemeClr>
                </a:solidFill>
              </a:rPr>
              <a:t>Courtney Smith</a:t>
            </a:r>
          </a:p>
          <a:p>
            <a:pPr algn="ctr"/>
            <a:r>
              <a:rPr lang="en-US" sz="1600" dirty="0">
                <a:solidFill>
                  <a:schemeClr val="accent1">
                    <a:lumMod val="60000"/>
                    <a:lumOff val="40000"/>
                  </a:schemeClr>
                </a:solidFill>
              </a:rPr>
              <a:t>Janet Czapor</a:t>
            </a:r>
          </a:p>
          <a:p>
            <a:pPr algn="ctr"/>
            <a:r>
              <a:rPr lang="en-US" sz="1600" dirty="0">
                <a:solidFill>
                  <a:schemeClr val="accent1">
                    <a:lumMod val="60000"/>
                    <a:lumOff val="40000"/>
                  </a:schemeClr>
                </a:solidFill>
              </a:rPr>
              <a:t>ADP</a:t>
            </a:r>
          </a:p>
          <a:p>
            <a:pPr algn="ctr"/>
            <a:r>
              <a:rPr lang="en-US" sz="1600" dirty="0">
                <a:solidFill>
                  <a:schemeClr val="accent1">
                    <a:lumMod val="60000"/>
                    <a:lumOff val="40000"/>
                  </a:schemeClr>
                </a:solidFill>
              </a:rPr>
              <a:t>Greg Walker</a:t>
            </a:r>
          </a:p>
          <a:p>
            <a:pPr algn="ctr"/>
            <a:r>
              <a:rPr lang="en-US" sz="1600" dirty="0">
                <a:solidFill>
                  <a:schemeClr val="accent1">
                    <a:lumMod val="60000"/>
                    <a:lumOff val="40000"/>
                  </a:schemeClr>
                </a:solidFill>
              </a:rPr>
              <a:t>Ava Ryan</a:t>
            </a:r>
          </a:p>
          <a:p>
            <a:pPr algn="ctr"/>
            <a:r>
              <a:rPr lang="en-US" sz="1600" dirty="0">
                <a:solidFill>
                  <a:schemeClr val="accent1">
                    <a:lumMod val="60000"/>
                    <a:lumOff val="40000"/>
                  </a:schemeClr>
                </a:solidFill>
              </a:rPr>
              <a:t>Anes Slijvo</a:t>
            </a:r>
          </a:p>
          <a:p>
            <a:pPr algn="ctr"/>
            <a:r>
              <a:rPr lang="en-US" sz="1600" dirty="0">
                <a:solidFill>
                  <a:schemeClr val="accent1">
                    <a:lumMod val="60000"/>
                    <a:lumOff val="40000"/>
                  </a:schemeClr>
                </a:solidFill>
              </a:rPr>
              <a:t>Britt Shute - Orcutt</a:t>
            </a:r>
          </a:p>
          <a:p>
            <a:pPr algn="ctr"/>
            <a:r>
              <a:rPr lang="en-US" sz="1600" dirty="0">
                <a:solidFill>
                  <a:schemeClr val="accent1">
                    <a:lumMod val="60000"/>
                    <a:lumOff val="40000"/>
                  </a:schemeClr>
                </a:solidFill>
              </a:rPr>
              <a:t>Chris Kimsey</a:t>
            </a:r>
          </a:p>
          <a:p>
            <a:pPr algn="ctr"/>
            <a:r>
              <a:rPr lang="en-US" sz="1600" dirty="0">
                <a:solidFill>
                  <a:schemeClr val="accent1">
                    <a:lumMod val="60000"/>
                    <a:lumOff val="40000"/>
                  </a:schemeClr>
                </a:solidFill>
              </a:rPr>
              <a:t>Erik Jones</a:t>
            </a:r>
          </a:p>
          <a:p>
            <a:pPr algn="ctr"/>
            <a:r>
              <a:rPr lang="en-US" sz="1600" dirty="0">
                <a:solidFill>
                  <a:schemeClr val="accent1">
                    <a:lumMod val="60000"/>
                    <a:lumOff val="40000"/>
                  </a:schemeClr>
                </a:solidFill>
              </a:rPr>
              <a:t>Esequiel Caraballo</a:t>
            </a:r>
          </a:p>
          <a:p>
            <a:pPr algn="ctr"/>
            <a:r>
              <a:rPr lang="en-US" sz="1600" dirty="0">
                <a:solidFill>
                  <a:schemeClr val="accent1">
                    <a:lumMod val="60000"/>
                    <a:lumOff val="40000"/>
                  </a:schemeClr>
                </a:solidFill>
              </a:rPr>
              <a:t>Gen2</a:t>
            </a:r>
          </a:p>
          <a:p>
            <a:pPr algn="ctr"/>
            <a:r>
              <a:rPr lang="en-US" sz="1600" dirty="0">
                <a:solidFill>
                  <a:schemeClr val="accent1">
                    <a:lumMod val="60000"/>
                    <a:lumOff val="40000"/>
                  </a:schemeClr>
                </a:solidFill>
              </a:rPr>
              <a:t>ACE Licensing</a:t>
            </a:r>
          </a:p>
          <a:p>
            <a:pPr algn="ctr"/>
            <a:r>
              <a:rPr lang="en-US" sz="1600" dirty="0">
                <a:solidFill>
                  <a:schemeClr val="accent1">
                    <a:lumMod val="60000"/>
                    <a:lumOff val="40000"/>
                  </a:schemeClr>
                </a:solidFill>
              </a:rPr>
              <a:t>Erica Dunk</a:t>
            </a:r>
          </a:p>
          <a:p>
            <a:pPr algn="ctr"/>
            <a:r>
              <a:rPr lang="en-US" sz="1600" dirty="0">
                <a:solidFill>
                  <a:schemeClr val="accent1">
                    <a:lumMod val="60000"/>
                    <a:lumOff val="40000"/>
                  </a:schemeClr>
                </a:solidFill>
              </a:rPr>
              <a:t>Nicholas Tanko</a:t>
            </a:r>
          </a:p>
          <a:p>
            <a:pPr algn="ctr"/>
            <a:r>
              <a:rPr lang="en-US" sz="1600" dirty="0">
                <a:solidFill>
                  <a:schemeClr val="accent1">
                    <a:lumMod val="60000"/>
                    <a:lumOff val="40000"/>
                  </a:schemeClr>
                </a:solidFill>
              </a:rPr>
              <a:t>Bridget Resnik</a:t>
            </a:r>
          </a:p>
          <a:p>
            <a:pPr algn="ctr"/>
            <a:r>
              <a:rPr lang="en-US" sz="1600" dirty="0">
                <a:solidFill>
                  <a:schemeClr val="accent1">
                    <a:lumMod val="60000"/>
                    <a:lumOff val="40000"/>
                  </a:schemeClr>
                </a:solidFill>
              </a:rPr>
              <a:t>Marissa Mondrut</a:t>
            </a:r>
          </a:p>
          <a:p>
            <a:pPr algn="ctr"/>
            <a:r>
              <a:rPr lang="en-US" sz="1600" dirty="0">
                <a:solidFill>
                  <a:schemeClr val="accent1">
                    <a:lumMod val="60000"/>
                    <a:lumOff val="40000"/>
                  </a:schemeClr>
                </a:solidFill>
              </a:rPr>
              <a:t>Tara Delozier</a:t>
            </a:r>
          </a:p>
          <a:p>
            <a:pPr algn="ctr"/>
            <a:r>
              <a:rPr lang="en-US" sz="1600" dirty="0">
                <a:solidFill>
                  <a:schemeClr val="accent1">
                    <a:lumMod val="60000"/>
                    <a:lumOff val="40000"/>
                  </a:schemeClr>
                </a:solidFill>
              </a:rPr>
              <a:t>Pam Aycock</a:t>
            </a:r>
          </a:p>
          <a:p>
            <a:pPr algn="ctr"/>
            <a:r>
              <a:rPr lang="en-US" sz="1600" dirty="0">
                <a:solidFill>
                  <a:schemeClr val="accent1">
                    <a:lumMod val="60000"/>
                    <a:lumOff val="40000"/>
                  </a:schemeClr>
                </a:solidFill>
              </a:rPr>
              <a:t>Rae Yeshe</a:t>
            </a:r>
          </a:p>
          <a:p>
            <a:pPr algn="ctr"/>
            <a:r>
              <a:rPr lang="en-US" sz="1600" dirty="0">
                <a:solidFill>
                  <a:schemeClr val="accent1">
                    <a:lumMod val="60000"/>
                    <a:lumOff val="40000"/>
                  </a:schemeClr>
                </a:solidFill>
              </a:rPr>
              <a:t>Kelly Kucinski</a:t>
            </a:r>
          </a:p>
          <a:p>
            <a:pPr algn="ctr"/>
            <a:r>
              <a:rPr lang="en-US" sz="1600" dirty="0">
                <a:solidFill>
                  <a:schemeClr val="accent1">
                    <a:lumMod val="60000"/>
                    <a:lumOff val="40000"/>
                  </a:schemeClr>
                </a:solidFill>
              </a:rPr>
              <a:t>Marie Wood</a:t>
            </a:r>
          </a:p>
          <a:p>
            <a:pPr algn="ctr"/>
            <a:r>
              <a:rPr lang="en-US" sz="1600" dirty="0">
                <a:solidFill>
                  <a:schemeClr val="accent1">
                    <a:lumMod val="60000"/>
                    <a:lumOff val="40000"/>
                  </a:schemeClr>
                </a:solidFill>
              </a:rPr>
              <a:t>Sue Franke</a:t>
            </a:r>
          </a:p>
          <a:p>
            <a:pPr algn="ctr"/>
            <a:r>
              <a:rPr lang="en-US" sz="1600" dirty="0">
                <a:solidFill>
                  <a:schemeClr val="accent1">
                    <a:lumMod val="60000"/>
                    <a:lumOff val="40000"/>
                  </a:schemeClr>
                </a:solidFill>
              </a:rPr>
              <a:t>Lou Holmes</a:t>
            </a:r>
          </a:p>
          <a:p>
            <a:pPr algn="ctr"/>
            <a:r>
              <a:rPr lang="en-US" sz="1600" dirty="0">
                <a:solidFill>
                  <a:schemeClr val="accent1">
                    <a:lumMod val="60000"/>
                    <a:lumOff val="40000"/>
                  </a:schemeClr>
                </a:solidFill>
              </a:rPr>
              <a:t>Florence Chadwick</a:t>
            </a:r>
          </a:p>
          <a:p>
            <a:pPr algn="ctr"/>
            <a:r>
              <a:rPr lang="en-US" sz="1600" dirty="0">
                <a:solidFill>
                  <a:schemeClr val="accent1">
                    <a:lumMod val="60000"/>
                    <a:lumOff val="40000"/>
                  </a:schemeClr>
                </a:solidFill>
              </a:rPr>
              <a:t>Lisa Jabar</a:t>
            </a:r>
          </a:p>
          <a:p>
            <a:pPr algn="ctr"/>
            <a:endParaRPr lang="en-US" sz="1800" dirty="0">
              <a:solidFill>
                <a:schemeClr val="accent1">
                  <a:lumMod val="60000"/>
                  <a:lumOff val="40000"/>
                </a:schemeClr>
              </a:solidFill>
            </a:endParaRPr>
          </a:p>
        </p:txBody>
      </p:sp>
      <p:cxnSp>
        <p:nvCxnSpPr>
          <p:cNvPr id="4" name="Straight Connector 3">
            <a:extLst>
              <a:ext uri="{FF2B5EF4-FFF2-40B4-BE49-F238E27FC236}">
                <a16:creationId xmlns:a16="http://schemas.microsoft.com/office/drawing/2014/main" id="{6662F416-D49F-6248-8470-6885DCC65764}"/>
              </a:ext>
            </a:extLst>
          </p:cNvPr>
          <p:cNvCxnSpPr/>
          <p:nvPr/>
        </p:nvCxnSpPr>
        <p:spPr>
          <a:xfrm>
            <a:off x="7655718" y="4267200"/>
            <a:ext cx="4267200" cy="0"/>
          </a:xfrm>
          <a:prstGeom prst="line">
            <a:avLst/>
          </a:prstGeom>
          <a:ln w="25400"/>
          <a:effectLst>
            <a:glow rad="63500">
              <a:schemeClr val="accent1">
                <a:lumMod val="60000"/>
                <a:lumOff val="40000"/>
                <a:alpha val="40000"/>
              </a:schemeClr>
            </a:glo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2C1E540-4DE1-05EB-BBF1-9AC204866857}"/>
              </a:ext>
            </a:extLst>
          </p:cNvPr>
          <p:cNvSpPr/>
          <p:nvPr/>
        </p:nvSpPr>
        <p:spPr>
          <a:xfrm>
            <a:off x="2555712" y="0"/>
            <a:ext cx="2895600" cy="678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lumMod val="60000"/>
                    <a:lumOff val="40000"/>
                  </a:schemeClr>
                </a:solidFill>
              </a:rPr>
              <a:t>David James Miller</a:t>
            </a:r>
          </a:p>
          <a:p>
            <a:pPr algn="ctr"/>
            <a:r>
              <a:rPr lang="en-US" sz="1800" dirty="0">
                <a:solidFill>
                  <a:schemeClr val="accent1">
                    <a:lumMod val="60000"/>
                    <a:lumOff val="40000"/>
                  </a:schemeClr>
                </a:solidFill>
              </a:rPr>
              <a:t>Kat Pinkney</a:t>
            </a:r>
          </a:p>
          <a:p>
            <a:pPr algn="ctr"/>
            <a:r>
              <a:rPr lang="en-US" sz="1800" dirty="0">
                <a:solidFill>
                  <a:schemeClr val="accent1">
                    <a:lumMod val="60000"/>
                    <a:lumOff val="40000"/>
                  </a:schemeClr>
                </a:solidFill>
              </a:rPr>
              <a:t>Charles Battles</a:t>
            </a:r>
          </a:p>
          <a:p>
            <a:pPr algn="ctr"/>
            <a:r>
              <a:rPr lang="en-US" sz="1800" dirty="0">
                <a:solidFill>
                  <a:schemeClr val="accent1">
                    <a:lumMod val="60000"/>
                    <a:lumOff val="40000"/>
                  </a:schemeClr>
                </a:solidFill>
              </a:rPr>
              <a:t>Ivy Chow</a:t>
            </a:r>
          </a:p>
          <a:p>
            <a:pPr algn="ctr"/>
            <a:r>
              <a:rPr lang="en-US" sz="1800" dirty="0">
                <a:solidFill>
                  <a:schemeClr val="accent1">
                    <a:lumMod val="60000"/>
                    <a:lumOff val="40000"/>
                  </a:schemeClr>
                </a:solidFill>
              </a:rPr>
              <a:t>Smita More</a:t>
            </a:r>
          </a:p>
          <a:p>
            <a:pPr algn="ctr"/>
            <a:r>
              <a:rPr lang="en-US" sz="1800" dirty="0">
                <a:solidFill>
                  <a:schemeClr val="accent1">
                    <a:lumMod val="60000"/>
                    <a:lumOff val="40000"/>
                  </a:schemeClr>
                </a:solidFill>
              </a:rPr>
              <a:t>Ruth Cate</a:t>
            </a:r>
          </a:p>
          <a:p>
            <a:pPr algn="ctr"/>
            <a:r>
              <a:rPr lang="en-US" sz="1800" dirty="0">
                <a:solidFill>
                  <a:schemeClr val="accent1">
                    <a:lumMod val="60000"/>
                    <a:lumOff val="40000"/>
                  </a:schemeClr>
                </a:solidFill>
              </a:rPr>
              <a:t>April Smith</a:t>
            </a:r>
          </a:p>
          <a:p>
            <a:pPr algn="ctr"/>
            <a:r>
              <a:rPr lang="en-US" sz="1800" dirty="0">
                <a:solidFill>
                  <a:schemeClr val="accent1">
                    <a:lumMod val="60000"/>
                    <a:lumOff val="40000"/>
                  </a:schemeClr>
                </a:solidFill>
              </a:rPr>
              <a:t>Rowan Wehrmann</a:t>
            </a:r>
          </a:p>
          <a:p>
            <a:pPr algn="ctr"/>
            <a:r>
              <a:rPr lang="en-US" sz="1800" dirty="0">
                <a:solidFill>
                  <a:schemeClr val="accent1">
                    <a:lumMod val="60000"/>
                    <a:lumOff val="40000"/>
                  </a:schemeClr>
                </a:solidFill>
              </a:rPr>
              <a:t>Jalen Guzman</a:t>
            </a:r>
          </a:p>
          <a:p>
            <a:pPr algn="ctr"/>
            <a:r>
              <a:rPr lang="en-US" sz="1800" dirty="0">
                <a:solidFill>
                  <a:schemeClr val="accent1">
                    <a:lumMod val="60000"/>
                    <a:lumOff val="40000"/>
                  </a:schemeClr>
                </a:solidFill>
              </a:rPr>
              <a:t>Anthony Lewis</a:t>
            </a:r>
          </a:p>
          <a:p>
            <a:pPr algn="ctr"/>
            <a:r>
              <a:rPr lang="en-US" sz="1800" dirty="0">
                <a:solidFill>
                  <a:schemeClr val="accent1">
                    <a:lumMod val="60000"/>
                    <a:lumOff val="40000"/>
                  </a:schemeClr>
                </a:solidFill>
              </a:rPr>
              <a:t>Cindy Sapochetti</a:t>
            </a:r>
          </a:p>
          <a:p>
            <a:pPr algn="ctr"/>
            <a:r>
              <a:rPr lang="en-US" sz="1800" dirty="0">
                <a:solidFill>
                  <a:schemeClr val="accent1">
                    <a:lumMod val="60000"/>
                    <a:lumOff val="40000"/>
                  </a:schemeClr>
                </a:solidFill>
              </a:rPr>
              <a:t>Ryan West</a:t>
            </a:r>
          </a:p>
          <a:p>
            <a:pPr algn="ctr"/>
            <a:r>
              <a:rPr lang="en-US" sz="1800" dirty="0">
                <a:solidFill>
                  <a:schemeClr val="accent1">
                    <a:lumMod val="60000"/>
                    <a:lumOff val="40000"/>
                  </a:schemeClr>
                </a:solidFill>
              </a:rPr>
              <a:t>Matthew Brigham</a:t>
            </a:r>
          </a:p>
          <a:p>
            <a:pPr algn="ctr"/>
            <a:r>
              <a:rPr lang="en-US" sz="1800" dirty="0">
                <a:solidFill>
                  <a:schemeClr val="accent1">
                    <a:lumMod val="60000"/>
                    <a:lumOff val="40000"/>
                  </a:schemeClr>
                </a:solidFill>
              </a:rPr>
              <a:t>Tim Cenna </a:t>
            </a:r>
          </a:p>
          <a:p>
            <a:pPr algn="ctr"/>
            <a:r>
              <a:rPr lang="en-US" sz="1800" dirty="0">
                <a:solidFill>
                  <a:schemeClr val="accent1">
                    <a:lumMod val="60000"/>
                    <a:lumOff val="40000"/>
                  </a:schemeClr>
                </a:solidFill>
              </a:rPr>
              <a:t>Nicholas Rueter</a:t>
            </a:r>
          </a:p>
          <a:p>
            <a:pPr algn="ctr"/>
            <a:r>
              <a:rPr lang="en-US" sz="1800" dirty="0">
                <a:solidFill>
                  <a:schemeClr val="accent1">
                    <a:lumMod val="60000"/>
                    <a:lumOff val="40000"/>
                  </a:schemeClr>
                </a:solidFill>
              </a:rPr>
              <a:t>Adam Allen</a:t>
            </a:r>
          </a:p>
          <a:p>
            <a:pPr algn="ctr"/>
            <a:r>
              <a:rPr lang="en-US" sz="1800" dirty="0">
                <a:solidFill>
                  <a:schemeClr val="accent1">
                    <a:lumMod val="60000"/>
                    <a:lumOff val="40000"/>
                  </a:schemeClr>
                </a:solidFill>
              </a:rPr>
              <a:t>Nadia Firdman</a:t>
            </a:r>
          </a:p>
          <a:p>
            <a:pPr algn="ctr"/>
            <a:r>
              <a:rPr lang="en-US" sz="1800" dirty="0">
                <a:solidFill>
                  <a:schemeClr val="accent1">
                    <a:lumMod val="60000"/>
                    <a:lumOff val="40000"/>
                  </a:schemeClr>
                </a:solidFill>
              </a:rPr>
              <a:t>Dale Deering</a:t>
            </a:r>
          </a:p>
          <a:p>
            <a:pPr algn="ctr"/>
            <a:r>
              <a:rPr lang="en-US" sz="1800" dirty="0">
                <a:solidFill>
                  <a:schemeClr val="accent1">
                    <a:lumMod val="60000"/>
                    <a:lumOff val="40000"/>
                  </a:schemeClr>
                </a:solidFill>
              </a:rPr>
              <a:t>Elias Chbeir</a:t>
            </a:r>
          </a:p>
          <a:p>
            <a:pPr algn="ctr"/>
            <a:r>
              <a:rPr lang="en-US" sz="1800" dirty="0">
                <a:solidFill>
                  <a:schemeClr val="accent1">
                    <a:lumMod val="60000"/>
                    <a:lumOff val="40000"/>
                  </a:schemeClr>
                </a:solidFill>
              </a:rPr>
              <a:t>Isamar Gonzalez Torres</a:t>
            </a:r>
          </a:p>
          <a:p>
            <a:pPr algn="ctr"/>
            <a:r>
              <a:rPr lang="en-US" sz="1800" dirty="0">
                <a:solidFill>
                  <a:schemeClr val="accent1">
                    <a:lumMod val="60000"/>
                    <a:lumOff val="40000"/>
                  </a:schemeClr>
                </a:solidFill>
              </a:rPr>
              <a:t>Derek Fazulak</a:t>
            </a:r>
          </a:p>
          <a:p>
            <a:pPr algn="ctr"/>
            <a:r>
              <a:rPr lang="en-US" sz="1800" dirty="0">
                <a:solidFill>
                  <a:schemeClr val="accent1">
                    <a:lumMod val="60000"/>
                    <a:lumOff val="40000"/>
                  </a:schemeClr>
                </a:solidFill>
              </a:rPr>
              <a:t>Trevor Harkreader</a:t>
            </a:r>
          </a:p>
          <a:p>
            <a:pPr algn="ctr"/>
            <a:r>
              <a:rPr lang="en-US" sz="1800" dirty="0">
                <a:solidFill>
                  <a:schemeClr val="accent1">
                    <a:lumMod val="60000"/>
                    <a:lumOff val="40000"/>
                  </a:schemeClr>
                </a:solidFill>
              </a:rPr>
              <a:t>Danny Reyes</a:t>
            </a:r>
          </a:p>
          <a:p>
            <a:pPr algn="ctr"/>
            <a:r>
              <a:rPr lang="en-US" sz="1800" dirty="0">
                <a:solidFill>
                  <a:schemeClr val="accent1">
                    <a:lumMod val="60000"/>
                    <a:lumOff val="40000"/>
                  </a:schemeClr>
                </a:solidFill>
              </a:rPr>
              <a:t>Kaleaf James</a:t>
            </a:r>
          </a:p>
          <a:p>
            <a:pPr algn="ctr"/>
            <a:r>
              <a:rPr lang="en-US" sz="1800" dirty="0">
                <a:solidFill>
                  <a:schemeClr val="accent1">
                    <a:lumMod val="60000"/>
                    <a:lumOff val="40000"/>
                  </a:schemeClr>
                </a:solidFill>
              </a:rPr>
              <a:t>Xavier Zup</a:t>
            </a:r>
          </a:p>
        </p:txBody>
      </p:sp>
      <p:sp>
        <p:nvSpPr>
          <p:cNvPr id="7" name="Rectangle 6">
            <a:extLst>
              <a:ext uri="{FF2B5EF4-FFF2-40B4-BE49-F238E27FC236}">
                <a16:creationId xmlns:a16="http://schemas.microsoft.com/office/drawing/2014/main" id="{5F6D9F16-8BD8-467F-851B-F28128E2A478}"/>
              </a:ext>
            </a:extLst>
          </p:cNvPr>
          <p:cNvSpPr/>
          <p:nvPr/>
        </p:nvSpPr>
        <p:spPr>
          <a:xfrm>
            <a:off x="4703986" y="533979"/>
            <a:ext cx="2895600" cy="5995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lumMod val="60000"/>
                    <a:lumOff val="40000"/>
                  </a:schemeClr>
                </a:solidFill>
              </a:rPr>
              <a:t>Austin Cade</a:t>
            </a:r>
          </a:p>
          <a:p>
            <a:pPr algn="ctr"/>
            <a:r>
              <a:rPr lang="en-US" sz="1800" dirty="0">
                <a:solidFill>
                  <a:schemeClr val="accent1">
                    <a:lumMod val="60000"/>
                    <a:lumOff val="40000"/>
                  </a:schemeClr>
                </a:solidFill>
              </a:rPr>
              <a:t>Matt Lavigne</a:t>
            </a:r>
          </a:p>
          <a:p>
            <a:pPr algn="ctr"/>
            <a:r>
              <a:rPr lang="en-US" sz="1800" dirty="0">
                <a:solidFill>
                  <a:schemeClr val="accent1">
                    <a:lumMod val="60000"/>
                    <a:lumOff val="40000"/>
                  </a:schemeClr>
                </a:solidFill>
              </a:rPr>
              <a:t>Erica Farmer</a:t>
            </a:r>
          </a:p>
          <a:p>
            <a:pPr algn="ctr"/>
            <a:r>
              <a:rPr lang="en-US" sz="1800" dirty="0">
                <a:solidFill>
                  <a:schemeClr val="accent1">
                    <a:lumMod val="60000"/>
                    <a:lumOff val="40000"/>
                  </a:schemeClr>
                </a:solidFill>
              </a:rPr>
              <a:t>Steve Spence</a:t>
            </a:r>
          </a:p>
          <a:p>
            <a:pPr algn="ctr"/>
            <a:r>
              <a:rPr lang="en-US" sz="1800" dirty="0">
                <a:solidFill>
                  <a:schemeClr val="accent1">
                    <a:lumMod val="60000"/>
                    <a:lumOff val="40000"/>
                  </a:schemeClr>
                </a:solidFill>
              </a:rPr>
              <a:t>Tim Fields</a:t>
            </a:r>
          </a:p>
          <a:p>
            <a:pPr algn="ctr"/>
            <a:r>
              <a:rPr lang="en-US" sz="1800" dirty="0">
                <a:solidFill>
                  <a:schemeClr val="accent1">
                    <a:lumMod val="60000"/>
                    <a:lumOff val="40000"/>
                  </a:schemeClr>
                </a:solidFill>
              </a:rPr>
              <a:t>Sravanthi Villampati</a:t>
            </a:r>
          </a:p>
          <a:p>
            <a:pPr algn="ctr"/>
            <a:r>
              <a:rPr lang="en-US" sz="1800" dirty="0">
                <a:solidFill>
                  <a:schemeClr val="accent1">
                    <a:lumMod val="60000"/>
                    <a:lumOff val="40000"/>
                  </a:schemeClr>
                </a:solidFill>
              </a:rPr>
              <a:t>Erin Jackson</a:t>
            </a:r>
          </a:p>
          <a:p>
            <a:pPr algn="ctr"/>
            <a:r>
              <a:rPr lang="en-US" sz="1800" dirty="0">
                <a:solidFill>
                  <a:schemeClr val="accent1">
                    <a:lumMod val="60000"/>
                    <a:lumOff val="40000"/>
                  </a:schemeClr>
                </a:solidFill>
              </a:rPr>
              <a:t>Jenn Jacobs</a:t>
            </a:r>
          </a:p>
          <a:p>
            <a:pPr algn="ctr"/>
            <a:r>
              <a:rPr lang="en-US" sz="1800" dirty="0">
                <a:solidFill>
                  <a:schemeClr val="accent1">
                    <a:lumMod val="60000"/>
                    <a:lumOff val="40000"/>
                  </a:schemeClr>
                </a:solidFill>
              </a:rPr>
              <a:t>Cody Bookner</a:t>
            </a:r>
          </a:p>
          <a:p>
            <a:pPr algn="ctr"/>
            <a:r>
              <a:rPr lang="en-US" sz="1800" dirty="0">
                <a:solidFill>
                  <a:schemeClr val="accent1">
                    <a:lumMod val="60000"/>
                    <a:lumOff val="40000"/>
                  </a:schemeClr>
                </a:solidFill>
              </a:rPr>
              <a:t>Christina Dixon</a:t>
            </a:r>
          </a:p>
          <a:p>
            <a:pPr algn="ctr"/>
            <a:r>
              <a:rPr lang="en-US" sz="1800" dirty="0">
                <a:solidFill>
                  <a:schemeClr val="accent1">
                    <a:lumMod val="60000"/>
                    <a:lumOff val="40000"/>
                  </a:schemeClr>
                </a:solidFill>
              </a:rPr>
              <a:t>Luke Milligan</a:t>
            </a:r>
          </a:p>
          <a:p>
            <a:pPr algn="ctr"/>
            <a:r>
              <a:rPr lang="en-US" sz="1800" dirty="0">
                <a:solidFill>
                  <a:schemeClr val="accent1">
                    <a:lumMod val="60000"/>
                    <a:lumOff val="40000"/>
                  </a:schemeClr>
                </a:solidFill>
              </a:rPr>
              <a:t>Rick Schulte</a:t>
            </a:r>
          </a:p>
          <a:p>
            <a:pPr algn="ctr"/>
            <a:r>
              <a:rPr lang="en-US" sz="1800" dirty="0">
                <a:solidFill>
                  <a:schemeClr val="accent1">
                    <a:lumMod val="60000"/>
                    <a:lumOff val="40000"/>
                  </a:schemeClr>
                </a:solidFill>
              </a:rPr>
              <a:t>Jonathan Bruno</a:t>
            </a:r>
          </a:p>
          <a:p>
            <a:pPr algn="ctr"/>
            <a:r>
              <a:rPr lang="en-US" sz="1800" dirty="0">
                <a:solidFill>
                  <a:schemeClr val="accent1">
                    <a:lumMod val="60000"/>
                    <a:lumOff val="40000"/>
                  </a:schemeClr>
                </a:solidFill>
              </a:rPr>
              <a:t>Martha Stafford</a:t>
            </a:r>
          </a:p>
          <a:p>
            <a:pPr algn="ctr"/>
            <a:r>
              <a:rPr lang="en-US" sz="1800" dirty="0">
                <a:solidFill>
                  <a:schemeClr val="accent1">
                    <a:lumMod val="60000"/>
                    <a:lumOff val="40000"/>
                  </a:schemeClr>
                </a:solidFill>
              </a:rPr>
              <a:t>Gadi Simchon</a:t>
            </a:r>
          </a:p>
          <a:p>
            <a:pPr algn="ctr"/>
            <a:r>
              <a:rPr lang="en-US" sz="1800" dirty="0">
                <a:solidFill>
                  <a:schemeClr val="accent1">
                    <a:lumMod val="60000"/>
                    <a:lumOff val="40000"/>
                  </a:schemeClr>
                </a:solidFill>
              </a:rPr>
              <a:t>Karen Jensen</a:t>
            </a:r>
          </a:p>
          <a:p>
            <a:pPr algn="ctr"/>
            <a:r>
              <a:rPr lang="en-US" sz="1800" dirty="0">
                <a:solidFill>
                  <a:schemeClr val="accent1">
                    <a:lumMod val="60000"/>
                    <a:lumOff val="40000"/>
                  </a:schemeClr>
                </a:solidFill>
              </a:rPr>
              <a:t>Andres Troya</a:t>
            </a:r>
          </a:p>
          <a:p>
            <a:pPr algn="ctr"/>
            <a:r>
              <a:rPr lang="en-US" sz="1800" dirty="0">
                <a:solidFill>
                  <a:schemeClr val="accent1">
                    <a:lumMod val="60000"/>
                    <a:lumOff val="40000"/>
                  </a:schemeClr>
                </a:solidFill>
              </a:rPr>
              <a:t>Leslie McAllister</a:t>
            </a:r>
          </a:p>
          <a:p>
            <a:pPr algn="ctr"/>
            <a:r>
              <a:rPr lang="en-US" sz="1800" dirty="0">
                <a:solidFill>
                  <a:schemeClr val="accent1">
                    <a:lumMod val="60000"/>
                    <a:lumOff val="40000"/>
                  </a:schemeClr>
                </a:solidFill>
              </a:rPr>
              <a:t>Natalie Semon</a:t>
            </a:r>
          </a:p>
          <a:p>
            <a:pPr algn="ctr"/>
            <a:r>
              <a:rPr lang="en-US" sz="1800" dirty="0">
                <a:solidFill>
                  <a:schemeClr val="accent1">
                    <a:lumMod val="60000"/>
                    <a:lumOff val="40000"/>
                  </a:schemeClr>
                </a:solidFill>
              </a:rPr>
              <a:t>Jess Bertram</a:t>
            </a:r>
          </a:p>
          <a:p>
            <a:pPr algn="ctr"/>
            <a:r>
              <a:rPr lang="en-US" sz="1800" dirty="0">
                <a:solidFill>
                  <a:schemeClr val="accent1">
                    <a:lumMod val="60000"/>
                    <a:lumOff val="40000"/>
                  </a:schemeClr>
                </a:solidFill>
              </a:rPr>
              <a:t>Bailey Ladner</a:t>
            </a:r>
          </a:p>
          <a:p>
            <a:pPr algn="ctr"/>
            <a:r>
              <a:rPr lang="en-US" sz="1800" dirty="0">
                <a:solidFill>
                  <a:schemeClr val="accent1">
                    <a:lumMod val="60000"/>
                    <a:lumOff val="40000"/>
                  </a:schemeClr>
                </a:solidFill>
              </a:rPr>
              <a:t>Tammy Krestel</a:t>
            </a:r>
          </a:p>
          <a:p>
            <a:pPr algn="ctr"/>
            <a:r>
              <a:rPr lang="en-US" sz="1800" dirty="0">
                <a:solidFill>
                  <a:schemeClr val="accent1">
                    <a:lumMod val="60000"/>
                    <a:lumOff val="40000"/>
                  </a:schemeClr>
                </a:solidFill>
              </a:rPr>
              <a:t>Casey Ocasio</a:t>
            </a:r>
          </a:p>
          <a:p>
            <a:pPr algn="ctr"/>
            <a:r>
              <a:rPr lang="en-US" sz="1800" dirty="0">
                <a:solidFill>
                  <a:schemeClr val="accent1">
                    <a:lumMod val="60000"/>
                    <a:lumOff val="40000"/>
                  </a:schemeClr>
                </a:solidFill>
              </a:rPr>
              <a:t>Stephanie Lentz</a:t>
            </a:r>
          </a:p>
          <a:p>
            <a:pPr algn="ctr"/>
            <a:endParaRPr lang="en-US" sz="1800" dirty="0">
              <a:solidFill>
                <a:schemeClr val="accent1">
                  <a:lumMod val="60000"/>
                  <a:lumOff val="40000"/>
                </a:schemeClr>
              </a:solidFill>
            </a:endParaRPr>
          </a:p>
        </p:txBody>
      </p:sp>
      <p:sp>
        <p:nvSpPr>
          <p:cNvPr id="2" name="Title 18">
            <a:extLst>
              <a:ext uri="{FF2B5EF4-FFF2-40B4-BE49-F238E27FC236}">
                <a16:creationId xmlns:a16="http://schemas.microsoft.com/office/drawing/2014/main" id="{CD6CCEAE-9A8F-40E8-AAE4-AD948BF872FB}"/>
              </a:ext>
            </a:extLst>
          </p:cNvPr>
          <p:cNvSpPr txBox="1">
            <a:spLocks/>
          </p:cNvSpPr>
          <p:nvPr/>
        </p:nvSpPr>
        <p:spPr>
          <a:xfrm>
            <a:off x="7389811" y="2746037"/>
            <a:ext cx="4799013" cy="1295400"/>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8000" b="1" dirty="0">
                <a:solidFill>
                  <a:schemeClr val="tx2">
                    <a:lumMod val="40000"/>
                    <a:lumOff val="60000"/>
                  </a:schemeClr>
                </a:solidFill>
                <a:effectLst>
                  <a:outerShdw blurRad="38100" dist="38100" dir="2700000" algn="tl">
                    <a:srgbClr val="000000">
                      <a:alpha val="43137"/>
                    </a:srgbClr>
                  </a:outerShdw>
                </a:effectLst>
              </a:rPr>
              <a:t>Thank you </a:t>
            </a:r>
          </a:p>
        </p:txBody>
      </p:sp>
      <p:cxnSp>
        <p:nvCxnSpPr>
          <p:cNvPr id="8" name="Straight Connector 7">
            <a:extLst>
              <a:ext uri="{FF2B5EF4-FFF2-40B4-BE49-F238E27FC236}">
                <a16:creationId xmlns:a16="http://schemas.microsoft.com/office/drawing/2014/main" id="{6B67CAA6-5D7C-8EF6-DE29-0218594E6EDB}"/>
              </a:ext>
            </a:extLst>
          </p:cNvPr>
          <p:cNvCxnSpPr/>
          <p:nvPr/>
        </p:nvCxnSpPr>
        <p:spPr>
          <a:xfrm>
            <a:off x="7655718" y="2362200"/>
            <a:ext cx="4267200" cy="0"/>
          </a:xfrm>
          <a:prstGeom prst="line">
            <a:avLst/>
          </a:prstGeom>
          <a:ln w="25400">
            <a:solidFill>
              <a:schemeClr val="accent1">
                <a:lumMod val="60000"/>
                <a:lumOff val="40000"/>
              </a:schemeClr>
            </a:solidFill>
          </a:ln>
          <a:effectLst>
            <a:glow rad="63500">
              <a:schemeClr val="accent1">
                <a:satMod val="175000"/>
                <a:alpha val="40000"/>
              </a:schemeClr>
            </a:glow>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Ink 8">
                <a:extLst>
                  <a:ext uri="{FF2B5EF4-FFF2-40B4-BE49-F238E27FC236}">
                    <a16:creationId xmlns:a16="http://schemas.microsoft.com/office/drawing/2014/main" id="{73F1905E-10D4-CC07-579A-5CFAB7DC6C81}"/>
                  </a:ext>
                </a:extLst>
              </p14:cNvPr>
              <p14:cNvContentPartPr/>
              <p14:nvPr/>
            </p14:nvContentPartPr>
            <p14:xfrm>
              <a:off x="7859604" y="1770365"/>
              <a:ext cx="360" cy="360"/>
            </p14:xfrm>
          </p:contentPart>
        </mc:Choice>
        <mc:Fallback xmlns="">
          <p:pic>
            <p:nvPicPr>
              <p:cNvPr id="9" name="Ink 8">
                <a:extLst>
                  <a:ext uri="{FF2B5EF4-FFF2-40B4-BE49-F238E27FC236}">
                    <a16:creationId xmlns:a16="http://schemas.microsoft.com/office/drawing/2014/main" id="{73F1905E-10D4-CC07-579A-5CFAB7DC6C81}"/>
                  </a:ext>
                </a:extLst>
              </p:cNvPr>
              <p:cNvPicPr/>
              <p:nvPr/>
            </p:nvPicPr>
            <p:blipFill>
              <a:blip r:embed="rId4"/>
              <a:stretch>
                <a:fillRect/>
              </a:stretch>
            </p:blipFill>
            <p:spPr>
              <a:xfrm>
                <a:off x="7850964" y="176136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0" name="Ink 9">
                <a:extLst>
                  <a:ext uri="{FF2B5EF4-FFF2-40B4-BE49-F238E27FC236}">
                    <a16:creationId xmlns:a16="http://schemas.microsoft.com/office/drawing/2014/main" id="{0CA10E27-C1CE-55EC-AD3B-C526F54ED6FE}"/>
                  </a:ext>
                </a:extLst>
              </p14:cNvPr>
              <p14:cNvContentPartPr/>
              <p14:nvPr/>
            </p14:nvContentPartPr>
            <p14:xfrm>
              <a:off x="8307084" y="1429805"/>
              <a:ext cx="360" cy="360"/>
            </p14:xfrm>
          </p:contentPart>
        </mc:Choice>
        <mc:Fallback xmlns="">
          <p:pic>
            <p:nvPicPr>
              <p:cNvPr id="10" name="Ink 9">
                <a:extLst>
                  <a:ext uri="{FF2B5EF4-FFF2-40B4-BE49-F238E27FC236}">
                    <a16:creationId xmlns:a16="http://schemas.microsoft.com/office/drawing/2014/main" id="{0CA10E27-C1CE-55EC-AD3B-C526F54ED6FE}"/>
                  </a:ext>
                </a:extLst>
              </p:cNvPr>
              <p:cNvPicPr/>
              <p:nvPr/>
            </p:nvPicPr>
            <p:blipFill>
              <a:blip r:embed="rId6"/>
              <a:stretch>
                <a:fillRect/>
              </a:stretch>
            </p:blipFill>
            <p:spPr>
              <a:xfrm>
                <a:off x="8298444" y="14208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1" name="Ink 10">
                <a:extLst>
                  <a:ext uri="{FF2B5EF4-FFF2-40B4-BE49-F238E27FC236}">
                    <a16:creationId xmlns:a16="http://schemas.microsoft.com/office/drawing/2014/main" id="{F51E16CA-0E22-FD0E-3FB4-E9DEE3316E89}"/>
                  </a:ext>
                </a:extLst>
              </p14:cNvPr>
              <p14:cNvContentPartPr/>
              <p14:nvPr/>
            </p14:nvContentPartPr>
            <p14:xfrm>
              <a:off x="7986324" y="1176725"/>
              <a:ext cx="360" cy="360"/>
            </p14:xfrm>
          </p:contentPart>
        </mc:Choice>
        <mc:Fallback xmlns="">
          <p:pic>
            <p:nvPicPr>
              <p:cNvPr id="11" name="Ink 10">
                <a:extLst>
                  <a:ext uri="{FF2B5EF4-FFF2-40B4-BE49-F238E27FC236}">
                    <a16:creationId xmlns:a16="http://schemas.microsoft.com/office/drawing/2014/main" id="{F51E16CA-0E22-FD0E-3FB4-E9DEE3316E89}"/>
                  </a:ext>
                </a:extLst>
              </p:cNvPr>
              <p:cNvPicPr/>
              <p:nvPr/>
            </p:nvPicPr>
            <p:blipFill>
              <a:blip r:embed="rId8"/>
              <a:stretch>
                <a:fillRect/>
              </a:stretch>
            </p:blipFill>
            <p:spPr>
              <a:xfrm>
                <a:off x="7977324" y="116808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D7313728-6500-889D-87D2-478E9CE57102}"/>
                  </a:ext>
                </a:extLst>
              </p14:cNvPr>
              <p14:cNvContentPartPr/>
              <p14:nvPr/>
            </p14:nvContentPartPr>
            <p14:xfrm>
              <a:off x="9347844" y="1137845"/>
              <a:ext cx="360" cy="360"/>
            </p14:xfrm>
          </p:contentPart>
        </mc:Choice>
        <mc:Fallback xmlns="">
          <p:pic>
            <p:nvPicPr>
              <p:cNvPr id="12" name="Ink 11">
                <a:extLst>
                  <a:ext uri="{FF2B5EF4-FFF2-40B4-BE49-F238E27FC236}">
                    <a16:creationId xmlns:a16="http://schemas.microsoft.com/office/drawing/2014/main" id="{D7313728-6500-889D-87D2-478E9CE57102}"/>
                  </a:ext>
                </a:extLst>
              </p:cNvPr>
              <p:cNvPicPr/>
              <p:nvPr/>
            </p:nvPicPr>
            <p:blipFill>
              <a:blip r:embed="rId10"/>
              <a:stretch>
                <a:fillRect/>
              </a:stretch>
            </p:blipFill>
            <p:spPr>
              <a:xfrm>
                <a:off x="9339204" y="11292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3" name="Ink 12">
                <a:extLst>
                  <a:ext uri="{FF2B5EF4-FFF2-40B4-BE49-F238E27FC236}">
                    <a16:creationId xmlns:a16="http://schemas.microsoft.com/office/drawing/2014/main" id="{99F1B803-B5C5-2DCB-7442-4D2AFBFCE55C}"/>
                  </a:ext>
                </a:extLst>
              </p14:cNvPr>
              <p14:cNvContentPartPr/>
              <p14:nvPr/>
            </p14:nvContentPartPr>
            <p14:xfrm>
              <a:off x="8890644" y="807005"/>
              <a:ext cx="360" cy="360"/>
            </p14:xfrm>
          </p:contentPart>
        </mc:Choice>
        <mc:Fallback xmlns="">
          <p:pic>
            <p:nvPicPr>
              <p:cNvPr id="13" name="Ink 12">
                <a:extLst>
                  <a:ext uri="{FF2B5EF4-FFF2-40B4-BE49-F238E27FC236}">
                    <a16:creationId xmlns:a16="http://schemas.microsoft.com/office/drawing/2014/main" id="{99F1B803-B5C5-2DCB-7442-4D2AFBFCE55C}"/>
                  </a:ext>
                </a:extLst>
              </p:cNvPr>
              <p:cNvPicPr/>
              <p:nvPr/>
            </p:nvPicPr>
            <p:blipFill>
              <a:blip r:embed="rId12"/>
              <a:stretch>
                <a:fillRect/>
              </a:stretch>
            </p:blipFill>
            <p:spPr>
              <a:xfrm>
                <a:off x="8881644" y="7980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A00269E3-F317-924B-A8B9-9DCCE0024517}"/>
                  </a:ext>
                </a:extLst>
              </p14:cNvPr>
              <p14:cNvContentPartPr/>
              <p14:nvPr/>
            </p14:nvContentPartPr>
            <p14:xfrm>
              <a:off x="8988204" y="1380845"/>
              <a:ext cx="360" cy="360"/>
            </p14:xfrm>
          </p:contentPart>
        </mc:Choice>
        <mc:Fallback xmlns="">
          <p:pic>
            <p:nvPicPr>
              <p:cNvPr id="14" name="Ink 13">
                <a:extLst>
                  <a:ext uri="{FF2B5EF4-FFF2-40B4-BE49-F238E27FC236}">
                    <a16:creationId xmlns:a16="http://schemas.microsoft.com/office/drawing/2014/main" id="{A00269E3-F317-924B-A8B9-9DCCE0024517}"/>
                  </a:ext>
                </a:extLst>
              </p:cNvPr>
              <p:cNvPicPr/>
              <p:nvPr/>
            </p:nvPicPr>
            <p:blipFill>
              <a:blip r:embed="rId14"/>
              <a:stretch>
                <a:fillRect/>
              </a:stretch>
            </p:blipFill>
            <p:spPr>
              <a:xfrm>
                <a:off x="8979204" y="13722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5" name="Ink 14">
                <a:extLst>
                  <a:ext uri="{FF2B5EF4-FFF2-40B4-BE49-F238E27FC236}">
                    <a16:creationId xmlns:a16="http://schemas.microsoft.com/office/drawing/2014/main" id="{1E7E77F5-5ED2-F4B9-1DB6-F54AC18B9D2E}"/>
                  </a:ext>
                </a:extLst>
              </p14:cNvPr>
              <p14:cNvContentPartPr/>
              <p14:nvPr/>
            </p14:nvContentPartPr>
            <p14:xfrm>
              <a:off x="8997564" y="1877285"/>
              <a:ext cx="360" cy="360"/>
            </p14:xfrm>
          </p:contentPart>
        </mc:Choice>
        <mc:Fallback xmlns="">
          <p:pic>
            <p:nvPicPr>
              <p:cNvPr id="15" name="Ink 14">
                <a:extLst>
                  <a:ext uri="{FF2B5EF4-FFF2-40B4-BE49-F238E27FC236}">
                    <a16:creationId xmlns:a16="http://schemas.microsoft.com/office/drawing/2014/main" id="{1E7E77F5-5ED2-F4B9-1DB6-F54AC18B9D2E}"/>
                  </a:ext>
                </a:extLst>
              </p:cNvPr>
              <p:cNvPicPr/>
              <p:nvPr/>
            </p:nvPicPr>
            <p:blipFill>
              <a:blip r:embed="rId16"/>
              <a:stretch>
                <a:fillRect/>
              </a:stretch>
            </p:blipFill>
            <p:spPr>
              <a:xfrm>
                <a:off x="8988924" y="186828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6" name="Ink 15">
                <a:extLst>
                  <a:ext uri="{FF2B5EF4-FFF2-40B4-BE49-F238E27FC236}">
                    <a16:creationId xmlns:a16="http://schemas.microsoft.com/office/drawing/2014/main" id="{6F288838-F436-6178-A24A-5E60C6687EE4}"/>
                  </a:ext>
                </a:extLst>
              </p14:cNvPr>
              <p14:cNvContentPartPr/>
              <p14:nvPr/>
            </p14:nvContentPartPr>
            <p14:xfrm>
              <a:off x="9756444" y="1877285"/>
              <a:ext cx="360" cy="360"/>
            </p14:xfrm>
          </p:contentPart>
        </mc:Choice>
        <mc:Fallback xmlns="">
          <p:pic>
            <p:nvPicPr>
              <p:cNvPr id="16" name="Ink 15">
                <a:extLst>
                  <a:ext uri="{FF2B5EF4-FFF2-40B4-BE49-F238E27FC236}">
                    <a16:creationId xmlns:a16="http://schemas.microsoft.com/office/drawing/2014/main" id="{6F288838-F436-6178-A24A-5E60C6687EE4}"/>
                  </a:ext>
                </a:extLst>
              </p:cNvPr>
              <p:cNvPicPr/>
              <p:nvPr/>
            </p:nvPicPr>
            <p:blipFill>
              <a:blip r:embed="rId18"/>
              <a:stretch>
                <a:fillRect/>
              </a:stretch>
            </p:blipFill>
            <p:spPr>
              <a:xfrm>
                <a:off x="9747804" y="186828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7" name="Ink 16">
                <a:extLst>
                  <a:ext uri="{FF2B5EF4-FFF2-40B4-BE49-F238E27FC236}">
                    <a16:creationId xmlns:a16="http://schemas.microsoft.com/office/drawing/2014/main" id="{DC1D2331-45EE-D6A9-1745-D10FACFF046F}"/>
                  </a:ext>
                </a:extLst>
              </p14:cNvPr>
              <p14:cNvContentPartPr/>
              <p14:nvPr/>
            </p14:nvContentPartPr>
            <p14:xfrm>
              <a:off x="9610644" y="1585325"/>
              <a:ext cx="360" cy="360"/>
            </p14:xfrm>
          </p:contentPart>
        </mc:Choice>
        <mc:Fallback xmlns="">
          <p:pic>
            <p:nvPicPr>
              <p:cNvPr id="17" name="Ink 16">
                <a:extLst>
                  <a:ext uri="{FF2B5EF4-FFF2-40B4-BE49-F238E27FC236}">
                    <a16:creationId xmlns:a16="http://schemas.microsoft.com/office/drawing/2014/main" id="{DC1D2331-45EE-D6A9-1745-D10FACFF046F}"/>
                  </a:ext>
                </a:extLst>
              </p:cNvPr>
              <p:cNvPicPr/>
              <p:nvPr/>
            </p:nvPicPr>
            <p:blipFill>
              <a:blip r:embed="rId20"/>
              <a:stretch>
                <a:fillRect/>
              </a:stretch>
            </p:blipFill>
            <p:spPr>
              <a:xfrm>
                <a:off x="9601644" y="157632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8" name="Ink 17">
                <a:extLst>
                  <a:ext uri="{FF2B5EF4-FFF2-40B4-BE49-F238E27FC236}">
                    <a16:creationId xmlns:a16="http://schemas.microsoft.com/office/drawing/2014/main" id="{A46E80B9-5009-941E-4291-2AEC31F0F087}"/>
                  </a:ext>
                </a:extLst>
              </p14:cNvPr>
              <p14:cNvContentPartPr/>
              <p14:nvPr/>
            </p14:nvContentPartPr>
            <p14:xfrm>
              <a:off x="10388964" y="1575245"/>
              <a:ext cx="360" cy="360"/>
            </p14:xfrm>
          </p:contentPart>
        </mc:Choice>
        <mc:Fallback xmlns="">
          <p:pic>
            <p:nvPicPr>
              <p:cNvPr id="18" name="Ink 17">
                <a:extLst>
                  <a:ext uri="{FF2B5EF4-FFF2-40B4-BE49-F238E27FC236}">
                    <a16:creationId xmlns:a16="http://schemas.microsoft.com/office/drawing/2014/main" id="{A46E80B9-5009-941E-4291-2AEC31F0F087}"/>
                  </a:ext>
                </a:extLst>
              </p:cNvPr>
              <p:cNvPicPr/>
              <p:nvPr/>
            </p:nvPicPr>
            <p:blipFill>
              <a:blip r:embed="rId22"/>
              <a:stretch>
                <a:fillRect/>
              </a:stretch>
            </p:blipFill>
            <p:spPr>
              <a:xfrm>
                <a:off x="10379964" y="15666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9" name="Ink 18">
                <a:extLst>
                  <a:ext uri="{FF2B5EF4-FFF2-40B4-BE49-F238E27FC236}">
                    <a16:creationId xmlns:a16="http://schemas.microsoft.com/office/drawing/2014/main" id="{EA5C3556-C2F1-1BC8-296C-83BDEDE8D633}"/>
                  </a:ext>
                </a:extLst>
              </p14:cNvPr>
              <p14:cNvContentPartPr/>
              <p14:nvPr/>
            </p14:nvContentPartPr>
            <p14:xfrm>
              <a:off x="10165044" y="1283645"/>
              <a:ext cx="360" cy="360"/>
            </p14:xfrm>
          </p:contentPart>
        </mc:Choice>
        <mc:Fallback xmlns="">
          <p:pic>
            <p:nvPicPr>
              <p:cNvPr id="19" name="Ink 18">
                <a:extLst>
                  <a:ext uri="{FF2B5EF4-FFF2-40B4-BE49-F238E27FC236}">
                    <a16:creationId xmlns:a16="http://schemas.microsoft.com/office/drawing/2014/main" id="{EA5C3556-C2F1-1BC8-296C-83BDEDE8D633}"/>
                  </a:ext>
                </a:extLst>
              </p:cNvPr>
              <p:cNvPicPr/>
              <p:nvPr/>
            </p:nvPicPr>
            <p:blipFill>
              <a:blip r:embed="rId24"/>
              <a:stretch>
                <a:fillRect/>
              </a:stretch>
            </p:blipFill>
            <p:spPr>
              <a:xfrm>
                <a:off x="10156044" y="12750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0" name="Ink 19">
                <a:extLst>
                  <a:ext uri="{FF2B5EF4-FFF2-40B4-BE49-F238E27FC236}">
                    <a16:creationId xmlns:a16="http://schemas.microsoft.com/office/drawing/2014/main" id="{1AA5CA1F-8A54-2FE4-1A43-F265B18CF8EB}"/>
                  </a:ext>
                </a:extLst>
              </p14:cNvPr>
              <p14:cNvContentPartPr/>
              <p14:nvPr/>
            </p14:nvContentPartPr>
            <p14:xfrm>
              <a:off x="10631964" y="972245"/>
              <a:ext cx="360" cy="360"/>
            </p14:xfrm>
          </p:contentPart>
        </mc:Choice>
        <mc:Fallback xmlns="">
          <p:pic>
            <p:nvPicPr>
              <p:cNvPr id="20" name="Ink 19">
                <a:extLst>
                  <a:ext uri="{FF2B5EF4-FFF2-40B4-BE49-F238E27FC236}">
                    <a16:creationId xmlns:a16="http://schemas.microsoft.com/office/drawing/2014/main" id="{1AA5CA1F-8A54-2FE4-1A43-F265B18CF8EB}"/>
                  </a:ext>
                </a:extLst>
              </p:cNvPr>
              <p:cNvPicPr/>
              <p:nvPr/>
            </p:nvPicPr>
            <p:blipFill>
              <a:blip r:embed="rId26"/>
              <a:stretch>
                <a:fillRect/>
              </a:stretch>
            </p:blipFill>
            <p:spPr>
              <a:xfrm>
                <a:off x="10622964" y="96360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21" name="Ink 20">
                <a:extLst>
                  <a:ext uri="{FF2B5EF4-FFF2-40B4-BE49-F238E27FC236}">
                    <a16:creationId xmlns:a16="http://schemas.microsoft.com/office/drawing/2014/main" id="{8368A8D4-3407-C4D2-C9E4-3A3B5155F50E}"/>
                  </a:ext>
                </a:extLst>
              </p14:cNvPr>
              <p14:cNvContentPartPr/>
              <p14:nvPr/>
            </p14:nvContentPartPr>
            <p14:xfrm>
              <a:off x="10281684" y="816725"/>
              <a:ext cx="360" cy="360"/>
            </p14:xfrm>
          </p:contentPart>
        </mc:Choice>
        <mc:Fallback xmlns="">
          <p:pic>
            <p:nvPicPr>
              <p:cNvPr id="21" name="Ink 20">
                <a:extLst>
                  <a:ext uri="{FF2B5EF4-FFF2-40B4-BE49-F238E27FC236}">
                    <a16:creationId xmlns:a16="http://schemas.microsoft.com/office/drawing/2014/main" id="{8368A8D4-3407-C4D2-C9E4-3A3B5155F50E}"/>
                  </a:ext>
                </a:extLst>
              </p:cNvPr>
              <p:cNvPicPr/>
              <p:nvPr/>
            </p:nvPicPr>
            <p:blipFill>
              <a:blip r:embed="rId28"/>
              <a:stretch>
                <a:fillRect/>
              </a:stretch>
            </p:blipFill>
            <p:spPr>
              <a:xfrm>
                <a:off x="10273044" y="80808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2" name="Ink 21">
                <a:extLst>
                  <a:ext uri="{FF2B5EF4-FFF2-40B4-BE49-F238E27FC236}">
                    <a16:creationId xmlns:a16="http://schemas.microsoft.com/office/drawing/2014/main" id="{05452D93-F8A4-003A-0563-8B4EEACC849D}"/>
                  </a:ext>
                </a:extLst>
              </p14:cNvPr>
              <p14:cNvContentPartPr/>
              <p14:nvPr/>
            </p14:nvContentPartPr>
            <p14:xfrm>
              <a:off x="10097004" y="398405"/>
              <a:ext cx="360" cy="360"/>
            </p14:xfrm>
          </p:contentPart>
        </mc:Choice>
        <mc:Fallback xmlns="">
          <p:pic>
            <p:nvPicPr>
              <p:cNvPr id="22" name="Ink 21">
                <a:extLst>
                  <a:ext uri="{FF2B5EF4-FFF2-40B4-BE49-F238E27FC236}">
                    <a16:creationId xmlns:a16="http://schemas.microsoft.com/office/drawing/2014/main" id="{05452D93-F8A4-003A-0563-8B4EEACC849D}"/>
                  </a:ext>
                </a:extLst>
              </p:cNvPr>
              <p:cNvPicPr/>
              <p:nvPr/>
            </p:nvPicPr>
            <p:blipFill>
              <a:blip r:embed="rId30"/>
              <a:stretch>
                <a:fillRect/>
              </a:stretch>
            </p:blipFill>
            <p:spPr>
              <a:xfrm>
                <a:off x="10088004" y="38976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3" name="Ink 22">
                <a:extLst>
                  <a:ext uri="{FF2B5EF4-FFF2-40B4-BE49-F238E27FC236}">
                    <a16:creationId xmlns:a16="http://schemas.microsoft.com/office/drawing/2014/main" id="{6F396A31-8F47-475D-0E27-F165B127945F}"/>
                  </a:ext>
                </a:extLst>
              </p14:cNvPr>
              <p14:cNvContentPartPr/>
              <p14:nvPr/>
            </p14:nvContentPartPr>
            <p14:xfrm>
              <a:off x="9658884" y="768125"/>
              <a:ext cx="360" cy="360"/>
            </p14:xfrm>
          </p:contentPart>
        </mc:Choice>
        <mc:Fallback xmlns="">
          <p:pic>
            <p:nvPicPr>
              <p:cNvPr id="23" name="Ink 22">
                <a:extLst>
                  <a:ext uri="{FF2B5EF4-FFF2-40B4-BE49-F238E27FC236}">
                    <a16:creationId xmlns:a16="http://schemas.microsoft.com/office/drawing/2014/main" id="{6F396A31-8F47-475D-0E27-F165B127945F}"/>
                  </a:ext>
                </a:extLst>
              </p:cNvPr>
              <p:cNvPicPr/>
              <p:nvPr/>
            </p:nvPicPr>
            <p:blipFill>
              <a:blip r:embed="rId32"/>
              <a:stretch>
                <a:fillRect/>
              </a:stretch>
            </p:blipFill>
            <p:spPr>
              <a:xfrm>
                <a:off x="9650244" y="759125"/>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4" name="Ink 23">
                <a:extLst>
                  <a:ext uri="{FF2B5EF4-FFF2-40B4-BE49-F238E27FC236}">
                    <a16:creationId xmlns:a16="http://schemas.microsoft.com/office/drawing/2014/main" id="{4FD4C401-AA92-4C35-52FB-78A2BE059E42}"/>
                  </a:ext>
                </a:extLst>
              </p14:cNvPr>
              <p14:cNvContentPartPr/>
              <p14:nvPr/>
            </p14:nvContentPartPr>
            <p14:xfrm>
              <a:off x="8774004" y="515045"/>
              <a:ext cx="360" cy="360"/>
            </p14:xfrm>
          </p:contentPart>
        </mc:Choice>
        <mc:Fallback xmlns="">
          <p:pic>
            <p:nvPicPr>
              <p:cNvPr id="24" name="Ink 23">
                <a:extLst>
                  <a:ext uri="{FF2B5EF4-FFF2-40B4-BE49-F238E27FC236}">
                    <a16:creationId xmlns:a16="http://schemas.microsoft.com/office/drawing/2014/main" id="{4FD4C401-AA92-4C35-52FB-78A2BE059E42}"/>
                  </a:ext>
                </a:extLst>
              </p:cNvPr>
              <p:cNvPicPr/>
              <p:nvPr/>
            </p:nvPicPr>
            <p:blipFill>
              <a:blip r:embed="rId34"/>
              <a:stretch>
                <a:fillRect/>
              </a:stretch>
            </p:blipFill>
            <p:spPr>
              <a:xfrm>
                <a:off x="8765364" y="506045"/>
                <a:ext cx="18000" cy="18000"/>
              </a:xfrm>
              <a:prstGeom prst="rect">
                <a:avLst/>
              </a:prstGeom>
            </p:spPr>
          </p:pic>
        </mc:Fallback>
      </mc:AlternateContent>
      <p:pic>
        <p:nvPicPr>
          <p:cNvPr id="1041" name="Picture 1040">
            <a:extLst>
              <a:ext uri="{FF2B5EF4-FFF2-40B4-BE49-F238E27FC236}">
                <a16:creationId xmlns:a16="http://schemas.microsoft.com/office/drawing/2014/main" id="{B66958B3-C3EA-36F2-DA0C-6C9B1BC9FB54}"/>
              </a:ext>
            </a:extLst>
          </p:cNvPr>
          <p:cNvPicPr>
            <a:picLocks noChangeAspect="1"/>
          </p:cNvPicPr>
          <p:nvPr/>
        </p:nvPicPr>
        <p:blipFill>
          <a:blip r:embed="rId35">
            <a:extLst>
              <a:ext uri="{BEBA8EAE-BF5A-486C-A8C5-ECC9F3942E4B}">
                <a14:imgProps xmlns:a14="http://schemas.microsoft.com/office/drawing/2010/main">
                  <a14:imgLayer r:embed="rId36">
                    <a14:imgEffect>
                      <a14:sharpenSoften amount="-50000"/>
                    </a14:imgEffect>
                  </a14:imgLayer>
                </a14:imgProps>
              </a:ext>
            </a:extLst>
          </a:blip>
          <a:stretch>
            <a:fillRect/>
          </a:stretch>
        </p:blipFill>
        <p:spPr>
          <a:xfrm>
            <a:off x="7599812" y="88562"/>
            <a:ext cx="3905250" cy="2047875"/>
          </a:xfrm>
          <a:prstGeom prst="rect">
            <a:avLst/>
          </a:prstGeom>
        </p:spPr>
      </p:pic>
      <p:pic>
        <p:nvPicPr>
          <p:cNvPr id="1044" name="Picture 10" descr="100+] 3d Fire Wallpapers | Wallpapers.com">
            <a:extLst>
              <a:ext uri="{FF2B5EF4-FFF2-40B4-BE49-F238E27FC236}">
                <a16:creationId xmlns:a16="http://schemas.microsoft.com/office/drawing/2014/main" id="{BBD27DA5-1440-F122-DDBD-1A8AADBF2BD9}"/>
              </a:ext>
            </a:extLst>
          </p:cNvPr>
          <p:cNvPicPr>
            <a:picLocks noChangeAspect="1" noChangeArrowheads="1"/>
          </p:cNvPicPr>
          <p:nvPr/>
        </p:nvPicPr>
        <p:blipFill>
          <a:blip r:embed="rId37">
            <a:clrChange>
              <a:clrFrom>
                <a:srgbClr val="0A0000"/>
              </a:clrFrom>
              <a:clrTo>
                <a:srgbClr val="0A0000">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680987" y="4413924"/>
            <a:ext cx="4216659" cy="160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E3B9CE-67F4-6706-3617-C91D7A5F4CA5}"/>
              </a:ext>
            </a:extLst>
          </p:cNvPr>
          <p:cNvSpPr txBox="1"/>
          <p:nvPr/>
        </p:nvSpPr>
        <p:spPr>
          <a:xfrm>
            <a:off x="8165301" y="475397"/>
            <a:ext cx="3518825" cy="1600438"/>
          </a:xfrm>
          <a:prstGeom prst="rect">
            <a:avLst/>
          </a:prstGeom>
          <a:noFill/>
        </p:spPr>
        <p:txBody>
          <a:bodyPr wrap="square" rtlCol="0">
            <a:spAutoFit/>
          </a:bodyPr>
          <a:lstStyle/>
          <a:p>
            <a:r>
              <a:rPr lang="en-US" sz="1400" dirty="0">
                <a:solidFill>
                  <a:schemeClr val="bg1"/>
                </a:solidFill>
              </a:rPr>
              <a:t>For I know the plans I have for you declares the Lord. Plans to prosper you and not to harm you. Plans to give you hope and a future. Jeremiah 29:11</a:t>
            </a:r>
          </a:p>
          <a:p>
            <a:endParaRPr lang="en-US" sz="1400" dirty="0">
              <a:solidFill>
                <a:schemeClr val="bg1"/>
              </a:solidFill>
            </a:endParaRPr>
          </a:p>
          <a:p>
            <a:r>
              <a:rPr lang="en-US" sz="1400" dirty="0">
                <a:solidFill>
                  <a:schemeClr val="bg1"/>
                </a:solidFill>
              </a:rPr>
              <a:t>                                      Love you Joe, Devin,                            	             Olivia, &amp; Noah</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5175316-75B1-ACBB-BF8C-78CBF579B574}"/>
              </a:ext>
              <a:ext uri="{C183D7F6-B498-43B3-948B-1728B52AA6E4}">
                <adec:decorative xmlns:adec="http://schemas.microsoft.com/office/drawing/2017/decorative" val="1"/>
              </a:ext>
            </a:extLst>
          </p:cNvPr>
          <p:cNvSpPr/>
          <p:nvPr/>
        </p:nvSpPr>
        <p:spPr>
          <a:xfrm>
            <a:off x="7620941" y="957796"/>
            <a:ext cx="4112271" cy="4147604"/>
          </a:xfrm>
          <a:prstGeom prst="ellipse">
            <a:avLst/>
          </a:prstGeom>
          <a:noFill/>
          <a:ln w="28575">
            <a:gradFill>
              <a:gsLst>
                <a:gs pos="3000">
                  <a:schemeClr val="accent1">
                    <a:lumMod val="75000"/>
                  </a:schemeClr>
                </a:gs>
                <a:gs pos="87000">
                  <a:schemeClr val="accent1">
                    <a:lumMod val="45000"/>
                    <a:lumOff val="55000"/>
                  </a:schemeClr>
                </a:gs>
                <a:gs pos="35000">
                  <a:schemeClr val="accent1">
                    <a:lumMod val="40000"/>
                    <a:lumOff val="60000"/>
                  </a:schemeClr>
                </a:gs>
                <a:gs pos="62000">
                  <a:schemeClr val="accent1">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itle 12"/>
          <p:cNvSpPr>
            <a:spLocks noGrp="1"/>
          </p:cNvSpPr>
          <p:nvPr>
            <p:ph type="title"/>
          </p:nvPr>
        </p:nvSpPr>
        <p:spPr>
          <a:xfrm>
            <a:off x="934743" y="805742"/>
            <a:ext cx="2799176" cy="938279"/>
          </a:xfrm>
        </p:spPr>
        <p:txBody>
          <a:bodyPr/>
          <a:lstStyle/>
          <a:p>
            <a:r>
              <a:rPr lang="en-US" b="1" dirty="0">
                <a:effectLst>
                  <a:outerShdw blurRad="38100" dist="38100" dir="2700000" algn="tl">
                    <a:srgbClr val="000000">
                      <a:alpha val="43137"/>
                    </a:srgbClr>
                  </a:outerShdw>
                </a:effectLst>
              </a:rPr>
              <a:t>Overview</a:t>
            </a:r>
          </a:p>
        </p:txBody>
      </p:sp>
      <p:sp>
        <p:nvSpPr>
          <p:cNvPr id="14" name="Content Placeholder 13"/>
          <p:cNvSpPr>
            <a:spLocks noGrp="1"/>
          </p:cNvSpPr>
          <p:nvPr>
            <p:ph idx="1"/>
          </p:nvPr>
        </p:nvSpPr>
        <p:spPr>
          <a:xfrm>
            <a:off x="934742" y="2203668"/>
            <a:ext cx="5481898" cy="2450664"/>
          </a:xfrm>
        </p:spPr>
        <p:txBody>
          <a:bodyPr>
            <a:normAutofit/>
          </a:bodyPr>
          <a:lstStyle/>
          <a:p>
            <a:pPr marL="0" marR="0" indent="0">
              <a:spcBef>
                <a:spcPts val="0"/>
              </a:spcBef>
              <a:spcAft>
                <a:spcPts val="0"/>
              </a:spcAft>
              <a:buNone/>
            </a:pPr>
            <a:r>
              <a:rPr lang="en-US" sz="2400" b="1" dirty="0">
                <a:effectLst>
                  <a:outerShdw blurRad="38100" dist="38100" dir="2700000" algn="tl">
                    <a:srgbClr val="000000">
                      <a:alpha val="43137"/>
                    </a:srgbClr>
                  </a:outerShdw>
                </a:effectLst>
                <a:latin typeface="Segoe UI" panose="020B0502040204020203" pitchFamily="34" charset="0"/>
              </a:rPr>
              <a:t>State Comparison Analysis: </a:t>
            </a:r>
            <a:r>
              <a:rPr lang="en-US" sz="2000" dirty="0">
                <a:effectLst/>
                <a:latin typeface="Calibri" panose="020F0502020204030204" pitchFamily="34" charset="0"/>
              </a:rPr>
              <a:t>Select two states to analyze and compare the available metrics about that state.  Delve into a more detailed analysis using the provided tables. </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endParaRPr lang="en-US" sz="2000" dirty="0">
              <a:effectLst/>
              <a:latin typeface="Calibri" panose="020F0502020204030204" pitchFamily="34" charset="0"/>
            </a:endParaRPr>
          </a:p>
          <a:p>
            <a:pPr marL="0" marR="0" indent="0">
              <a:spcBef>
                <a:spcPts val="0"/>
              </a:spcBef>
              <a:spcAft>
                <a:spcPts val="0"/>
              </a:spcAft>
              <a:buNone/>
            </a:pPr>
            <a:r>
              <a:rPr lang="en-US" sz="2000" dirty="0">
                <a:effectLst/>
                <a:latin typeface="Calibri" panose="020F0502020204030204" pitchFamily="34" charset="0"/>
              </a:rPr>
              <a:t>Greg Walker</a:t>
            </a:r>
          </a:p>
        </p:txBody>
      </p:sp>
      <p:pic>
        <p:nvPicPr>
          <p:cNvPr id="2" name="Picture Placeholder 115" descr="A city with a monument and buildings">
            <a:extLst>
              <a:ext uri="{FF2B5EF4-FFF2-40B4-BE49-F238E27FC236}">
                <a16:creationId xmlns:a16="http://schemas.microsoft.com/office/drawing/2014/main" id="{C17A5C36-2ADF-3100-5DC1-643DF5A04836}"/>
              </a:ext>
              <a:ext uri="{C183D7F6-B498-43B3-948B-1728B52AA6E4}">
                <adec:decorative xmlns:adec="http://schemas.microsoft.com/office/drawing/2017/decorative" val="0"/>
              </a:ext>
            </a:extLst>
          </p:cNvPr>
          <p:cNvPicPr>
            <a:picLocks noChangeAspect="1"/>
          </p:cNvPicPr>
          <p:nvPr/>
        </p:nvPicPr>
        <p:blipFill>
          <a:blip r:embed="rId3">
            <a:extLst>
              <a:ext uri="{837473B0-CC2E-450A-ABE3-18F120FF3D39}">
                <a1611:picAttrSrcUrl xmlns:a1611="http://schemas.microsoft.com/office/drawing/2016/11/main" r:id="rId4"/>
              </a:ext>
            </a:extLst>
          </a:blip>
          <a:srcRect l="16055" r="16055"/>
          <a:stretch/>
        </p:blipFill>
        <p:spPr>
          <a:xfrm>
            <a:off x="6627812" y="381000"/>
            <a:ext cx="2799175" cy="2748740"/>
          </a:xfrm>
          <a:prstGeom prst="ellipse">
            <a:avLst/>
          </a:prstGeom>
          <a:ln w="38100">
            <a:solidFill>
              <a:schemeClr val="accent1"/>
            </a:solidFill>
          </a:ln>
        </p:spPr>
      </p:pic>
      <p:pic>
        <p:nvPicPr>
          <p:cNvPr id="3" name="Picture Placeholder 115" descr="A city skyline with a river and a city in the background">
            <a:extLst>
              <a:ext uri="{FF2B5EF4-FFF2-40B4-BE49-F238E27FC236}">
                <a16:creationId xmlns:a16="http://schemas.microsoft.com/office/drawing/2014/main" id="{BC1A1F11-2359-87DF-E61A-A287E0903421}"/>
              </a:ext>
            </a:extLst>
          </p:cNvPr>
          <p:cNvPicPr>
            <a:picLocks noChangeAspect="1"/>
          </p:cNvPicPr>
          <p:nvPr/>
        </p:nvPicPr>
        <p:blipFill>
          <a:blip r:embed="rId5">
            <a:extLst>
              <a:ext uri="{837473B0-CC2E-450A-ABE3-18F120FF3D39}">
                <a1611:picAttrSrcUrl xmlns:a1611="http://schemas.microsoft.com/office/drawing/2016/11/main" r:id="rId6"/>
              </a:ext>
            </a:extLst>
          </a:blip>
          <a:srcRect/>
          <a:stretch/>
        </p:blipFill>
        <p:spPr>
          <a:xfrm>
            <a:off x="9190253" y="3613118"/>
            <a:ext cx="2799176" cy="2748741"/>
          </a:xfrm>
          <a:prstGeom prst="ellipse">
            <a:avLst/>
          </a:prstGeom>
          <a:ln w="38100">
            <a:solidFill>
              <a:schemeClr val="accent1"/>
            </a:solidFill>
          </a:ln>
        </p:spPr>
      </p:pic>
      <p:sp>
        <p:nvSpPr>
          <p:cNvPr id="4" name="Text Placeholder 25">
            <a:extLst>
              <a:ext uri="{FF2B5EF4-FFF2-40B4-BE49-F238E27FC236}">
                <a16:creationId xmlns:a16="http://schemas.microsoft.com/office/drawing/2014/main" id="{019F074D-BE16-535E-5556-69411EA23872}"/>
              </a:ext>
            </a:extLst>
          </p:cNvPr>
          <p:cNvSpPr txBox="1">
            <a:spLocks/>
          </p:cNvSpPr>
          <p:nvPr/>
        </p:nvSpPr>
        <p:spPr>
          <a:xfrm>
            <a:off x="1464654" y="5056493"/>
            <a:ext cx="4020158" cy="430395"/>
          </a:xfrm>
          <a:prstGeom prst="rect">
            <a:avLst/>
          </a:prstGeom>
        </p:spPr>
        <p:txBody>
          <a:bodyPr/>
          <a:lstStyle>
            <a:lvl1pPr marL="0" indent="0" algn="l" defTabSz="914400" rtl="0" eaLnBrk="1" latinLnBrk="0" hangingPunct="1">
              <a:lnSpc>
                <a:spcPct val="150000"/>
              </a:lnSpc>
              <a:spcBef>
                <a:spcPts val="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accent1">
                    <a:lumMod val="25000"/>
                    <a:lumOff val="75000"/>
                  </a:schemeClr>
                </a:solidFill>
              </a:rPr>
              <a:t>Indiana: Population 6.833 Million </a:t>
            </a:r>
          </a:p>
        </p:txBody>
      </p:sp>
      <p:sp>
        <p:nvSpPr>
          <p:cNvPr id="5" name="Text Placeholder 25">
            <a:extLst>
              <a:ext uri="{FF2B5EF4-FFF2-40B4-BE49-F238E27FC236}">
                <a16:creationId xmlns:a16="http://schemas.microsoft.com/office/drawing/2014/main" id="{C0A25077-964F-F506-90AC-9BF4A2FC9F40}"/>
              </a:ext>
            </a:extLst>
          </p:cNvPr>
          <p:cNvSpPr txBox="1">
            <a:spLocks/>
          </p:cNvSpPr>
          <p:nvPr/>
        </p:nvSpPr>
        <p:spPr>
          <a:xfrm>
            <a:off x="1293418" y="5791200"/>
            <a:ext cx="4020158" cy="430395"/>
          </a:xfrm>
          <a:prstGeom prst="rect">
            <a:avLst/>
          </a:prstGeom>
        </p:spPr>
        <p:txBody>
          <a:bodyPr/>
          <a:lstStyle>
            <a:lvl1pPr marL="0" indent="0" algn="l" defTabSz="914400" rtl="0" eaLnBrk="1" latinLnBrk="0" hangingPunct="1">
              <a:lnSpc>
                <a:spcPct val="150000"/>
              </a:lnSpc>
              <a:spcBef>
                <a:spcPts val="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accent1">
                    <a:lumMod val="25000"/>
                    <a:lumOff val="75000"/>
                  </a:schemeClr>
                </a:solidFill>
              </a:rPr>
              <a:t>Tennessee: Population 7.051 Million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79067DC-37E4-2A4F-D1C7-1093633216E2}"/>
              </a:ext>
              <a:ext uri="{C183D7F6-B498-43B3-948B-1728B52AA6E4}">
                <adec:decorative xmlns:adec="http://schemas.microsoft.com/office/drawing/2017/decorative" val="1"/>
              </a:ext>
            </a:extLst>
          </p:cNvPr>
          <p:cNvCxnSpPr>
            <a:cxnSpLocks/>
          </p:cNvCxnSpPr>
          <p:nvPr/>
        </p:nvCxnSpPr>
        <p:spPr>
          <a:xfrm flipV="1">
            <a:off x="1903412" y="3380893"/>
            <a:ext cx="8265990" cy="42198"/>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Title 48">
            <a:extLst>
              <a:ext uri="{FF2B5EF4-FFF2-40B4-BE49-F238E27FC236}">
                <a16:creationId xmlns:a16="http://schemas.microsoft.com/office/drawing/2014/main" id="{5FF77207-4ACA-C2E9-1062-4BAF92ED425E}"/>
              </a:ext>
            </a:extLst>
          </p:cNvPr>
          <p:cNvSpPr>
            <a:spLocks noGrp="1"/>
          </p:cNvSpPr>
          <p:nvPr>
            <p:ph type="title"/>
          </p:nvPr>
        </p:nvSpPr>
        <p:spPr>
          <a:xfrm>
            <a:off x="1166480" y="1219200"/>
            <a:ext cx="9988410" cy="580030"/>
          </a:xfrm>
        </p:spPr>
        <p:txBody>
          <a:bodyPr>
            <a:noAutofit/>
          </a:bodyPr>
          <a:lstStyle/>
          <a:p>
            <a:pPr algn="ctr"/>
            <a:r>
              <a:rPr lang="en-US" b="1" dirty="0">
                <a:solidFill>
                  <a:srgbClr val="00F8F2"/>
                </a:solidFill>
                <a:effectLst>
                  <a:outerShdw blurRad="38100" dist="38100" dir="2700000" algn="tl">
                    <a:srgbClr val="000000">
                      <a:alpha val="43137"/>
                    </a:srgbClr>
                  </a:outerShdw>
                </a:effectLst>
              </a:rPr>
              <a:t>TOPICS</a:t>
            </a:r>
          </a:p>
        </p:txBody>
      </p:sp>
      <p:sp>
        <p:nvSpPr>
          <p:cNvPr id="23" name="Oval 22">
            <a:extLst>
              <a:ext uri="{FF2B5EF4-FFF2-40B4-BE49-F238E27FC236}">
                <a16:creationId xmlns:a16="http://schemas.microsoft.com/office/drawing/2014/main" id="{DC6658F5-6EAE-C675-1CF6-022115B0AAB5}"/>
              </a:ext>
              <a:ext uri="{C183D7F6-B498-43B3-948B-1728B52AA6E4}">
                <adec:decorative xmlns:adec="http://schemas.microsoft.com/office/drawing/2017/decorative" val="1"/>
              </a:ext>
            </a:extLst>
          </p:cNvPr>
          <p:cNvSpPr/>
          <p:nvPr/>
        </p:nvSpPr>
        <p:spPr>
          <a:xfrm>
            <a:off x="1274472" y="2785491"/>
            <a:ext cx="1257878" cy="1275200"/>
          </a:xfrm>
          <a:prstGeom prst="ellipse">
            <a:avLst/>
          </a:prstGeom>
          <a:solidFill>
            <a:srgbClr val="00C4BF"/>
          </a:solidFill>
          <a:ln w="38100">
            <a:solidFill>
              <a:srgbClr val="00C4BF"/>
            </a:solid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F8F2"/>
              </a:solidFill>
            </a:endParaRPr>
          </a:p>
        </p:txBody>
      </p:sp>
      <p:pic>
        <p:nvPicPr>
          <p:cNvPr id="13" name="Graphic 12" descr="Car outline">
            <a:extLst>
              <a:ext uri="{FF2B5EF4-FFF2-40B4-BE49-F238E27FC236}">
                <a16:creationId xmlns:a16="http://schemas.microsoft.com/office/drawing/2014/main" id="{1D25CC41-1E9A-B81F-250F-963A54EBD6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7335" y="2948881"/>
            <a:ext cx="952153" cy="952153"/>
          </a:xfrm>
          <a:prstGeom prst="rect">
            <a:avLst/>
          </a:prstGeom>
        </p:spPr>
      </p:pic>
      <p:sp>
        <p:nvSpPr>
          <p:cNvPr id="3" name="Oval 2">
            <a:extLst>
              <a:ext uri="{FF2B5EF4-FFF2-40B4-BE49-F238E27FC236}">
                <a16:creationId xmlns:a16="http://schemas.microsoft.com/office/drawing/2014/main" id="{62632012-B803-F478-9444-62975B7F2882}"/>
              </a:ext>
              <a:ext uri="{C183D7F6-B498-43B3-948B-1728B52AA6E4}">
                <adec:decorative xmlns:adec="http://schemas.microsoft.com/office/drawing/2017/decorative" val="1"/>
              </a:ext>
            </a:extLst>
          </p:cNvPr>
          <p:cNvSpPr/>
          <p:nvPr/>
        </p:nvSpPr>
        <p:spPr>
          <a:xfrm>
            <a:off x="5407468" y="2764392"/>
            <a:ext cx="1257878" cy="1275200"/>
          </a:xfrm>
          <a:prstGeom prst="ellipse">
            <a:avLst/>
          </a:prstGeom>
          <a:solidFill>
            <a:srgbClr val="00C4BF"/>
          </a:solidFill>
          <a:ln w="38100">
            <a:solidFill>
              <a:srgbClr val="00C4BF"/>
            </a:solid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F8F2"/>
              </a:solidFill>
            </a:endParaRPr>
          </a:p>
        </p:txBody>
      </p:sp>
      <p:pic>
        <p:nvPicPr>
          <p:cNvPr id="14" name="Picture Placeholder 33" descr="Dollar outline">
            <a:extLst>
              <a:ext uri="{FF2B5EF4-FFF2-40B4-BE49-F238E27FC236}">
                <a16:creationId xmlns:a16="http://schemas.microsoft.com/office/drawing/2014/main" id="{B831C3B2-91C3-8226-92CB-E7382433051E}"/>
              </a:ext>
            </a:extLst>
          </p:cNvPr>
          <p:cNvPicPr>
            <a:picLocks noChangeAspect="1"/>
          </p:cNvPicPr>
          <p:nvPr/>
        </p:nvPicPr>
        <p:blipFill>
          <a:blip r:embed="rId5">
            <a:extLst>
              <a:ext uri="{96DAC541-7B7A-43D3-8B79-37D633B846F1}">
                <asvg:svgBlip xmlns:asvg="http://schemas.microsoft.com/office/drawing/2016/SVG/main" r:embed="rId6"/>
              </a:ext>
            </a:extLst>
          </a:blip>
          <a:srcRect/>
          <a:stretch>
            <a:fillRect/>
          </a:stretch>
        </p:blipFill>
        <p:spPr>
          <a:xfrm>
            <a:off x="5637212" y="2972499"/>
            <a:ext cx="816787" cy="816787"/>
          </a:xfrm>
          <a:prstGeom prst="rect">
            <a:avLst/>
          </a:prstGeom>
        </p:spPr>
      </p:pic>
      <p:sp>
        <p:nvSpPr>
          <p:cNvPr id="4" name="Oval 3">
            <a:extLst>
              <a:ext uri="{FF2B5EF4-FFF2-40B4-BE49-F238E27FC236}">
                <a16:creationId xmlns:a16="http://schemas.microsoft.com/office/drawing/2014/main" id="{3B2E5E12-4142-4C2A-F281-B9FD08A820F2}"/>
              </a:ext>
              <a:ext uri="{C183D7F6-B498-43B3-948B-1728B52AA6E4}">
                <adec:decorative xmlns:adec="http://schemas.microsoft.com/office/drawing/2017/decorative" val="1"/>
              </a:ext>
            </a:extLst>
          </p:cNvPr>
          <p:cNvSpPr/>
          <p:nvPr/>
        </p:nvSpPr>
        <p:spPr>
          <a:xfrm>
            <a:off x="9666672" y="2709705"/>
            <a:ext cx="1257878" cy="1275200"/>
          </a:xfrm>
          <a:prstGeom prst="ellipse">
            <a:avLst/>
          </a:prstGeom>
          <a:solidFill>
            <a:srgbClr val="00C4BF"/>
          </a:solidFill>
          <a:ln w="38100">
            <a:solidFill>
              <a:srgbClr val="00C4BF"/>
            </a:solidFill>
          </a:ln>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F8F2"/>
              </a:solidFill>
            </a:endParaRPr>
          </a:p>
        </p:txBody>
      </p:sp>
      <p:pic>
        <p:nvPicPr>
          <p:cNvPr id="19" name="Graphic 18" descr="Statistics outline">
            <a:extLst>
              <a:ext uri="{FF2B5EF4-FFF2-40B4-BE49-F238E27FC236}">
                <a16:creationId xmlns:a16="http://schemas.microsoft.com/office/drawing/2014/main" id="{D5128B7A-9601-D713-62F0-92D810F170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8851" y="2934132"/>
            <a:ext cx="893519" cy="893519"/>
          </a:xfrm>
          <a:prstGeom prst="rect">
            <a:avLst/>
          </a:prstGeom>
        </p:spPr>
      </p:pic>
      <p:sp>
        <p:nvSpPr>
          <p:cNvPr id="17" name="Text Placeholder 25">
            <a:extLst>
              <a:ext uri="{FF2B5EF4-FFF2-40B4-BE49-F238E27FC236}">
                <a16:creationId xmlns:a16="http://schemas.microsoft.com/office/drawing/2014/main" id="{6EC34B58-2C0C-A77A-EA3C-FBD75C2CE33A}"/>
              </a:ext>
            </a:extLst>
          </p:cNvPr>
          <p:cNvSpPr txBox="1">
            <a:spLocks/>
          </p:cNvSpPr>
          <p:nvPr/>
        </p:nvSpPr>
        <p:spPr>
          <a:xfrm>
            <a:off x="9425957" y="4053968"/>
            <a:ext cx="1739306" cy="870768"/>
          </a:xfrm>
          <a:prstGeom prst="rect">
            <a:avLst/>
          </a:prstGeom>
        </p:spPr>
        <p:txBody>
          <a:bodyPr vert="horz" lIns="121899" tIns="60949" rIns="121899" bIns="60949" rtlCol="0" anchor="ctr"/>
          <a:lstStyle>
            <a:defPPr>
              <a:defRPr lang="en-US"/>
            </a:defPPr>
            <a:lvl1pPr marL="0" algn="r"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b="1" dirty="0">
                <a:solidFill>
                  <a:schemeClr val="tx1"/>
                </a:solidFill>
              </a:rPr>
              <a:t>Business Market Analysis</a:t>
            </a:r>
          </a:p>
        </p:txBody>
      </p:sp>
      <p:sp>
        <p:nvSpPr>
          <p:cNvPr id="16" name="Text Placeholder 25">
            <a:extLst>
              <a:ext uri="{FF2B5EF4-FFF2-40B4-BE49-F238E27FC236}">
                <a16:creationId xmlns:a16="http://schemas.microsoft.com/office/drawing/2014/main" id="{CB2678F4-CA4A-1BF8-3D8E-2D0724DF75BD}"/>
              </a:ext>
            </a:extLst>
          </p:cNvPr>
          <p:cNvSpPr txBox="1">
            <a:spLocks/>
          </p:cNvSpPr>
          <p:nvPr/>
        </p:nvSpPr>
        <p:spPr>
          <a:xfrm>
            <a:off x="5338497" y="4050969"/>
            <a:ext cx="1384918" cy="870768"/>
          </a:xfrm>
          <a:prstGeom prst="rect">
            <a:avLst/>
          </a:prstGeom>
        </p:spPr>
        <p:txBody>
          <a:bodyPr vert="horz" lIns="121899" tIns="60949" rIns="121899" bIns="60949" rtlCol="0" anchor="ctr"/>
          <a:lstStyle>
            <a:defPPr>
              <a:defRPr lang="en-US"/>
            </a:defPPr>
            <a:lvl1pPr marL="0" algn="r"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b="1" dirty="0"/>
              <a:t>Earned Premium</a:t>
            </a:r>
          </a:p>
        </p:txBody>
      </p:sp>
      <p:sp>
        <p:nvSpPr>
          <p:cNvPr id="15" name="Text Placeholder 25">
            <a:extLst>
              <a:ext uri="{FF2B5EF4-FFF2-40B4-BE49-F238E27FC236}">
                <a16:creationId xmlns:a16="http://schemas.microsoft.com/office/drawing/2014/main" id="{4DCC2685-B256-2404-440D-69D42CBACEA7}"/>
              </a:ext>
            </a:extLst>
          </p:cNvPr>
          <p:cNvSpPr txBox="1">
            <a:spLocks/>
          </p:cNvSpPr>
          <p:nvPr/>
        </p:nvSpPr>
        <p:spPr>
          <a:xfrm>
            <a:off x="1175671" y="4050969"/>
            <a:ext cx="1519359" cy="870768"/>
          </a:xfrm>
          <a:prstGeom prst="rect">
            <a:avLst/>
          </a:prstGeom>
        </p:spPr>
        <p:txBody>
          <a:bodyPr vert="horz" lIns="121899" tIns="60949" rIns="121899" bIns="60949" rtlCol="0" anchor="ctr"/>
          <a:lstStyle>
            <a:defPPr>
              <a:defRPr lang="en-US"/>
            </a:defPPr>
            <a:lvl1pPr marL="0" algn="r"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b="1" dirty="0"/>
              <a:t>Policies In Force</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77">
            <a:extLst>
              <a:ext uri="{FF2B5EF4-FFF2-40B4-BE49-F238E27FC236}">
                <a16:creationId xmlns:a16="http://schemas.microsoft.com/office/drawing/2014/main" id="{1FA2DACE-13D1-1BC0-2F27-855556C62190}"/>
              </a:ext>
            </a:extLst>
          </p:cNvPr>
          <p:cNvSpPr txBox="1">
            <a:spLocks/>
          </p:cNvSpPr>
          <p:nvPr/>
        </p:nvSpPr>
        <p:spPr>
          <a:xfrm>
            <a:off x="3656012" y="152400"/>
            <a:ext cx="4876800" cy="68783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a:solidFill>
                  <a:srgbClr val="00E2DD"/>
                </a:solidFill>
              </a:rPr>
              <a:t>2022 Policies In Force</a:t>
            </a:r>
          </a:p>
        </p:txBody>
      </p:sp>
      <p:sp>
        <p:nvSpPr>
          <p:cNvPr id="17" name="Text Placeholder 8">
            <a:extLst>
              <a:ext uri="{FF2B5EF4-FFF2-40B4-BE49-F238E27FC236}">
                <a16:creationId xmlns:a16="http://schemas.microsoft.com/office/drawing/2014/main" id="{FFDD2AF9-5616-CF8D-8C35-7D1F7C806B9C}"/>
              </a:ext>
            </a:extLst>
          </p:cNvPr>
          <p:cNvSpPr txBox="1">
            <a:spLocks/>
          </p:cNvSpPr>
          <p:nvPr/>
        </p:nvSpPr>
        <p:spPr>
          <a:xfrm>
            <a:off x="7237412" y="1447800"/>
            <a:ext cx="4800600" cy="44876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cap="none" spc="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200" normalizeH="0" baseline="0" noProof="0" dirty="0">
                <a:ln>
                  <a:noFill/>
                </a:ln>
                <a:solidFill>
                  <a:schemeClr val="tx1"/>
                </a:solidFill>
                <a:effectLst/>
                <a:uLnTx/>
                <a:uFillTx/>
                <a:latin typeface="+mj-lt"/>
                <a:ea typeface="+mn-ea"/>
                <a:cs typeface="+mn-cs"/>
              </a:rPr>
              <a:t>PIF Comparison By Quarter</a:t>
            </a:r>
          </a:p>
        </p:txBody>
      </p:sp>
      <p:pic>
        <p:nvPicPr>
          <p:cNvPr id="24" name="Picture 23" descr="A screenshot of a computer&#10;&#10;Description automatically generated">
            <a:extLst>
              <a:ext uri="{FF2B5EF4-FFF2-40B4-BE49-F238E27FC236}">
                <a16:creationId xmlns:a16="http://schemas.microsoft.com/office/drawing/2014/main" id="{E9A93CB6-5A3F-0B7B-7C12-AFF9D9377B83}"/>
              </a:ext>
            </a:extLst>
          </p:cNvPr>
          <p:cNvPicPr>
            <a:picLocks noChangeAspect="1"/>
          </p:cNvPicPr>
          <p:nvPr/>
        </p:nvPicPr>
        <p:blipFill>
          <a:blip r:embed="rId3"/>
          <a:stretch>
            <a:fillRect/>
          </a:stretch>
        </p:blipFill>
        <p:spPr>
          <a:xfrm>
            <a:off x="0" y="3124200"/>
            <a:ext cx="6157913" cy="2350471"/>
          </a:xfrm>
          <a:prstGeom prst="rect">
            <a:avLst/>
          </a:prstGeom>
        </p:spPr>
      </p:pic>
      <p:graphicFrame>
        <p:nvGraphicFramePr>
          <p:cNvPr id="3" name="Chart 2">
            <a:extLst>
              <a:ext uri="{FF2B5EF4-FFF2-40B4-BE49-F238E27FC236}">
                <a16:creationId xmlns:a16="http://schemas.microsoft.com/office/drawing/2014/main" id="{9F0698E3-C508-07EB-6A07-BEEED449DC5D}"/>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589022171"/>
              </p:ext>
            </p:extLst>
          </p:nvPr>
        </p:nvGraphicFramePr>
        <p:xfrm>
          <a:off x="6287379" y="1998062"/>
          <a:ext cx="5867400" cy="4267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000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9D9252C-3642-6A80-C0BF-F9715CD9C340}"/>
              </a:ext>
              <a:ext uri="{C183D7F6-B498-43B3-948B-1728B52AA6E4}">
                <adec:decorative xmlns:adec="http://schemas.microsoft.com/office/drawing/2017/decorative" val="1"/>
              </a:ext>
            </a:extLst>
          </p:cNvPr>
          <p:cNvCxnSpPr>
            <a:cxnSpLocks/>
          </p:cNvCxnSpPr>
          <p:nvPr/>
        </p:nvCxnSpPr>
        <p:spPr>
          <a:xfrm>
            <a:off x="5865812" y="438539"/>
            <a:ext cx="0" cy="5645386"/>
          </a:xfrm>
          <a:prstGeom prst="line">
            <a:avLst/>
          </a:prstGeom>
          <a:ln w="28575">
            <a:solidFill>
              <a:schemeClr val="tx2"/>
            </a:solidFill>
          </a:ln>
        </p:spPr>
        <p:style>
          <a:lnRef idx="1">
            <a:schemeClr val="accent2"/>
          </a:lnRef>
          <a:fillRef idx="0">
            <a:schemeClr val="accent2"/>
          </a:fillRef>
          <a:effectRef idx="0">
            <a:schemeClr val="accent2"/>
          </a:effectRef>
          <a:fontRef idx="minor">
            <a:schemeClr val="tx1"/>
          </a:fontRef>
        </p:style>
      </p:cxnSp>
      <p:graphicFrame>
        <p:nvGraphicFramePr>
          <p:cNvPr id="6" name="Chart 5" descr="chart">
            <a:extLst>
              <a:ext uri="{FF2B5EF4-FFF2-40B4-BE49-F238E27FC236}">
                <a16:creationId xmlns:a16="http://schemas.microsoft.com/office/drawing/2014/main" id="{C788B975-D571-D4E9-0E6D-52C0E7CC9F44}"/>
              </a:ext>
            </a:extLst>
          </p:cNvPr>
          <p:cNvGraphicFramePr>
            <a:graphicFrameLocks/>
          </p:cNvGraphicFramePr>
          <p:nvPr>
            <p:extLst>
              <p:ext uri="{D42A27DB-BD31-4B8C-83A1-F6EECF244321}">
                <p14:modId xmlns:p14="http://schemas.microsoft.com/office/powerpoint/2010/main" val="4293193833"/>
              </p:ext>
            </p:extLst>
          </p:nvPr>
        </p:nvGraphicFramePr>
        <p:xfrm>
          <a:off x="6271873" y="385020"/>
          <a:ext cx="5591910" cy="33754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B9EA10C-597A-8ABD-0587-7EAF2639FD7C}"/>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309064189"/>
              </p:ext>
            </p:extLst>
          </p:nvPr>
        </p:nvGraphicFramePr>
        <p:xfrm>
          <a:off x="6172229" y="3554684"/>
          <a:ext cx="5791199" cy="33033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descr="chart showing growth for policies in force">
            <a:extLst>
              <a:ext uri="{FF2B5EF4-FFF2-40B4-BE49-F238E27FC236}">
                <a16:creationId xmlns:a16="http://schemas.microsoft.com/office/drawing/2014/main" id="{2F088A14-7A3B-8556-6CBB-7182662D4875}"/>
              </a:ext>
            </a:extLst>
          </p:cNvPr>
          <p:cNvGraphicFramePr>
            <a:graphicFrameLocks/>
          </p:cNvGraphicFramePr>
          <p:nvPr>
            <p:extLst>
              <p:ext uri="{D42A27DB-BD31-4B8C-83A1-F6EECF244321}">
                <p14:modId xmlns:p14="http://schemas.microsoft.com/office/powerpoint/2010/main" val="1405192932"/>
              </p:ext>
            </p:extLst>
          </p:nvPr>
        </p:nvGraphicFramePr>
        <p:xfrm>
          <a:off x="995632" y="590352"/>
          <a:ext cx="4572000" cy="296940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9E1C6765-3FC4-B205-D436-B1FE996C1B79}"/>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125989168"/>
              </p:ext>
            </p:extLst>
          </p:nvPr>
        </p:nvGraphicFramePr>
        <p:xfrm>
          <a:off x="995632" y="3760517"/>
          <a:ext cx="4572000" cy="2971799"/>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a:extLst>
              <a:ext uri="{FF2B5EF4-FFF2-40B4-BE49-F238E27FC236}">
                <a16:creationId xmlns:a16="http://schemas.microsoft.com/office/drawing/2014/main" id="{CC1A0171-AB61-36F2-4C6B-BAA15F87EC20}"/>
              </a:ext>
            </a:extLst>
          </p:cNvPr>
          <p:cNvSpPr txBox="1"/>
          <p:nvPr/>
        </p:nvSpPr>
        <p:spPr>
          <a:xfrm>
            <a:off x="3351212" y="4114800"/>
            <a:ext cx="838200" cy="276999"/>
          </a:xfrm>
          <a:prstGeom prst="rect">
            <a:avLst/>
          </a:prstGeom>
          <a:solidFill>
            <a:schemeClr val="tx1"/>
          </a:solidFill>
        </p:spPr>
        <p:txBody>
          <a:bodyPr wrap="square" rtlCol="0">
            <a:spAutoFit/>
          </a:bodyPr>
          <a:lstStyle/>
          <a:p>
            <a:r>
              <a:rPr lang="en-US" sz="1200" b="1" dirty="0">
                <a:solidFill>
                  <a:schemeClr val="bg1"/>
                </a:solidFill>
              </a:rPr>
              <a:t>Trendline</a:t>
            </a:r>
          </a:p>
        </p:txBody>
      </p:sp>
      <p:sp>
        <p:nvSpPr>
          <p:cNvPr id="4" name="Title 977">
            <a:extLst>
              <a:ext uri="{FF2B5EF4-FFF2-40B4-BE49-F238E27FC236}">
                <a16:creationId xmlns:a16="http://schemas.microsoft.com/office/drawing/2014/main" id="{86EB1104-D36F-2847-1505-3B1373F5CE7F}"/>
              </a:ext>
            </a:extLst>
          </p:cNvPr>
          <p:cNvSpPr txBox="1">
            <a:spLocks/>
          </p:cNvSpPr>
          <p:nvPr/>
        </p:nvSpPr>
        <p:spPr>
          <a:xfrm>
            <a:off x="4341812" y="-20231"/>
            <a:ext cx="3505199" cy="68783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b="1">
                <a:solidFill>
                  <a:srgbClr val="00E2DD"/>
                </a:solidFill>
              </a:rPr>
              <a:t>2022 Policies in Force</a:t>
            </a:r>
            <a:endParaRPr lang="en-US" sz="2800" b="1" dirty="0">
              <a:solidFill>
                <a:srgbClr val="00E2DD"/>
              </a:solidFill>
            </a:endParaRPr>
          </a:p>
        </p:txBody>
      </p:sp>
    </p:spTree>
    <p:extLst>
      <p:ext uri="{BB962C8B-B14F-4D97-AF65-F5344CB8AC3E}">
        <p14:creationId xmlns:p14="http://schemas.microsoft.com/office/powerpoint/2010/main" val="590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77">
            <a:extLst>
              <a:ext uri="{FF2B5EF4-FFF2-40B4-BE49-F238E27FC236}">
                <a16:creationId xmlns:a16="http://schemas.microsoft.com/office/drawing/2014/main" id="{1FA2DACE-13D1-1BC0-2F27-855556C62190}"/>
              </a:ext>
            </a:extLst>
          </p:cNvPr>
          <p:cNvSpPr txBox="1">
            <a:spLocks/>
          </p:cNvSpPr>
          <p:nvPr/>
        </p:nvSpPr>
        <p:spPr>
          <a:xfrm>
            <a:off x="3656012" y="152400"/>
            <a:ext cx="4876800" cy="68783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000" b="1" dirty="0">
                <a:solidFill>
                  <a:srgbClr val="00E2DD"/>
                </a:solidFill>
              </a:rPr>
              <a:t>2022 Earned Premium</a:t>
            </a:r>
          </a:p>
        </p:txBody>
      </p:sp>
      <p:sp>
        <p:nvSpPr>
          <p:cNvPr id="17" name="Text Placeholder 8">
            <a:extLst>
              <a:ext uri="{FF2B5EF4-FFF2-40B4-BE49-F238E27FC236}">
                <a16:creationId xmlns:a16="http://schemas.microsoft.com/office/drawing/2014/main" id="{FFDD2AF9-5616-CF8D-8C35-7D1F7C806B9C}"/>
              </a:ext>
            </a:extLst>
          </p:cNvPr>
          <p:cNvSpPr txBox="1">
            <a:spLocks/>
          </p:cNvSpPr>
          <p:nvPr/>
        </p:nvSpPr>
        <p:spPr>
          <a:xfrm>
            <a:off x="6856412" y="1194763"/>
            <a:ext cx="4800600" cy="44876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cap="none" spc="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solidFill>
                  <a:schemeClr val="tx1"/>
                </a:solidFill>
              </a:rPr>
              <a:t>Earned Premium Comparison </a:t>
            </a:r>
          </a:p>
          <a:p>
            <a:pPr algn="ctr"/>
            <a:r>
              <a:rPr lang="en-US" sz="2000" b="1" dirty="0">
                <a:solidFill>
                  <a:schemeClr val="tx1"/>
                </a:solidFill>
              </a:rPr>
              <a:t>By Quarter</a:t>
            </a:r>
          </a:p>
        </p:txBody>
      </p:sp>
      <p:pic>
        <p:nvPicPr>
          <p:cNvPr id="4" name="Picture 3">
            <a:extLst>
              <a:ext uri="{FF2B5EF4-FFF2-40B4-BE49-F238E27FC236}">
                <a16:creationId xmlns:a16="http://schemas.microsoft.com/office/drawing/2014/main" id="{236AA428-3D76-B077-8689-B944943DDC1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077" y="1016275"/>
            <a:ext cx="6318807" cy="2292987"/>
          </a:xfrm>
          <a:prstGeom prst="rect">
            <a:avLst/>
          </a:prstGeom>
        </p:spPr>
      </p:pic>
      <p:graphicFrame>
        <p:nvGraphicFramePr>
          <p:cNvPr id="3" name="Chart 2">
            <a:extLst>
              <a:ext uri="{FF2B5EF4-FFF2-40B4-BE49-F238E27FC236}">
                <a16:creationId xmlns:a16="http://schemas.microsoft.com/office/drawing/2014/main" id="{F8CE4A88-BCC0-E4B0-ECA8-07A4286E117B}"/>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12195116"/>
              </p:ext>
            </p:extLst>
          </p:nvPr>
        </p:nvGraphicFramePr>
        <p:xfrm>
          <a:off x="6518185" y="2170836"/>
          <a:ext cx="5660946" cy="4135150"/>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a:extLst>
              <a:ext uri="{FF2B5EF4-FFF2-40B4-BE49-F238E27FC236}">
                <a16:creationId xmlns:a16="http://schemas.microsoft.com/office/drawing/2014/main" id="{6F61EB6D-97E2-2292-E236-BBC8776F6C59}"/>
              </a:ext>
            </a:extLst>
          </p:cNvPr>
          <p:cNvCxnSpPr/>
          <p:nvPr/>
        </p:nvCxnSpPr>
        <p:spPr>
          <a:xfrm>
            <a:off x="36123" y="3189962"/>
            <a:ext cx="63447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19A9CE-C955-5953-C49A-D23EB42DF757}"/>
              </a:ext>
            </a:extLst>
          </p:cNvPr>
          <p:cNvCxnSpPr>
            <a:cxnSpLocks/>
          </p:cNvCxnSpPr>
          <p:nvPr/>
        </p:nvCxnSpPr>
        <p:spPr>
          <a:xfrm>
            <a:off x="6380837" y="1024343"/>
            <a:ext cx="25907" cy="58336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ADFB60-DB6E-A7CE-36BB-61578D5AD05C}"/>
              </a:ext>
            </a:extLst>
          </p:cNvPr>
          <p:cNvPicPr>
            <a:picLocks noChangeAspect="1"/>
          </p:cNvPicPr>
          <p:nvPr/>
        </p:nvPicPr>
        <p:blipFill>
          <a:blip r:embed="rId5"/>
          <a:stretch>
            <a:fillRect/>
          </a:stretch>
        </p:blipFill>
        <p:spPr>
          <a:xfrm rot="5400000">
            <a:off x="1410292" y="1913883"/>
            <a:ext cx="3543518" cy="6344714"/>
          </a:xfrm>
          <a:prstGeom prst="rect">
            <a:avLst/>
          </a:prstGeom>
        </p:spPr>
      </p:pic>
      <p:graphicFrame>
        <p:nvGraphicFramePr>
          <p:cNvPr id="12" name="Table 11">
            <a:extLst>
              <a:ext uri="{FF2B5EF4-FFF2-40B4-BE49-F238E27FC236}">
                <a16:creationId xmlns:a16="http://schemas.microsoft.com/office/drawing/2014/main" id="{CCA737E8-D170-8B59-911C-C49D4C58E3A4}"/>
              </a:ext>
            </a:extLst>
          </p:cNvPr>
          <p:cNvGraphicFramePr>
            <a:graphicFrameLocks noGrp="1"/>
          </p:cNvGraphicFramePr>
          <p:nvPr>
            <p:extLst>
              <p:ext uri="{D42A27DB-BD31-4B8C-83A1-F6EECF244321}">
                <p14:modId xmlns:p14="http://schemas.microsoft.com/office/powerpoint/2010/main" val="3916623620"/>
              </p:ext>
            </p:extLst>
          </p:nvPr>
        </p:nvGraphicFramePr>
        <p:xfrm>
          <a:off x="379412" y="3324919"/>
          <a:ext cx="5079493" cy="3429000"/>
        </p:xfrm>
        <a:graphic>
          <a:graphicData uri="http://schemas.openxmlformats.org/drawingml/2006/table">
            <a:tbl>
              <a:tblPr>
                <a:tableStyleId>{BC89EF96-8CEA-46FF-86C4-4CE0E7609802}</a:tableStyleId>
              </a:tblPr>
              <a:tblGrid>
                <a:gridCol w="1449845">
                  <a:extLst>
                    <a:ext uri="{9D8B030D-6E8A-4147-A177-3AD203B41FA5}">
                      <a16:colId xmlns:a16="http://schemas.microsoft.com/office/drawing/2014/main" val="3320322158"/>
                    </a:ext>
                  </a:extLst>
                </a:gridCol>
                <a:gridCol w="1814824">
                  <a:extLst>
                    <a:ext uri="{9D8B030D-6E8A-4147-A177-3AD203B41FA5}">
                      <a16:colId xmlns:a16="http://schemas.microsoft.com/office/drawing/2014/main" val="595771294"/>
                    </a:ext>
                  </a:extLst>
                </a:gridCol>
                <a:gridCol w="1814824">
                  <a:extLst>
                    <a:ext uri="{9D8B030D-6E8A-4147-A177-3AD203B41FA5}">
                      <a16:colId xmlns:a16="http://schemas.microsoft.com/office/drawing/2014/main" val="2835805147"/>
                    </a:ext>
                  </a:extLst>
                </a:gridCol>
              </a:tblGrid>
              <a:tr h="571500">
                <a:tc gridSpan="3">
                  <a:txBody>
                    <a:bodyPr/>
                    <a:lstStyle/>
                    <a:p>
                      <a:pPr algn="ctr" fontAlgn="b"/>
                      <a:r>
                        <a:rPr lang="en-US" sz="2000" b="1" u="none" strike="noStrike" dirty="0">
                          <a:solidFill>
                            <a:schemeClr val="tx1">
                              <a:lumMod val="95000"/>
                            </a:schemeClr>
                          </a:solidFill>
                          <a:effectLst/>
                        </a:rPr>
                        <a:t>Earned Premium</a:t>
                      </a:r>
                    </a:p>
                  </a:txBody>
                  <a:tcPr marL="9525" marR="9525" marT="9525" marB="0" anchor="b"/>
                </a:tc>
                <a:tc hMerge="1">
                  <a:txBody>
                    <a:bodyPr/>
                    <a:lstStyle/>
                    <a:p>
                      <a:pPr algn="l" fontAlgn="b"/>
                      <a:endParaRPr lang="en-US" sz="1100" b="1" i="0" u="none" strike="noStrike" dirty="0">
                        <a:solidFill>
                          <a:schemeClr val="tx1"/>
                        </a:solidFill>
                        <a:effectLs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4470233"/>
                  </a:ext>
                </a:extLst>
              </a:tr>
              <a:tr h="571500">
                <a:tc>
                  <a:txBody>
                    <a:bodyPr/>
                    <a:lstStyle/>
                    <a:p>
                      <a:pPr algn="ctr" fontAlgn="b"/>
                      <a:r>
                        <a:rPr lang="en-US" sz="1600" b="1" u="none" strike="noStrike" dirty="0">
                          <a:solidFill>
                            <a:schemeClr val="tx1">
                              <a:lumMod val="95000"/>
                            </a:schemeClr>
                          </a:solidFill>
                          <a:effectLst/>
                        </a:rPr>
                        <a:t>Quarters</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chemeClr val="tx1">
                              <a:lumMod val="95000"/>
                            </a:schemeClr>
                          </a:solidFill>
                          <a:effectLst/>
                        </a:rPr>
                        <a:t>IN</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chemeClr val="tx1">
                              <a:lumMod val="95000"/>
                            </a:schemeClr>
                          </a:solidFill>
                          <a:effectLst/>
                        </a:rPr>
                        <a:t>TN</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4640887"/>
                  </a:ext>
                </a:extLst>
              </a:tr>
              <a:tr h="571500">
                <a:tc>
                  <a:txBody>
                    <a:bodyPr/>
                    <a:lstStyle/>
                    <a:p>
                      <a:pPr algn="ctr" fontAlgn="b"/>
                      <a:r>
                        <a:rPr lang="en-US" sz="1600" b="1" u="none" strike="noStrike" dirty="0">
                          <a:solidFill>
                            <a:schemeClr val="tx1">
                              <a:lumMod val="95000"/>
                            </a:schemeClr>
                          </a:solidFill>
                          <a:effectLst/>
                        </a:rPr>
                        <a:t>Q1</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i="0" u="none" strike="noStrike" dirty="0">
                          <a:solidFill>
                            <a:schemeClr val="tx1">
                              <a:lumMod val="95000"/>
                            </a:schemeClr>
                          </a:solidFill>
                          <a:effectLst/>
                          <a:latin typeface="Calibri" panose="020F0502020204030204" pitchFamily="34" charset="0"/>
                        </a:rPr>
                        <a:t>$            38,045,488</a:t>
                      </a:r>
                    </a:p>
                  </a:txBody>
                  <a:tcPr marL="9525" marR="9525" marT="9525" marB="0" anchor="b"/>
                </a:tc>
                <a:tc>
                  <a:txBody>
                    <a:bodyPr/>
                    <a:lstStyle/>
                    <a:p>
                      <a:pPr algn="l" fontAlgn="b"/>
                      <a:r>
                        <a:rPr lang="en-US" sz="1600" b="1" i="0" u="none" strike="noStrike" dirty="0">
                          <a:solidFill>
                            <a:schemeClr val="tx1">
                              <a:lumMod val="95000"/>
                            </a:schemeClr>
                          </a:solidFill>
                          <a:effectLst/>
                          <a:latin typeface="Calibri" panose="020F0502020204030204" pitchFamily="34" charset="0"/>
                        </a:rPr>
                        <a:t>$           33,555,292</a:t>
                      </a:r>
                    </a:p>
                  </a:txBody>
                  <a:tcPr marL="9525" marR="9525" marT="9525" marB="0" anchor="b"/>
                </a:tc>
                <a:extLst>
                  <a:ext uri="{0D108BD9-81ED-4DB2-BD59-A6C34878D82A}">
                    <a16:rowId xmlns:a16="http://schemas.microsoft.com/office/drawing/2014/main" val="1400428640"/>
                  </a:ext>
                </a:extLst>
              </a:tr>
              <a:tr h="571500">
                <a:tc>
                  <a:txBody>
                    <a:bodyPr/>
                    <a:lstStyle/>
                    <a:p>
                      <a:pPr algn="ctr" fontAlgn="b"/>
                      <a:r>
                        <a:rPr lang="en-US" sz="1600" b="1" u="none" strike="noStrike" dirty="0">
                          <a:solidFill>
                            <a:schemeClr val="tx1">
                              <a:lumMod val="95000"/>
                            </a:schemeClr>
                          </a:solidFill>
                          <a:effectLst/>
                        </a:rPr>
                        <a:t>Q2</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chemeClr val="tx1">
                              <a:lumMod val="95000"/>
                            </a:schemeClr>
                          </a:solidFill>
                          <a:effectLst/>
                        </a:rPr>
                        <a:t> $          40,618,380 </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chemeClr val="tx1">
                              <a:lumMod val="95000"/>
                            </a:schemeClr>
                          </a:solidFill>
                          <a:effectLst/>
                        </a:rPr>
                        <a:t> $          35,433,317 </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3656583"/>
                  </a:ext>
                </a:extLst>
              </a:tr>
              <a:tr h="571500">
                <a:tc>
                  <a:txBody>
                    <a:bodyPr/>
                    <a:lstStyle/>
                    <a:p>
                      <a:pPr algn="ctr" fontAlgn="b"/>
                      <a:r>
                        <a:rPr lang="en-US" sz="1600" b="1" u="none" strike="noStrike" dirty="0">
                          <a:solidFill>
                            <a:schemeClr val="tx1">
                              <a:lumMod val="95000"/>
                            </a:schemeClr>
                          </a:solidFill>
                          <a:effectLst/>
                        </a:rPr>
                        <a:t>Q3</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chemeClr val="tx1">
                              <a:lumMod val="95000"/>
                            </a:schemeClr>
                          </a:solidFill>
                          <a:effectLst/>
                        </a:rPr>
                        <a:t> $          40,855,388 </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chemeClr val="tx1">
                              <a:lumMod val="95000"/>
                            </a:schemeClr>
                          </a:solidFill>
                          <a:effectLst/>
                        </a:rPr>
                        <a:t> $          35,259,582 </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7495050"/>
                  </a:ext>
                </a:extLst>
              </a:tr>
              <a:tr h="571500">
                <a:tc>
                  <a:txBody>
                    <a:bodyPr/>
                    <a:lstStyle/>
                    <a:p>
                      <a:pPr algn="ctr" fontAlgn="b"/>
                      <a:r>
                        <a:rPr lang="en-US" sz="1600" b="1" u="none" strike="noStrike" dirty="0">
                          <a:solidFill>
                            <a:schemeClr val="tx1">
                              <a:lumMod val="95000"/>
                            </a:schemeClr>
                          </a:solidFill>
                          <a:effectLst/>
                        </a:rPr>
                        <a:t>Q4</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chemeClr val="tx1">
                              <a:lumMod val="95000"/>
                            </a:schemeClr>
                          </a:solidFill>
                          <a:effectLst/>
                        </a:rPr>
                        <a:t> $          40,590,945 </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chemeClr val="tx1">
                              <a:lumMod val="95000"/>
                            </a:schemeClr>
                          </a:solidFill>
                          <a:effectLst/>
                        </a:rPr>
                        <a:t> $          34,955,440 </a:t>
                      </a:r>
                      <a:endParaRPr lang="en-US" sz="1600" b="1" i="0" u="none" strike="noStrike" dirty="0">
                        <a:solidFill>
                          <a:schemeClr val="tx1">
                            <a:lumMod val="9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2760003"/>
                  </a:ext>
                </a:extLst>
              </a:tr>
            </a:tbl>
          </a:graphicData>
        </a:graphic>
      </p:graphicFrame>
    </p:spTree>
    <p:extLst>
      <p:ext uri="{BB962C8B-B14F-4D97-AF65-F5344CB8AC3E}">
        <p14:creationId xmlns:p14="http://schemas.microsoft.com/office/powerpoint/2010/main" val="35268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638F3E6-C18A-AF30-E7DD-8E081FDB524D}"/>
              </a:ext>
            </a:extLst>
          </p:cNvPr>
          <p:cNvGraphicFramePr>
            <a:graphicFrameLocks/>
          </p:cNvGraphicFramePr>
          <p:nvPr>
            <p:extLst>
              <p:ext uri="{D42A27DB-BD31-4B8C-83A1-F6EECF244321}">
                <p14:modId xmlns:p14="http://schemas.microsoft.com/office/powerpoint/2010/main" val="3864095548"/>
              </p:ext>
            </p:extLst>
          </p:nvPr>
        </p:nvGraphicFramePr>
        <p:xfrm>
          <a:off x="849437" y="2295728"/>
          <a:ext cx="5279055" cy="34192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67B2A64-86FB-B225-72E4-258641F7BED6}"/>
              </a:ext>
            </a:extLst>
          </p:cNvPr>
          <p:cNvGraphicFramePr>
            <a:graphicFrameLocks/>
          </p:cNvGraphicFramePr>
          <p:nvPr>
            <p:extLst>
              <p:ext uri="{D42A27DB-BD31-4B8C-83A1-F6EECF244321}">
                <p14:modId xmlns:p14="http://schemas.microsoft.com/office/powerpoint/2010/main" val="2926971058"/>
              </p:ext>
            </p:extLst>
          </p:nvPr>
        </p:nvGraphicFramePr>
        <p:xfrm>
          <a:off x="6399212" y="2285999"/>
          <a:ext cx="5537151" cy="3324999"/>
        </p:xfrm>
        <a:graphic>
          <a:graphicData uri="http://schemas.openxmlformats.org/drawingml/2006/chart">
            <c:chart xmlns:c="http://schemas.openxmlformats.org/drawingml/2006/chart" xmlns:r="http://schemas.openxmlformats.org/officeDocument/2006/relationships" r:id="rId4"/>
          </a:graphicData>
        </a:graphic>
      </p:graphicFrame>
      <p:sp>
        <p:nvSpPr>
          <p:cNvPr id="3" name="Title 48">
            <a:extLst>
              <a:ext uri="{FF2B5EF4-FFF2-40B4-BE49-F238E27FC236}">
                <a16:creationId xmlns:a16="http://schemas.microsoft.com/office/drawing/2014/main" id="{FDB301C6-16EB-491C-DAF7-9984824F7B24}"/>
              </a:ext>
            </a:extLst>
          </p:cNvPr>
          <p:cNvSpPr>
            <a:spLocks noGrp="1"/>
          </p:cNvSpPr>
          <p:nvPr>
            <p:ph type="title"/>
          </p:nvPr>
        </p:nvSpPr>
        <p:spPr>
          <a:xfrm>
            <a:off x="1134287" y="457200"/>
            <a:ext cx="9988410" cy="580030"/>
          </a:xfrm>
        </p:spPr>
        <p:txBody>
          <a:bodyPr>
            <a:normAutofit fontScale="90000"/>
          </a:bodyPr>
          <a:lstStyle/>
          <a:p>
            <a:pPr algn="ctr"/>
            <a:r>
              <a:rPr lang="en-US" dirty="0">
                <a:solidFill>
                  <a:srgbClr val="00C4BF"/>
                </a:solidFill>
              </a:rPr>
              <a:t>2022 Earned Premium and Growth Rate By Month</a:t>
            </a:r>
          </a:p>
        </p:txBody>
      </p:sp>
      <p:sp>
        <p:nvSpPr>
          <p:cNvPr id="5" name="TextBox 4">
            <a:extLst>
              <a:ext uri="{FF2B5EF4-FFF2-40B4-BE49-F238E27FC236}">
                <a16:creationId xmlns:a16="http://schemas.microsoft.com/office/drawing/2014/main" id="{18F4979C-093E-5281-62DC-6FC74E377405}"/>
              </a:ext>
            </a:extLst>
          </p:cNvPr>
          <p:cNvSpPr txBox="1"/>
          <p:nvPr/>
        </p:nvSpPr>
        <p:spPr>
          <a:xfrm>
            <a:off x="3275012" y="5334000"/>
            <a:ext cx="1371600" cy="276999"/>
          </a:xfrm>
          <a:prstGeom prst="rect">
            <a:avLst/>
          </a:prstGeom>
          <a:solidFill>
            <a:srgbClr val="060D1C"/>
          </a:solidFill>
        </p:spPr>
        <p:txBody>
          <a:bodyPr wrap="square" rtlCol="0">
            <a:spAutoFit/>
          </a:bodyPr>
          <a:lstStyle/>
          <a:p>
            <a:r>
              <a:rPr lang="en-US" sz="1200" dirty="0"/>
              <a:t>Moving Average</a:t>
            </a:r>
          </a:p>
        </p:txBody>
      </p:sp>
      <p:sp>
        <p:nvSpPr>
          <p:cNvPr id="6" name="TextBox 5">
            <a:extLst>
              <a:ext uri="{FF2B5EF4-FFF2-40B4-BE49-F238E27FC236}">
                <a16:creationId xmlns:a16="http://schemas.microsoft.com/office/drawing/2014/main" id="{D36A5CE0-D026-2589-8845-49F089A2F3B9}"/>
              </a:ext>
            </a:extLst>
          </p:cNvPr>
          <p:cNvSpPr txBox="1"/>
          <p:nvPr/>
        </p:nvSpPr>
        <p:spPr>
          <a:xfrm>
            <a:off x="8913812" y="5219819"/>
            <a:ext cx="1524000" cy="276999"/>
          </a:xfrm>
          <a:prstGeom prst="rect">
            <a:avLst/>
          </a:prstGeom>
          <a:solidFill>
            <a:srgbClr val="091228"/>
          </a:solidFill>
        </p:spPr>
        <p:txBody>
          <a:bodyPr wrap="square" rtlCol="0">
            <a:spAutoFit/>
          </a:bodyPr>
          <a:lstStyle/>
          <a:p>
            <a:r>
              <a:rPr lang="en-US" sz="1200" dirty="0"/>
              <a:t>Moving Average</a:t>
            </a:r>
          </a:p>
        </p:txBody>
      </p:sp>
    </p:spTree>
    <p:extLst>
      <p:ext uri="{BB962C8B-B14F-4D97-AF65-F5344CB8AC3E}">
        <p14:creationId xmlns:p14="http://schemas.microsoft.com/office/powerpoint/2010/main" val="368499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77">
            <a:extLst>
              <a:ext uri="{FF2B5EF4-FFF2-40B4-BE49-F238E27FC236}">
                <a16:creationId xmlns:a16="http://schemas.microsoft.com/office/drawing/2014/main" id="{9F715B9B-F2EC-279B-C60B-848E0BEA9CC3}"/>
              </a:ext>
            </a:extLst>
          </p:cNvPr>
          <p:cNvSpPr txBox="1">
            <a:spLocks/>
          </p:cNvSpPr>
          <p:nvPr/>
        </p:nvSpPr>
        <p:spPr>
          <a:xfrm>
            <a:off x="760412" y="2514600"/>
            <a:ext cx="4166174" cy="914400"/>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a:solidFill>
                  <a:schemeClr val="accent1"/>
                </a:solidFill>
                <a:effectLst>
                  <a:outerShdw blurRad="38100" dist="38100" dir="2700000" algn="tl">
                    <a:srgbClr val="000000">
                      <a:alpha val="43137"/>
                    </a:srgbClr>
                  </a:outerShdw>
                </a:effectLst>
              </a:rPr>
              <a:t>2022 Policies In Force &amp; Earned</a:t>
            </a:r>
          </a:p>
          <a:p>
            <a:pPr algn="ctr"/>
            <a:r>
              <a:rPr lang="en-US" b="1" dirty="0">
                <a:solidFill>
                  <a:schemeClr val="accent1"/>
                </a:solidFill>
                <a:effectLst>
                  <a:outerShdw blurRad="38100" dist="38100" dir="2700000" algn="tl">
                    <a:srgbClr val="000000">
                      <a:alpha val="43137"/>
                    </a:srgbClr>
                  </a:outerShdw>
                </a:effectLst>
              </a:rPr>
              <a:t>Premium Analysis</a:t>
            </a:r>
            <a:br>
              <a:rPr lang="en-US" dirty="0">
                <a:solidFill>
                  <a:schemeClr val="accent1"/>
                </a:solidFill>
              </a:rPr>
            </a:br>
            <a:br>
              <a:rPr lang="en-US" dirty="0">
                <a:solidFill>
                  <a:schemeClr val="accent1"/>
                </a:solidFill>
              </a:rPr>
            </a:br>
            <a:endParaRPr lang="en-US" dirty="0">
              <a:solidFill>
                <a:schemeClr val="accent1"/>
              </a:solidFill>
            </a:endParaRPr>
          </a:p>
        </p:txBody>
      </p:sp>
      <p:graphicFrame>
        <p:nvGraphicFramePr>
          <p:cNvPr id="3" name="Chart 2">
            <a:extLst>
              <a:ext uri="{FF2B5EF4-FFF2-40B4-BE49-F238E27FC236}">
                <a16:creationId xmlns:a16="http://schemas.microsoft.com/office/drawing/2014/main" id="{E83C69FA-2350-27D1-DE83-43B1C44CBFDE}"/>
              </a:ext>
            </a:extLst>
          </p:cNvPr>
          <p:cNvGraphicFramePr>
            <a:graphicFrameLocks/>
          </p:cNvGraphicFramePr>
          <p:nvPr>
            <p:extLst>
              <p:ext uri="{D42A27DB-BD31-4B8C-83A1-F6EECF244321}">
                <p14:modId xmlns:p14="http://schemas.microsoft.com/office/powerpoint/2010/main" val="2016299089"/>
              </p:ext>
            </p:extLst>
          </p:nvPr>
        </p:nvGraphicFramePr>
        <p:xfrm>
          <a:off x="5522911" y="152400"/>
          <a:ext cx="5486401" cy="30194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4E4C47D3-877A-F2C1-EBCE-2F1313ADAF43}"/>
              </a:ext>
            </a:extLst>
          </p:cNvPr>
          <p:cNvGraphicFramePr>
            <a:graphicFrameLocks/>
          </p:cNvGraphicFramePr>
          <p:nvPr>
            <p:extLst>
              <p:ext uri="{D42A27DB-BD31-4B8C-83A1-F6EECF244321}">
                <p14:modId xmlns:p14="http://schemas.microsoft.com/office/powerpoint/2010/main" val="1357821028"/>
              </p:ext>
            </p:extLst>
          </p:nvPr>
        </p:nvGraphicFramePr>
        <p:xfrm>
          <a:off x="5508353" y="3643311"/>
          <a:ext cx="5486401" cy="30622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090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8083B-2B36-A1A7-7849-4B9B4DA2B7E3}"/>
              </a:ext>
            </a:extLst>
          </p:cNvPr>
          <p:cNvSpPr/>
          <p:nvPr/>
        </p:nvSpPr>
        <p:spPr>
          <a:xfrm>
            <a:off x="684212" y="152400"/>
            <a:ext cx="11277600" cy="1323439"/>
          </a:xfrm>
          <a:prstGeom prst="rect">
            <a:avLst/>
          </a:prstGeom>
          <a:noFill/>
        </p:spPr>
        <p:txBody>
          <a:bodyPr wrap="square" lIns="91440" tIns="45720" rIns="91440" bIns="45720">
            <a:spAutoFit/>
            <a:scene3d>
              <a:camera prst="orthographicFront"/>
              <a:lightRig rig="threePt" dir="t"/>
            </a:scene3d>
            <a:sp3d extrusionH="57150">
              <a:bevelT w="38100" h="38100" prst="angle"/>
            </a:sp3d>
          </a:bodyPr>
          <a:lstStyle/>
          <a:p>
            <a:pPr algn="ctr"/>
            <a:r>
              <a:rPr lang="en-US" sz="8000" b="1" dirty="0">
                <a:ln w="0"/>
                <a:solidFill>
                  <a:schemeClr val="accent1">
                    <a:lumMod val="60000"/>
                    <a:lumOff val="40000"/>
                  </a:schemeClr>
                </a:solidFill>
                <a:effectLst>
                  <a:outerShdw blurRad="38100" dist="25400" dir="5400000" algn="ctr" rotWithShape="0">
                    <a:srgbClr val="6E747A">
                      <a:alpha val="43000"/>
                    </a:srgbClr>
                  </a:outerShdw>
                </a:effectLst>
              </a:rPr>
              <a:t>Business Market  Analysis</a:t>
            </a:r>
          </a:p>
        </p:txBody>
      </p:sp>
      <p:graphicFrame>
        <p:nvGraphicFramePr>
          <p:cNvPr id="9" name="Content Placeholder 4"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7B7BBDE8-7C23-D2CE-408D-B687116C8C70}"/>
              </a:ext>
            </a:extLst>
          </p:cNvPr>
          <p:cNvGraphicFramePr>
            <a:graphicFrameLocks/>
          </p:cNvGraphicFramePr>
          <p:nvPr>
            <p:extLst>
              <p:ext uri="{D42A27DB-BD31-4B8C-83A1-F6EECF244321}">
                <p14:modId xmlns:p14="http://schemas.microsoft.com/office/powerpoint/2010/main" val="2321442362"/>
              </p:ext>
            </p:extLst>
          </p:nvPr>
        </p:nvGraphicFramePr>
        <p:xfrm>
          <a:off x="3960812" y="1740393"/>
          <a:ext cx="6477000"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7DBE7246-1EBA-46D0-32BE-85F140E4DDCE}"/>
              </a:ext>
            </a:extLst>
          </p:cNvPr>
          <p:cNvSpPr/>
          <p:nvPr/>
        </p:nvSpPr>
        <p:spPr>
          <a:xfrm>
            <a:off x="1522412" y="1639613"/>
            <a:ext cx="2209800" cy="1446550"/>
          </a:xfrm>
          <a:prstGeom prst="rect">
            <a:avLst/>
          </a:prstGeom>
          <a:noFill/>
        </p:spPr>
        <p:txBody>
          <a:bodyPr wrap="square" lIns="91440" tIns="45720" rIns="91440" bIns="45720">
            <a:spAutoFit/>
          </a:bodyPr>
          <a:lstStyle/>
          <a:p>
            <a:pPr algn="ctr"/>
            <a:r>
              <a:rPr lang="en-US" sz="8800" b="1" dirty="0">
                <a:ln w="22225">
                  <a:solidFill>
                    <a:schemeClr val="accent2">
                      <a:lumMod val="75000"/>
                    </a:schemeClr>
                  </a:solidFill>
                  <a:prstDash val="solid"/>
                </a:ln>
                <a:solidFill>
                  <a:schemeClr val="tx2">
                    <a:lumMod val="20000"/>
                    <a:lumOff val="80000"/>
                  </a:schemeClr>
                </a:solidFill>
              </a:rPr>
              <a:t>5</a:t>
            </a:r>
          </a:p>
        </p:txBody>
      </p:sp>
      <p:sp>
        <p:nvSpPr>
          <p:cNvPr id="16" name="Rectangle 15">
            <a:extLst>
              <a:ext uri="{FF2B5EF4-FFF2-40B4-BE49-F238E27FC236}">
                <a16:creationId xmlns:a16="http://schemas.microsoft.com/office/drawing/2014/main" id="{4E88C450-80D2-B0AE-A082-45C5A1592074}"/>
              </a:ext>
            </a:extLst>
          </p:cNvPr>
          <p:cNvSpPr/>
          <p:nvPr/>
        </p:nvSpPr>
        <p:spPr>
          <a:xfrm>
            <a:off x="1486411" y="3249937"/>
            <a:ext cx="2209800" cy="1446550"/>
          </a:xfrm>
          <a:prstGeom prst="rect">
            <a:avLst/>
          </a:prstGeom>
          <a:noFill/>
        </p:spPr>
        <p:txBody>
          <a:bodyPr wrap="square" lIns="91440" tIns="45720" rIns="91440" bIns="45720">
            <a:spAutoFit/>
          </a:bodyPr>
          <a:lstStyle/>
          <a:p>
            <a:pPr algn="ctr"/>
            <a:r>
              <a:rPr lang="en-US" sz="8800" b="1" dirty="0">
                <a:ln w="22225">
                  <a:solidFill>
                    <a:schemeClr val="accent2">
                      <a:lumMod val="75000"/>
                    </a:schemeClr>
                  </a:solidFill>
                  <a:prstDash val="solid"/>
                </a:ln>
                <a:solidFill>
                  <a:schemeClr val="tx2">
                    <a:lumMod val="20000"/>
                    <a:lumOff val="80000"/>
                  </a:schemeClr>
                </a:solidFill>
              </a:rPr>
              <a:t>21</a:t>
            </a:r>
          </a:p>
        </p:txBody>
      </p:sp>
      <p:sp>
        <p:nvSpPr>
          <p:cNvPr id="17" name="Rectangle 16">
            <a:extLst>
              <a:ext uri="{FF2B5EF4-FFF2-40B4-BE49-F238E27FC236}">
                <a16:creationId xmlns:a16="http://schemas.microsoft.com/office/drawing/2014/main" id="{8003F7BF-BC65-43B9-CCE0-22499CDA4913}"/>
              </a:ext>
            </a:extLst>
          </p:cNvPr>
          <p:cNvSpPr/>
          <p:nvPr/>
        </p:nvSpPr>
        <p:spPr>
          <a:xfrm>
            <a:off x="1522412" y="4860261"/>
            <a:ext cx="2209800" cy="1446550"/>
          </a:xfrm>
          <a:prstGeom prst="rect">
            <a:avLst/>
          </a:prstGeom>
          <a:noFill/>
        </p:spPr>
        <p:txBody>
          <a:bodyPr wrap="square" lIns="91440" tIns="45720" rIns="91440" bIns="45720">
            <a:spAutoFit/>
          </a:bodyPr>
          <a:lstStyle/>
          <a:p>
            <a:pPr algn="ctr"/>
            <a:r>
              <a:rPr lang="en-US" sz="8800" b="1" dirty="0">
                <a:ln w="22225">
                  <a:solidFill>
                    <a:schemeClr val="accent2">
                      <a:lumMod val="75000"/>
                    </a:schemeClr>
                  </a:solidFill>
                  <a:prstDash val="solid"/>
                </a:ln>
                <a:solidFill>
                  <a:schemeClr val="tx2">
                    <a:lumMod val="20000"/>
                    <a:lumOff val="80000"/>
                  </a:schemeClr>
                </a:solidFill>
              </a:rPr>
              <a:t>134</a:t>
            </a:r>
          </a:p>
        </p:txBody>
      </p:sp>
    </p:spTree>
    <p:extLst>
      <p:ext uri="{BB962C8B-B14F-4D97-AF65-F5344CB8AC3E}">
        <p14:creationId xmlns:p14="http://schemas.microsoft.com/office/powerpoint/2010/main" val="361571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www.w3.org/XML/1998/namespace"/>
    <ds:schemaRef ds:uri="http://purl.org/dc/term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2396</TotalTime>
  <Words>1864</Words>
  <Application>Microsoft Macintosh PowerPoint</Application>
  <PresentationFormat>Custom</PresentationFormat>
  <Paragraphs>273</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Source Sans Pro</vt:lpstr>
      <vt:lpstr>Tech 16x9</vt:lpstr>
      <vt:lpstr>State-istical Insights: A Comparative Analysis</vt:lpstr>
      <vt:lpstr>Overview</vt:lpstr>
      <vt:lpstr>TOPICS</vt:lpstr>
      <vt:lpstr>PowerPoint Presentation</vt:lpstr>
      <vt:lpstr>PowerPoint Presentation</vt:lpstr>
      <vt:lpstr>PowerPoint Presentation</vt:lpstr>
      <vt:lpstr>2022 Earned Premium and Growth Rate By Month</vt:lpstr>
      <vt:lpstr>PowerPoint Presentation</vt:lpstr>
      <vt:lpstr>PowerPoint Presentation</vt:lpstr>
      <vt:lpstr>PowerPoint Presentation</vt:lpstr>
      <vt:lpstr>PowerPoint Presentation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Analysis</dc:title>
  <dc:creator>Charlonda M Bledsoe</dc:creator>
  <cp:lastModifiedBy>Aleks Jovanovich</cp:lastModifiedBy>
  <cp:revision>37</cp:revision>
  <dcterms:created xsi:type="dcterms:W3CDTF">2024-04-30T14:45:42Z</dcterms:created>
  <dcterms:modified xsi:type="dcterms:W3CDTF">2025-04-28T15:00:38Z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