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84"/>
  </p:notesMasterIdLst>
  <p:sldIdLst>
    <p:sldId id="256" r:id="rId5"/>
    <p:sldId id="272" r:id="rId6"/>
    <p:sldId id="588" r:id="rId7"/>
    <p:sldId id="259" r:id="rId8"/>
    <p:sldId id="273" r:id="rId9"/>
    <p:sldId id="297" r:id="rId10"/>
    <p:sldId id="320" r:id="rId11"/>
    <p:sldId id="577" r:id="rId12"/>
    <p:sldId id="277" r:id="rId13"/>
    <p:sldId id="327" r:id="rId14"/>
    <p:sldId id="329" r:id="rId15"/>
    <p:sldId id="578" r:id="rId16"/>
    <p:sldId id="290" r:id="rId17"/>
    <p:sldId id="594" r:id="rId18"/>
    <p:sldId id="576" r:id="rId19"/>
    <p:sldId id="306" r:id="rId20"/>
    <p:sldId id="593" r:id="rId21"/>
    <p:sldId id="322" r:id="rId22"/>
    <p:sldId id="547" r:id="rId23"/>
    <p:sldId id="579" r:id="rId24"/>
    <p:sldId id="258" r:id="rId25"/>
    <p:sldId id="555" r:id="rId26"/>
    <p:sldId id="286" r:id="rId27"/>
    <p:sldId id="310" r:id="rId28"/>
    <p:sldId id="574" r:id="rId29"/>
    <p:sldId id="568" r:id="rId30"/>
    <p:sldId id="315" r:id="rId31"/>
    <p:sldId id="537" r:id="rId32"/>
    <p:sldId id="307" r:id="rId33"/>
    <p:sldId id="560" r:id="rId34"/>
    <p:sldId id="285" r:id="rId35"/>
    <p:sldId id="550" r:id="rId36"/>
    <p:sldId id="308" r:id="rId37"/>
    <p:sldId id="556" r:id="rId38"/>
    <p:sldId id="289" r:id="rId39"/>
    <p:sldId id="581" r:id="rId40"/>
    <p:sldId id="314" r:id="rId41"/>
    <p:sldId id="539" r:id="rId42"/>
    <p:sldId id="548" r:id="rId43"/>
    <p:sldId id="549" r:id="rId44"/>
    <p:sldId id="552" r:id="rId45"/>
    <p:sldId id="288" r:id="rId46"/>
    <p:sldId id="313" r:id="rId47"/>
    <p:sldId id="595" r:id="rId48"/>
    <p:sldId id="325" r:id="rId49"/>
    <p:sldId id="326" r:id="rId50"/>
    <p:sldId id="324" r:id="rId51"/>
    <p:sldId id="553" r:id="rId52"/>
    <p:sldId id="294" r:id="rId53"/>
    <p:sldId id="551" r:id="rId54"/>
    <p:sldId id="558" r:id="rId55"/>
    <p:sldId id="583" r:id="rId56"/>
    <p:sldId id="573" r:id="rId57"/>
    <p:sldId id="292" r:id="rId58"/>
    <p:sldId id="570" r:id="rId59"/>
    <p:sldId id="316" r:id="rId60"/>
    <p:sldId id="293" r:id="rId61"/>
    <p:sldId id="571" r:id="rId62"/>
    <p:sldId id="317" r:id="rId63"/>
    <p:sldId id="542" r:id="rId64"/>
    <p:sldId id="536" r:id="rId65"/>
    <p:sldId id="591" r:id="rId66"/>
    <p:sldId id="592" r:id="rId67"/>
    <p:sldId id="589" r:id="rId68"/>
    <p:sldId id="590" r:id="rId69"/>
    <p:sldId id="557" r:id="rId70"/>
    <p:sldId id="565" r:id="rId71"/>
    <p:sldId id="572" r:id="rId72"/>
    <p:sldId id="533" r:id="rId73"/>
    <p:sldId id="534" r:id="rId74"/>
    <p:sldId id="559" r:id="rId75"/>
    <p:sldId id="554" r:id="rId76"/>
    <p:sldId id="580" r:id="rId77"/>
    <p:sldId id="545" r:id="rId78"/>
    <p:sldId id="584" r:id="rId79"/>
    <p:sldId id="318" r:id="rId80"/>
    <p:sldId id="587" r:id="rId81"/>
    <p:sldId id="333" r:id="rId82"/>
    <p:sldId id="538" r:id="rId8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8D67544-8007-1E3A-27E6-109EF5FA70C5}" name="Timothy Cenna" initials="TC" userId="S::timothy_cenna@progressive.com::7efcffd5-e020-4e06-a0f0-8fe0625b5d36" providerId="AD"/>
  <p188:author id="{20113190-579F-FEE8-F716-34C08FFF125A}" name="Krista L Bair" initials="KLB" userId="S::Krista_L_Bair@Progressive.com::fb962f34-5d75-4c60-9117-6c7f4652c402"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April C Smith" initials="ACS" lastIdx="2" clrIdx="0">
    <p:extLst>
      <p:ext uri="{19B8F6BF-5375-455C-9EA6-DF929625EA0E}">
        <p15:presenceInfo xmlns:p15="http://schemas.microsoft.com/office/powerpoint/2012/main" userId="S::APRIL_C_SMITH@Progressive.com::8519dba4-55c7-4f6d-a4e7-e4fd03e50e8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BEAD17-2931-470E-88F9-2DABD0BE0316}" v="3" dt="2025-02-25T18:51:10.9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68" autoAdjust="0"/>
    <p:restoredTop sz="93907" autoAdjust="0"/>
  </p:normalViewPr>
  <p:slideViewPr>
    <p:cSldViewPr snapToGrid="0">
      <p:cViewPr varScale="1">
        <p:scale>
          <a:sx n="69" d="100"/>
          <a:sy n="69" d="100"/>
        </p:scale>
        <p:origin x="588" y="60"/>
      </p:cViewPr>
      <p:guideLst/>
    </p:cSldViewPr>
  </p:slideViewPr>
  <p:notesTextViewPr>
    <p:cViewPr>
      <p:scale>
        <a:sx n="1" d="1"/>
        <a:sy n="1" d="1"/>
      </p:scale>
      <p:origin x="0" y="0"/>
    </p:cViewPr>
  </p:notesTextViewPr>
  <p:notesViewPr>
    <p:cSldViewPr snapToGrid="0">
      <p:cViewPr>
        <p:scale>
          <a:sx n="100" d="100"/>
          <a:sy n="100" d="100"/>
        </p:scale>
        <p:origin x="1628" y="4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notesMaster" Target="notesMasters/notesMaster1.xml"/><Relationship Id="rId89" Type="http://schemas.openxmlformats.org/officeDocument/2006/relationships/tableStyles" Target="tableStyles.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microsoft.com/office/2015/10/relationships/revisionInfo" Target="revisionInfo.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commentAuthors" Target="commentAuthor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theme" Target="theme/theme1.xml"/><Relationship Id="rId91"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viewProps" Target="viewProps.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325CD8-7EFA-422E-8AD2-BF3EF4609C4E}" type="datetimeFigureOut">
              <a:rPr lang="en-US" smtClean="0"/>
              <a:t>3/18/2025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338518-7A02-4BE2-8CB1-47F3A86B7FD4}" type="slidenum">
              <a:rPr lang="en-US" smtClean="0"/>
              <a:t>‹#›</a:t>
            </a:fld>
            <a:endParaRPr lang="en-US"/>
          </a:p>
        </p:txBody>
      </p:sp>
    </p:spTree>
    <p:extLst>
      <p:ext uri="{BB962C8B-B14F-4D97-AF65-F5344CB8AC3E}">
        <p14:creationId xmlns:p14="http://schemas.microsoft.com/office/powerpoint/2010/main" val="3319568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www.khanacademy.org/math/statistics-probability/summarizing-quantitative-data/mean-median-basics/v/statistics-intro-mean-median-and-mode"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www.khanacademy.org/math/statistics-probability/summarizing-quantitative-data/variance-standard-deviation-population/v/range-variance-and-standard-deviation-as-measures-of-dispersion" TargetMode="External"/><Relationship Id="rId2" Type="http://schemas.openxmlformats.org/officeDocument/2006/relationships/slide" Target="../slides/slide33.xml"/><Relationship Id="rId1" Type="http://schemas.openxmlformats.org/officeDocument/2006/relationships/notesMaster" Target="../notesMasters/notesMaster1.xml"/><Relationship Id="rId4" Type="http://schemas.openxmlformats.org/officeDocument/2006/relationships/hyperlink" Target="https://www.khanacademy.org/math/statistics-probability/summarizing-quantitative-data/variance-standard-deviation-sample/v/sample-variance" TargetMode="Externa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www.khanacademy.org/math/ap-statistics/quantitative-data-ap"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www.khanacademy.org/math/ap-statistics/summarizing-quantitative-data-ap/stats-box-whisker-plots/v/judging-outliers-in-a-dataset"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3" Type="http://schemas.openxmlformats.org/officeDocument/2006/relationships/hyperlink" Target="https://www.khanacademy.org/math/statistics-probability/describing-relationships-quantitative-data/scatterplots-and-correlation/v/correlation-coefficient-intuition-examples" TargetMode="External"/><Relationship Id="rId2" Type="http://schemas.openxmlformats.org/officeDocument/2006/relationships/slide" Target="../slides/slide43.xml"/><Relationship Id="rId1" Type="http://schemas.openxmlformats.org/officeDocument/2006/relationships/notesMaster" Target="../notesMasters/notesMaster1.xml"/><Relationship Id="rId4" Type="http://schemas.openxmlformats.org/officeDocument/2006/relationships/hyperlink" Target="https://www.khanacademy.org/math/statistics-probability/describing-relationships-quantitative-data/scatterplots-and-correlation/v/correlation-coefficient-intuition-examples%22%20%EF%BF%BDHYPERLINK%20%22https:/www.khanacademy.org/math/statistics-probability/designing-studies/sampling-and-surveys/v/correlation-and-causality" TargetMode="Externa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3" Type="http://schemas.openxmlformats.org/officeDocument/2006/relationships/hyperlink" Target="https://www.khanacademy.org/math/ap-statistics/density-curves-normal-distribution-ap/stats-normal-distributions/v/ck12-org-normal-distribution-problems-qualitative-sense-of-normal-distributions" TargetMode="External"/><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3" Type="http://schemas.openxmlformats.org/officeDocument/2006/relationships/hyperlink" Target="https://www.khanacademy.org/math/ap-statistics/density-curves-normal-distribution-ap/measuring-position/v/z-score-introduction" TargetMode="External"/><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Through Slide 8 (00:10)</a:t>
            </a:r>
          </a:p>
          <a:p>
            <a:endParaRPr lang="en-US" dirty="0"/>
          </a:p>
          <a:p>
            <a:r>
              <a:rPr lang="en-US" dirty="0"/>
              <a:t>You are welcome to use a calculator or open Excel to do your work.</a:t>
            </a:r>
          </a:p>
          <a:p>
            <a:endParaRPr lang="en-US" dirty="0"/>
          </a:p>
          <a:p>
            <a:r>
              <a:rPr lang="en-US" dirty="0"/>
              <a:t>Instructor Notes:  We will visit a topic 3 times. </a:t>
            </a:r>
          </a:p>
          <a:p>
            <a:pPr marL="228600" indent="-228600">
              <a:buAutoNum type="arabicPeriod"/>
            </a:pPr>
            <a:r>
              <a:rPr lang="en-US" dirty="0"/>
              <a:t>Ppt slide</a:t>
            </a:r>
          </a:p>
          <a:p>
            <a:pPr marL="228600" indent="-228600">
              <a:buAutoNum type="arabicPeriod"/>
            </a:pPr>
            <a:r>
              <a:rPr lang="en-US" dirty="0"/>
              <a:t>Khan Academy video</a:t>
            </a:r>
          </a:p>
          <a:p>
            <a:pPr marL="228600" indent="-228600">
              <a:buAutoNum type="arabicPeriod"/>
            </a:pPr>
            <a:r>
              <a:rPr lang="en-US" dirty="0"/>
              <a:t>Practice problems in excel spreadsheet workbook.</a:t>
            </a:r>
          </a:p>
          <a:p>
            <a:pPr marL="228600" indent="-228600">
              <a:buAutoNum type="arabicPeriod"/>
            </a:pPr>
            <a:endParaRPr lang="en-US" dirty="0"/>
          </a:p>
          <a:p>
            <a:r>
              <a:rPr lang="en-US" dirty="0"/>
              <a:t>Have students save a local copy of the workbook spreadsheet for participation.  Open spreadsheet and save a copy.</a:t>
            </a:r>
          </a:p>
        </p:txBody>
      </p:sp>
      <p:sp>
        <p:nvSpPr>
          <p:cNvPr id="4" name="Slide Number Placeholder 3"/>
          <p:cNvSpPr>
            <a:spLocks noGrp="1"/>
          </p:cNvSpPr>
          <p:nvPr>
            <p:ph type="sldNum" sz="quarter" idx="5"/>
          </p:nvPr>
        </p:nvSpPr>
        <p:spPr/>
        <p:txBody>
          <a:bodyPr/>
          <a:lstStyle/>
          <a:p>
            <a:fld id="{37338518-7A02-4BE2-8CB1-47F3A86B7FD4}" type="slidenum">
              <a:rPr lang="en-US" smtClean="0"/>
              <a:t>1</a:t>
            </a:fld>
            <a:endParaRPr lang="en-US"/>
          </a:p>
        </p:txBody>
      </p:sp>
    </p:spTree>
    <p:extLst>
      <p:ext uri="{BB962C8B-B14F-4D97-AF65-F5344CB8AC3E}">
        <p14:creationId xmlns:p14="http://schemas.microsoft.com/office/powerpoint/2010/main" val="24211330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7338518-7A02-4BE2-8CB1-47F3A86B7FD4}" type="slidenum">
              <a:rPr lang="en-US" smtClean="0"/>
              <a:t>10</a:t>
            </a:fld>
            <a:endParaRPr lang="en-US"/>
          </a:p>
        </p:txBody>
      </p:sp>
    </p:spTree>
    <p:extLst>
      <p:ext uri="{BB962C8B-B14F-4D97-AF65-F5344CB8AC3E}">
        <p14:creationId xmlns:p14="http://schemas.microsoft.com/office/powerpoint/2010/main" val="6440761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11</a:t>
            </a:fld>
            <a:endParaRPr lang="en-US"/>
          </a:p>
        </p:txBody>
      </p:sp>
    </p:spTree>
    <p:extLst>
      <p:ext uri="{BB962C8B-B14F-4D97-AF65-F5344CB8AC3E}">
        <p14:creationId xmlns:p14="http://schemas.microsoft.com/office/powerpoint/2010/main" val="20666044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12</a:t>
            </a:fld>
            <a:endParaRPr lang="en-US"/>
          </a:p>
        </p:txBody>
      </p:sp>
    </p:spTree>
    <p:extLst>
      <p:ext uri="{BB962C8B-B14F-4D97-AF65-F5344CB8AC3E}">
        <p14:creationId xmlns:p14="http://schemas.microsoft.com/office/powerpoint/2010/main" val="9939049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83100"/>
            <a:ext cx="5486400" cy="3600450"/>
          </a:xfrm>
        </p:spPr>
        <p:txBody>
          <a:bodyPr/>
          <a:lstStyle/>
          <a:p>
            <a:endParaRPr lang="en-US" dirty="0"/>
          </a:p>
          <a:p>
            <a:r>
              <a:rPr lang="en-US" dirty="0"/>
              <a:t>Walk through Loss Ratio Example in Excel file:  </a:t>
            </a:r>
            <a:r>
              <a:rPr lang="en-US" b="1" dirty="0"/>
              <a:t>Weighted Average 1.</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13</a:t>
            </a:fld>
            <a:endParaRPr lang="en-US"/>
          </a:p>
        </p:txBody>
      </p:sp>
    </p:spTree>
    <p:extLst>
      <p:ext uri="{BB962C8B-B14F-4D97-AF65-F5344CB8AC3E}">
        <p14:creationId xmlns:p14="http://schemas.microsoft.com/office/powerpoint/2010/main" val="22362951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83100"/>
            <a:ext cx="5486400" cy="3600450"/>
          </a:xfrm>
        </p:spPr>
        <p:txBody>
          <a:bodyPr/>
          <a:lstStyle/>
          <a:p>
            <a:endParaRPr lang="en-US" dirty="0"/>
          </a:p>
          <a:p>
            <a:r>
              <a:rPr lang="en-US" dirty="0"/>
              <a:t>Walk through Loss Ratio Example in Excel file:  </a:t>
            </a:r>
            <a:r>
              <a:rPr lang="en-US" b="1" dirty="0"/>
              <a:t>Weighted Average 1.</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14</a:t>
            </a:fld>
            <a:endParaRPr lang="en-US"/>
          </a:p>
        </p:txBody>
      </p:sp>
    </p:spTree>
    <p:extLst>
      <p:ext uri="{BB962C8B-B14F-4D97-AF65-F5344CB8AC3E}">
        <p14:creationId xmlns:p14="http://schemas.microsoft.com/office/powerpoint/2010/main" val="14521938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Analysts are consistently asked, year over year – how did it change? </a:t>
            </a:r>
          </a:p>
          <a:p>
            <a:endParaRPr lang="en-US" dirty="0"/>
          </a:p>
          <a:p>
            <a:r>
              <a:rPr lang="en-US" dirty="0"/>
              <a:t>What would happen if May was 32,000 and October was 23,000?  A: 28% decrease.</a:t>
            </a:r>
          </a:p>
          <a:p>
            <a:endParaRPr lang="en-US" i="1" dirty="0"/>
          </a:p>
          <a:p>
            <a:r>
              <a:rPr lang="en-US" dirty="0"/>
              <a:t>This is a good time to show that a 50% decrease (from 32,000 to 16,000) requires a 100% increase to get back to where you started. Use excel tab.</a:t>
            </a:r>
          </a:p>
        </p:txBody>
      </p:sp>
      <p:sp>
        <p:nvSpPr>
          <p:cNvPr id="4" name="Slide Number Placeholder 3"/>
          <p:cNvSpPr>
            <a:spLocks noGrp="1"/>
          </p:cNvSpPr>
          <p:nvPr>
            <p:ph type="sldNum" sz="quarter" idx="5"/>
          </p:nvPr>
        </p:nvSpPr>
        <p:spPr/>
        <p:txBody>
          <a:bodyPr/>
          <a:lstStyle/>
          <a:p>
            <a:fld id="{37338518-7A02-4BE2-8CB1-47F3A86B7FD4}" type="slidenum">
              <a:rPr lang="en-US" smtClean="0"/>
              <a:t>15</a:t>
            </a:fld>
            <a:endParaRPr lang="en-US"/>
          </a:p>
        </p:txBody>
      </p:sp>
    </p:spTree>
    <p:extLst>
      <p:ext uri="{BB962C8B-B14F-4D97-AF65-F5344CB8AC3E}">
        <p14:creationId xmlns:p14="http://schemas.microsoft.com/office/powerpoint/2010/main" val="24095467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Analysts are consistently asked, year over year – how did it change? </a:t>
            </a:r>
          </a:p>
          <a:p>
            <a:endParaRPr lang="en-US" dirty="0"/>
          </a:p>
          <a:p>
            <a:r>
              <a:rPr lang="en-US" dirty="0"/>
              <a:t>What would happen if May was 32,000 and October was 23,000?  A: 28% decrease.</a:t>
            </a:r>
          </a:p>
          <a:p>
            <a:endParaRPr lang="en-US" i="1" dirty="0"/>
          </a:p>
          <a:p>
            <a:r>
              <a:rPr lang="en-US" dirty="0"/>
              <a:t>This is a good time to show that a 50% decrease (from 32,000 to 16,000) requires a 100% increase to get back to where you started. Use excel tab.</a:t>
            </a:r>
          </a:p>
        </p:txBody>
      </p:sp>
      <p:sp>
        <p:nvSpPr>
          <p:cNvPr id="4" name="Slide Number Placeholder 3"/>
          <p:cNvSpPr>
            <a:spLocks noGrp="1"/>
          </p:cNvSpPr>
          <p:nvPr>
            <p:ph type="sldNum" sz="quarter" idx="5"/>
          </p:nvPr>
        </p:nvSpPr>
        <p:spPr/>
        <p:txBody>
          <a:bodyPr/>
          <a:lstStyle/>
          <a:p>
            <a:fld id="{37338518-7A02-4BE2-8CB1-47F3A86B7FD4}" type="slidenum">
              <a:rPr lang="en-US" smtClean="0"/>
              <a:t>16</a:t>
            </a:fld>
            <a:endParaRPr lang="en-US"/>
          </a:p>
        </p:txBody>
      </p:sp>
    </p:spTree>
    <p:extLst>
      <p:ext uri="{BB962C8B-B14F-4D97-AF65-F5344CB8AC3E}">
        <p14:creationId xmlns:p14="http://schemas.microsoft.com/office/powerpoint/2010/main" val="10856705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Analysts are consistently asked, year over year – how did it change? </a:t>
            </a:r>
          </a:p>
          <a:p>
            <a:endParaRPr lang="en-US" dirty="0"/>
          </a:p>
          <a:p>
            <a:r>
              <a:rPr lang="en-US" dirty="0"/>
              <a:t>What would happen if May was 32,000 and October was 23,000?  A: 28% decrease.</a:t>
            </a:r>
          </a:p>
          <a:p>
            <a:endParaRPr lang="en-US" i="1" dirty="0"/>
          </a:p>
          <a:p>
            <a:r>
              <a:rPr lang="en-US" dirty="0"/>
              <a:t>This is a good time to show that a 50% decrease (from 32,000 to 16,000) requires a 100% increase to get back to where you started. Use excel tab.</a:t>
            </a:r>
          </a:p>
        </p:txBody>
      </p:sp>
      <p:sp>
        <p:nvSpPr>
          <p:cNvPr id="4" name="Slide Number Placeholder 3"/>
          <p:cNvSpPr>
            <a:spLocks noGrp="1"/>
          </p:cNvSpPr>
          <p:nvPr>
            <p:ph type="sldNum" sz="quarter" idx="5"/>
          </p:nvPr>
        </p:nvSpPr>
        <p:spPr/>
        <p:txBody>
          <a:bodyPr/>
          <a:lstStyle/>
          <a:p>
            <a:fld id="{37338518-7A02-4BE2-8CB1-47F3A86B7FD4}" type="slidenum">
              <a:rPr lang="en-US" smtClean="0"/>
              <a:t>17</a:t>
            </a:fld>
            <a:endParaRPr lang="en-US"/>
          </a:p>
        </p:txBody>
      </p:sp>
    </p:spTree>
    <p:extLst>
      <p:ext uri="{BB962C8B-B14F-4D97-AF65-F5344CB8AC3E}">
        <p14:creationId xmlns:p14="http://schemas.microsoft.com/office/powerpoint/2010/main" val="25933091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18</a:t>
            </a:fld>
            <a:endParaRPr lang="en-US"/>
          </a:p>
        </p:txBody>
      </p:sp>
    </p:spTree>
    <p:extLst>
      <p:ext uri="{BB962C8B-B14F-4D97-AF65-F5344CB8AC3E}">
        <p14:creationId xmlns:p14="http://schemas.microsoft.com/office/powerpoint/2010/main" val="35412127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7338518-7A02-4BE2-8CB1-47F3A86B7FD4}" type="slidenum">
              <a:rPr lang="en-US" smtClean="0"/>
              <a:t>19</a:t>
            </a:fld>
            <a:endParaRPr lang="en-US"/>
          </a:p>
        </p:txBody>
      </p:sp>
    </p:spTree>
    <p:extLst>
      <p:ext uri="{BB962C8B-B14F-4D97-AF65-F5344CB8AC3E}">
        <p14:creationId xmlns:p14="http://schemas.microsoft.com/office/powerpoint/2010/main" val="15151097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p>
        </p:txBody>
      </p:sp>
      <p:sp>
        <p:nvSpPr>
          <p:cNvPr id="4" name="Slide Number Placeholder 3"/>
          <p:cNvSpPr>
            <a:spLocks noGrp="1"/>
          </p:cNvSpPr>
          <p:nvPr>
            <p:ph type="sldNum" sz="quarter" idx="5"/>
          </p:nvPr>
        </p:nvSpPr>
        <p:spPr/>
        <p:txBody>
          <a:bodyPr/>
          <a:lstStyle/>
          <a:p>
            <a:fld id="{B91F4FEB-FD65-48FA-A6EB-5237B73EA64B}" type="slidenum">
              <a:rPr lang="en-US" smtClean="0"/>
              <a:t>2</a:t>
            </a:fld>
            <a:endParaRPr lang="en-US"/>
          </a:p>
        </p:txBody>
      </p:sp>
    </p:spTree>
    <p:extLst>
      <p:ext uri="{BB962C8B-B14F-4D97-AF65-F5344CB8AC3E}">
        <p14:creationId xmlns:p14="http://schemas.microsoft.com/office/powerpoint/2010/main" val="12254024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20</a:t>
            </a:fld>
            <a:endParaRPr lang="en-US"/>
          </a:p>
        </p:txBody>
      </p:sp>
    </p:spTree>
    <p:extLst>
      <p:ext uri="{BB962C8B-B14F-4D97-AF65-F5344CB8AC3E}">
        <p14:creationId xmlns:p14="http://schemas.microsoft.com/office/powerpoint/2010/main" val="20568080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1" dirty="0"/>
          </a:p>
        </p:txBody>
      </p:sp>
      <p:sp>
        <p:nvSpPr>
          <p:cNvPr id="4" name="Slide Number Placeholder 3"/>
          <p:cNvSpPr>
            <a:spLocks noGrp="1"/>
          </p:cNvSpPr>
          <p:nvPr>
            <p:ph type="sldNum" sz="quarter" idx="5"/>
          </p:nvPr>
        </p:nvSpPr>
        <p:spPr/>
        <p:txBody>
          <a:bodyPr/>
          <a:lstStyle/>
          <a:p>
            <a:fld id="{37338518-7A02-4BE2-8CB1-47F3A86B7FD4}" type="slidenum">
              <a:rPr lang="en-US" smtClean="0"/>
              <a:t>21</a:t>
            </a:fld>
            <a:endParaRPr lang="en-US"/>
          </a:p>
        </p:txBody>
      </p:sp>
    </p:spTree>
    <p:extLst>
      <p:ext uri="{BB962C8B-B14F-4D97-AF65-F5344CB8AC3E}">
        <p14:creationId xmlns:p14="http://schemas.microsoft.com/office/powerpoint/2010/main" val="1545507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22</a:t>
            </a:fld>
            <a:endParaRPr lang="en-US"/>
          </a:p>
        </p:txBody>
      </p:sp>
    </p:spTree>
    <p:extLst>
      <p:ext uri="{BB962C8B-B14F-4D97-AF65-F5344CB8AC3E}">
        <p14:creationId xmlns:p14="http://schemas.microsoft.com/office/powerpoint/2010/main" val="10359698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23</a:t>
            </a:fld>
            <a:endParaRPr lang="en-US"/>
          </a:p>
        </p:txBody>
      </p:sp>
    </p:spTree>
    <p:extLst>
      <p:ext uri="{BB962C8B-B14F-4D97-AF65-F5344CB8AC3E}">
        <p14:creationId xmlns:p14="http://schemas.microsoft.com/office/powerpoint/2010/main" val="26144201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24</a:t>
            </a:fld>
            <a:endParaRPr lang="en-US"/>
          </a:p>
        </p:txBody>
      </p:sp>
    </p:spTree>
    <p:extLst>
      <p:ext uri="{BB962C8B-B14F-4D97-AF65-F5344CB8AC3E}">
        <p14:creationId xmlns:p14="http://schemas.microsoft.com/office/powerpoint/2010/main" val="16831451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25</a:t>
            </a:fld>
            <a:endParaRPr lang="en-US"/>
          </a:p>
        </p:txBody>
      </p:sp>
    </p:spTree>
    <p:extLst>
      <p:ext uri="{BB962C8B-B14F-4D97-AF65-F5344CB8AC3E}">
        <p14:creationId xmlns:p14="http://schemas.microsoft.com/office/powerpoint/2010/main" val="1117154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26</a:t>
            </a:fld>
            <a:endParaRPr lang="en-US"/>
          </a:p>
        </p:txBody>
      </p:sp>
    </p:spTree>
    <p:extLst>
      <p:ext uri="{BB962C8B-B14F-4D97-AF65-F5344CB8AC3E}">
        <p14:creationId xmlns:p14="http://schemas.microsoft.com/office/powerpoint/2010/main" val="14885148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dirty="0"/>
              <a:t>Instructor &amp; producer(for technical issues) to stay available as ‘office hours’ for any questions.</a:t>
            </a:r>
          </a:p>
          <a:p>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27</a:t>
            </a:fld>
            <a:endParaRPr lang="en-US"/>
          </a:p>
        </p:txBody>
      </p:sp>
    </p:spTree>
    <p:extLst>
      <p:ext uri="{BB962C8B-B14F-4D97-AF65-F5344CB8AC3E}">
        <p14:creationId xmlns:p14="http://schemas.microsoft.com/office/powerpoint/2010/main" val="29617167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a:p>
            <a:r>
              <a:rPr lang="en-US" dirty="0"/>
              <a:t>Bias:  Want to measure the average height of an American male.  Gather a lot of data (+1000 data points!).  But….we’ve gone to the tryout basketball camps.  This will not be a solid measurement of the height of a typical American male.</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28</a:t>
            </a:fld>
            <a:endParaRPr lang="en-US"/>
          </a:p>
        </p:txBody>
      </p:sp>
    </p:spTree>
    <p:extLst>
      <p:ext uri="{BB962C8B-B14F-4D97-AF65-F5344CB8AC3E}">
        <p14:creationId xmlns:p14="http://schemas.microsoft.com/office/powerpoint/2010/main" val="4985260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29</a:t>
            </a:fld>
            <a:endParaRPr lang="en-US"/>
          </a:p>
        </p:txBody>
      </p:sp>
    </p:spTree>
    <p:extLst>
      <p:ext uri="{BB962C8B-B14F-4D97-AF65-F5344CB8AC3E}">
        <p14:creationId xmlns:p14="http://schemas.microsoft.com/office/powerpoint/2010/main" val="3690777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p>
        </p:txBody>
      </p:sp>
      <p:sp>
        <p:nvSpPr>
          <p:cNvPr id="4" name="Slide Number Placeholder 3"/>
          <p:cNvSpPr>
            <a:spLocks noGrp="1"/>
          </p:cNvSpPr>
          <p:nvPr>
            <p:ph type="sldNum" sz="quarter" idx="5"/>
          </p:nvPr>
        </p:nvSpPr>
        <p:spPr/>
        <p:txBody>
          <a:bodyPr/>
          <a:lstStyle/>
          <a:p>
            <a:fld id="{B91F4FEB-FD65-48FA-A6EB-5237B73EA64B}" type="slidenum">
              <a:rPr lang="en-US" smtClean="0"/>
              <a:t>3</a:t>
            </a:fld>
            <a:endParaRPr lang="en-US"/>
          </a:p>
        </p:txBody>
      </p:sp>
    </p:spTree>
    <p:extLst>
      <p:ext uri="{BB962C8B-B14F-4D97-AF65-F5344CB8AC3E}">
        <p14:creationId xmlns:p14="http://schemas.microsoft.com/office/powerpoint/2010/main" val="16092966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Workbook will show special cases using excel</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30</a:t>
            </a:fld>
            <a:endParaRPr lang="en-US"/>
          </a:p>
        </p:txBody>
      </p:sp>
    </p:spTree>
    <p:extLst>
      <p:ext uri="{BB962C8B-B14F-4D97-AF65-F5344CB8AC3E}">
        <p14:creationId xmlns:p14="http://schemas.microsoft.com/office/powerpoint/2010/main" val="30059638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https://www.khanacademy.org/math/statistics-probability/summarizing-quantitative-data/mean-median-basics/v/statistics-intro-mean-median-and-mode</a:t>
            </a:r>
            <a:endParaRPr lang="en-US" dirty="0"/>
          </a:p>
          <a:p>
            <a:endParaRPr lang="en-US" dirty="0"/>
          </a:p>
          <a:p>
            <a:r>
              <a:rPr lang="en-US" dirty="0"/>
              <a:t>Instructor &amp; producer(for technical issues) to stay available as ‘office hours’ for any questions.</a:t>
            </a:r>
          </a:p>
          <a:p>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31</a:t>
            </a:fld>
            <a:endParaRPr lang="en-US"/>
          </a:p>
        </p:txBody>
      </p:sp>
    </p:spTree>
    <p:extLst>
      <p:ext uri="{BB962C8B-B14F-4D97-AF65-F5344CB8AC3E}">
        <p14:creationId xmlns:p14="http://schemas.microsoft.com/office/powerpoint/2010/main" val="38706038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32</a:t>
            </a:fld>
            <a:endParaRPr lang="en-US"/>
          </a:p>
        </p:txBody>
      </p:sp>
    </p:spTree>
    <p:extLst>
      <p:ext uri="{BB962C8B-B14F-4D97-AF65-F5344CB8AC3E}">
        <p14:creationId xmlns:p14="http://schemas.microsoft.com/office/powerpoint/2010/main" val="10964780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https://www.khanacademy.org/math/statistics-probability/summarizing-quantitative-data/variance-standard-deviation-population/v/range-variance-and-standard-deviation-as-measures-of-dispersion</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hlinkClick r:id="rId4"/>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4"/>
              </a:rPr>
              <a:t>https://www.khanacademy.org/math/statistics-probability/summarizing-quantitative-data/variance-standard-deviation-sample/v/sample-variance</a:t>
            </a:r>
            <a:endParaRPr lang="en-US" dirty="0"/>
          </a:p>
          <a:p>
            <a:endParaRPr lang="en-US" dirty="0"/>
          </a:p>
          <a:p>
            <a:r>
              <a:rPr lang="en-US" dirty="0"/>
              <a:t>Instructor &amp; producer(for technical issues) to stay available as ‘office hours’ for any questions.</a:t>
            </a:r>
          </a:p>
          <a:p>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33</a:t>
            </a:fld>
            <a:endParaRPr lang="en-US"/>
          </a:p>
        </p:txBody>
      </p:sp>
    </p:spTree>
    <p:extLst>
      <p:ext uri="{BB962C8B-B14F-4D97-AF65-F5344CB8AC3E}">
        <p14:creationId xmlns:p14="http://schemas.microsoft.com/office/powerpoint/2010/main" val="2700019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https://www.khanacademy.org/math/ap-statistics/quantitative-data-ap</a:t>
            </a:r>
            <a:endParaRPr lang="en-US" dirty="0"/>
          </a:p>
          <a:p>
            <a:endParaRPr lang="en-US" dirty="0"/>
          </a:p>
          <a:p>
            <a:endParaRPr lang="en-US" dirty="0"/>
          </a:p>
          <a:p>
            <a:r>
              <a:rPr lang="en-US" dirty="0"/>
              <a:t>Instructor &amp; producer(for technical issues) to stay available as ‘office hours’ for any questions.</a:t>
            </a:r>
          </a:p>
          <a:p>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34</a:t>
            </a:fld>
            <a:endParaRPr lang="en-US"/>
          </a:p>
        </p:txBody>
      </p:sp>
    </p:spTree>
    <p:extLst>
      <p:ext uri="{BB962C8B-B14F-4D97-AF65-F5344CB8AC3E}">
        <p14:creationId xmlns:p14="http://schemas.microsoft.com/office/powerpoint/2010/main" val="21734374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1" dirty="0"/>
          </a:p>
          <a:p>
            <a:endParaRPr lang="en-US" i="1" dirty="0"/>
          </a:p>
          <a:p>
            <a:endParaRPr lang="en-US" dirty="0"/>
          </a:p>
          <a:p>
            <a:r>
              <a:rPr lang="en-US" b="1" dirty="0"/>
              <a:t>Excel file has examples.</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35</a:t>
            </a:fld>
            <a:endParaRPr lang="en-US"/>
          </a:p>
        </p:txBody>
      </p:sp>
    </p:spTree>
    <p:extLst>
      <p:ext uri="{BB962C8B-B14F-4D97-AF65-F5344CB8AC3E}">
        <p14:creationId xmlns:p14="http://schemas.microsoft.com/office/powerpoint/2010/main" val="1242548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1" dirty="0"/>
          </a:p>
          <a:p>
            <a:endParaRPr lang="en-US" i="1" dirty="0"/>
          </a:p>
          <a:p>
            <a:endParaRPr lang="en-US" dirty="0"/>
          </a:p>
          <a:p>
            <a:r>
              <a:rPr lang="en-US" b="1" dirty="0"/>
              <a:t>Excel file has examples.</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36</a:t>
            </a:fld>
            <a:endParaRPr lang="en-US"/>
          </a:p>
        </p:txBody>
      </p:sp>
    </p:spTree>
    <p:extLst>
      <p:ext uri="{BB962C8B-B14F-4D97-AF65-F5344CB8AC3E}">
        <p14:creationId xmlns:p14="http://schemas.microsoft.com/office/powerpoint/2010/main" val="370247956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https://www.khanacademy.org/math/ap-statistics/summarizing-quantitative-data-ap/stats-box-whisker-plots/v/judging-outliers-in-a-dataset</a:t>
            </a:r>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37</a:t>
            </a:fld>
            <a:endParaRPr lang="en-US"/>
          </a:p>
        </p:txBody>
      </p:sp>
    </p:spTree>
    <p:extLst>
      <p:ext uri="{BB962C8B-B14F-4D97-AF65-F5344CB8AC3E}">
        <p14:creationId xmlns:p14="http://schemas.microsoft.com/office/powerpoint/2010/main" val="36985901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38</a:t>
            </a:fld>
            <a:endParaRPr lang="en-US"/>
          </a:p>
        </p:txBody>
      </p:sp>
    </p:spTree>
    <p:extLst>
      <p:ext uri="{BB962C8B-B14F-4D97-AF65-F5344CB8AC3E}">
        <p14:creationId xmlns:p14="http://schemas.microsoft.com/office/powerpoint/2010/main" val="400697581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39</a:t>
            </a:fld>
            <a:endParaRPr lang="en-US"/>
          </a:p>
        </p:txBody>
      </p:sp>
    </p:spTree>
    <p:extLst>
      <p:ext uri="{BB962C8B-B14F-4D97-AF65-F5344CB8AC3E}">
        <p14:creationId xmlns:p14="http://schemas.microsoft.com/office/powerpoint/2010/main" val="24538097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1854200"/>
          </a:xfrm>
        </p:spPr>
        <p:txBody>
          <a:bodyPr/>
          <a:lstStyle/>
          <a:p>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4</a:t>
            </a:fld>
            <a:endParaRPr lang="en-US"/>
          </a:p>
        </p:txBody>
      </p:sp>
    </p:spTree>
    <p:extLst>
      <p:ext uri="{BB962C8B-B14F-4D97-AF65-F5344CB8AC3E}">
        <p14:creationId xmlns:p14="http://schemas.microsoft.com/office/powerpoint/2010/main" val="2709806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37338518-7A02-4BE2-8CB1-47F3A86B7FD4}" type="slidenum">
              <a:rPr lang="en-US" smtClean="0"/>
              <a:t>40</a:t>
            </a:fld>
            <a:endParaRPr lang="en-US"/>
          </a:p>
        </p:txBody>
      </p:sp>
    </p:spTree>
    <p:extLst>
      <p:ext uri="{BB962C8B-B14F-4D97-AF65-F5344CB8AC3E}">
        <p14:creationId xmlns:p14="http://schemas.microsoft.com/office/powerpoint/2010/main" val="422565799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41</a:t>
            </a:fld>
            <a:endParaRPr lang="en-US"/>
          </a:p>
        </p:txBody>
      </p:sp>
    </p:spTree>
    <p:extLst>
      <p:ext uri="{BB962C8B-B14F-4D97-AF65-F5344CB8AC3E}">
        <p14:creationId xmlns:p14="http://schemas.microsoft.com/office/powerpoint/2010/main" val="32719032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42</a:t>
            </a:fld>
            <a:endParaRPr lang="en-US"/>
          </a:p>
        </p:txBody>
      </p:sp>
    </p:spTree>
    <p:extLst>
      <p:ext uri="{BB962C8B-B14F-4D97-AF65-F5344CB8AC3E}">
        <p14:creationId xmlns:p14="http://schemas.microsoft.com/office/powerpoint/2010/main" val="206612225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https://www.khanacademy.org/math/statistics-probability/describing-relationships-quantitative-data/scatterplots-and-correlation/v/correlation-coefficient-intuition-examples</a:t>
            </a:r>
            <a:endParaRPr lang="en-US" dirty="0"/>
          </a:p>
          <a:p>
            <a:endParaRPr lang="en-US" dirty="0"/>
          </a:p>
          <a:p>
            <a:r>
              <a:rPr lang="en-US" dirty="0">
                <a:hlinkClick r:id="rId4"/>
              </a:rPr>
              <a:t>https:/www.khanacademy.org/math/statistics-probability/designing-studies/sampling-and-surveys/v/correlation-and-causality</a:t>
            </a:r>
            <a:endParaRPr lang="en-US" dirty="0"/>
          </a:p>
          <a:p>
            <a:endParaRPr lang="en-US" dirty="0"/>
          </a:p>
          <a:p>
            <a:endParaRPr lang="en-US" dirty="0"/>
          </a:p>
          <a:p>
            <a:r>
              <a:rPr lang="en-US" dirty="0"/>
              <a:t>Instructor &amp; producer(for technical issues) to stay available as ‘office hours’ for any questions.</a:t>
            </a:r>
          </a:p>
          <a:p>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43</a:t>
            </a:fld>
            <a:endParaRPr lang="en-US"/>
          </a:p>
        </p:txBody>
      </p:sp>
    </p:spTree>
    <p:extLst>
      <p:ext uri="{BB962C8B-B14F-4D97-AF65-F5344CB8AC3E}">
        <p14:creationId xmlns:p14="http://schemas.microsoft.com/office/powerpoint/2010/main" val="62449150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44</a:t>
            </a:fld>
            <a:endParaRPr lang="en-US"/>
          </a:p>
        </p:txBody>
      </p:sp>
    </p:spTree>
    <p:extLst>
      <p:ext uri="{BB962C8B-B14F-4D97-AF65-F5344CB8AC3E}">
        <p14:creationId xmlns:p14="http://schemas.microsoft.com/office/powerpoint/2010/main" val="390333078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45</a:t>
            </a:fld>
            <a:endParaRPr lang="en-US"/>
          </a:p>
        </p:txBody>
      </p:sp>
    </p:spTree>
    <p:extLst>
      <p:ext uri="{BB962C8B-B14F-4D97-AF65-F5344CB8AC3E}">
        <p14:creationId xmlns:p14="http://schemas.microsoft.com/office/powerpoint/2010/main" val="191228129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dirty="0">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37338518-7A02-4BE2-8CB1-47F3A86B7FD4}" type="slidenum">
              <a:rPr lang="en-US" smtClean="0"/>
              <a:t>46</a:t>
            </a:fld>
            <a:endParaRPr lang="en-US"/>
          </a:p>
        </p:txBody>
      </p:sp>
    </p:spTree>
    <p:extLst>
      <p:ext uri="{BB962C8B-B14F-4D97-AF65-F5344CB8AC3E}">
        <p14:creationId xmlns:p14="http://schemas.microsoft.com/office/powerpoint/2010/main" val="73747445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47</a:t>
            </a:fld>
            <a:endParaRPr lang="en-US"/>
          </a:p>
        </p:txBody>
      </p:sp>
    </p:spTree>
    <p:extLst>
      <p:ext uri="{BB962C8B-B14F-4D97-AF65-F5344CB8AC3E}">
        <p14:creationId xmlns:p14="http://schemas.microsoft.com/office/powerpoint/2010/main" val="243897019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48</a:t>
            </a:fld>
            <a:endParaRPr lang="en-US"/>
          </a:p>
        </p:txBody>
      </p:sp>
    </p:spTree>
    <p:extLst>
      <p:ext uri="{BB962C8B-B14F-4D97-AF65-F5344CB8AC3E}">
        <p14:creationId xmlns:p14="http://schemas.microsoft.com/office/powerpoint/2010/main" val="22955446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49</a:t>
            </a:fld>
            <a:endParaRPr lang="en-US"/>
          </a:p>
        </p:txBody>
      </p:sp>
    </p:spTree>
    <p:extLst>
      <p:ext uri="{BB962C8B-B14F-4D97-AF65-F5344CB8AC3E}">
        <p14:creationId xmlns:p14="http://schemas.microsoft.com/office/powerpoint/2010/main" val="2599608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7338518-7A02-4BE2-8CB1-47F3A86B7FD4}" type="slidenum">
              <a:rPr lang="en-US" smtClean="0"/>
              <a:t>5</a:t>
            </a:fld>
            <a:endParaRPr lang="en-US"/>
          </a:p>
        </p:txBody>
      </p:sp>
    </p:spTree>
    <p:extLst>
      <p:ext uri="{BB962C8B-B14F-4D97-AF65-F5344CB8AC3E}">
        <p14:creationId xmlns:p14="http://schemas.microsoft.com/office/powerpoint/2010/main" val="183774256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958850" y="4489450"/>
            <a:ext cx="5486400" cy="3600450"/>
          </a:xfrm>
        </p:spPr>
        <p:txBody>
          <a:bodyPr/>
          <a:lstStyle/>
          <a:p>
            <a:r>
              <a:rPr lang="en-US" dirty="0"/>
              <a:t>https://www.khanacademy.org/math/statistics-probability/describing-relationships-quantitative-data/more-on-regression/v/regression-line-example</a:t>
            </a:r>
            <a:endParaRPr lang="en-US" i="1" dirty="0"/>
          </a:p>
          <a:p>
            <a:endParaRPr lang="en-US" dirty="0"/>
          </a:p>
          <a:p>
            <a:r>
              <a:rPr lang="en-US" dirty="0"/>
              <a:t>Instructor &amp; producer(for technical issues) to stay available as ‘office hours’ for any questions.</a:t>
            </a:r>
          </a:p>
          <a:p>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50</a:t>
            </a:fld>
            <a:endParaRPr lang="en-US"/>
          </a:p>
        </p:txBody>
      </p:sp>
    </p:spTree>
    <p:extLst>
      <p:ext uri="{BB962C8B-B14F-4D97-AF65-F5344CB8AC3E}">
        <p14:creationId xmlns:p14="http://schemas.microsoft.com/office/powerpoint/2010/main" val="220640047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51</a:t>
            </a:fld>
            <a:endParaRPr lang="en-US"/>
          </a:p>
        </p:txBody>
      </p:sp>
    </p:spTree>
    <p:extLst>
      <p:ext uri="{BB962C8B-B14F-4D97-AF65-F5344CB8AC3E}">
        <p14:creationId xmlns:p14="http://schemas.microsoft.com/office/powerpoint/2010/main" val="71979961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52</a:t>
            </a:fld>
            <a:endParaRPr lang="en-US"/>
          </a:p>
        </p:txBody>
      </p:sp>
    </p:spTree>
    <p:extLst>
      <p:ext uri="{BB962C8B-B14F-4D97-AF65-F5344CB8AC3E}">
        <p14:creationId xmlns:p14="http://schemas.microsoft.com/office/powerpoint/2010/main" val="84090821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7338518-7A02-4BE2-8CB1-47F3A86B7FD4}" type="slidenum">
              <a:rPr lang="en-US" smtClean="0"/>
              <a:t>53</a:t>
            </a:fld>
            <a:endParaRPr lang="en-US"/>
          </a:p>
        </p:txBody>
      </p:sp>
    </p:spTree>
    <p:extLst>
      <p:ext uri="{BB962C8B-B14F-4D97-AF65-F5344CB8AC3E}">
        <p14:creationId xmlns:p14="http://schemas.microsoft.com/office/powerpoint/2010/main" val="92061307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54</a:t>
            </a:fld>
            <a:endParaRPr lang="en-US"/>
          </a:p>
        </p:txBody>
      </p:sp>
    </p:spTree>
    <p:extLst>
      <p:ext uri="{BB962C8B-B14F-4D97-AF65-F5344CB8AC3E}">
        <p14:creationId xmlns:p14="http://schemas.microsoft.com/office/powerpoint/2010/main" val="283389513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7338518-7A02-4BE2-8CB1-47F3A86B7FD4}" type="slidenum">
              <a:rPr lang="en-US" smtClean="0"/>
              <a:t>55</a:t>
            </a:fld>
            <a:endParaRPr lang="en-US"/>
          </a:p>
        </p:txBody>
      </p:sp>
    </p:spTree>
    <p:extLst>
      <p:ext uri="{BB962C8B-B14F-4D97-AF65-F5344CB8AC3E}">
        <p14:creationId xmlns:p14="http://schemas.microsoft.com/office/powerpoint/2010/main" val="224584259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https://www.khanacademy.org/math/ap-statistics/density-curves-normal-distribution-ap/stats-normal-distributions/v/ck12-org-normal-distribution-problems-qualitative-sense-of-normal-distributions</a:t>
            </a:r>
            <a:endParaRPr lang="en-US" dirty="0"/>
          </a:p>
          <a:p>
            <a:endParaRPr lang="en-US" dirty="0"/>
          </a:p>
          <a:p>
            <a:endParaRPr lang="en-US" dirty="0"/>
          </a:p>
          <a:p>
            <a:r>
              <a:rPr lang="en-US" dirty="0"/>
              <a:t>Instructor &amp; producer(for technical issues) to stay available as ‘office hours’ for any questions.</a:t>
            </a:r>
          </a:p>
          <a:p>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56</a:t>
            </a:fld>
            <a:endParaRPr lang="en-US"/>
          </a:p>
        </p:txBody>
      </p:sp>
    </p:spTree>
    <p:extLst>
      <p:ext uri="{BB962C8B-B14F-4D97-AF65-F5344CB8AC3E}">
        <p14:creationId xmlns:p14="http://schemas.microsoft.com/office/powerpoint/2010/main" val="165693760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57</a:t>
            </a:fld>
            <a:endParaRPr lang="en-US"/>
          </a:p>
        </p:txBody>
      </p:sp>
    </p:spTree>
    <p:extLst>
      <p:ext uri="{BB962C8B-B14F-4D97-AF65-F5344CB8AC3E}">
        <p14:creationId xmlns:p14="http://schemas.microsoft.com/office/powerpoint/2010/main" val="265603305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58</a:t>
            </a:fld>
            <a:endParaRPr lang="en-US"/>
          </a:p>
        </p:txBody>
      </p:sp>
    </p:spTree>
    <p:extLst>
      <p:ext uri="{BB962C8B-B14F-4D97-AF65-F5344CB8AC3E}">
        <p14:creationId xmlns:p14="http://schemas.microsoft.com/office/powerpoint/2010/main" val="111884805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https://www.khanacademy.org/math/ap-statistics/density-curves-normal-distribution-ap/measuring-position/v/z-score-introduction</a:t>
            </a:r>
            <a:endParaRPr lang="en-US" dirty="0"/>
          </a:p>
          <a:p>
            <a:endParaRPr lang="en-US" dirty="0"/>
          </a:p>
          <a:p>
            <a:endParaRPr lang="en-US" dirty="0"/>
          </a:p>
          <a:p>
            <a:r>
              <a:rPr lang="en-US" dirty="0"/>
              <a:t>Instructor &amp; producer(for technical issues) to stay available as ‘office hours’ for any questions.</a:t>
            </a:r>
          </a:p>
          <a:p>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59</a:t>
            </a:fld>
            <a:endParaRPr lang="en-US"/>
          </a:p>
        </p:txBody>
      </p:sp>
    </p:spTree>
    <p:extLst>
      <p:ext uri="{BB962C8B-B14F-4D97-AF65-F5344CB8AC3E}">
        <p14:creationId xmlns:p14="http://schemas.microsoft.com/office/powerpoint/2010/main" val="15150791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810000"/>
          </a:xfrm>
        </p:spPr>
        <p:txBody>
          <a:bodyPr/>
          <a:lstStyle/>
          <a:p>
            <a:pPr lvl="1"/>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6</a:t>
            </a:fld>
            <a:endParaRPr lang="en-US"/>
          </a:p>
        </p:txBody>
      </p:sp>
    </p:spTree>
    <p:extLst>
      <p:ext uri="{BB962C8B-B14F-4D97-AF65-F5344CB8AC3E}">
        <p14:creationId xmlns:p14="http://schemas.microsoft.com/office/powerpoint/2010/main" val="246101381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7338518-7A02-4BE2-8CB1-47F3A86B7F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5394542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9EA2FF"/>
                </a:solidFill>
                <a:effectLst/>
                <a:latin typeface="Segoe UI" panose="020B0502040204020203" pitchFamily="34" charset="0"/>
              </a:rPr>
              <a:t>https://www.khanacademy.org/math/ap-statistics/sampling-distribution-ap/what-is-sampling-distribution/v/central-limit-theorem</a:t>
            </a:r>
          </a:p>
          <a:p>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61</a:t>
            </a:fld>
            <a:endParaRPr lang="en-US"/>
          </a:p>
        </p:txBody>
      </p:sp>
    </p:spTree>
    <p:extLst>
      <p:ext uri="{BB962C8B-B14F-4D97-AF65-F5344CB8AC3E}">
        <p14:creationId xmlns:p14="http://schemas.microsoft.com/office/powerpoint/2010/main" val="79340921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7338518-7A02-4BE2-8CB1-47F3A86B7FD4}" type="slidenum">
              <a:rPr lang="en-US" smtClean="0"/>
              <a:t>62</a:t>
            </a:fld>
            <a:endParaRPr lang="en-US"/>
          </a:p>
        </p:txBody>
      </p:sp>
    </p:spTree>
    <p:extLst>
      <p:ext uri="{BB962C8B-B14F-4D97-AF65-F5344CB8AC3E}">
        <p14:creationId xmlns:p14="http://schemas.microsoft.com/office/powerpoint/2010/main" val="364649020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63</a:t>
            </a:fld>
            <a:endParaRPr lang="en-US"/>
          </a:p>
        </p:txBody>
      </p:sp>
    </p:spTree>
    <p:extLst>
      <p:ext uri="{BB962C8B-B14F-4D97-AF65-F5344CB8AC3E}">
        <p14:creationId xmlns:p14="http://schemas.microsoft.com/office/powerpoint/2010/main" val="33456614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1" dirty="0"/>
          </a:p>
        </p:txBody>
      </p:sp>
      <p:sp>
        <p:nvSpPr>
          <p:cNvPr id="4" name="Slide Number Placeholder 3"/>
          <p:cNvSpPr>
            <a:spLocks noGrp="1"/>
          </p:cNvSpPr>
          <p:nvPr>
            <p:ph type="sldNum" sz="quarter" idx="5"/>
          </p:nvPr>
        </p:nvSpPr>
        <p:spPr/>
        <p:txBody>
          <a:bodyPr/>
          <a:lstStyle/>
          <a:p>
            <a:fld id="{37338518-7A02-4BE2-8CB1-47F3A86B7FD4}" type="slidenum">
              <a:rPr lang="en-US" smtClean="0"/>
              <a:t>64</a:t>
            </a:fld>
            <a:endParaRPr lang="en-US"/>
          </a:p>
        </p:txBody>
      </p:sp>
    </p:spTree>
    <p:extLst>
      <p:ext uri="{BB962C8B-B14F-4D97-AF65-F5344CB8AC3E}">
        <p14:creationId xmlns:p14="http://schemas.microsoft.com/office/powerpoint/2010/main" val="102724551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65</a:t>
            </a:fld>
            <a:endParaRPr lang="en-US"/>
          </a:p>
        </p:txBody>
      </p:sp>
    </p:spTree>
    <p:extLst>
      <p:ext uri="{BB962C8B-B14F-4D97-AF65-F5344CB8AC3E}">
        <p14:creationId xmlns:p14="http://schemas.microsoft.com/office/powerpoint/2010/main" val="360044685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66</a:t>
            </a:fld>
            <a:endParaRPr lang="en-US"/>
          </a:p>
        </p:txBody>
      </p:sp>
    </p:spTree>
    <p:extLst>
      <p:ext uri="{BB962C8B-B14F-4D97-AF65-F5344CB8AC3E}">
        <p14:creationId xmlns:p14="http://schemas.microsoft.com/office/powerpoint/2010/main" val="284491771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67</a:t>
            </a:fld>
            <a:endParaRPr lang="en-US"/>
          </a:p>
        </p:txBody>
      </p:sp>
    </p:spTree>
    <p:extLst>
      <p:ext uri="{BB962C8B-B14F-4D97-AF65-F5344CB8AC3E}">
        <p14:creationId xmlns:p14="http://schemas.microsoft.com/office/powerpoint/2010/main" val="317488578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68</a:t>
            </a:fld>
            <a:endParaRPr lang="en-US"/>
          </a:p>
        </p:txBody>
      </p:sp>
    </p:spTree>
    <p:extLst>
      <p:ext uri="{BB962C8B-B14F-4D97-AF65-F5344CB8AC3E}">
        <p14:creationId xmlns:p14="http://schemas.microsoft.com/office/powerpoint/2010/main" val="168655546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sng" dirty="0">
                <a:solidFill>
                  <a:srgbClr val="9EA2FF"/>
                </a:solidFill>
                <a:effectLst/>
                <a:latin typeface="Segoe UI" panose="020B0502040204020203" pitchFamily="34" charset="0"/>
              </a:rPr>
              <a:t>https://www.khanacademy.org/math/statistics-probability/significance-tests-one-sample/more-significance-testing-videos/v/hypothesis-testing-and-p-values</a:t>
            </a:r>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69</a:t>
            </a:fld>
            <a:endParaRPr lang="en-US"/>
          </a:p>
        </p:txBody>
      </p:sp>
    </p:spTree>
    <p:extLst>
      <p:ext uri="{BB962C8B-B14F-4D97-AF65-F5344CB8AC3E}">
        <p14:creationId xmlns:p14="http://schemas.microsoft.com/office/powerpoint/2010/main" val="15079666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Excuse My Dear Aunt Sally</a:t>
            </a:r>
          </a:p>
          <a:p>
            <a:endParaRPr lang="en-US" dirty="0"/>
          </a:p>
          <a:p>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7</a:t>
            </a:fld>
            <a:endParaRPr lang="en-US"/>
          </a:p>
        </p:txBody>
      </p:sp>
    </p:spTree>
    <p:extLst>
      <p:ext uri="{BB962C8B-B14F-4D97-AF65-F5344CB8AC3E}">
        <p14:creationId xmlns:p14="http://schemas.microsoft.com/office/powerpoint/2010/main" val="285075511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70</a:t>
            </a:fld>
            <a:endParaRPr lang="en-US"/>
          </a:p>
        </p:txBody>
      </p:sp>
    </p:spTree>
    <p:extLst>
      <p:ext uri="{BB962C8B-B14F-4D97-AF65-F5344CB8AC3E}">
        <p14:creationId xmlns:p14="http://schemas.microsoft.com/office/powerpoint/2010/main" val="9466483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https://www.khanacademy.org/math/ap-statistics/xfb5d8e68:inference-categorical-proportions/introduction-confidence-intervals/v/confidence-intervals-and-margin-of-error</a:t>
            </a:r>
          </a:p>
        </p:txBody>
      </p:sp>
      <p:sp>
        <p:nvSpPr>
          <p:cNvPr id="4" name="Slide Number Placeholder 3"/>
          <p:cNvSpPr>
            <a:spLocks noGrp="1"/>
          </p:cNvSpPr>
          <p:nvPr>
            <p:ph type="sldNum" sz="quarter" idx="5"/>
          </p:nvPr>
        </p:nvSpPr>
        <p:spPr/>
        <p:txBody>
          <a:bodyPr/>
          <a:lstStyle/>
          <a:p>
            <a:fld id="{37338518-7A02-4BE2-8CB1-47F3A86B7FD4}" type="slidenum">
              <a:rPr lang="en-US" smtClean="0"/>
              <a:t>71</a:t>
            </a:fld>
            <a:endParaRPr lang="en-US"/>
          </a:p>
        </p:txBody>
      </p:sp>
    </p:spTree>
    <p:extLst>
      <p:ext uri="{BB962C8B-B14F-4D97-AF65-F5344CB8AC3E}">
        <p14:creationId xmlns:p14="http://schemas.microsoft.com/office/powerpoint/2010/main" val="200786359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7338518-7A02-4BE2-8CB1-47F3A86B7FD4}" type="slidenum">
              <a:rPr lang="en-US" smtClean="0"/>
              <a:t>72</a:t>
            </a:fld>
            <a:endParaRPr lang="en-US"/>
          </a:p>
        </p:txBody>
      </p:sp>
    </p:spTree>
    <p:extLst>
      <p:ext uri="{BB962C8B-B14F-4D97-AF65-F5344CB8AC3E}">
        <p14:creationId xmlns:p14="http://schemas.microsoft.com/office/powerpoint/2010/main" val="346537630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https://www.khanacademy.org/math/ap-statistics/xfb5d8e68:inference-quantitative-means/one-sample-t-interval-mean/v/introduction-to-t-statistics</a:t>
            </a:r>
          </a:p>
        </p:txBody>
      </p:sp>
      <p:sp>
        <p:nvSpPr>
          <p:cNvPr id="4" name="Slide Number Placeholder 3"/>
          <p:cNvSpPr>
            <a:spLocks noGrp="1"/>
          </p:cNvSpPr>
          <p:nvPr>
            <p:ph type="sldNum" sz="quarter" idx="5"/>
          </p:nvPr>
        </p:nvSpPr>
        <p:spPr/>
        <p:txBody>
          <a:bodyPr/>
          <a:lstStyle/>
          <a:p>
            <a:fld id="{37338518-7A02-4BE2-8CB1-47F3A86B7FD4}" type="slidenum">
              <a:rPr lang="en-US" smtClean="0"/>
              <a:t>73</a:t>
            </a:fld>
            <a:endParaRPr lang="en-US"/>
          </a:p>
        </p:txBody>
      </p:sp>
    </p:spTree>
    <p:extLst>
      <p:ext uri="{BB962C8B-B14F-4D97-AF65-F5344CB8AC3E}">
        <p14:creationId xmlns:p14="http://schemas.microsoft.com/office/powerpoint/2010/main" val="135866709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https://www.khanacademy.org/math/ap-statistics/xfb5d8e68:inference-quantitative-means/one-sample-t-interval-mean/v/introduction-to-t-statistics</a:t>
            </a:r>
          </a:p>
        </p:txBody>
      </p:sp>
      <p:sp>
        <p:nvSpPr>
          <p:cNvPr id="4" name="Slide Number Placeholder 3"/>
          <p:cNvSpPr>
            <a:spLocks noGrp="1"/>
          </p:cNvSpPr>
          <p:nvPr>
            <p:ph type="sldNum" sz="quarter" idx="5"/>
          </p:nvPr>
        </p:nvSpPr>
        <p:spPr/>
        <p:txBody>
          <a:bodyPr/>
          <a:lstStyle/>
          <a:p>
            <a:fld id="{37338518-7A02-4BE2-8CB1-47F3A86B7FD4}" type="slidenum">
              <a:rPr lang="en-US" smtClean="0"/>
              <a:t>74</a:t>
            </a:fld>
            <a:endParaRPr lang="en-US"/>
          </a:p>
        </p:txBody>
      </p:sp>
    </p:spTree>
    <p:extLst>
      <p:ext uri="{BB962C8B-B14F-4D97-AF65-F5344CB8AC3E}">
        <p14:creationId xmlns:p14="http://schemas.microsoft.com/office/powerpoint/2010/main" val="284727217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75</a:t>
            </a:fld>
            <a:endParaRPr lang="en-US"/>
          </a:p>
        </p:txBody>
      </p:sp>
    </p:spTree>
    <p:extLst>
      <p:ext uri="{BB962C8B-B14F-4D97-AF65-F5344CB8AC3E}">
        <p14:creationId xmlns:p14="http://schemas.microsoft.com/office/powerpoint/2010/main" val="263431199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Through Advanced Topics section (00:35)</a:t>
            </a:r>
          </a:p>
          <a:p>
            <a:endParaRPr lang="en-US" dirty="0"/>
          </a:p>
          <a:p>
            <a:r>
              <a:rPr lang="en-US" dirty="0"/>
              <a:t>Outro:</a:t>
            </a:r>
          </a:p>
          <a:p>
            <a:r>
              <a:rPr lang="en-US" dirty="0"/>
              <a:t>During this week, our goals were to demonstrate a basic knowledge of algebra concepts and to have an understanding of statistics knowledge to help you in your analytical role.</a:t>
            </a:r>
          </a:p>
          <a:p>
            <a:endParaRPr lang="en-US" dirty="0"/>
          </a:p>
          <a:p>
            <a:r>
              <a:rPr lang="en-US" dirty="0"/>
              <a:t>Keep in mind that we have squashed a semester’s worth of material to one week.  You are not expected to be an expert.  The ideas of statistics expand much further. In fact, there are people that major in statistics!  Keep an open, learning mind and you’ll be applying statistics without a second thought!</a:t>
            </a:r>
          </a:p>
        </p:txBody>
      </p:sp>
      <p:sp>
        <p:nvSpPr>
          <p:cNvPr id="4" name="Slide Number Placeholder 3"/>
          <p:cNvSpPr>
            <a:spLocks noGrp="1"/>
          </p:cNvSpPr>
          <p:nvPr>
            <p:ph type="sldNum" sz="quarter" idx="5"/>
          </p:nvPr>
        </p:nvSpPr>
        <p:spPr/>
        <p:txBody>
          <a:bodyPr/>
          <a:lstStyle/>
          <a:p>
            <a:fld id="{37338518-7A02-4BE2-8CB1-47F3A86B7FD4}" type="slidenum">
              <a:rPr lang="en-US" smtClean="0"/>
              <a:t>76</a:t>
            </a:fld>
            <a:endParaRPr lang="en-US"/>
          </a:p>
        </p:txBody>
      </p:sp>
    </p:spTree>
    <p:extLst>
      <p:ext uri="{BB962C8B-B14F-4D97-AF65-F5344CB8AC3E}">
        <p14:creationId xmlns:p14="http://schemas.microsoft.com/office/powerpoint/2010/main" val="345146642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p>
        </p:txBody>
      </p:sp>
      <p:sp>
        <p:nvSpPr>
          <p:cNvPr id="4" name="Slide Number Placeholder 3"/>
          <p:cNvSpPr>
            <a:spLocks noGrp="1"/>
          </p:cNvSpPr>
          <p:nvPr>
            <p:ph type="sldNum" sz="quarter" idx="5"/>
          </p:nvPr>
        </p:nvSpPr>
        <p:spPr/>
        <p:txBody>
          <a:bodyPr/>
          <a:lstStyle/>
          <a:p>
            <a:fld id="{B91F4FEB-FD65-48FA-A6EB-5237B73EA64B}" type="slidenum">
              <a:rPr lang="en-US" smtClean="0"/>
              <a:t>77</a:t>
            </a:fld>
            <a:endParaRPr lang="en-US"/>
          </a:p>
        </p:txBody>
      </p:sp>
    </p:spTree>
    <p:extLst>
      <p:ext uri="{BB962C8B-B14F-4D97-AF65-F5344CB8AC3E}">
        <p14:creationId xmlns:p14="http://schemas.microsoft.com/office/powerpoint/2010/main" val="246057467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7338518-7A02-4BE2-8CB1-47F3A86B7FD4}" type="slidenum">
              <a:rPr lang="en-US" smtClean="0"/>
              <a:t>78</a:t>
            </a:fld>
            <a:endParaRPr lang="en-US"/>
          </a:p>
        </p:txBody>
      </p:sp>
    </p:spTree>
    <p:extLst>
      <p:ext uri="{BB962C8B-B14F-4D97-AF65-F5344CB8AC3E}">
        <p14:creationId xmlns:p14="http://schemas.microsoft.com/office/powerpoint/2010/main" val="368753134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7338518-7A02-4BE2-8CB1-47F3A86B7FD4}" type="slidenum">
              <a:rPr lang="en-US" smtClean="0"/>
              <a:t>79</a:t>
            </a:fld>
            <a:endParaRPr lang="en-US"/>
          </a:p>
        </p:txBody>
      </p:sp>
    </p:spTree>
    <p:extLst>
      <p:ext uri="{BB962C8B-B14F-4D97-AF65-F5344CB8AC3E}">
        <p14:creationId xmlns:p14="http://schemas.microsoft.com/office/powerpoint/2010/main" val="16414492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8</a:t>
            </a:fld>
            <a:endParaRPr lang="en-US"/>
          </a:p>
        </p:txBody>
      </p:sp>
    </p:spTree>
    <p:extLst>
      <p:ext uri="{BB962C8B-B14F-4D97-AF65-F5344CB8AC3E}">
        <p14:creationId xmlns:p14="http://schemas.microsoft.com/office/powerpoint/2010/main" val="8230402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9</a:t>
            </a:fld>
            <a:endParaRPr lang="en-US"/>
          </a:p>
        </p:txBody>
      </p:sp>
    </p:spTree>
    <p:extLst>
      <p:ext uri="{BB962C8B-B14F-4D97-AF65-F5344CB8AC3E}">
        <p14:creationId xmlns:p14="http://schemas.microsoft.com/office/powerpoint/2010/main" val="11483605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Programmer Title Slide 1">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0F602E9-D809-4E4E-920B-34E714FB9ADB}"/>
              </a:ext>
            </a:extLst>
          </p:cNvPr>
          <p:cNvPicPr>
            <a:picLocks noChangeAspect="1"/>
          </p:cNvPicPr>
          <p:nvPr/>
        </p:nvPicPr>
        <p:blipFill>
          <a:blip r:embed="rId2"/>
          <a:srcRect/>
          <a:stretch/>
        </p:blipFill>
        <p:spPr>
          <a:xfrm>
            <a:off x="8455" y="0"/>
            <a:ext cx="12175090" cy="6858000"/>
          </a:xfrm>
          <a:prstGeom prst="rect">
            <a:avLst/>
          </a:prstGeom>
        </p:spPr>
      </p:pic>
      <p:sp>
        <p:nvSpPr>
          <p:cNvPr id="2" name="Title 1">
            <a:extLst>
              <a:ext uri="{FF2B5EF4-FFF2-40B4-BE49-F238E27FC236}">
                <a16:creationId xmlns:a16="http://schemas.microsoft.com/office/drawing/2014/main" id="{5281962C-4BF6-BF42-8E62-73551FAB5467}"/>
              </a:ext>
            </a:extLst>
          </p:cNvPr>
          <p:cNvSpPr>
            <a:spLocks noGrp="1"/>
          </p:cNvSpPr>
          <p:nvPr>
            <p:ph type="ctrTitle" hasCustomPrompt="1"/>
          </p:nvPr>
        </p:nvSpPr>
        <p:spPr>
          <a:xfrm>
            <a:off x="1524000" y="1122363"/>
            <a:ext cx="9144000" cy="2387600"/>
          </a:xfrm>
        </p:spPr>
        <p:txBody>
          <a:bodyPr anchor="b">
            <a:normAutofit/>
          </a:bodyPr>
          <a:lstStyle>
            <a:lvl1pPr algn="ctr">
              <a:defRPr sz="48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C9079B9-3AB4-5F4A-AAEC-A12E21D40F52}"/>
              </a:ext>
            </a:extLst>
          </p:cNvPr>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522130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rogrammer Image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E85A268-5174-0E45-9547-EBAAB8F22E82}"/>
              </a:ext>
            </a:extLst>
          </p:cNvPr>
          <p:cNvSpPr>
            <a:spLocks noGrp="1"/>
          </p:cNvSpPr>
          <p:nvPr>
            <p:ph type="title" hasCustomPrompt="1"/>
          </p:nvPr>
        </p:nvSpPr>
        <p:spPr>
          <a:xfrm>
            <a:off x="838200" y="1"/>
            <a:ext cx="10515600" cy="779317"/>
          </a:xfrm>
        </p:spPr>
        <p:txBody>
          <a:bodyPr>
            <a:normAutofit/>
          </a:bodyPr>
          <a:lstStyle>
            <a:lvl1pPr>
              <a:defRPr sz="3200">
                <a:solidFill>
                  <a:schemeClr val="bg1"/>
                </a:solidFill>
              </a:defRPr>
            </a:lvl1pPr>
          </a:lstStyle>
          <a:p>
            <a:r>
              <a:rPr lang="en-US"/>
              <a:t>CLICK TO EDIT MASTER TITLE STYLE</a:t>
            </a:r>
          </a:p>
        </p:txBody>
      </p:sp>
      <p:sp>
        <p:nvSpPr>
          <p:cNvPr id="6" name="Content Placeholder 2">
            <a:extLst>
              <a:ext uri="{FF2B5EF4-FFF2-40B4-BE49-F238E27FC236}">
                <a16:creationId xmlns:a16="http://schemas.microsoft.com/office/drawing/2014/main" id="{2827BC60-2B7A-5345-96D1-6E5B4B69BA29}"/>
              </a:ext>
            </a:extLst>
          </p:cNvPr>
          <p:cNvSpPr>
            <a:spLocks noGrp="1"/>
          </p:cNvSpPr>
          <p:nvPr>
            <p:ph idx="1"/>
          </p:nvPr>
        </p:nvSpPr>
        <p:spPr>
          <a:xfrm>
            <a:off x="394856" y="1298865"/>
            <a:ext cx="4686300" cy="4145972"/>
          </a:xfrm>
        </p:spPr>
        <p:txBody>
          <a:bodyPr/>
          <a:lstStyle>
            <a:lvl1pPr marL="0" indent="0" algn="l">
              <a:buNone/>
              <a:defRPr/>
            </a:lvl1pPr>
            <a:lvl2pPr algn="r">
              <a:defRPr/>
            </a:lvl2pPr>
            <a:lvl3pPr algn="r">
              <a:defRPr/>
            </a:lvl3pPr>
            <a:lvl4pPr algn="r">
              <a:defRPr/>
            </a:lvl4pPr>
            <a:lvl5pPr algn="r">
              <a:defRPr/>
            </a:lvl5pPr>
          </a:lstStyle>
          <a:p>
            <a:pPr lvl="0"/>
            <a:r>
              <a:rPr lang="en-US"/>
              <a:t>Click to edit Master text styles</a:t>
            </a:r>
          </a:p>
        </p:txBody>
      </p:sp>
    </p:spTree>
    <p:extLst>
      <p:ext uri="{BB962C8B-B14F-4D97-AF65-F5344CB8AC3E}">
        <p14:creationId xmlns:p14="http://schemas.microsoft.com/office/powerpoint/2010/main" val="1683103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rogrammer Image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E85A268-5174-0E45-9547-EBAAB8F22E82}"/>
              </a:ext>
            </a:extLst>
          </p:cNvPr>
          <p:cNvSpPr>
            <a:spLocks noGrp="1"/>
          </p:cNvSpPr>
          <p:nvPr>
            <p:ph type="title" hasCustomPrompt="1"/>
          </p:nvPr>
        </p:nvSpPr>
        <p:spPr>
          <a:xfrm>
            <a:off x="838200" y="1"/>
            <a:ext cx="10515600" cy="779317"/>
          </a:xfrm>
        </p:spPr>
        <p:txBody>
          <a:bodyPr>
            <a:normAutofit/>
          </a:bodyPr>
          <a:lstStyle>
            <a:lvl1pPr>
              <a:defRPr sz="3200">
                <a:solidFill>
                  <a:schemeClr val="bg1"/>
                </a:solidFill>
              </a:defRPr>
            </a:lvl1pPr>
          </a:lstStyle>
          <a:p>
            <a:r>
              <a:rPr lang="en-US"/>
              <a:t>CLICK TO EDIT MASTER TITLE STYLE</a:t>
            </a:r>
          </a:p>
        </p:txBody>
      </p:sp>
      <p:sp>
        <p:nvSpPr>
          <p:cNvPr id="6" name="Content Placeholder 2">
            <a:extLst>
              <a:ext uri="{FF2B5EF4-FFF2-40B4-BE49-F238E27FC236}">
                <a16:creationId xmlns:a16="http://schemas.microsoft.com/office/drawing/2014/main" id="{2827BC60-2B7A-5345-96D1-6E5B4B69BA29}"/>
              </a:ext>
            </a:extLst>
          </p:cNvPr>
          <p:cNvSpPr>
            <a:spLocks noGrp="1"/>
          </p:cNvSpPr>
          <p:nvPr>
            <p:ph idx="1"/>
          </p:nvPr>
        </p:nvSpPr>
        <p:spPr>
          <a:xfrm>
            <a:off x="6951518" y="1350819"/>
            <a:ext cx="4894118" cy="4208318"/>
          </a:xfrm>
        </p:spPr>
        <p:txBody>
          <a:bodyPr/>
          <a:lstStyle>
            <a:lvl1pPr marL="0" indent="0" algn="r">
              <a:buNone/>
              <a:defRPr/>
            </a:lvl1pPr>
            <a:lvl2pPr algn="r">
              <a:defRPr/>
            </a:lvl2pPr>
            <a:lvl3pPr algn="r">
              <a:defRPr/>
            </a:lvl3pPr>
            <a:lvl4pPr algn="r">
              <a:defRPr/>
            </a:lvl4pPr>
            <a:lvl5pPr algn="r">
              <a:defRPr/>
            </a:lvl5pPr>
          </a:lstStyle>
          <a:p>
            <a:pPr lvl="0"/>
            <a:r>
              <a:rPr lang="en-US"/>
              <a:t>Click to edit Master text styles</a:t>
            </a:r>
          </a:p>
        </p:txBody>
      </p:sp>
    </p:spTree>
    <p:extLst>
      <p:ext uri="{BB962C8B-B14F-4D97-AF65-F5344CB8AC3E}">
        <p14:creationId xmlns:p14="http://schemas.microsoft.com/office/powerpoint/2010/main" val="9056141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51908-AC15-4068-9083-59C866198D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CDFF968-F565-4E72-B4A0-793B681A0E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F4836B-A8C3-4950-A9AB-DEAE7A69CE3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ED3D8E1-55E8-4AC1-98FE-A565D8FABE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742ADDA-318C-428F-A34A-B115FCCA78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A275DA2-E151-427A-9DBC-309549D80B25}"/>
              </a:ext>
            </a:extLst>
          </p:cNvPr>
          <p:cNvSpPr>
            <a:spLocks noGrp="1"/>
          </p:cNvSpPr>
          <p:nvPr>
            <p:ph type="dt" sz="half" idx="10"/>
          </p:nvPr>
        </p:nvSpPr>
        <p:spPr/>
        <p:txBody>
          <a:bodyPr/>
          <a:lstStyle/>
          <a:p>
            <a:fld id="{EF25044E-0F1F-48E3-93BA-64597E07FA91}" type="datetimeFigureOut">
              <a:rPr lang="en-US" smtClean="0"/>
              <a:t>3/18/2025</a:t>
            </a:fld>
            <a:endParaRPr lang="en-US"/>
          </a:p>
        </p:txBody>
      </p:sp>
      <p:sp>
        <p:nvSpPr>
          <p:cNvPr id="8" name="Footer Placeholder 7">
            <a:extLst>
              <a:ext uri="{FF2B5EF4-FFF2-40B4-BE49-F238E27FC236}">
                <a16:creationId xmlns:a16="http://schemas.microsoft.com/office/drawing/2014/main" id="{182F973B-AFBA-496C-B8DA-6B75678BA1A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6E69330-1DE6-468B-8867-A37DAA0FD9AC}"/>
              </a:ext>
            </a:extLst>
          </p:cNvPr>
          <p:cNvSpPr>
            <a:spLocks noGrp="1"/>
          </p:cNvSpPr>
          <p:nvPr>
            <p:ph type="sldNum" sz="quarter" idx="12"/>
          </p:nvPr>
        </p:nvSpPr>
        <p:spPr/>
        <p:txBody>
          <a:bodyPr/>
          <a:lstStyle/>
          <a:p>
            <a:fld id="{9D246384-E44B-49F4-BBC1-A3C986087F83}" type="slidenum">
              <a:rPr lang="en-US" smtClean="0"/>
              <a:t>‹#›</a:t>
            </a:fld>
            <a:endParaRPr lang="en-US"/>
          </a:p>
        </p:txBody>
      </p:sp>
    </p:spTree>
    <p:extLst>
      <p:ext uri="{BB962C8B-B14F-4D97-AF65-F5344CB8AC3E}">
        <p14:creationId xmlns:p14="http://schemas.microsoft.com/office/powerpoint/2010/main" val="1006714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Programmer Title Slide  2">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0F602E9-D809-4E4E-920B-34E714FB9ADB}"/>
              </a:ext>
            </a:extLst>
          </p:cNvPr>
          <p:cNvPicPr>
            <a:picLocks noChangeAspect="1"/>
          </p:cNvPicPr>
          <p:nvPr/>
        </p:nvPicPr>
        <p:blipFill>
          <a:blip r:embed="rId2"/>
          <a:srcRect/>
          <a:stretch/>
        </p:blipFill>
        <p:spPr>
          <a:xfrm>
            <a:off x="8455" y="0"/>
            <a:ext cx="12175090" cy="6858000"/>
          </a:xfrm>
          <a:prstGeom prst="rect">
            <a:avLst/>
          </a:prstGeom>
        </p:spPr>
      </p:pic>
      <p:sp>
        <p:nvSpPr>
          <p:cNvPr id="2" name="Title 1">
            <a:extLst>
              <a:ext uri="{FF2B5EF4-FFF2-40B4-BE49-F238E27FC236}">
                <a16:creationId xmlns:a16="http://schemas.microsoft.com/office/drawing/2014/main" id="{5281962C-4BF6-BF42-8E62-73551FAB5467}"/>
              </a:ext>
            </a:extLst>
          </p:cNvPr>
          <p:cNvSpPr>
            <a:spLocks noGrp="1"/>
          </p:cNvSpPr>
          <p:nvPr>
            <p:ph type="ctrTitle" hasCustomPrompt="1"/>
          </p:nvPr>
        </p:nvSpPr>
        <p:spPr>
          <a:xfrm>
            <a:off x="1524000" y="1122363"/>
            <a:ext cx="9144000" cy="2387600"/>
          </a:xfrm>
        </p:spPr>
        <p:txBody>
          <a:bodyPr anchor="b">
            <a:normAutofit/>
          </a:bodyPr>
          <a:lstStyle>
            <a:lvl1pPr algn="ctr">
              <a:defRPr sz="48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C9079B9-3AB4-5F4A-AAEC-A12E21D40F52}"/>
              </a:ext>
            </a:extLst>
          </p:cNvPr>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103343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Programmer Section Title 1">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73C2358-6CC0-D540-9E54-94E75CE4AD05}"/>
              </a:ext>
            </a:extLst>
          </p:cNvPr>
          <p:cNvPicPr>
            <a:picLocks noChangeAspect="1"/>
          </p:cNvPicPr>
          <p:nvPr/>
        </p:nvPicPr>
        <p:blipFill>
          <a:blip r:embed="rId2"/>
          <a:srcRect/>
          <a:stretch/>
        </p:blipFill>
        <p:spPr>
          <a:xfrm>
            <a:off x="8455" y="0"/>
            <a:ext cx="12175090" cy="6858000"/>
          </a:xfrm>
          <a:prstGeom prst="rect">
            <a:avLst/>
          </a:prstGeom>
        </p:spPr>
      </p:pic>
      <p:sp>
        <p:nvSpPr>
          <p:cNvPr id="2" name="Title 1">
            <a:extLst>
              <a:ext uri="{FF2B5EF4-FFF2-40B4-BE49-F238E27FC236}">
                <a16:creationId xmlns:a16="http://schemas.microsoft.com/office/drawing/2014/main" id="{C46157DC-3EBA-1B45-87FF-DB9373EB451A}"/>
              </a:ext>
            </a:extLst>
          </p:cNvPr>
          <p:cNvSpPr>
            <a:spLocks noGrp="1"/>
          </p:cNvSpPr>
          <p:nvPr>
            <p:ph type="title" hasCustomPrompt="1"/>
          </p:nvPr>
        </p:nvSpPr>
        <p:spPr>
          <a:xfrm>
            <a:off x="831850" y="1709738"/>
            <a:ext cx="10515600" cy="2852737"/>
          </a:xfrm>
        </p:spPr>
        <p:txBody>
          <a:bodyPr anchor="ctr" anchorCtr="0">
            <a:normAutofit/>
          </a:bodyPr>
          <a:lstStyle>
            <a:lvl1pPr>
              <a:defRPr sz="48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30F849D4-5F1F-A44E-91ED-B13EF8A473C6}"/>
              </a:ext>
            </a:extLst>
          </p:cNvPr>
          <p:cNvSpPr>
            <a:spLocks noGrp="1"/>
          </p:cNvSpPr>
          <p:nvPr>
            <p:ph type="body" idx="1"/>
          </p:nvPr>
        </p:nvSpPr>
        <p:spPr>
          <a:xfrm>
            <a:off x="831850" y="4589463"/>
            <a:ext cx="10515600" cy="558799"/>
          </a:xfrm>
        </p:spPr>
        <p:txBody>
          <a:bodyPr/>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149881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Programmer Section Title 2">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73C2358-6CC0-D540-9E54-94E75CE4AD05}"/>
              </a:ext>
            </a:extLst>
          </p:cNvPr>
          <p:cNvPicPr>
            <a:picLocks noChangeAspect="1"/>
          </p:cNvPicPr>
          <p:nvPr/>
        </p:nvPicPr>
        <p:blipFill>
          <a:blip r:embed="rId2"/>
          <a:srcRect/>
          <a:stretch/>
        </p:blipFill>
        <p:spPr>
          <a:xfrm>
            <a:off x="8455" y="0"/>
            <a:ext cx="12175090" cy="6858000"/>
          </a:xfrm>
          <a:prstGeom prst="rect">
            <a:avLst/>
          </a:prstGeom>
        </p:spPr>
      </p:pic>
      <p:sp>
        <p:nvSpPr>
          <p:cNvPr id="2" name="Title 1">
            <a:extLst>
              <a:ext uri="{FF2B5EF4-FFF2-40B4-BE49-F238E27FC236}">
                <a16:creationId xmlns:a16="http://schemas.microsoft.com/office/drawing/2014/main" id="{C46157DC-3EBA-1B45-87FF-DB9373EB451A}"/>
              </a:ext>
            </a:extLst>
          </p:cNvPr>
          <p:cNvSpPr>
            <a:spLocks noGrp="1"/>
          </p:cNvSpPr>
          <p:nvPr>
            <p:ph type="title" hasCustomPrompt="1"/>
          </p:nvPr>
        </p:nvSpPr>
        <p:spPr>
          <a:xfrm>
            <a:off x="831850" y="1709738"/>
            <a:ext cx="10515600" cy="2852737"/>
          </a:xfrm>
        </p:spPr>
        <p:txBody>
          <a:bodyPr anchor="ctr" anchorCtr="0">
            <a:normAutofit/>
          </a:bodyPr>
          <a:lstStyle>
            <a:lvl1pPr>
              <a:defRPr sz="48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30F849D4-5F1F-A44E-91ED-B13EF8A473C6}"/>
              </a:ext>
            </a:extLst>
          </p:cNvPr>
          <p:cNvSpPr>
            <a:spLocks noGrp="1"/>
          </p:cNvSpPr>
          <p:nvPr>
            <p:ph type="body" idx="1"/>
          </p:nvPr>
        </p:nvSpPr>
        <p:spPr>
          <a:xfrm>
            <a:off x="831850" y="4589463"/>
            <a:ext cx="10515600" cy="558799"/>
          </a:xfrm>
        </p:spPr>
        <p:txBody>
          <a:bodyPr/>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987978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Programmer Content Pattern 1">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7A44B62-8A28-0040-A9FD-6A5E023DE280}"/>
              </a:ext>
            </a:extLst>
          </p:cNvPr>
          <p:cNvPicPr>
            <a:picLocks noChangeAspect="1"/>
          </p:cNvPicPr>
          <p:nvPr/>
        </p:nvPicPr>
        <p:blipFill>
          <a:blip r:embed="rId2"/>
          <a:srcRect/>
          <a:stretch/>
        </p:blipFill>
        <p:spPr>
          <a:xfrm>
            <a:off x="8455" y="0"/>
            <a:ext cx="12175090" cy="6858000"/>
          </a:xfrm>
          <a:prstGeom prst="rect">
            <a:avLst/>
          </a:prstGeom>
        </p:spPr>
      </p:pic>
      <p:sp>
        <p:nvSpPr>
          <p:cNvPr id="2" name="Title 1">
            <a:extLst>
              <a:ext uri="{FF2B5EF4-FFF2-40B4-BE49-F238E27FC236}">
                <a16:creationId xmlns:a16="http://schemas.microsoft.com/office/drawing/2014/main" id="{AE669422-7526-4246-AE56-69D685157CD7}"/>
              </a:ext>
            </a:extLst>
          </p:cNvPr>
          <p:cNvSpPr>
            <a:spLocks noGrp="1"/>
          </p:cNvSpPr>
          <p:nvPr>
            <p:ph type="title" hasCustomPrompt="1"/>
          </p:nvPr>
        </p:nvSpPr>
        <p:spPr>
          <a:xfrm>
            <a:off x="838200" y="1"/>
            <a:ext cx="10515600" cy="779317"/>
          </a:xfrm>
        </p:spPr>
        <p:txBody>
          <a:bodyPr>
            <a:normAutofit/>
          </a:bodyPr>
          <a:lstStyle>
            <a:lvl1pPr>
              <a:defRPr sz="320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333BB562-4F5B-6E4C-94E4-B6FBD192D6DA}"/>
              </a:ext>
            </a:extLst>
          </p:cNvPr>
          <p:cNvSpPr>
            <a:spLocks noGrp="1"/>
          </p:cNvSpPr>
          <p:nvPr>
            <p:ph idx="1"/>
          </p:nvPr>
        </p:nvSpPr>
        <p:spPr>
          <a:xfrm>
            <a:off x="838200" y="1825625"/>
            <a:ext cx="10515600" cy="38582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34077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Programmer Content Plain 1">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7A44B62-8A28-0040-A9FD-6A5E023DE280}"/>
              </a:ext>
            </a:extLst>
          </p:cNvPr>
          <p:cNvPicPr>
            <a:picLocks noChangeAspect="1"/>
          </p:cNvPicPr>
          <p:nvPr/>
        </p:nvPicPr>
        <p:blipFill>
          <a:blip r:embed="rId2"/>
          <a:srcRect/>
          <a:stretch/>
        </p:blipFill>
        <p:spPr>
          <a:xfrm>
            <a:off x="8455" y="0"/>
            <a:ext cx="12175090" cy="6858000"/>
          </a:xfrm>
          <a:prstGeom prst="rect">
            <a:avLst/>
          </a:prstGeom>
        </p:spPr>
      </p:pic>
      <p:sp>
        <p:nvSpPr>
          <p:cNvPr id="2" name="Title 1">
            <a:extLst>
              <a:ext uri="{FF2B5EF4-FFF2-40B4-BE49-F238E27FC236}">
                <a16:creationId xmlns:a16="http://schemas.microsoft.com/office/drawing/2014/main" id="{AE669422-7526-4246-AE56-69D685157CD7}"/>
              </a:ext>
            </a:extLst>
          </p:cNvPr>
          <p:cNvSpPr>
            <a:spLocks noGrp="1"/>
          </p:cNvSpPr>
          <p:nvPr>
            <p:ph type="title" hasCustomPrompt="1"/>
          </p:nvPr>
        </p:nvSpPr>
        <p:spPr>
          <a:xfrm>
            <a:off x="838200" y="1"/>
            <a:ext cx="10515600" cy="779317"/>
          </a:xfrm>
        </p:spPr>
        <p:txBody>
          <a:bodyPr>
            <a:normAutofit/>
          </a:bodyPr>
          <a:lstStyle>
            <a:lvl1pPr>
              <a:defRPr sz="320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333BB562-4F5B-6E4C-94E4-B6FBD192D6DA}"/>
              </a:ext>
            </a:extLst>
          </p:cNvPr>
          <p:cNvSpPr>
            <a:spLocks noGrp="1"/>
          </p:cNvSpPr>
          <p:nvPr>
            <p:ph idx="1"/>
          </p:nvPr>
        </p:nvSpPr>
        <p:spPr>
          <a:xfrm>
            <a:off x="838200" y="1825625"/>
            <a:ext cx="10515600" cy="3795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83922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Programmer Content Pattern 2">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7A44B62-8A28-0040-A9FD-6A5E023DE280}"/>
              </a:ext>
            </a:extLst>
          </p:cNvPr>
          <p:cNvPicPr>
            <a:picLocks noChangeAspect="1"/>
          </p:cNvPicPr>
          <p:nvPr/>
        </p:nvPicPr>
        <p:blipFill>
          <a:blip r:embed="rId2"/>
          <a:srcRect/>
          <a:stretch/>
        </p:blipFill>
        <p:spPr>
          <a:xfrm>
            <a:off x="8455" y="0"/>
            <a:ext cx="12175090" cy="6858000"/>
          </a:xfrm>
          <a:prstGeom prst="rect">
            <a:avLst/>
          </a:prstGeom>
        </p:spPr>
      </p:pic>
      <p:sp>
        <p:nvSpPr>
          <p:cNvPr id="2" name="Title 1">
            <a:extLst>
              <a:ext uri="{FF2B5EF4-FFF2-40B4-BE49-F238E27FC236}">
                <a16:creationId xmlns:a16="http://schemas.microsoft.com/office/drawing/2014/main" id="{AE669422-7526-4246-AE56-69D685157CD7}"/>
              </a:ext>
            </a:extLst>
          </p:cNvPr>
          <p:cNvSpPr>
            <a:spLocks noGrp="1"/>
          </p:cNvSpPr>
          <p:nvPr>
            <p:ph type="title" hasCustomPrompt="1"/>
          </p:nvPr>
        </p:nvSpPr>
        <p:spPr>
          <a:xfrm>
            <a:off x="838200" y="1"/>
            <a:ext cx="10515600" cy="779317"/>
          </a:xfrm>
        </p:spPr>
        <p:txBody>
          <a:bodyPr>
            <a:normAutofit/>
          </a:bodyPr>
          <a:lstStyle>
            <a:lvl1pPr>
              <a:defRPr sz="320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333BB562-4F5B-6E4C-94E4-B6FBD192D6DA}"/>
              </a:ext>
            </a:extLst>
          </p:cNvPr>
          <p:cNvSpPr>
            <a:spLocks noGrp="1"/>
          </p:cNvSpPr>
          <p:nvPr>
            <p:ph idx="1"/>
          </p:nvPr>
        </p:nvSpPr>
        <p:spPr>
          <a:xfrm>
            <a:off x="838200" y="1825625"/>
            <a:ext cx="10515600" cy="38062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12440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Programmer Content Plain 2">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7A44B62-8A28-0040-A9FD-6A5E023DE280}"/>
              </a:ext>
            </a:extLst>
          </p:cNvPr>
          <p:cNvPicPr>
            <a:picLocks noChangeAspect="1"/>
          </p:cNvPicPr>
          <p:nvPr/>
        </p:nvPicPr>
        <p:blipFill>
          <a:blip r:embed="rId2"/>
          <a:srcRect/>
          <a:stretch/>
        </p:blipFill>
        <p:spPr>
          <a:xfrm>
            <a:off x="8455" y="0"/>
            <a:ext cx="12175090" cy="6858000"/>
          </a:xfrm>
          <a:prstGeom prst="rect">
            <a:avLst/>
          </a:prstGeom>
        </p:spPr>
      </p:pic>
      <p:sp>
        <p:nvSpPr>
          <p:cNvPr id="2" name="Title 1">
            <a:extLst>
              <a:ext uri="{FF2B5EF4-FFF2-40B4-BE49-F238E27FC236}">
                <a16:creationId xmlns:a16="http://schemas.microsoft.com/office/drawing/2014/main" id="{AE669422-7526-4246-AE56-69D685157CD7}"/>
              </a:ext>
            </a:extLst>
          </p:cNvPr>
          <p:cNvSpPr>
            <a:spLocks noGrp="1"/>
          </p:cNvSpPr>
          <p:nvPr>
            <p:ph type="title" hasCustomPrompt="1"/>
          </p:nvPr>
        </p:nvSpPr>
        <p:spPr>
          <a:xfrm>
            <a:off x="838200" y="1"/>
            <a:ext cx="10515600" cy="779317"/>
          </a:xfrm>
        </p:spPr>
        <p:txBody>
          <a:bodyPr>
            <a:normAutofit/>
          </a:bodyPr>
          <a:lstStyle>
            <a:lvl1pPr>
              <a:defRPr sz="320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333BB562-4F5B-6E4C-94E4-B6FBD192D6DA}"/>
              </a:ext>
            </a:extLst>
          </p:cNvPr>
          <p:cNvSpPr>
            <a:spLocks noGrp="1"/>
          </p:cNvSpPr>
          <p:nvPr>
            <p:ph idx="1"/>
          </p:nvPr>
        </p:nvSpPr>
        <p:spPr>
          <a:xfrm>
            <a:off x="838200" y="1825625"/>
            <a:ext cx="10515600" cy="38582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48837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rogrammer Image 1">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E85A268-5174-0E45-9547-EBAAB8F22E82}"/>
              </a:ext>
            </a:extLst>
          </p:cNvPr>
          <p:cNvSpPr>
            <a:spLocks noGrp="1"/>
          </p:cNvSpPr>
          <p:nvPr>
            <p:ph type="title" hasCustomPrompt="1"/>
          </p:nvPr>
        </p:nvSpPr>
        <p:spPr>
          <a:xfrm>
            <a:off x="838200" y="1"/>
            <a:ext cx="10515600" cy="779317"/>
          </a:xfrm>
        </p:spPr>
        <p:txBody>
          <a:bodyPr>
            <a:normAutofit/>
          </a:bodyPr>
          <a:lstStyle>
            <a:lvl1pPr>
              <a:defRPr sz="3200">
                <a:solidFill>
                  <a:schemeClr val="bg1"/>
                </a:solidFill>
              </a:defRPr>
            </a:lvl1pPr>
          </a:lstStyle>
          <a:p>
            <a:r>
              <a:rPr lang="en-US"/>
              <a:t>CLICK TO EDIT MASTER TITLE STYLE</a:t>
            </a:r>
          </a:p>
        </p:txBody>
      </p:sp>
      <p:sp>
        <p:nvSpPr>
          <p:cNvPr id="6" name="Content Placeholder 2">
            <a:extLst>
              <a:ext uri="{FF2B5EF4-FFF2-40B4-BE49-F238E27FC236}">
                <a16:creationId xmlns:a16="http://schemas.microsoft.com/office/drawing/2014/main" id="{2827BC60-2B7A-5345-96D1-6E5B4B69BA29}"/>
              </a:ext>
            </a:extLst>
          </p:cNvPr>
          <p:cNvSpPr>
            <a:spLocks noGrp="1"/>
          </p:cNvSpPr>
          <p:nvPr>
            <p:ph idx="1"/>
          </p:nvPr>
        </p:nvSpPr>
        <p:spPr>
          <a:xfrm>
            <a:off x="6951518" y="1413165"/>
            <a:ext cx="4894118" cy="4031672"/>
          </a:xfrm>
        </p:spPr>
        <p:txBody>
          <a:bodyPr/>
          <a:lstStyle>
            <a:lvl1pPr marL="0" indent="0" algn="r">
              <a:buNone/>
              <a:defRPr/>
            </a:lvl1pPr>
            <a:lvl2pPr algn="r">
              <a:defRPr/>
            </a:lvl2pPr>
            <a:lvl3pPr algn="r">
              <a:defRPr/>
            </a:lvl3pPr>
            <a:lvl4pPr algn="r">
              <a:defRPr/>
            </a:lvl4pPr>
            <a:lvl5pPr algn="r">
              <a:defRPr/>
            </a:lvl5pPr>
          </a:lstStyle>
          <a:p>
            <a:pPr lvl="0"/>
            <a:r>
              <a:rPr lang="en-US"/>
              <a:t>Click to edit Master text styles</a:t>
            </a:r>
          </a:p>
        </p:txBody>
      </p:sp>
    </p:spTree>
    <p:extLst>
      <p:ext uri="{BB962C8B-B14F-4D97-AF65-F5344CB8AC3E}">
        <p14:creationId xmlns:p14="http://schemas.microsoft.com/office/powerpoint/2010/main" val="4279363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06DD34-3FE0-454A-9D05-58AC9E6E59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916EB66-055D-E843-912F-0D7C3646F4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499790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Lst>
  <p:txStyles>
    <p:titleStyle>
      <a:lvl1pPr algn="ctr" defTabSz="914400" rtl="0" eaLnBrk="1" latinLnBrk="0" hangingPunct="1">
        <a:lnSpc>
          <a:spcPct val="90000"/>
        </a:lnSpc>
        <a:spcBef>
          <a:spcPct val="0"/>
        </a:spcBef>
        <a:buNone/>
        <a:defRPr sz="3600" b="1" i="0" kern="1200" spc="3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Clr>
          <a:schemeClr val="accent6"/>
        </a:buClr>
        <a:buFont typeface="Arial" panose="020B0604020202020204" pitchFamily="34" charset="0"/>
        <a:buChar char="•"/>
        <a:defRPr sz="2400" b="0" i="0" kern="1200">
          <a:solidFill>
            <a:schemeClr val="bg2">
              <a:lumMod val="25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6"/>
        </a:buClr>
        <a:buFont typeface="Arial" panose="020B0604020202020204" pitchFamily="34" charset="0"/>
        <a:buChar char="•"/>
        <a:defRPr sz="2000" b="0" i="0" kern="1200">
          <a:solidFill>
            <a:schemeClr val="bg2">
              <a:lumMod val="25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Clr>
          <a:schemeClr val="accent6"/>
        </a:buClr>
        <a:buFont typeface="Arial" panose="020B0604020202020204" pitchFamily="34" charset="0"/>
        <a:buChar char="•"/>
        <a:defRPr sz="1800" b="0" i="0" kern="1200">
          <a:solidFill>
            <a:schemeClr val="bg2">
              <a:lumMod val="25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6"/>
        </a:buClr>
        <a:buFont typeface="Arial" panose="020B0604020202020204" pitchFamily="34" charset="0"/>
        <a:buChar char="•"/>
        <a:defRPr sz="1600" b="0" i="0" kern="1200">
          <a:solidFill>
            <a:schemeClr val="bg2">
              <a:lumMod val="25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6"/>
        </a:buClr>
        <a:buFont typeface="Arial" panose="020B0604020202020204" pitchFamily="34" charset="0"/>
        <a:buChar char="•"/>
        <a:defRPr sz="1400" b="0" i="0" kern="1200">
          <a:solidFill>
            <a:schemeClr val="bg2">
              <a:lumMod val="2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21.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hyperlink" Target="https://www.khanacademy.org/math/statistics-probability/summarizing-quantitative-data/mean-median-basics/v/statistics-intro-mean-median-and-mode" TargetMode="External"/><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hyperlink" Target="https://www.khanacademy.org/math/statistics-probability/summarizing-quantitative-data/mean-median-basics/v/statistics-intro-mean-median-and-mode" TargetMode="External"/><Relationship Id="rId2" Type="http://schemas.openxmlformats.org/officeDocument/2006/relationships/notesSlide" Target="../notesSlides/notesSlide33.xml"/><Relationship Id="rId1" Type="http://schemas.openxmlformats.org/officeDocument/2006/relationships/slideLayout" Target="../slideLayouts/slideLayout7.xml"/><Relationship Id="rId5" Type="http://schemas.openxmlformats.org/officeDocument/2006/relationships/hyperlink" Target="https://www.khanacademy.org/math/statistics-probability/summarizing-quantitative-data/variance-standard-deviation-sample/v/sample-variance" TargetMode="External"/><Relationship Id="rId4" Type="http://schemas.openxmlformats.org/officeDocument/2006/relationships/hyperlink" Target="https://www.khanacademy.org/math/statistics-probability/summarizing-quantitative-data/variance-standard-deviation-population/v/range-variance-and-standard-deviation-as-measures-of-dispersion"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s://www.khanacademy.org/math/ap-statistics/quantitative-data-ap" TargetMode="External"/><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hyperlink" Target="https://www.khanacademy.org/math/ap-statistics/summarizing-quantitative-data-ap/stats-box-whisker-plots/v/judging-outliers-in-a-dataset" TargetMode="External"/><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hyperlink" Target="https://www.khanacademy.org/math/statistics-probability/describing-relationships-quantitative-data/scatterplots-and-correlation/v/correlation-coefficient-intuition-examples" TargetMode="External"/><Relationship Id="rId2" Type="http://schemas.openxmlformats.org/officeDocument/2006/relationships/notesSlide" Target="../notesSlides/notesSlide43.xml"/><Relationship Id="rId1" Type="http://schemas.openxmlformats.org/officeDocument/2006/relationships/slideLayout" Target="../slideLayouts/slideLayout7.xml"/><Relationship Id="rId5" Type="http://schemas.openxmlformats.org/officeDocument/2006/relationships/hyperlink" Target="https://www.khanacademy.org/math/statistics-probability/summarizing-quantitative-data/mean-median-basics/v/statistics-intro-mean-median-and-mode" TargetMode="External"/><Relationship Id="rId4" Type="http://schemas.openxmlformats.org/officeDocument/2006/relationships/hyperlink" Target="https://www.khanacademy.org/math/statistics-probability/designing-studies/sampling-and-surveys/v/correlation-and-causality" TargetMode="Externa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notesSlide" Target="../notesSlides/notesSlide49.xml"/><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hyperlink" Target="https://www.khanacademy.org/math/cc-eighth-grade-math/cc-8th-data/cc-8th-line-of-best-fit/v/example-estimating-from-regression-line" TargetMode="External"/><Relationship Id="rId2" Type="http://schemas.openxmlformats.org/officeDocument/2006/relationships/notesSlide" Target="../notesSlides/notesSlide50.xml"/><Relationship Id="rId1" Type="http://schemas.openxmlformats.org/officeDocument/2006/relationships/slideLayout" Target="../slideLayouts/slideLayout7.xml"/><Relationship Id="rId4" Type="http://schemas.openxmlformats.org/officeDocument/2006/relationships/hyperlink" Target="https://www.khanacademy.org/math/statistics-probability/summarizing-quantitative-data/mean-median-basics/v/statistics-intro-mean-median-and-mode" TargetMode="External"/></Relationships>
</file>

<file path=ppt/slides/_rels/slide5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1.xml"/><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3.xml"/><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5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4.xml"/><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5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hyperlink" Target="https://www.khanacademy.org/math/ap-statistics/density-curves-normal-distribution-ap/stats-normal-distributions/v/ck12-org-normal-distribution-problems-qualitative-sense-of-normal-distributions" TargetMode="External"/><Relationship Id="rId2" Type="http://schemas.openxmlformats.org/officeDocument/2006/relationships/notesSlide" Target="../notesSlides/notesSlide56.xml"/><Relationship Id="rId1" Type="http://schemas.openxmlformats.org/officeDocument/2006/relationships/slideLayout" Target="../slideLayouts/slideLayout8.xml"/><Relationship Id="rId4" Type="http://schemas.openxmlformats.org/officeDocument/2006/relationships/hyperlink" Target="https://www.khanacademy.org/math/ap-statistics/density-curves-normal-distribution-ap/measuring-position/v/z-score-introduction" TargetMode="External"/></Relationships>
</file>

<file path=ppt/slides/_rels/slide5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8.xml"/><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59.xml.rels><?xml version="1.0" encoding="UTF-8" standalone="yes"?>
<Relationships xmlns="http://schemas.openxmlformats.org/package/2006/relationships"><Relationship Id="rId3" Type="http://schemas.openxmlformats.org/officeDocument/2006/relationships/hyperlink" Target="https://www.khanacademy.org/math/ap-statistics/density-curves-normal-distribution-ap/measuring-position/v/z-score-introduction" TargetMode="External"/><Relationship Id="rId2" Type="http://schemas.openxmlformats.org/officeDocument/2006/relationships/notesSlide" Target="../notesSlides/notesSlide59.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6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hyperlink" Target="https://www.khanacademy.org/math/ap-statistics/sampling-distribution-ap/what-is-sampling-distribution/v/central-limit-theorem" TargetMode="External"/><Relationship Id="rId2" Type="http://schemas.openxmlformats.org/officeDocument/2006/relationships/notesSlide" Target="../notesSlides/notesSlide61.xml"/><Relationship Id="rId1" Type="http://schemas.openxmlformats.org/officeDocument/2006/relationships/slideLayout" Target="../slideLayouts/slideLayout7.xml"/><Relationship Id="rId4" Type="http://schemas.openxmlformats.org/officeDocument/2006/relationships/hyperlink" Target="https://www.khanacademy.org/math/ap-statistics/density-curves-normal-distribution-ap/measuring-position/v/z-score-introduction" TargetMode="Externa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3" Type="http://schemas.openxmlformats.org/officeDocument/2006/relationships/hyperlink" Target="https://www.khanacademy.org/math/statistics-probability/significance-tests-one-sample/more-significance-testing-videos/v/hypothesis-testing-and-p-values" TargetMode="External"/><Relationship Id="rId2" Type="http://schemas.openxmlformats.org/officeDocument/2006/relationships/notesSlide" Target="../notesSlides/notesSlide69.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3" Type="http://schemas.openxmlformats.org/officeDocument/2006/relationships/hyperlink" Target="https://www.khanacademy.org/math/ap-statistics/xfb5d8e68:inference-categorical-proportions/introduction-confidence-intervals/v/confidence-intervals-and-margin-of-error" TargetMode="External"/><Relationship Id="rId2" Type="http://schemas.openxmlformats.org/officeDocument/2006/relationships/notesSlide" Target="../notesSlides/notesSlide71.xml"/><Relationship Id="rId1" Type="http://schemas.openxmlformats.org/officeDocument/2006/relationships/slideLayout" Target="../slideLayouts/slideLayout8.xml"/><Relationship Id="rId4" Type="http://schemas.openxmlformats.org/officeDocument/2006/relationships/hyperlink" Target="https://www.khanacademy.org/math/statistics-probability/significance-tests-one-sample/more-significance-testing-videos/v/hypothesis-testing-and-p-values" TargetMode="Externa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73.xml"/><Relationship Id="rId1" Type="http://schemas.openxmlformats.org/officeDocument/2006/relationships/slideLayout" Target="../slideLayouts/slideLayout7.xml"/><Relationship Id="rId4" Type="http://schemas.openxmlformats.org/officeDocument/2006/relationships/image" Target="../media/image42.emf"/></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410.png"/><Relationship Id="rId7" Type="http://schemas.openxmlformats.org/officeDocument/2006/relationships/image" Target="../media/image45.png"/><Relationship Id="rId2" Type="http://schemas.openxmlformats.org/officeDocument/2006/relationships/notesSlide" Target="../notesSlides/notesSlide78.xml"/><Relationship Id="rId1" Type="http://schemas.openxmlformats.org/officeDocument/2006/relationships/slideLayout" Target="../slideLayouts/slideLayout7.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0.png"/></Relationships>
</file>

<file path=ppt/slides/_rels/slide79.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79.xml"/><Relationship Id="rId1" Type="http://schemas.openxmlformats.org/officeDocument/2006/relationships/slideLayout" Target="../slideLayouts/slideLayout7.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ECE80-E03D-4F0A-B97B-6A6EF5EDC47B}"/>
              </a:ext>
            </a:extLst>
          </p:cNvPr>
          <p:cNvSpPr>
            <a:spLocks noGrp="1"/>
          </p:cNvSpPr>
          <p:nvPr>
            <p:ph type="title"/>
          </p:nvPr>
        </p:nvSpPr>
        <p:spPr>
          <a:xfrm>
            <a:off x="645381" y="1899667"/>
            <a:ext cx="10901238" cy="3304051"/>
          </a:xfrm>
        </p:spPr>
        <p:txBody>
          <a:bodyPr anchor="ctr">
            <a:normAutofit fontScale="90000"/>
          </a:bodyPr>
          <a:lstStyle/>
          <a:p>
            <a:r>
              <a:rPr lang="en-US" cap="small" dirty="0">
                <a:latin typeface="Arial"/>
                <a:cs typeface="Arial"/>
              </a:rPr>
              <a:t>ANALYST BOOT CAMP</a:t>
            </a:r>
            <a:br>
              <a:rPr lang="en-US" cap="small" dirty="0">
                <a:latin typeface="Arial"/>
                <a:cs typeface="Arial"/>
              </a:rPr>
            </a:br>
            <a:r>
              <a:rPr lang="en-US" cap="small" dirty="0">
                <a:latin typeface="Arial"/>
                <a:cs typeface="Arial"/>
              </a:rPr>
              <a:t> </a:t>
            </a:r>
            <a:br>
              <a:rPr lang="en-US" cap="small" dirty="0">
                <a:latin typeface="Arial"/>
                <a:cs typeface="Arial"/>
              </a:rPr>
            </a:br>
            <a:r>
              <a:rPr lang="en-US" cap="small" dirty="0">
                <a:latin typeface="Arial"/>
                <a:cs typeface="Arial"/>
              </a:rPr>
              <a:t>ALGEBRA &amp; STATISTICS</a:t>
            </a:r>
            <a:br>
              <a:rPr lang="en-US" cap="small" dirty="0">
                <a:latin typeface="Arial"/>
                <a:cs typeface="Arial"/>
              </a:rPr>
            </a:br>
            <a:br>
              <a:rPr lang="en-US" cap="small" dirty="0">
                <a:latin typeface="Arial"/>
                <a:cs typeface="Arial"/>
              </a:rPr>
            </a:br>
            <a:r>
              <a:rPr lang="en-US" cap="small" dirty="0">
                <a:latin typeface="Arial"/>
                <a:cs typeface="Arial"/>
              </a:rPr>
              <a:t>  MARCH 2025 </a:t>
            </a:r>
            <a:br>
              <a:rPr lang="en-US" cap="small" dirty="0">
                <a:latin typeface="Arial"/>
                <a:cs typeface="Arial"/>
              </a:rPr>
            </a:br>
            <a:r>
              <a:rPr lang="en-US" cap="small" dirty="0">
                <a:latin typeface="Arial"/>
                <a:cs typeface="Arial"/>
              </a:rPr>
              <a:t>                                            </a:t>
            </a:r>
            <a:r>
              <a:rPr lang="en-US" sz="1800" dirty="0">
                <a:solidFill>
                  <a:srgbClr val="000000"/>
                </a:solidFill>
                <a:effectLst/>
                <a:highlight>
                  <a:srgbClr val="FFFF00"/>
                </a:highlight>
                <a:latin typeface="Calibri"/>
                <a:ea typeface="Calibri" panose="020F0502020204030204" pitchFamily="34" charset="0"/>
                <a:cs typeface="Arial"/>
              </a:rPr>
              <a:t>MUIP00071</a:t>
            </a:r>
            <a:r>
              <a:rPr lang="en-US" sz="1800" dirty="0">
                <a:solidFill>
                  <a:srgbClr val="000000"/>
                </a:solidFill>
                <a:highlight>
                  <a:srgbClr val="FFFF00"/>
                </a:highlight>
                <a:latin typeface="Calibri"/>
                <a:ea typeface="Calibri" panose="020F0502020204030204" pitchFamily="34" charset="0"/>
                <a:cs typeface="Arial"/>
              </a:rPr>
              <a:t> </a:t>
            </a:r>
            <a:br>
              <a:rPr lang="en-US" sz="1800" dirty="0">
                <a:latin typeface="Calibri"/>
                <a:ea typeface="Calibri" panose="020F0502020204030204" pitchFamily="34" charset="0"/>
                <a:cs typeface="Arial"/>
              </a:rPr>
            </a:br>
            <a:r>
              <a:rPr lang="en-US" sz="1800" dirty="0">
                <a:latin typeface="Calibri"/>
                <a:ea typeface="Calibri" panose="020F0502020204030204" pitchFamily="34" charset="0"/>
                <a:cs typeface="Arial"/>
              </a:rPr>
              <a:t>                                                                                  </a:t>
            </a:r>
            <a:br>
              <a:rPr lang="en-US" sz="1800" dirty="0">
                <a:latin typeface="Calibri"/>
                <a:ea typeface="Calibri" panose="020F0502020204030204" pitchFamily="34" charset="0"/>
                <a:cs typeface="Arial"/>
              </a:rPr>
            </a:br>
            <a:r>
              <a:rPr lang="en-US" sz="1800" dirty="0">
                <a:latin typeface="Calibri"/>
                <a:ea typeface="Calibri" panose="020F0502020204030204" pitchFamily="34" charset="0"/>
                <a:cs typeface="Arial"/>
              </a:rPr>
              <a:t>                                                                              </a:t>
            </a:r>
            <a:r>
              <a:rPr lang="en-US" sz="2800" dirty="0">
                <a:latin typeface="Calibri"/>
                <a:ea typeface="Calibri" panose="020F0502020204030204" pitchFamily="34" charset="0"/>
                <a:cs typeface="Arial"/>
              </a:rPr>
              <a:t>                                     </a:t>
            </a:r>
            <a:endParaRPr lang="en-US" sz="2800" cap="small" dirty="0"/>
          </a:p>
        </p:txBody>
      </p:sp>
    </p:spTree>
    <p:extLst>
      <p:ext uri="{BB962C8B-B14F-4D97-AF65-F5344CB8AC3E}">
        <p14:creationId xmlns:p14="http://schemas.microsoft.com/office/powerpoint/2010/main" val="2355617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F917B-20A9-4C51-8EB3-0DD84C7FE889}"/>
              </a:ext>
            </a:extLst>
          </p:cNvPr>
          <p:cNvSpPr>
            <a:spLocks noGrp="1"/>
          </p:cNvSpPr>
          <p:nvPr>
            <p:ph type="title"/>
          </p:nvPr>
        </p:nvSpPr>
        <p:spPr/>
        <p:txBody>
          <a:bodyPr/>
          <a:lstStyle/>
          <a:p>
            <a:r>
              <a:rPr lang="en-US" dirty="0"/>
              <a:t>CALCULATION OF AVERAGES</a:t>
            </a:r>
          </a:p>
        </p:txBody>
      </p:sp>
      <p:sp>
        <p:nvSpPr>
          <p:cNvPr id="3" name="Content Placeholder 2">
            <a:extLst>
              <a:ext uri="{FF2B5EF4-FFF2-40B4-BE49-F238E27FC236}">
                <a16:creationId xmlns:a16="http://schemas.microsoft.com/office/drawing/2014/main" id="{D35C8EF0-2966-4332-AA12-03947E676FBB}"/>
              </a:ext>
            </a:extLst>
          </p:cNvPr>
          <p:cNvSpPr>
            <a:spLocks noGrp="1"/>
          </p:cNvSpPr>
          <p:nvPr>
            <p:ph idx="1"/>
          </p:nvPr>
        </p:nvSpPr>
        <p:spPr>
          <a:xfrm>
            <a:off x="314325" y="1285875"/>
            <a:ext cx="11572875" cy="4676775"/>
          </a:xfrm>
        </p:spPr>
        <p:txBody>
          <a:bodyPr>
            <a:normAutofit/>
          </a:bodyPr>
          <a:lstStyle/>
          <a:p>
            <a:pPr marL="0" indent="0">
              <a:buNone/>
            </a:pPr>
            <a:r>
              <a:rPr lang="en-US" dirty="0"/>
              <a:t>                 The </a:t>
            </a:r>
            <a:r>
              <a:rPr lang="en-US" b="1" dirty="0"/>
              <a:t>average</a:t>
            </a:r>
            <a:r>
              <a:rPr lang="en-US" dirty="0"/>
              <a:t> is a measure of </a:t>
            </a:r>
            <a:r>
              <a:rPr lang="en-US" b="1" dirty="0"/>
              <a:t>“central tendency” </a:t>
            </a:r>
            <a:r>
              <a:rPr lang="en-US" dirty="0"/>
              <a:t>of the data.</a:t>
            </a:r>
          </a:p>
          <a:p>
            <a:pPr marL="0" indent="0">
              <a:buNone/>
            </a:pPr>
            <a:r>
              <a:rPr lang="en-US" dirty="0"/>
              <a:t>                                   Example:  [ 2, 2, 2, 4, 10 ]</a:t>
            </a:r>
          </a:p>
          <a:p>
            <a:pPr marL="0" indent="0">
              <a:buNone/>
            </a:pPr>
            <a:endParaRPr lang="en-US" sz="2000" dirty="0"/>
          </a:p>
          <a:p>
            <a:pPr marL="0" indent="0">
              <a:buNone/>
            </a:pPr>
            <a:r>
              <a:rPr lang="en-US" sz="2000" dirty="0"/>
              <a:t>                             There are 3 common types of averages, calculated as:</a:t>
            </a:r>
          </a:p>
          <a:p>
            <a:pPr marL="0" indent="0">
              <a:buNone/>
            </a:pPr>
            <a:endParaRPr lang="en-US" sz="2000" dirty="0"/>
          </a:p>
          <a:p>
            <a:pPr lvl="1"/>
            <a:r>
              <a:rPr lang="en-US" dirty="0"/>
              <a:t>The </a:t>
            </a:r>
            <a:r>
              <a:rPr lang="en-US" b="1" dirty="0"/>
              <a:t>MEAN</a:t>
            </a:r>
            <a:r>
              <a:rPr lang="en-US" dirty="0"/>
              <a:t>:      Add up the data points and then divide by the number of data points. </a:t>
            </a:r>
          </a:p>
          <a:p>
            <a:pPr marL="457200" lvl="1" indent="0">
              <a:buNone/>
            </a:pPr>
            <a:r>
              <a:rPr lang="en-US" dirty="0"/>
              <a:t>                                      2+2+2+4+10 = 20    20/5 = 4   Mean = 4</a:t>
            </a:r>
          </a:p>
          <a:p>
            <a:pPr marL="457200" lvl="1" indent="0">
              <a:buNone/>
            </a:pPr>
            <a:endParaRPr lang="en-US" dirty="0"/>
          </a:p>
          <a:p>
            <a:pPr lvl="1"/>
            <a:r>
              <a:rPr lang="en-US" dirty="0"/>
              <a:t>The </a:t>
            </a:r>
            <a:r>
              <a:rPr lang="en-US" b="1" dirty="0"/>
              <a:t>MEDIAN</a:t>
            </a:r>
            <a:r>
              <a:rPr lang="en-US" dirty="0"/>
              <a:t>:  Arrange the numbers in order, then pick the middle number.  Median = 2</a:t>
            </a:r>
          </a:p>
          <a:p>
            <a:pPr lvl="1"/>
            <a:endParaRPr lang="en-US" dirty="0"/>
          </a:p>
          <a:p>
            <a:pPr lvl="1"/>
            <a:r>
              <a:rPr lang="en-US" dirty="0"/>
              <a:t>The </a:t>
            </a:r>
            <a:r>
              <a:rPr lang="en-US" b="1" dirty="0"/>
              <a:t>MODE</a:t>
            </a:r>
            <a:r>
              <a:rPr lang="en-US" dirty="0"/>
              <a:t>:     The number that appears most often.   Mode = 2.  If there are no repeats,</a:t>
            </a:r>
          </a:p>
          <a:p>
            <a:pPr marL="457200" lvl="1" indent="0">
              <a:buNone/>
            </a:pPr>
            <a:r>
              <a:rPr lang="en-US" dirty="0"/>
              <a:t>                                                                                                             the mode does not exist.</a:t>
            </a:r>
          </a:p>
          <a:p>
            <a:pPr lvl="1"/>
            <a:endParaRPr lang="en-US" dirty="0"/>
          </a:p>
          <a:p>
            <a:pPr lvl="1"/>
            <a:endParaRPr lang="en-US" dirty="0"/>
          </a:p>
          <a:p>
            <a:endParaRPr lang="en-US" dirty="0"/>
          </a:p>
          <a:p>
            <a:pPr marL="457200" lvl="1" indent="0">
              <a:buNone/>
            </a:pPr>
            <a:endParaRPr lang="en-US" sz="2000" i="1" dirty="0"/>
          </a:p>
        </p:txBody>
      </p:sp>
    </p:spTree>
    <p:extLst>
      <p:ext uri="{BB962C8B-B14F-4D97-AF65-F5344CB8AC3E}">
        <p14:creationId xmlns:p14="http://schemas.microsoft.com/office/powerpoint/2010/main" val="2583769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20A7A-5235-45AB-B7DD-E483AC16744B}"/>
              </a:ext>
            </a:extLst>
          </p:cNvPr>
          <p:cNvSpPr>
            <a:spLocks noGrp="1"/>
          </p:cNvSpPr>
          <p:nvPr>
            <p:ph type="title"/>
          </p:nvPr>
        </p:nvSpPr>
        <p:spPr/>
        <p:txBody>
          <a:bodyPr>
            <a:normAutofit fontScale="90000"/>
          </a:bodyPr>
          <a:lstStyle/>
          <a:p>
            <a:r>
              <a:rPr lang="en-US" dirty="0"/>
              <a:t>CALCULATION OF STANDARD DEVIATION (SD)</a:t>
            </a:r>
          </a:p>
        </p:txBody>
      </p:sp>
      <p:sp>
        <p:nvSpPr>
          <p:cNvPr id="3" name="Content Placeholder 2">
            <a:extLst>
              <a:ext uri="{FF2B5EF4-FFF2-40B4-BE49-F238E27FC236}">
                <a16:creationId xmlns:a16="http://schemas.microsoft.com/office/drawing/2014/main" id="{73EE0794-9033-4917-B091-4603A1E2582B}"/>
              </a:ext>
            </a:extLst>
          </p:cNvPr>
          <p:cNvSpPr>
            <a:spLocks noGrp="1"/>
          </p:cNvSpPr>
          <p:nvPr>
            <p:ph idx="1"/>
          </p:nvPr>
        </p:nvSpPr>
        <p:spPr>
          <a:xfrm>
            <a:off x="1392066" y="1161323"/>
            <a:ext cx="9407867" cy="4535354"/>
          </a:xfrm>
        </p:spPr>
        <p:txBody>
          <a:bodyPr>
            <a:normAutofit fontScale="55000" lnSpcReduction="20000"/>
          </a:bodyPr>
          <a:lstStyle/>
          <a:p>
            <a:pPr marL="0" indent="0">
              <a:buNone/>
            </a:pPr>
            <a:r>
              <a:rPr lang="en-US" b="1" dirty="0"/>
              <a:t>            </a:t>
            </a:r>
            <a:r>
              <a:rPr lang="en-US" sz="2900" b="1" dirty="0"/>
              <a:t>Standard Deviation (SD) </a:t>
            </a:r>
            <a:r>
              <a:rPr lang="en-US" sz="2900" dirty="0"/>
              <a:t>is a measure of how </a:t>
            </a:r>
            <a:r>
              <a:rPr lang="en-US" sz="2900" b="1" dirty="0"/>
              <a:t>“spread out” </a:t>
            </a:r>
            <a:r>
              <a:rPr lang="en-US" sz="2900" dirty="0"/>
              <a:t>the data is. </a:t>
            </a:r>
          </a:p>
          <a:p>
            <a:pPr marL="0" indent="0">
              <a:buNone/>
            </a:pPr>
            <a:r>
              <a:rPr lang="en-US" sz="2900" dirty="0"/>
              <a:t>                    The calculation uses PEMDAS, Square Roots, and Exponents.</a:t>
            </a:r>
          </a:p>
          <a:p>
            <a:pPr marL="0" indent="0">
              <a:buNone/>
            </a:pPr>
            <a:r>
              <a:rPr lang="en-US" sz="2900" dirty="0"/>
              <a:t> </a:t>
            </a:r>
          </a:p>
          <a:p>
            <a:pPr marL="0" indent="0">
              <a:buNone/>
            </a:pPr>
            <a:r>
              <a:rPr lang="en-US" sz="2500" dirty="0"/>
              <a:t>           </a:t>
            </a:r>
            <a:r>
              <a:rPr lang="en-US" sz="2500" b="1" dirty="0"/>
              <a:t>Ex 1</a:t>
            </a:r>
            <a:r>
              <a:rPr lang="en-US" sz="2500" dirty="0"/>
              <a:t>.   </a:t>
            </a:r>
            <a:r>
              <a:rPr lang="en-US" sz="2500" b="1" dirty="0"/>
              <a:t>( </a:t>
            </a:r>
            <a:r>
              <a:rPr lang="en-US" sz="2500" b="1" dirty="0">
                <a:solidFill>
                  <a:srgbClr val="0070C0"/>
                </a:solidFill>
              </a:rPr>
              <a:t>2, 2, 2, 4, 10 )</a:t>
            </a:r>
            <a:r>
              <a:rPr lang="en-US" sz="2500" b="1" dirty="0"/>
              <a:t> </a:t>
            </a:r>
            <a:r>
              <a:rPr lang="en-US" sz="2500" dirty="0"/>
              <a:t>has a mean of </a:t>
            </a:r>
            <a:r>
              <a:rPr lang="en-US" sz="2500" dirty="0">
                <a:solidFill>
                  <a:srgbClr val="FF0000"/>
                </a:solidFill>
              </a:rPr>
              <a:t>4</a:t>
            </a:r>
            <a:r>
              <a:rPr lang="en-US" sz="2500" dirty="0">
                <a:solidFill>
                  <a:srgbClr val="000000"/>
                </a:solidFill>
              </a:rPr>
              <a:t>. SD is a measure of the </a:t>
            </a:r>
            <a:r>
              <a:rPr lang="en-US" sz="2500" b="1" dirty="0">
                <a:solidFill>
                  <a:srgbClr val="000000"/>
                </a:solidFill>
              </a:rPr>
              <a:t>deviations</a:t>
            </a:r>
            <a:r>
              <a:rPr lang="en-US" sz="2500" dirty="0">
                <a:solidFill>
                  <a:srgbClr val="000000"/>
                </a:solidFill>
              </a:rPr>
              <a:t> from </a:t>
            </a:r>
            <a:r>
              <a:rPr lang="en-US" sz="2500" dirty="0">
                <a:solidFill>
                  <a:srgbClr val="FF0000"/>
                </a:solidFill>
              </a:rPr>
              <a:t>4.</a:t>
            </a:r>
            <a:endParaRPr lang="en-US" sz="2500" dirty="0"/>
          </a:p>
          <a:p>
            <a:pPr marL="0" indent="0">
              <a:buNone/>
            </a:pPr>
            <a:r>
              <a:rPr lang="en-US" sz="2500" dirty="0"/>
              <a:t>            SD = SQRT </a:t>
            </a:r>
            <a:r>
              <a:rPr lang="en-US" sz="2500" dirty="0">
                <a:solidFill>
                  <a:srgbClr val="FF0000"/>
                </a:solidFill>
              </a:rPr>
              <a:t>(</a:t>
            </a:r>
            <a:r>
              <a:rPr lang="en-US" sz="2500" dirty="0"/>
              <a:t>  </a:t>
            </a:r>
            <a:r>
              <a:rPr lang="en-US" sz="2500" dirty="0">
                <a:solidFill>
                  <a:srgbClr val="0070C0"/>
                </a:solidFill>
              </a:rPr>
              <a:t>(</a:t>
            </a:r>
            <a:r>
              <a:rPr lang="en-US" sz="2500" dirty="0"/>
              <a:t>  (</a:t>
            </a:r>
            <a:r>
              <a:rPr lang="en-US" sz="2500" dirty="0">
                <a:solidFill>
                  <a:srgbClr val="0070C0"/>
                </a:solidFill>
              </a:rPr>
              <a:t>2</a:t>
            </a:r>
            <a:r>
              <a:rPr lang="en-US" sz="2500" dirty="0"/>
              <a:t>-</a:t>
            </a:r>
            <a:r>
              <a:rPr lang="en-US" sz="2500" dirty="0">
                <a:solidFill>
                  <a:srgbClr val="FF0000"/>
                </a:solidFill>
              </a:rPr>
              <a:t>4</a:t>
            </a:r>
            <a:r>
              <a:rPr lang="en-US" sz="2500" dirty="0"/>
              <a:t>)^2 + (</a:t>
            </a:r>
            <a:r>
              <a:rPr lang="en-US" sz="2500" dirty="0">
                <a:solidFill>
                  <a:srgbClr val="0070C0"/>
                </a:solidFill>
              </a:rPr>
              <a:t>2</a:t>
            </a:r>
            <a:r>
              <a:rPr lang="en-US" sz="2500" dirty="0"/>
              <a:t>-</a:t>
            </a:r>
            <a:r>
              <a:rPr lang="en-US" sz="2500" dirty="0">
                <a:solidFill>
                  <a:srgbClr val="FF0000"/>
                </a:solidFill>
              </a:rPr>
              <a:t>4</a:t>
            </a:r>
            <a:r>
              <a:rPr lang="en-US" sz="2500" dirty="0"/>
              <a:t>)^2 + (</a:t>
            </a:r>
            <a:r>
              <a:rPr lang="en-US" sz="2500" dirty="0">
                <a:solidFill>
                  <a:srgbClr val="0070C0"/>
                </a:solidFill>
              </a:rPr>
              <a:t>2</a:t>
            </a:r>
            <a:r>
              <a:rPr lang="en-US" sz="2500" dirty="0"/>
              <a:t>-</a:t>
            </a:r>
            <a:r>
              <a:rPr lang="en-US" sz="2500" dirty="0">
                <a:solidFill>
                  <a:srgbClr val="FF0000"/>
                </a:solidFill>
              </a:rPr>
              <a:t>4</a:t>
            </a:r>
            <a:r>
              <a:rPr lang="en-US" sz="2500" dirty="0"/>
              <a:t>)^2 + (</a:t>
            </a:r>
            <a:r>
              <a:rPr lang="en-US" sz="2500" dirty="0">
                <a:solidFill>
                  <a:srgbClr val="0070C0"/>
                </a:solidFill>
              </a:rPr>
              <a:t>4</a:t>
            </a:r>
            <a:r>
              <a:rPr lang="en-US" sz="2500" dirty="0"/>
              <a:t>-</a:t>
            </a:r>
            <a:r>
              <a:rPr lang="en-US" sz="2500" dirty="0">
                <a:solidFill>
                  <a:srgbClr val="FF0000"/>
                </a:solidFill>
              </a:rPr>
              <a:t>4</a:t>
            </a:r>
            <a:r>
              <a:rPr lang="en-US" sz="2500" dirty="0"/>
              <a:t>)^2 + (</a:t>
            </a:r>
            <a:r>
              <a:rPr lang="en-US" sz="2500" dirty="0">
                <a:solidFill>
                  <a:srgbClr val="0070C0"/>
                </a:solidFill>
              </a:rPr>
              <a:t>10</a:t>
            </a:r>
            <a:r>
              <a:rPr lang="en-US" sz="2500" dirty="0"/>
              <a:t>-</a:t>
            </a:r>
            <a:r>
              <a:rPr lang="en-US" sz="2500" dirty="0">
                <a:solidFill>
                  <a:srgbClr val="FF0000"/>
                </a:solidFill>
              </a:rPr>
              <a:t>4</a:t>
            </a:r>
            <a:r>
              <a:rPr lang="en-US" sz="2500" dirty="0"/>
              <a:t>)^2  </a:t>
            </a:r>
            <a:r>
              <a:rPr lang="en-US" sz="2500" dirty="0">
                <a:solidFill>
                  <a:srgbClr val="0070C0"/>
                </a:solidFill>
              </a:rPr>
              <a:t>)</a:t>
            </a:r>
            <a:r>
              <a:rPr lang="en-US" sz="2500" dirty="0"/>
              <a:t>  /  5  </a:t>
            </a:r>
            <a:r>
              <a:rPr lang="en-US" sz="2500" dirty="0">
                <a:solidFill>
                  <a:srgbClr val="FF0000"/>
                </a:solidFill>
              </a:rPr>
              <a:t>)</a:t>
            </a:r>
            <a:r>
              <a:rPr lang="en-US" sz="2500" dirty="0"/>
              <a:t> </a:t>
            </a:r>
          </a:p>
          <a:p>
            <a:pPr marL="0" indent="0">
              <a:buNone/>
            </a:pPr>
            <a:r>
              <a:rPr lang="en-US" sz="2500" dirty="0"/>
              <a:t>                  = SQRT ( ( 2^2 + 2^2 + 2^2 + 0 + 6^2) / 5)</a:t>
            </a:r>
          </a:p>
          <a:p>
            <a:pPr marL="0" indent="0">
              <a:buNone/>
            </a:pPr>
            <a:r>
              <a:rPr lang="en-US" sz="2500" dirty="0"/>
              <a:t>                  = SQRT </a:t>
            </a:r>
            <a:r>
              <a:rPr lang="en-US" sz="2500" dirty="0">
                <a:solidFill>
                  <a:srgbClr val="FF0000"/>
                </a:solidFill>
              </a:rPr>
              <a:t>(</a:t>
            </a:r>
            <a:r>
              <a:rPr lang="en-US" sz="2500" dirty="0">
                <a:solidFill>
                  <a:srgbClr val="0070C0"/>
                </a:solidFill>
              </a:rPr>
              <a:t>  (  4</a:t>
            </a:r>
            <a:r>
              <a:rPr lang="en-US" sz="2500" dirty="0"/>
              <a:t> + 4 + 4 + 0 + 36  </a:t>
            </a:r>
            <a:r>
              <a:rPr lang="en-US" sz="2500" dirty="0">
                <a:solidFill>
                  <a:srgbClr val="0070C0"/>
                </a:solidFill>
              </a:rPr>
              <a:t>)</a:t>
            </a:r>
            <a:r>
              <a:rPr lang="en-US" sz="2500" dirty="0"/>
              <a:t>  /  5  </a:t>
            </a:r>
            <a:r>
              <a:rPr lang="en-US" sz="2500" dirty="0">
                <a:solidFill>
                  <a:srgbClr val="FF0000"/>
                </a:solidFill>
              </a:rPr>
              <a:t>)</a:t>
            </a:r>
            <a:r>
              <a:rPr lang="en-US" sz="2500" dirty="0"/>
              <a:t>  </a:t>
            </a:r>
          </a:p>
          <a:p>
            <a:pPr marL="0" indent="0">
              <a:buNone/>
            </a:pPr>
            <a:r>
              <a:rPr lang="en-US" sz="2500" dirty="0"/>
              <a:t>                  = SQRT (48/5) = SQRT (9.6) = </a:t>
            </a:r>
            <a:r>
              <a:rPr lang="en-US" sz="2500" dirty="0">
                <a:highlight>
                  <a:srgbClr val="FFFF00"/>
                </a:highlight>
              </a:rPr>
              <a:t>3.09</a:t>
            </a:r>
          </a:p>
          <a:p>
            <a:pPr marL="0" indent="0">
              <a:buNone/>
            </a:pPr>
            <a:endParaRPr lang="en-US" sz="2500" dirty="0">
              <a:highlight>
                <a:srgbClr val="FFFF00"/>
              </a:highlight>
            </a:endParaRPr>
          </a:p>
          <a:p>
            <a:pPr marL="0" indent="0">
              <a:buNone/>
            </a:pPr>
            <a:r>
              <a:rPr lang="en-US" sz="2500" dirty="0"/>
              <a:t>            </a:t>
            </a:r>
            <a:r>
              <a:rPr lang="en-US" sz="2500" b="1" dirty="0"/>
              <a:t>Ex 2</a:t>
            </a:r>
            <a:r>
              <a:rPr lang="en-US" sz="2500" dirty="0"/>
              <a:t>.  To compare, </a:t>
            </a:r>
            <a:r>
              <a:rPr lang="en-US" sz="2500" b="1" dirty="0"/>
              <a:t>( 2, 3, 4, 5, 6 ) </a:t>
            </a:r>
            <a:r>
              <a:rPr lang="en-US" sz="2500" dirty="0"/>
              <a:t>also has a mean of </a:t>
            </a:r>
            <a:r>
              <a:rPr lang="en-US" sz="2500" dirty="0">
                <a:solidFill>
                  <a:srgbClr val="FF0000"/>
                </a:solidFill>
              </a:rPr>
              <a:t>4</a:t>
            </a:r>
            <a:r>
              <a:rPr lang="en-US" sz="2500" dirty="0"/>
              <a:t>, but the SD is:</a:t>
            </a:r>
          </a:p>
          <a:p>
            <a:pPr marL="0" indent="0">
              <a:buNone/>
            </a:pPr>
            <a:r>
              <a:rPr lang="en-US" sz="2500" dirty="0"/>
              <a:t>            SD = SQRT </a:t>
            </a:r>
            <a:r>
              <a:rPr lang="en-US" sz="2500" dirty="0">
                <a:solidFill>
                  <a:srgbClr val="FF0000"/>
                </a:solidFill>
              </a:rPr>
              <a:t>(</a:t>
            </a:r>
            <a:r>
              <a:rPr lang="en-US" sz="2500" dirty="0"/>
              <a:t>  </a:t>
            </a:r>
            <a:r>
              <a:rPr lang="en-US" sz="2500" dirty="0">
                <a:solidFill>
                  <a:srgbClr val="0070C0"/>
                </a:solidFill>
              </a:rPr>
              <a:t>(</a:t>
            </a:r>
            <a:r>
              <a:rPr lang="en-US" sz="2500" dirty="0"/>
              <a:t>  (2-</a:t>
            </a:r>
            <a:r>
              <a:rPr lang="en-US" sz="2500" dirty="0">
                <a:solidFill>
                  <a:srgbClr val="FF0000"/>
                </a:solidFill>
              </a:rPr>
              <a:t>4</a:t>
            </a:r>
            <a:r>
              <a:rPr lang="en-US" sz="2500" dirty="0"/>
              <a:t>)^2 + (3-</a:t>
            </a:r>
            <a:r>
              <a:rPr lang="en-US" sz="2500" dirty="0">
                <a:solidFill>
                  <a:srgbClr val="FF0000"/>
                </a:solidFill>
              </a:rPr>
              <a:t>4</a:t>
            </a:r>
            <a:r>
              <a:rPr lang="en-US" sz="2500" dirty="0"/>
              <a:t>)^2 + (4-</a:t>
            </a:r>
            <a:r>
              <a:rPr lang="en-US" sz="2500" dirty="0">
                <a:solidFill>
                  <a:srgbClr val="FF0000"/>
                </a:solidFill>
              </a:rPr>
              <a:t>4</a:t>
            </a:r>
            <a:r>
              <a:rPr lang="en-US" sz="2500" dirty="0"/>
              <a:t>)^2 + (5-</a:t>
            </a:r>
            <a:r>
              <a:rPr lang="en-US" sz="2500" dirty="0">
                <a:solidFill>
                  <a:srgbClr val="FF0000"/>
                </a:solidFill>
              </a:rPr>
              <a:t>4</a:t>
            </a:r>
            <a:r>
              <a:rPr lang="en-US" sz="2500" dirty="0"/>
              <a:t>)^2 + (6-</a:t>
            </a:r>
            <a:r>
              <a:rPr lang="en-US" sz="2500" dirty="0">
                <a:solidFill>
                  <a:srgbClr val="FF0000"/>
                </a:solidFill>
              </a:rPr>
              <a:t>4</a:t>
            </a:r>
            <a:r>
              <a:rPr lang="en-US" sz="2500" dirty="0"/>
              <a:t>)^2  </a:t>
            </a:r>
            <a:r>
              <a:rPr lang="en-US" sz="2500" dirty="0">
                <a:solidFill>
                  <a:srgbClr val="0070C0"/>
                </a:solidFill>
              </a:rPr>
              <a:t>)</a:t>
            </a:r>
            <a:r>
              <a:rPr lang="en-US" sz="2500" dirty="0"/>
              <a:t>  /  5  </a:t>
            </a:r>
            <a:r>
              <a:rPr lang="en-US" sz="2500" dirty="0">
                <a:solidFill>
                  <a:srgbClr val="FF0000"/>
                </a:solidFill>
              </a:rPr>
              <a:t>)</a:t>
            </a:r>
            <a:endParaRPr lang="en-US" sz="2500" dirty="0"/>
          </a:p>
          <a:p>
            <a:pPr marL="0" indent="0">
              <a:buNone/>
            </a:pPr>
            <a:r>
              <a:rPr lang="en-US" sz="2500" dirty="0"/>
              <a:t>                  = SQRT </a:t>
            </a:r>
            <a:r>
              <a:rPr lang="en-US" sz="2500" dirty="0">
                <a:solidFill>
                  <a:srgbClr val="FF0000"/>
                </a:solidFill>
              </a:rPr>
              <a:t>(</a:t>
            </a:r>
            <a:r>
              <a:rPr lang="en-US" sz="2500" dirty="0"/>
              <a:t>  </a:t>
            </a:r>
            <a:r>
              <a:rPr lang="en-US" sz="2500" dirty="0">
                <a:solidFill>
                  <a:srgbClr val="0070C0"/>
                </a:solidFill>
              </a:rPr>
              <a:t>( </a:t>
            </a:r>
            <a:r>
              <a:rPr lang="en-US" sz="2500" dirty="0"/>
              <a:t>2^2 + 1^2 + 0^2 + 1^2 + 2^2 </a:t>
            </a:r>
            <a:r>
              <a:rPr lang="en-US" sz="2500" dirty="0">
                <a:solidFill>
                  <a:srgbClr val="0070C0"/>
                </a:solidFill>
              </a:rPr>
              <a:t>)</a:t>
            </a:r>
            <a:r>
              <a:rPr lang="en-US" sz="2500" dirty="0"/>
              <a:t>  /  5  </a:t>
            </a:r>
            <a:r>
              <a:rPr lang="en-US" sz="2500" dirty="0">
                <a:solidFill>
                  <a:srgbClr val="FF0000"/>
                </a:solidFill>
              </a:rPr>
              <a:t>)</a:t>
            </a:r>
            <a:r>
              <a:rPr lang="en-US" sz="2500" dirty="0"/>
              <a:t> </a:t>
            </a:r>
          </a:p>
          <a:p>
            <a:pPr marL="0" indent="0">
              <a:buNone/>
            </a:pPr>
            <a:r>
              <a:rPr lang="en-US" sz="2500" dirty="0"/>
              <a:t>                  = SQRT (  (4 + 1 + 0 + 1 + 4) ) / 5 )</a:t>
            </a:r>
          </a:p>
          <a:p>
            <a:pPr marL="0" indent="0">
              <a:buNone/>
            </a:pPr>
            <a:r>
              <a:rPr lang="en-US" sz="2500" dirty="0"/>
              <a:t>                  = SQRT (10/5) = SQRT (2) = </a:t>
            </a:r>
            <a:r>
              <a:rPr lang="en-US" sz="2500" dirty="0">
                <a:highlight>
                  <a:srgbClr val="FFFF00"/>
                </a:highlight>
              </a:rPr>
              <a:t>1.41</a:t>
            </a:r>
          </a:p>
          <a:p>
            <a:pPr marL="0" indent="0">
              <a:buNone/>
            </a:pPr>
            <a:endParaRPr lang="en-US" sz="2500" dirty="0">
              <a:highlight>
                <a:srgbClr val="FFFF00"/>
              </a:highlight>
            </a:endParaRPr>
          </a:p>
          <a:p>
            <a:pPr marL="0" indent="0">
              <a:buNone/>
            </a:pPr>
            <a:r>
              <a:rPr lang="en-US" sz="2500" dirty="0"/>
              <a:t>    </a:t>
            </a:r>
            <a:r>
              <a:rPr lang="en-US" sz="2500" b="1" dirty="0"/>
              <a:t>Both sets have the same mean = 4, but the first is more “spread out” and has a bigger SD.</a:t>
            </a:r>
          </a:p>
          <a:p>
            <a:pPr marL="0" indent="0">
              <a:buNone/>
            </a:pPr>
            <a:endParaRPr lang="en-US" sz="2000" b="1" i="1" dirty="0"/>
          </a:p>
          <a:p>
            <a:pPr marL="0" indent="0">
              <a:buNone/>
            </a:pPr>
            <a:endParaRPr lang="en-US" i="1" dirty="0"/>
          </a:p>
        </p:txBody>
      </p:sp>
    </p:spTree>
    <p:extLst>
      <p:ext uri="{BB962C8B-B14F-4D97-AF65-F5344CB8AC3E}">
        <p14:creationId xmlns:p14="http://schemas.microsoft.com/office/powerpoint/2010/main" val="2223336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B0DEC-03B9-4400-9D56-26333C5377F6}"/>
              </a:ext>
            </a:extLst>
          </p:cNvPr>
          <p:cNvSpPr>
            <a:spLocks noGrp="1"/>
          </p:cNvSpPr>
          <p:nvPr>
            <p:ph type="title"/>
          </p:nvPr>
        </p:nvSpPr>
        <p:spPr>
          <a:xfrm>
            <a:off x="0" y="1"/>
            <a:ext cx="12000216" cy="779317"/>
          </a:xfrm>
        </p:spPr>
        <p:txBody>
          <a:bodyPr>
            <a:normAutofit/>
          </a:bodyPr>
          <a:lstStyle/>
          <a:p>
            <a:r>
              <a:rPr lang="en-US" dirty="0"/>
              <a:t>EXCEL EXERCISES</a:t>
            </a:r>
          </a:p>
        </p:txBody>
      </p:sp>
      <p:sp>
        <p:nvSpPr>
          <p:cNvPr id="3" name="Content Placeholder 2">
            <a:extLst>
              <a:ext uri="{FF2B5EF4-FFF2-40B4-BE49-F238E27FC236}">
                <a16:creationId xmlns:a16="http://schemas.microsoft.com/office/drawing/2014/main" id="{1FB9591A-AADD-4574-B11F-BE28D5A8985E}"/>
              </a:ext>
            </a:extLst>
          </p:cNvPr>
          <p:cNvSpPr>
            <a:spLocks noGrp="1"/>
          </p:cNvSpPr>
          <p:nvPr>
            <p:ph idx="1"/>
          </p:nvPr>
        </p:nvSpPr>
        <p:spPr>
          <a:xfrm>
            <a:off x="842481" y="1261152"/>
            <a:ext cx="10726220" cy="4040313"/>
          </a:xfr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w="12700">
            <a:solidFill>
              <a:schemeClr val="accent1"/>
            </a:solidFill>
          </a:ln>
        </p:spPr>
        <p:txBody>
          <a:bodyPr>
            <a:normAutofit/>
          </a:bodyPr>
          <a:lstStyle/>
          <a:p>
            <a:pPr marL="0" indent="0">
              <a:buNone/>
            </a:pPr>
            <a:r>
              <a:rPr lang="en-US" sz="2100" dirty="0"/>
              <a:t>                      </a:t>
            </a:r>
          </a:p>
          <a:p>
            <a:pPr marL="0" indent="0">
              <a:buNone/>
            </a:pPr>
            <a:endParaRPr lang="en-US" sz="2100" dirty="0"/>
          </a:p>
          <a:p>
            <a:pPr marL="0" indent="0">
              <a:buNone/>
            </a:pPr>
            <a:r>
              <a:rPr lang="en-US" sz="2100" dirty="0"/>
              <a:t>Go to the Excel exercises in your workbook. The answers are to the far right on each tab.</a:t>
            </a:r>
          </a:p>
          <a:p>
            <a:pPr marL="0" indent="0">
              <a:buNone/>
            </a:pPr>
            <a:endParaRPr lang="en-US" sz="2100" dirty="0"/>
          </a:p>
          <a:p>
            <a:pPr marL="0" indent="0">
              <a:buNone/>
            </a:pPr>
            <a:r>
              <a:rPr lang="en-US" sz="2100" dirty="0"/>
              <a:t>Tabs </a:t>
            </a:r>
          </a:p>
          <a:p>
            <a:pPr lvl="2"/>
            <a:r>
              <a:rPr lang="en-US" sz="2000" dirty="0"/>
              <a:t>OrdOps</a:t>
            </a:r>
          </a:p>
          <a:p>
            <a:pPr lvl="2"/>
            <a:r>
              <a:rPr lang="en-US" sz="2000" dirty="0"/>
              <a:t>SqR_Exp</a:t>
            </a:r>
          </a:p>
          <a:p>
            <a:pPr lvl="2"/>
            <a:r>
              <a:rPr lang="en-US" sz="2000" dirty="0"/>
              <a:t>Avg</a:t>
            </a:r>
          </a:p>
          <a:p>
            <a:pPr lvl="2"/>
            <a:r>
              <a:rPr lang="en-US" sz="2000" dirty="0"/>
              <a:t>SD</a:t>
            </a:r>
          </a:p>
        </p:txBody>
      </p:sp>
    </p:spTree>
    <p:extLst>
      <p:ext uri="{BB962C8B-B14F-4D97-AF65-F5344CB8AC3E}">
        <p14:creationId xmlns:p14="http://schemas.microsoft.com/office/powerpoint/2010/main" val="31679803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0B5DB-8866-4533-B5EC-7707CA79BA41}"/>
              </a:ext>
            </a:extLst>
          </p:cNvPr>
          <p:cNvSpPr>
            <a:spLocks noGrp="1"/>
          </p:cNvSpPr>
          <p:nvPr>
            <p:ph type="title"/>
          </p:nvPr>
        </p:nvSpPr>
        <p:spPr>
          <a:xfrm>
            <a:off x="838200" y="1"/>
            <a:ext cx="10515600" cy="779317"/>
          </a:xfrm>
        </p:spPr>
        <p:txBody>
          <a:bodyPr anchor="ctr">
            <a:normAutofit/>
          </a:bodyPr>
          <a:lstStyle/>
          <a:p>
            <a:r>
              <a:rPr lang="en-US" dirty="0"/>
              <a:t>WEIGHTED AVERAGE – EASY Example</a:t>
            </a:r>
          </a:p>
        </p:txBody>
      </p:sp>
      <p:sp>
        <p:nvSpPr>
          <p:cNvPr id="3" name="Content Placeholder 2">
            <a:extLst>
              <a:ext uri="{FF2B5EF4-FFF2-40B4-BE49-F238E27FC236}">
                <a16:creationId xmlns:a16="http://schemas.microsoft.com/office/drawing/2014/main" id="{0E503BAD-5BA0-48F2-938F-57EE9CCE9DC4}"/>
              </a:ext>
            </a:extLst>
          </p:cNvPr>
          <p:cNvSpPr>
            <a:spLocks noGrp="1"/>
          </p:cNvSpPr>
          <p:nvPr>
            <p:ph idx="1"/>
          </p:nvPr>
        </p:nvSpPr>
        <p:spPr>
          <a:xfrm>
            <a:off x="165100" y="1212038"/>
            <a:ext cx="11874500" cy="4657724"/>
          </a:xfrm>
        </p:spPr>
        <p:txBody>
          <a:bodyPr>
            <a:normAutofit/>
          </a:bodyPr>
          <a:lstStyle/>
          <a:p>
            <a:pPr marL="0" indent="0" fontAlgn="base">
              <a:buNone/>
            </a:pPr>
            <a:r>
              <a:rPr lang="en-US" sz="2600" b="1" dirty="0"/>
              <a:t>Weighted Average </a:t>
            </a:r>
            <a:r>
              <a:rPr lang="en-US" sz="2600" dirty="0"/>
              <a:t>gives more weight to the more important segments of data.                           </a:t>
            </a:r>
            <a:r>
              <a:rPr lang="en-US" sz="1900" dirty="0"/>
              <a:t> </a:t>
            </a:r>
          </a:p>
          <a:p>
            <a:pPr fontAlgn="base"/>
            <a:endParaRPr lang="en-US" dirty="0"/>
          </a:p>
          <a:p>
            <a:pPr fontAlgn="base"/>
            <a:endParaRPr lang="en-US" dirty="0"/>
          </a:p>
          <a:p>
            <a:pPr marL="0" indent="0" fontAlgn="base">
              <a:buNone/>
            </a:pPr>
            <a:endParaRPr lang="en-US" dirty="0"/>
          </a:p>
          <a:p>
            <a:pPr marL="0" indent="0" fontAlgn="base">
              <a:buNone/>
            </a:pPr>
            <a:r>
              <a:rPr lang="en-US" dirty="0"/>
              <a:t> </a:t>
            </a:r>
          </a:p>
          <a:p>
            <a:pPr fontAlgn="base"/>
            <a:endParaRPr lang="en-US" dirty="0"/>
          </a:p>
          <a:p>
            <a:endParaRPr lang="en-US" dirty="0"/>
          </a:p>
        </p:txBody>
      </p:sp>
      <p:sp>
        <p:nvSpPr>
          <p:cNvPr id="4" name="TextBox 3">
            <a:extLst>
              <a:ext uri="{FF2B5EF4-FFF2-40B4-BE49-F238E27FC236}">
                <a16:creationId xmlns:a16="http://schemas.microsoft.com/office/drawing/2014/main" id="{6785EFB8-14E8-42B4-9537-B893BF7B2E7C}"/>
              </a:ext>
            </a:extLst>
          </p:cNvPr>
          <p:cNvSpPr txBox="1"/>
          <p:nvPr/>
        </p:nvSpPr>
        <p:spPr>
          <a:xfrm>
            <a:off x="5642042" y="2976664"/>
            <a:ext cx="65" cy="276999"/>
          </a:xfrm>
          <a:prstGeom prst="rect">
            <a:avLst/>
          </a:prstGeom>
          <a:noFill/>
        </p:spPr>
        <p:txBody>
          <a:bodyPr wrap="none" lIns="0" tIns="0" rIns="0" bIns="0" rtlCol="0">
            <a:spAutoFit/>
          </a:bodyPr>
          <a:lstStyle/>
          <a:p>
            <a:endParaRPr lang="en-US"/>
          </a:p>
        </p:txBody>
      </p:sp>
      <p:pic>
        <p:nvPicPr>
          <p:cNvPr id="8" name="Picture 7">
            <a:extLst>
              <a:ext uri="{FF2B5EF4-FFF2-40B4-BE49-F238E27FC236}">
                <a16:creationId xmlns:a16="http://schemas.microsoft.com/office/drawing/2014/main" id="{CA72A896-56F0-71C3-F041-A5D44876F11C}"/>
              </a:ext>
            </a:extLst>
          </p:cNvPr>
          <p:cNvPicPr>
            <a:picLocks noChangeAspect="1"/>
          </p:cNvPicPr>
          <p:nvPr/>
        </p:nvPicPr>
        <p:blipFill>
          <a:blip r:embed="rId3"/>
          <a:stretch>
            <a:fillRect/>
          </a:stretch>
        </p:blipFill>
        <p:spPr>
          <a:xfrm>
            <a:off x="2089168" y="1826418"/>
            <a:ext cx="8013663" cy="3819544"/>
          </a:xfrm>
          <a:prstGeom prst="rect">
            <a:avLst/>
          </a:prstGeom>
        </p:spPr>
      </p:pic>
    </p:spTree>
    <p:extLst>
      <p:ext uri="{BB962C8B-B14F-4D97-AF65-F5344CB8AC3E}">
        <p14:creationId xmlns:p14="http://schemas.microsoft.com/office/powerpoint/2010/main" val="2363525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0B5DB-8866-4533-B5EC-7707CA79BA41}"/>
              </a:ext>
            </a:extLst>
          </p:cNvPr>
          <p:cNvSpPr>
            <a:spLocks noGrp="1"/>
          </p:cNvSpPr>
          <p:nvPr>
            <p:ph type="title"/>
          </p:nvPr>
        </p:nvSpPr>
        <p:spPr>
          <a:xfrm>
            <a:off x="838200" y="1"/>
            <a:ext cx="10515600" cy="779317"/>
          </a:xfrm>
        </p:spPr>
        <p:txBody>
          <a:bodyPr anchor="ctr">
            <a:normAutofit/>
          </a:bodyPr>
          <a:lstStyle/>
          <a:p>
            <a:r>
              <a:rPr lang="en-US" dirty="0"/>
              <a:t>WEIGHTED AVERAGE in GAINSHARE </a:t>
            </a:r>
          </a:p>
        </p:txBody>
      </p:sp>
      <p:sp>
        <p:nvSpPr>
          <p:cNvPr id="3" name="Content Placeholder 2">
            <a:extLst>
              <a:ext uri="{FF2B5EF4-FFF2-40B4-BE49-F238E27FC236}">
                <a16:creationId xmlns:a16="http://schemas.microsoft.com/office/drawing/2014/main" id="{0E503BAD-5BA0-48F2-938F-57EE9CCE9DC4}"/>
              </a:ext>
            </a:extLst>
          </p:cNvPr>
          <p:cNvSpPr>
            <a:spLocks noGrp="1"/>
          </p:cNvSpPr>
          <p:nvPr>
            <p:ph idx="1"/>
          </p:nvPr>
        </p:nvSpPr>
        <p:spPr>
          <a:xfrm>
            <a:off x="127000" y="1212038"/>
            <a:ext cx="11772900" cy="4657724"/>
          </a:xfrm>
        </p:spPr>
        <p:txBody>
          <a:bodyPr>
            <a:normAutofit fontScale="92500" lnSpcReduction="10000"/>
          </a:bodyPr>
          <a:lstStyle/>
          <a:p>
            <a:pPr marL="0" indent="0" algn="ctr" fontAlgn="base">
              <a:buNone/>
            </a:pPr>
            <a:r>
              <a:rPr lang="en-US" sz="2600" b="1" dirty="0"/>
              <a:t>Weighted Average </a:t>
            </a:r>
            <a:r>
              <a:rPr lang="en-US" sz="2600" dirty="0"/>
              <a:t>gives more weight to the more important segments of data.</a:t>
            </a:r>
          </a:p>
          <a:p>
            <a:pPr marL="0" indent="0" algn="ctr" fontAlgn="base">
              <a:buNone/>
            </a:pPr>
            <a:r>
              <a:rPr lang="en-US" sz="2600" dirty="0"/>
              <a:t>PL Direct has more importance than H/O because there are more Premiums.</a:t>
            </a:r>
          </a:p>
          <a:p>
            <a:pPr marL="0" indent="0" algn="ctr" fontAlgn="base">
              <a:buNone/>
            </a:pPr>
            <a:r>
              <a:rPr lang="en-US" sz="2600" dirty="0"/>
              <a:t>PGR targets CR &lt; 0.96    or    Profit Margin &gt; 0.04                              </a:t>
            </a:r>
          </a:p>
          <a:p>
            <a:pPr marL="0" indent="0" algn="ctr" fontAlgn="base">
              <a:buNone/>
            </a:pPr>
            <a:endParaRPr lang="en-US" dirty="0"/>
          </a:p>
          <a:p>
            <a:pPr marL="0" indent="0" fontAlgn="base">
              <a:buNone/>
            </a:pPr>
            <a:endParaRPr lang="en-US" sz="1900" dirty="0"/>
          </a:p>
          <a:p>
            <a:pPr marL="0" indent="0" fontAlgn="base">
              <a:buNone/>
            </a:pPr>
            <a:endParaRPr lang="en-US" sz="1900" dirty="0"/>
          </a:p>
          <a:p>
            <a:pPr marL="0" indent="0" fontAlgn="base">
              <a:buNone/>
            </a:pPr>
            <a:r>
              <a:rPr lang="en-US" sz="1900" dirty="0"/>
              <a:t>. </a:t>
            </a:r>
          </a:p>
          <a:p>
            <a:pPr marL="0" indent="0" fontAlgn="base">
              <a:buNone/>
            </a:pPr>
            <a:r>
              <a:rPr lang="en-US" sz="1900" dirty="0"/>
              <a:t>.</a:t>
            </a:r>
          </a:p>
          <a:p>
            <a:pPr fontAlgn="base"/>
            <a:endParaRPr lang="en-US" dirty="0"/>
          </a:p>
          <a:p>
            <a:pPr fontAlgn="base"/>
            <a:endParaRPr lang="en-US" dirty="0"/>
          </a:p>
          <a:p>
            <a:pPr marL="0" indent="0" fontAlgn="base">
              <a:buNone/>
            </a:pPr>
            <a:endParaRPr lang="en-US" dirty="0"/>
          </a:p>
          <a:p>
            <a:pPr marL="0" indent="0" fontAlgn="base">
              <a:buNone/>
            </a:pPr>
            <a:r>
              <a:rPr lang="en-US" dirty="0"/>
              <a:t> </a:t>
            </a:r>
          </a:p>
          <a:p>
            <a:pPr fontAlgn="base"/>
            <a:endParaRPr lang="en-US" dirty="0"/>
          </a:p>
          <a:p>
            <a:endParaRPr lang="en-US" dirty="0"/>
          </a:p>
        </p:txBody>
      </p:sp>
      <p:sp>
        <p:nvSpPr>
          <p:cNvPr id="4" name="TextBox 3">
            <a:extLst>
              <a:ext uri="{FF2B5EF4-FFF2-40B4-BE49-F238E27FC236}">
                <a16:creationId xmlns:a16="http://schemas.microsoft.com/office/drawing/2014/main" id="{6785EFB8-14E8-42B4-9537-B893BF7B2E7C}"/>
              </a:ext>
            </a:extLst>
          </p:cNvPr>
          <p:cNvSpPr txBox="1"/>
          <p:nvPr/>
        </p:nvSpPr>
        <p:spPr>
          <a:xfrm>
            <a:off x="5642042" y="2976664"/>
            <a:ext cx="65" cy="276999"/>
          </a:xfrm>
          <a:prstGeom prst="rect">
            <a:avLst/>
          </a:prstGeom>
          <a:noFill/>
        </p:spPr>
        <p:txBody>
          <a:bodyPr wrap="none" lIns="0" tIns="0" rIns="0" bIns="0" rtlCol="0">
            <a:spAutoFit/>
          </a:bodyPr>
          <a:lstStyle/>
          <a:p>
            <a:endParaRPr lang="en-US"/>
          </a:p>
        </p:txBody>
      </p:sp>
      <p:sp>
        <p:nvSpPr>
          <p:cNvPr id="6" name="TextBox 5">
            <a:extLst>
              <a:ext uri="{FF2B5EF4-FFF2-40B4-BE49-F238E27FC236}">
                <a16:creationId xmlns:a16="http://schemas.microsoft.com/office/drawing/2014/main" id="{A3DA4BF8-3169-A858-A764-05B9860C24CB}"/>
              </a:ext>
            </a:extLst>
          </p:cNvPr>
          <p:cNvSpPr txBox="1"/>
          <p:nvPr/>
        </p:nvSpPr>
        <p:spPr>
          <a:xfrm>
            <a:off x="8466830" y="2735242"/>
            <a:ext cx="2886970" cy="2031325"/>
          </a:xfrm>
          <a:prstGeom prst="rect">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ln w="19050">
            <a:solidFill>
              <a:srgbClr val="000000"/>
            </a:solidFill>
          </a:ln>
        </p:spPr>
        <p:txBody>
          <a:bodyPr wrap="square" rtlCol="0">
            <a:spAutoFit/>
          </a:bodyPr>
          <a:lstStyle/>
          <a:p>
            <a:r>
              <a:rPr lang="en-US" dirty="0"/>
              <a:t>Often people want to use the  “average of averages” because it sounds good. But they are assuming all segments have the same weight and that is generally not a valid assumption.</a:t>
            </a:r>
          </a:p>
        </p:txBody>
      </p:sp>
      <p:pic>
        <p:nvPicPr>
          <p:cNvPr id="8" name="Picture 7">
            <a:extLst>
              <a:ext uri="{FF2B5EF4-FFF2-40B4-BE49-F238E27FC236}">
                <a16:creationId xmlns:a16="http://schemas.microsoft.com/office/drawing/2014/main" id="{1CAFCE7C-7890-E93F-EB3C-1E0BD2E31F28}"/>
              </a:ext>
            </a:extLst>
          </p:cNvPr>
          <p:cNvPicPr>
            <a:picLocks noChangeAspect="1"/>
          </p:cNvPicPr>
          <p:nvPr/>
        </p:nvPicPr>
        <p:blipFill>
          <a:blip r:embed="rId3"/>
          <a:stretch>
            <a:fillRect/>
          </a:stretch>
        </p:blipFill>
        <p:spPr>
          <a:xfrm>
            <a:off x="477455" y="2470150"/>
            <a:ext cx="7309661" cy="3175812"/>
          </a:xfrm>
          <a:prstGeom prst="rect">
            <a:avLst/>
          </a:prstGeom>
        </p:spPr>
      </p:pic>
    </p:spTree>
    <p:extLst>
      <p:ext uri="{BB962C8B-B14F-4D97-AF65-F5344CB8AC3E}">
        <p14:creationId xmlns:p14="http://schemas.microsoft.com/office/powerpoint/2010/main" val="1299722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2A924-F16C-42CF-BE30-E5A8CD3D2781}"/>
              </a:ext>
            </a:extLst>
          </p:cNvPr>
          <p:cNvSpPr>
            <a:spLocks noGrp="1"/>
          </p:cNvSpPr>
          <p:nvPr>
            <p:ph type="title"/>
          </p:nvPr>
        </p:nvSpPr>
        <p:spPr>
          <a:xfrm>
            <a:off x="838200" y="1"/>
            <a:ext cx="10515600" cy="779317"/>
          </a:xfrm>
        </p:spPr>
        <p:txBody>
          <a:bodyPr anchor="ctr">
            <a:noAutofit/>
          </a:bodyPr>
          <a:lstStyle/>
          <a:p>
            <a:r>
              <a:rPr lang="en-US" sz="2800" dirty="0"/>
              <a:t>MOVING AVERAGE </a:t>
            </a:r>
            <a:br>
              <a:rPr lang="en-US" sz="2600" dirty="0"/>
            </a:br>
            <a:r>
              <a:rPr lang="en-US" sz="2600" dirty="0" err="1"/>
              <a:t>MAn</a:t>
            </a:r>
            <a:r>
              <a:rPr lang="en-US" sz="2600" dirty="0"/>
              <a:t> or </a:t>
            </a:r>
            <a:r>
              <a:rPr lang="en-US" sz="2600" dirty="0" err="1"/>
              <a:t>TRn</a:t>
            </a:r>
            <a:r>
              <a:rPr lang="en-US" sz="2600" dirty="0"/>
              <a:t> where n = # of data points</a:t>
            </a:r>
          </a:p>
        </p:txBody>
      </p:sp>
      <p:sp>
        <p:nvSpPr>
          <p:cNvPr id="3" name="TextBox 2">
            <a:extLst>
              <a:ext uri="{FF2B5EF4-FFF2-40B4-BE49-F238E27FC236}">
                <a16:creationId xmlns:a16="http://schemas.microsoft.com/office/drawing/2014/main" id="{4D5C777B-8887-4865-5751-A032733271CD}"/>
              </a:ext>
            </a:extLst>
          </p:cNvPr>
          <p:cNvSpPr txBox="1"/>
          <p:nvPr/>
        </p:nvSpPr>
        <p:spPr>
          <a:xfrm>
            <a:off x="2404153" y="1113366"/>
            <a:ext cx="7613150" cy="1107996"/>
          </a:xfrm>
          <a:prstGeom prst="rect">
            <a:avLst/>
          </a:prstGeom>
          <a:noFill/>
        </p:spPr>
        <p:txBody>
          <a:bodyPr wrap="square" rtlCol="0">
            <a:spAutoFit/>
          </a:bodyPr>
          <a:lstStyle/>
          <a:p>
            <a:r>
              <a:rPr lang="en-US" sz="2200" dirty="0"/>
              <a:t>The two purposes of a Moving Average are to </a:t>
            </a:r>
          </a:p>
          <a:p>
            <a:pPr marL="800100" lvl="1" indent="-342900">
              <a:buFont typeface="Arial" panose="020B0604020202020204" pitchFamily="34" charset="0"/>
              <a:buChar char="•"/>
            </a:pPr>
            <a:r>
              <a:rPr lang="en-US" sz="2200" dirty="0"/>
              <a:t>smooth out fluctuations in the data and </a:t>
            </a:r>
          </a:p>
          <a:p>
            <a:pPr marL="800100" lvl="1" indent="-342900">
              <a:buFont typeface="Arial" panose="020B0604020202020204" pitchFamily="34" charset="0"/>
              <a:buChar char="•"/>
            </a:pPr>
            <a:r>
              <a:rPr lang="en-US" sz="2200" dirty="0"/>
              <a:t>remove seasonality (usually MA12 or TR3) to show trend</a:t>
            </a:r>
          </a:p>
        </p:txBody>
      </p:sp>
      <p:pic>
        <p:nvPicPr>
          <p:cNvPr id="5" name="Picture 4">
            <a:extLst>
              <a:ext uri="{FF2B5EF4-FFF2-40B4-BE49-F238E27FC236}">
                <a16:creationId xmlns:a16="http://schemas.microsoft.com/office/drawing/2014/main" id="{E6BB335B-6F90-49D6-ECDD-279A0424C096}"/>
              </a:ext>
            </a:extLst>
          </p:cNvPr>
          <p:cNvPicPr>
            <a:picLocks noChangeAspect="1"/>
          </p:cNvPicPr>
          <p:nvPr/>
        </p:nvPicPr>
        <p:blipFill>
          <a:blip r:embed="rId3"/>
          <a:stretch>
            <a:fillRect/>
          </a:stretch>
        </p:blipFill>
        <p:spPr>
          <a:xfrm>
            <a:off x="1496244" y="2407717"/>
            <a:ext cx="4061504" cy="3336917"/>
          </a:xfrm>
          <a:prstGeom prst="rect">
            <a:avLst/>
          </a:prstGeom>
        </p:spPr>
      </p:pic>
      <p:pic>
        <p:nvPicPr>
          <p:cNvPr id="7" name="Picture 6">
            <a:extLst>
              <a:ext uri="{FF2B5EF4-FFF2-40B4-BE49-F238E27FC236}">
                <a16:creationId xmlns:a16="http://schemas.microsoft.com/office/drawing/2014/main" id="{9F139174-B1FF-E64E-587E-8303A8952FB5}"/>
              </a:ext>
            </a:extLst>
          </p:cNvPr>
          <p:cNvPicPr>
            <a:picLocks noChangeAspect="1"/>
          </p:cNvPicPr>
          <p:nvPr/>
        </p:nvPicPr>
        <p:blipFill>
          <a:blip r:embed="rId4"/>
          <a:stretch>
            <a:fillRect/>
          </a:stretch>
        </p:blipFill>
        <p:spPr>
          <a:xfrm>
            <a:off x="6096000" y="2407717"/>
            <a:ext cx="5204705" cy="3336917"/>
          </a:xfrm>
          <a:prstGeom prst="rect">
            <a:avLst/>
          </a:prstGeom>
        </p:spPr>
      </p:pic>
    </p:spTree>
    <p:extLst>
      <p:ext uri="{BB962C8B-B14F-4D97-AF65-F5344CB8AC3E}">
        <p14:creationId xmlns:p14="http://schemas.microsoft.com/office/powerpoint/2010/main" val="21892094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2A924-F16C-42CF-BE30-E5A8CD3D2781}"/>
              </a:ext>
            </a:extLst>
          </p:cNvPr>
          <p:cNvSpPr>
            <a:spLocks noGrp="1"/>
          </p:cNvSpPr>
          <p:nvPr>
            <p:ph type="title"/>
          </p:nvPr>
        </p:nvSpPr>
        <p:spPr>
          <a:xfrm>
            <a:off x="838200" y="1"/>
            <a:ext cx="10515600" cy="779317"/>
          </a:xfrm>
        </p:spPr>
        <p:txBody>
          <a:bodyPr anchor="ctr">
            <a:normAutofit/>
          </a:bodyPr>
          <a:lstStyle/>
          <a:p>
            <a:r>
              <a:rPr lang="en-US" dirty="0"/>
              <a:t>GROWTH RATE</a:t>
            </a:r>
          </a:p>
        </p:txBody>
      </p:sp>
      <p:sp>
        <p:nvSpPr>
          <p:cNvPr id="8" name="Content Placeholder 2">
            <a:extLst>
              <a:ext uri="{FF2B5EF4-FFF2-40B4-BE49-F238E27FC236}">
                <a16:creationId xmlns:a16="http://schemas.microsoft.com/office/drawing/2014/main" id="{949808F7-58E8-4F91-B2B5-AAB6CAED5C05}"/>
              </a:ext>
            </a:extLst>
          </p:cNvPr>
          <p:cNvSpPr>
            <a:spLocks noGrp="1"/>
          </p:cNvSpPr>
          <p:nvPr>
            <p:ph idx="1"/>
          </p:nvPr>
        </p:nvSpPr>
        <p:spPr>
          <a:xfrm>
            <a:off x="838200" y="1112134"/>
            <a:ext cx="11153775" cy="4251325"/>
          </a:xfrm>
        </p:spPr>
        <p:txBody>
          <a:bodyPr>
            <a:normAutofit/>
          </a:bodyPr>
          <a:lstStyle/>
          <a:p>
            <a:pPr marL="0" indent="0" algn="ctr">
              <a:buNone/>
            </a:pPr>
            <a:r>
              <a:rPr lang="en-US" sz="2000" b="1" dirty="0"/>
              <a:t>Growth Rate </a:t>
            </a:r>
            <a:r>
              <a:rPr lang="en-US" sz="2000" dirty="0"/>
              <a:t>is the percent change of a quantity </a:t>
            </a:r>
            <a:r>
              <a:rPr lang="en-US" sz="2000" b="1" dirty="0"/>
              <a:t>from start to end of a time period</a:t>
            </a:r>
            <a:r>
              <a:rPr lang="en-US" sz="2000" dirty="0"/>
              <a:t>. It can be positive or negative.  There are 2 ways to calculate it. You should be familiar with both.</a:t>
            </a:r>
          </a:p>
          <a:p>
            <a:pPr marL="0" indent="0">
              <a:buNone/>
            </a:pPr>
            <a:endParaRPr lang="en-US" sz="2000" dirty="0"/>
          </a:p>
        </p:txBody>
      </p:sp>
      <p:pic>
        <p:nvPicPr>
          <p:cNvPr id="4" name="Picture 3">
            <a:extLst>
              <a:ext uri="{FF2B5EF4-FFF2-40B4-BE49-F238E27FC236}">
                <a16:creationId xmlns:a16="http://schemas.microsoft.com/office/drawing/2014/main" id="{70125AC8-672E-EC5D-6829-65C58B44B2AF}"/>
              </a:ext>
            </a:extLst>
          </p:cNvPr>
          <p:cNvPicPr>
            <a:picLocks noChangeAspect="1"/>
          </p:cNvPicPr>
          <p:nvPr/>
        </p:nvPicPr>
        <p:blipFill>
          <a:blip r:embed="rId3"/>
          <a:stretch>
            <a:fillRect/>
          </a:stretch>
        </p:blipFill>
        <p:spPr>
          <a:xfrm>
            <a:off x="1867392" y="1849348"/>
            <a:ext cx="8457215" cy="3896518"/>
          </a:xfrm>
          <a:prstGeom prst="rect">
            <a:avLst/>
          </a:prstGeom>
        </p:spPr>
      </p:pic>
    </p:spTree>
    <p:extLst>
      <p:ext uri="{BB962C8B-B14F-4D97-AF65-F5344CB8AC3E}">
        <p14:creationId xmlns:p14="http://schemas.microsoft.com/office/powerpoint/2010/main" val="27577381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2A924-F16C-42CF-BE30-E5A8CD3D2781}"/>
              </a:ext>
            </a:extLst>
          </p:cNvPr>
          <p:cNvSpPr>
            <a:spLocks noGrp="1"/>
          </p:cNvSpPr>
          <p:nvPr>
            <p:ph type="title"/>
          </p:nvPr>
        </p:nvSpPr>
        <p:spPr>
          <a:xfrm>
            <a:off x="838200" y="1"/>
            <a:ext cx="10515600" cy="779317"/>
          </a:xfrm>
        </p:spPr>
        <p:txBody>
          <a:bodyPr anchor="ctr">
            <a:normAutofit/>
          </a:bodyPr>
          <a:lstStyle/>
          <a:p>
            <a:r>
              <a:rPr lang="en-US" dirty="0"/>
              <a:t>GROWTH RATE</a:t>
            </a:r>
          </a:p>
        </p:txBody>
      </p:sp>
      <p:sp>
        <p:nvSpPr>
          <p:cNvPr id="8" name="Content Placeholder 2">
            <a:extLst>
              <a:ext uri="{FF2B5EF4-FFF2-40B4-BE49-F238E27FC236}">
                <a16:creationId xmlns:a16="http://schemas.microsoft.com/office/drawing/2014/main" id="{949808F7-58E8-4F91-B2B5-AAB6CAED5C05}"/>
              </a:ext>
            </a:extLst>
          </p:cNvPr>
          <p:cNvSpPr>
            <a:spLocks noGrp="1"/>
          </p:cNvSpPr>
          <p:nvPr>
            <p:ph idx="1"/>
          </p:nvPr>
        </p:nvSpPr>
        <p:spPr>
          <a:xfrm>
            <a:off x="660400" y="1112134"/>
            <a:ext cx="11153775" cy="4251325"/>
          </a:xfrm>
        </p:spPr>
        <p:txBody>
          <a:bodyPr>
            <a:normAutofit/>
          </a:bodyPr>
          <a:lstStyle/>
          <a:p>
            <a:pPr marL="0" indent="0" algn="ctr">
              <a:buNone/>
            </a:pPr>
            <a:r>
              <a:rPr lang="en-US" sz="2000" b="1" dirty="0"/>
              <a:t>Caveat</a:t>
            </a:r>
            <a:r>
              <a:rPr lang="en-US" sz="2000" dirty="0"/>
              <a:t>: It really doesn’t make sense to calculate the growth rate if the starting and ending values are of opposite signs (one is positive and one is negative), but people still do it.</a:t>
            </a:r>
          </a:p>
          <a:p>
            <a:pPr marL="0" indent="0">
              <a:buNone/>
            </a:pPr>
            <a:endParaRPr lang="en-US" sz="2000" dirty="0"/>
          </a:p>
        </p:txBody>
      </p:sp>
      <p:pic>
        <p:nvPicPr>
          <p:cNvPr id="3" name="Picture 2">
            <a:extLst>
              <a:ext uri="{FF2B5EF4-FFF2-40B4-BE49-F238E27FC236}">
                <a16:creationId xmlns:a16="http://schemas.microsoft.com/office/drawing/2014/main" id="{E9BDC498-B7E4-FEC8-D4CA-AC7C9C7CB431}"/>
              </a:ext>
            </a:extLst>
          </p:cNvPr>
          <p:cNvPicPr>
            <a:picLocks noChangeAspect="1"/>
          </p:cNvPicPr>
          <p:nvPr/>
        </p:nvPicPr>
        <p:blipFill>
          <a:blip r:embed="rId3"/>
          <a:stretch>
            <a:fillRect/>
          </a:stretch>
        </p:blipFill>
        <p:spPr>
          <a:xfrm>
            <a:off x="520582" y="2033587"/>
            <a:ext cx="11150835" cy="3236913"/>
          </a:xfrm>
          <a:prstGeom prst="rect">
            <a:avLst/>
          </a:prstGeom>
        </p:spPr>
      </p:pic>
    </p:spTree>
    <p:extLst>
      <p:ext uri="{BB962C8B-B14F-4D97-AF65-F5344CB8AC3E}">
        <p14:creationId xmlns:p14="http://schemas.microsoft.com/office/powerpoint/2010/main" val="36204741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04FAD-4002-4B9D-9AB8-502943FBE3EA}"/>
              </a:ext>
            </a:extLst>
          </p:cNvPr>
          <p:cNvSpPr>
            <a:spLocks noGrp="1"/>
          </p:cNvSpPr>
          <p:nvPr>
            <p:ph type="title"/>
          </p:nvPr>
        </p:nvSpPr>
        <p:spPr/>
        <p:txBody>
          <a:bodyPr/>
          <a:lstStyle/>
          <a:p>
            <a:r>
              <a:rPr lang="en-US" dirty="0"/>
              <a:t>INDEXING</a:t>
            </a:r>
          </a:p>
        </p:txBody>
      </p:sp>
      <p:sp>
        <p:nvSpPr>
          <p:cNvPr id="3" name="Content Placeholder 2">
            <a:extLst>
              <a:ext uri="{FF2B5EF4-FFF2-40B4-BE49-F238E27FC236}">
                <a16:creationId xmlns:a16="http://schemas.microsoft.com/office/drawing/2014/main" id="{202DD079-3D35-4618-A4D3-B1B55364A5D1}"/>
              </a:ext>
            </a:extLst>
          </p:cNvPr>
          <p:cNvSpPr>
            <a:spLocks noGrp="1"/>
          </p:cNvSpPr>
          <p:nvPr>
            <p:ph idx="1"/>
          </p:nvPr>
        </p:nvSpPr>
        <p:spPr>
          <a:xfrm>
            <a:off x="955498" y="1040044"/>
            <a:ext cx="10870058" cy="4777912"/>
          </a:xfrm>
        </p:spPr>
        <p:txBody>
          <a:bodyPr>
            <a:normAutofit fontScale="32500" lnSpcReduction="20000"/>
          </a:bodyPr>
          <a:lstStyle/>
          <a:p>
            <a:pPr marL="0" indent="0">
              <a:buNone/>
            </a:pPr>
            <a:r>
              <a:rPr lang="en-US" sz="6200" dirty="0"/>
              <a:t>Divide all the numbers in a series by the </a:t>
            </a:r>
            <a:r>
              <a:rPr lang="en-US" sz="6200" b="1" dirty="0"/>
              <a:t>first number</a:t>
            </a:r>
            <a:r>
              <a:rPr lang="en-US" sz="6200" dirty="0"/>
              <a:t>. This sets the first number equal to 1.00</a:t>
            </a:r>
          </a:p>
          <a:p>
            <a:pPr marL="0" indent="0">
              <a:buNone/>
            </a:pPr>
            <a:r>
              <a:rPr lang="en-US" sz="6200" dirty="0"/>
              <a:t> Then multiply the newly created numbers by 100. This creates an </a:t>
            </a:r>
            <a:r>
              <a:rPr lang="en-US" sz="6200" b="1" dirty="0"/>
              <a:t>Indexed Series.</a:t>
            </a:r>
          </a:p>
          <a:p>
            <a:pPr marL="0" indent="0">
              <a:buNone/>
            </a:pPr>
            <a:endParaRPr lang="en-US" sz="6200" dirty="0"/>
          </a:p>
          <a:p>
            <a:pPr marL="0" indent="0">
              <a:buNone/>
            </a:pPr>
            <a:r>
              <a:rPr lang="en-US" sz="6200" dirty="0"/>
              <a:t>                              </a:t>
            </a:r>
            <a:r>
              <a:rPr lang="en-US" sz="6200" u="sng" dirty="0"/>
              <a:t>Example</a:t>
            </a:r>
            <a:r>
              <a:rPr lang="en-US" sz="6200" dirty="0"/>
              <a:t>: Economic series (CPI, PPI)</a:t>
            </a:r>
          </a:p>
          <a:p>
            <a:pPr marL="0" indent="0">
              <a:buNone/>
            </a:pPr>
            <a:r>
              <a:rPr lang="en-US" sz="6200" dirty="0"/>
              <a:t>  </a:t>
            </a:r>
          </a:p>
          <a:p>
            <a:pPr marL="0" indent="0">
              <a:buNone/>
            </a:pPr>
            <a:r>
              <a:rPr lang="en-US" sz="6200" b="1" dirty="0">
                <a:solidFill>
                  <a:srgbClr val="0070C0"/>
                </a:solidFill>
              </a:rPr>
              <a:t>                                Q1              Q2              Q3           Q4</a:t>
            </a:r>
          </a:p>
          <a:p>
            <a:pPr marL="0" indent="0">
              <a:buNone/>
            </a:pPr>
            <a:r>
              <a:rPr lang="en-US" sz="6200" dirty="0"/>
              <a:t>                                </a:t>
            </a:r>
            <a:r>
              <a:rPr lang="en-US" sz="6200" b="1" dirty="0"/>
              <a:t>87               95             108          120</a:t>
            </a:r>
          </a:p>
          <a:p>
            <a:pPr marL="0" indent="0">
              <a:buNone/>
            </a:pPr>
            <a:r>
              <a:rPr lang="en-US" sz="6200" dirty="0"/>
              <a:t>                             1.00            1.09            1.24         1.38</a:t>
            </a:r>
          </a:p>
          <a:p>
            <a:pPr marL="0" indent="0">
              <a:buNone/>
            </a:pPr>
            <a:r>
              <a:rPr lang="en-US" sz="6200" dirty="0"/>
              <a:t>                              100             109             124          138</a:t>
            </a:r>
          </a:p>
          <a:p>
            <a:pPr marL="0" indent="0">
              <a:buNone/>
            </a:pPr>
            <a:r>
              <a:rPr lang="en-US" sz="6200" dirty="0"/>
              <a:t>       </a:t>
            </a:r>
          </a:p>
          <a:p>
            <a:pPr marL="0" indent="0">
              <a:buNone/>
            </a:pPr>
            <a:r>
              <a:rPr lang="en-US" sz="6200" dirty="0"/>
              <a:t>                 Why do we create an index?  Because it is easy to interpret:</a:t>
            </a:r>
          </a:p>
          <a:p>
            <a:pPr marL="0" indent="0">
              <a:buNone/>
            </a:pPr>
            <a:endParaRPr lang="en-US" sz="6200" dirty="0"/>
          </a:p>
          <a:p>
            <a:pPr marL="0" indent="0">
              <a:buNone/>
            </a:pPr>
            <a:r>
              <a:rPr lang="en-US" sz="6200" dirty="0"/>
              <a:t>                                       Q2 is   9% higher than Q1</a:t>
            </a:r>
          </a:p>
          <a:p>
            <a:pPr marL="0" indent="0">
              <a:buNone/>
            </a:pPr>
            <a:r>
              <a:rPr lang="en-US" sz="6200" dirty="0"/>
              <a:t>                                       Q4 is 38% higher than Q1</a:t>
            </a:r>
          </a:p>
          <a:p>
            <a:pPr marL="0" indent="0">
              <a:buNone/>
            </a:pPr>
            <a:endParaRPr lang="en-US" sz="2900" dirty="0">
              <a:solidFill>
                <a:srgbClr val="FF0000"/>
              </a:solidFill>
            </a:endParaRPr>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40241668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0A139-E849-4FE1-9CF4-CDA0247F6DD2}"/>
              </a:ext>
            </a:extLst>
          </p:cNvPr>
          <p:cNvSpPr>
            <a:spLocks noGrp="1"/>
          </p:cNvSpPr>
          <p:nvPr>
            <p:ph type="title"/>
          </p:nvPr>
        </p:nvSpPr>
        <p:spPr>
          <a:xfrm>
            <a:off x="838200" y="1"/>
            <a:ext cx="10515600" cy="1238287"/>
          </a:xfrm>
        </p:spPr>
        <p:txBody>
          <a:bodyPr>
            <a:normAutofit/>
          </a:bodyPr>
          <a:lstStyle/>
          <a:p>
            <a:r>
              <a:rPr lang="en-US" dirty="0"/>
              <a:t>REBASING AND RELATIVITIES </a:t>
            </a:r>
            <a:br>
              <a:rPr lang="en-US" dirty="0"/>
            </a:br>
            <a:endParaRPr lang="en-US" dirty="0"/>
          </a:p>
        </p:txBody>
      </p:sp>
      <p:sp>
        <p:nvSpPr>
          <p:cNvPr id="11" name="TextBox 10">
            <a:extLst>
              <a:ext uri="{FF2B5EF4-FFF2-40B4-BE49-F238E27FC236}">
                <a16:creationId xmlns:a16="http://schemas.microsoft.com/office/drawing/2014/main" id="{9AB10AA0-C6A0-4BCD-BF4E-CAA38B045421}"/>
              </a:ext>
            </a:extLst>
          </p:cNvPr>
          <p:cNvSpPr txBox="1"/>
          <p:nvPr/>
        </p:nvSpPr>
        <p:spPr>
          <a:xfrm>
            <a:off x="1085851" y="1010203"/>
            <a:ext cx="10191749" cy="1846659"/>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Rebase: </a:t>
            </a:r>
            <a:r>
              <a:rPr lang="en-US" sz="2000" dirty="0">
                <a:latin typeface="Arial" panose="020B0604020202020204" pitchFamily="34" charset="0"/>
                <a:cs typeface="Arial" panose="020B0604020202020204" pitchFamily="34" charset="0"/>
              </a:rPr>
              <a:t>Divide the base (reference number) by itself. This sets the Base = 1.00</a:t>
            </a:r>
          </a:p>
          <a:p>
            <a:r>
              <a:rPr lang="en-US" sz="2000" b="1" dirty="0">
                <a:latin typeface="Arial" panose="020B0604020202020204" pitchFamily="34" charset="0"/>
                <a:cs typeface="Arial" panose="020B0604020202020204" pitchFamily="34" charset="0"/>
              </a:rPr>
              <a:t>Relativities</a:t>
            </a:r>
            <a:r>
              <a:rPr lang="en-US" sz="2000" dirty="0">
                <a:latin typeface="Arial" panose="020B0604020202020204" pitchFamily="34" charset="0"/>
                <a:cs typeface="Arial" panose="020B0604020202020204" pitchFamily="34" charset="0"/>
              </a:rPr>
              <a:t>: The ratios of other numbers to the base. </a:t>
            </a:r>
          </a:p>
          <a:p>
            <a:endParaRPr lang="en-US" sz="2000"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Many reports at PGR use “Loss Ratio Relativities” or “Pure Premium Relativities”. Here is an example where we re-base to the Total Combined Ratio (CR) and calculate relativities.</a:t>
            </a:r>
          </a:p>
          <a:p>
            <a:r>
              <a:rPr lang="en-US" b="1" dirty="0">
                <a:latin typeface="Arial" panose="020B0604020202020204" pitchFamily="34" charset="0"/>
                <a:cs typeface="Arial" panose="020B0604020202020204" pitchFamily="34" charset="0"/>
              </a:rPr>
              <a:t>Combined Ratio is (1 – Profit Margin) </a:t>
            </a:r>
            <a:r>
              <a:rPr lang="en-US" dirty="0">
                <a:latin typeface="Arial" panose="020B0604020202020204" pitchFamily="34" charset="0"/>
                <a:cs typeface="Arial" panose="020B0604020202020204" pitchFamily="34" charset="0"/>
              </a:rPr>
              <a:t>and is a metric used in insurance.</a:t>
            </a:r>
          </a:p>
        </p:txBody>
      </p:sp>
      <p:sp>
        <p:nvSpPr>
          <p:cNvPr id="3" name="TextBox 2">
            <a:extLst>
              <a:ext uri="{FF2B5EF4-FFF2-40B4-BE49-F238E27FC236}">
                <a16:creationId xmlns:a16="http://schemas.microsoft.com/office/drawing/2014/main" id="{FF552A95-488C-6397-EE00-E3ABE68BF7E8}"/>
              </a:ext>
            </a:extLst>
          </p:cNvPr>
          <p:cNvSpPr txBox="1"/>
          <p:nvPr/>
        </p:nvSpPr>
        <p:spPr>
          <a:xfrm>
            <a:off x="7545102" y="3783194"/>
            <a:ext cx="3732498" cy="646331"/>
          </a:xfrm>
          <a:prstGeom prst="rect">
            <a:avLst/>
          </a:prstGeom>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ln>
            <a:solidFill>
              <a:srgbClr val="000000"/>
            </a:solidFill>
          </a:ln>
        </p:spPr>
        <p:txBody>
          <a:bodyPr wrap="square" rtlCol="0">
            <a:spAutoFit/>
          </a:bodyPr>
          <a:lstStyle/>
          <a:p>
            <a:r>
              <a:rPr lang="en-US" dirty="0"/>
              <a:t>Indexing is basically re-basing to the first term of the series of numbers.</a:t>
            </a:r>
          </a:p>
        </p:txBody>
      </p:sp>
      <p:pic>
        <p:nvPicPr>
          <p:cNvPr id="8" name="Picture 7">
            <a:extLst>
              <a:ext uri="{FF2B5EF4-FFF2-40B4-BE49-F238E27FC236}">
                <a16:creationId xmlns:a16="http://schemas.microsoft.com/office/drawing/2014/main" id="{84AB30BE-01B3-18F3-504F-43785886C774}"/>
              </a:ext>
            </a:extLst>
          </p:cNvPr>
          <p:cNvPicPr>
            <a:picLocks noChangeAspect="1"/>
          </p:cNvPicPr>
          <p:nvPr/>
        </p:nvPicPr>
        <p:blipFill>
          <a:blip r:embed="rId3"/>
          <a:stretch>
            <a:fillRect/>
          </a:stretch>
        </p:blipFill>
        <p:spPr>
          <a:xfrm>
            <a:off x="914399" y="2828840"/>
            <a:ext cx="6390057" cy="2760302"/>
          </a:xfrm>
          <a:prstGeom prst="rect">
            <a:avLst/>
          </a:prstGeom>
        </p:spPr>
      </p:pic>
    </p:spTree>
    <p:extLst>
      <p:ext uri="{BB962C8B-B14F-4D97-AF65-F5344CB8AC3E}">
        <p14:creationId xmlns:p14="http://schemas.microsoft.com/office/powerpoint/2010/main" val="2156534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47178-1429-4FF6-8585-AD764017EF8D}"/>
              </a:ext>
            </a:extLst>
          </p:cNvPr>
          <p:cNvSpPr>
            <a:spLocks noGrp="1"/>
          </p:cNvSpPr>
          <p:nvPr>
            <p:ph type="title"/>
          </p:nvPr>
        </p:nvSpPr>
        <p:spPr>
          <a:xfrm>
            <a:off x="838200" y="1"/>
            <a:ext cx="10515600" cy="779317"/>
          </a:xfrm>
        </p:spPr>
        <p:txBody>
          <a:bodyPr vert="horz" lIns="91440" tIns="45720" rIns="91440" bIns="45720" rtlCol="0" anchor="ctr">
            <a:normAutofit/>
          </a:bodyPr>
          <a:lstStyle/>
          <a:p>
            <a:r>
              <a:rPr lang="en-US"/>
              <a:t>HOUSEKEEPING</a:t>
            </a:r>
          </a:p>
        </p:txBody>
      </p:sp>
      <p:sp>
        <p:nvSpPr>
          <p:cNvPr id="5" name="Content Placeholder 4">
            <a:extLst>
              <a:ext uri="{FF2B5EF4-FFF2-40B4-BE49-F238E27FC236}">
                <a16:creationId xmlns:a16="http://schemas.microsoft.com/office/drawing/2014/main" id="{C6B8013A-213D-4D28-B590-03C7C4BF7798}"/>
              </a:ext>
            </a:extLst>
          </p:cNvPr>
          <p:cNvSpPr>
            <a:spLocks noGrp="1"/>
          </p:cNvSpPr>
          <p:nvPr>
            <p:ph idx="1"/>
          </p:nvPr>
        </p:nvSpPr>
        <p:spPr>
          <a:xfrm>
            <a:off x="838200" y="1825625"/>
            <a:ext cx="10606548" cy="3806248"/>
          </a:xfrm>
        </p:spPr>
        <p:txBody>
          <a:bodyPr>
            <a:normAutofit/>
          </a:bodyPr>
          <a:lstStyle/>
          <a:p>
            <a:pPr marL="609585" indent="-609585">
              <a:buClr>
                <a:schemeClr val="tx1"/>
              </a:buClr>
              <a:buFont typeface="Arial" panose="020B0604020202020204" pitchFamily="34" charset="0"/>
              <a:buChar char="•"/>
            </a:pPr>
            <a:r>
              <a:rPr lang="en-US" sz="2200" dirty="0"/>
              <a:t>Actively participate; Do not multitask or do other things during class time.</a:t>
            </a:r>
          </a:p>
          <a:p>
            <a:pPr marL="609585" indent="-609585">
              <a:buClr>
                <a:schemeClr val="tx1"/>
              </a:buClr>
              <a:buFont typeface="Arial" panose="020B0604020202020204" pitchFamily="34" charset="0"/>
              <a:buChar char="•"/>
            </a:pPr>
            <a:r>
              <a:rPr lang="en-US" sz="2200" dirty="0"/>
              <a:t>Close other applications (including email).</a:t>
            </a:r>
          </a:p>
          <a:p>
            <a:pPr marL="609585" indent="-609585">
              <a:buClr>
                <a:schemeClr val="tx1"/>
              </a:buClr>
              <a:buFont typeface="Arial" panose="020B0604020202020204" pitchFamily="34" charset="0"/>
              <a:buChar char="•"/>
            </a:pPr>
            <a:r>
              <a:rPr lang="en-US" sz="2200" dirty="0"/>
              <a:t>Be prepared to hear your name.</a:t>
            </a:r>
          </a:p>
          <a:p>
            <a:pPr marL="609585" indent="-609585">
              <a:buClr>
                <a:schemeClr val="tx1"/>
              </a:buClr>
              <a:buFont typeface="Arial" panose="020B0604020202020204" pitchFamily="34" charset="0"/>
              <a:buChar char="•"/>
            </a:pPr>
            <a:r>
              <a:rPr lang="en-US" sz="2200" dirty="0"/>
              <a:t>Use the “raise your hand button” when you have questions.</a:t>
            </a:r>
          </a:p>
          <a:p>
            <a:pPr marL="609585" indent="-609585">
              <a:buClr>
                <a:schemeClr val="tx1"/>
              </a:buClr>
              <a:buFont typeface="Arial" panose="020B0604020202020204" pitchFamily="34" charset="0"/>
              <a:buChar char="•"/>
            </a:pPr>
            <a:r>
              <a:rPr lang="en-US" sz="2200" dirty="0"/>
              <a:t>We will use a “parking lot” for questions that are out of scope for this class.</a:t>
            </a:r>
          </a:p>
          <a:p>
            <a:pPr marL="0" indent="0">
              <a:buClr>
                <a:schemeClr val="tx1"/>
              </a:buClr>
              <a:buNone/>
            </a:pPr>
            <a:endParaRPr lang="en-US" sz="2200" dirty="0"/>
          </a:p>
          <a:p>
            <a:pPr marL="609585" indent="-609585">
              <a:buClr>
                <a:schemeClr val="tx1"/>
              </a:buClr>
              <a:buFont typeface="Arial" panose="020B0604020202020204" pitchFamily="34" charset="0"/>
              <a:buChar char="•"/>
            </a:pPr>
            <a:r>
              <a:rPr lang="en-US" sz="2200" dirty="0"/>
              <a:t>I will frequently ask “does everyone follow that” because I can’t see your faces.</a:t>
            </a:r>
          </a:p>
        </p:txBody>
      </p:sp>
    </p:spTree>
    <p:extLst>
      <p:ext uri="{BB962C8B-B14F-4D97-AF65-F5344CB8AC3E}">
        <p14:creationId xmlns:p14="http://schemas.microsoft.com/office/powerpoint/2010/main" val="8170069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B0DEC-03B9-4400-9D56-26333C5377F6}"/>
              </a:ext>
            </a:extLst>
          </p:cNvPr>
          <p:cNvSpPr>
            <a:spLocks noGrp="1"/>
          </p:cNvSpPr>
          <p:nvPr>
            <p:ph type="title"/>
          </p:nvPr>
        </p:nvSpPr>
        <p:spPr>
          <a:xfrm>
            <a:off x="0" y="1"/>
            <a:ext cx="12000216" cy="779317"/>
          </a:xfrm>
        </p:spPr>
        <p:txBody>
          <a:bodyPr>
            <a:normAutofit/>
          </a:bodyPr>
          <a:lstStyle/>
          <a:p>
            <a:r>
              <a:rPr lang="en-US" dirty="0"/>
              <a:t>EXCEL EXERCISES</a:t>
            </a:r>
          </a:p>
        </p:txBody>
      </p:sp>
      <p:sp>
        <p:nvSpPr>
          <p:cNvPr id="3" name="Content Placeholder 2">
            <a:extLst>
              <a:ext uri="{FF2B5EF4-FFF2-40B4-BE49-F238E27FC236}">
                <a16:creationId xmlns:a16="http://schemas.microsoft.com/office/drawing/2014/main" id="{1FB9591A-AADD-4574-B11F-BE28D5A8985E}"/>
              </a:ext>
            </a:extLst>
          </p:cNvPr>
          <p:cNvSpPr>
            <a:spLocks noGrp="1"/>
          </p:cNvSpPr>
          <p:nvPr>
            <p:ph idx="1"/>
          </p:nvPr>
        </p:nvSpPr>
        <p:spPr>
          <a:xfrm>
            <a:off x="1791245" y="1261152"/>
            <a:ext cx="8256881" cy="4040313"/>
          </a:xfr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w="12700">
            <a:solidFill>
              <a:schemeClr val="accent1"/>
            </a:solidFill>
          </a:ln>
        </p:spPr>
        <p:txBody>
          <a:bodyPr>
            <a:normAutofit/>
          </a:bodyPr>
          <a:lstStyle/>
          <a:p>
            <a:pPr marL="0" indent="0">
              <a:buNone/>
            </a:pPr>
            <a:r>
              <a:rPr lang="en-US" sz="2100" dirty="0"/>
              <a:t>                      </a:t>
            </a:r>
          </a:p>
          <a:p>
            <a:pPr marL="0" indent="0">
              <a:buNone/>
            </a:pPr>
            <a:endParaRPr lang="en-US" sz="2100" dirty="0"/>
          </a:p>
          <a:p>
            <a:pPr marL="0" indent="0">
              <a:buNone/>
            </a:pPr>
            <a:r>
              <a:rPr lang="en-US" sz="2100" dirty="0"/>
              <a:t>Go to the Excel exercises. Answers are to the far right on each tab.</a:t>
            </a:r>
          </a:p>
          <a:p>
            <a:pPr marL="0" indent="0">
              <a:buNone/>
            </a:pPr>
            <a:endParaRPr lang="en-US" sz="2100" dirty="0"/>
          </a:p>
          <a:p>
            <a:pPr marL="0" indent="0">
              <a:buNone/>
            </a:pPr>
            <a:r>
              <a:rPr lang="en-US" sz="2100" dirty="0"/>
              <a:t>Tabs </a:t>
            </a:r>
          </a:p>
          <a:p>
            <a:pPr lvl="2"/>
            <a:r>
              <a:rPr lang="en-US" sz="2000" dirty="0"/>
              <a:t>WtdAvg</a:t>
            </a:r>
          </a:p>
          <a:p>
            <a:pPr lvl="2"/>
            <a:r>
              <a:rPr lang="en-US" sz="2000" dirty="0"/>
              <a:t>MovAvg</a:t>
            </a:r>
          </a:p>
          <a:p>
            <a:pPr lvl="2"/>
            <a:r>
              <a:rPr lang="en-US" sz="2000" dirty="0"/>
              <a:t>Growth Rate</a:t>
            </a:r>
          </a:p>
          <a:p>
            <a:pPr lvl="2"/>
            <a:r>
              <a:rPr lang="en-US" sz="2000" dirty="0"/>
              <a:t>Index</a:t>
            </a:r>
          </a:p>
          <a:p>
            <a:pPr lvl="2"/>
            <a:r>
              <a:rPr lang="en-US" sz="2000" dirty="0"/>
              <a:t>Rebase</a:t>
            </a:r>
          </a:p>
        </p:txBody>
      </p:sp>
    </p:spTree>
    <p:extLst>
      <p:ext uri="{BB962C8B-B14F-4D97-AF65-F5344CB8AC3E}">
        <p14:creationId xmlns:p14="http://schemas.microsoft.com/office/powerpoint/2010/main" val="7349089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BF00D-7E5C-46F9-A6DA-BF42486DA787}"/>
              </a:ext>
            </a:extLst>
          </p:cNvPr>
          <p:cNvSpPr>
            <a:spLocks noGrp="1"/>
          </p:cNvSpPr>
          <p:nvPr>
            <p:ph type="title"/>
          </p:nvPr>
        </p:nvSpPr>
        <p:spPr>
          <a:xfrm>
            <a:off x="831850" y="1709738"/>
            <a:ext cx="10515600" cy="2852737"/>
          </a:xfrm>
        </p:spPr>
        <p:txBody>
          <a:bodyPr anchor="ctr">
            <a:normAutofit/>
          </a:bodyPr>
          <a:lstStyle/>
          <a:p>
            <a:r>
              <a:rPr lang="en-US" dirty="0"/>
              <a:t> STATISTICS</a:t>
            </a:r>
          </a:p>
        </p:txBody>
      </p:sp>
    </p:spTree>
    <p:extLst>
      <p:ext uri="{BB962C8B-B14F-4D97-AF65-F5344CB8AC3E}">
        <p14:creationId xmlns:p14="http://schemas.microsoft.com/office/powerpoint/2010/main" val="27172630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E611F-F911-4ACE-B800-111D4B5E2EF4}"/>
              </a:ext>
            </a:extLst>
          </p:cNvPr>
          <p:cNvSpPr>
            <a:spLocks noGrp="1"/>
          </p:cNvSpPr>
          <p:nvPr>
            <p:ph type="title"/>
          </p:nvPr>
        </p:nvSpPr>
        <p:spPr>
          <a:xfrm>
            <a:off x="838200" y="1"/>
            <a:ext cx="10515600" cy="779317"/>
          </a:xfrm>
        </p:spPr>
        <p:txBody>
          <a:bodyPr anchor="ctr">
            <a:normAutofit/>
          </a:bodyPr>
          <a:lstStyle/>
          <a:p>
            <a:pPr>
              <a:lnSpc>
                <a:spcPct val="100000"/>
              </a:lnSpc>
            </a:pPr>
            <a:r>
              <a:rPr lang="en-US" dirty="0"/>
              <a:t>STATISTICS BASICS</a:t>
            </a:r>
          </a:p>
        </p:txBody>
      </p:sp>
      <p:sp>
        <p:nvSpPr>
          <p:cNvPr id="6" name="TextBox 5">
            <a:extLst>
              <a:ext uri="{FF2B5EF4-FFF2-40B4-BE49-F238E27FC236}">
                <a16:creationId xmlns:a16="http://schemas.microsoft.com/office/drawing/2014/main" id="{980C04C6-984B-8534-F5D5-95CDF02E781F}"/>
              </a:ext>
            </a:extLst>
          </p:cNvPr>
          <p:cNvSpPr txBox="1"/>
          <p:nvPr/>
        </p:nvSpPr>
        <p:spPr>
          <a:xfrm>
            <a:off x="585627" y="1222625"/>
            <a:ext cx="11075542" cy="4247317"/>
          </a:xfrm>
          <a:prstGeom prst="rect">
            <a:avLst/>
          </a:prstGeom>
          <a:noFill/>
        </p:spPr>
        <p:txBody>
          <a:bodyPr wrap="square" rtlCol="0">
            <a:spAutoFit/>
          </a:bodyPr>
          <a:lstStyle/>
          <a:p>
            <a:pPr marL="285750" indent="-285750">
              <a:buFont typeface="Arial" panose="020B0604020202020204" pitchFamily="34" charset="0"/>
              <a:buChar char="•"/>
            </a:pPr>
            <a:r>
              <a:rPr lang="en-US" dirty="0"/>
              <a:t>The fundamental relationship of a Sample to a Population </a:t>
            </a:r>
          </a:p>
          <a:p>
            <a:pPr marL="285750" indent="-285750">
              <a:buFont typeface="Arial" panose="020B0604020202020204" pitchFamily="34" charset="0"/>
              <a:buChar char="•"/>
            </a:pPr>
            <a:r>
              <a:rPr lang="en-US" dirty="0"/>
              <a:t>Descriptive Statistics </a:t>
            </a:r>
          </a:p>
          <a:p>
            <a:pPr marL="742950" lvl="1" indent="-285750">
              <a:buFont typeface="Arial" panose="020B0604020202020204" pitchFamily="34" charset="0"/>
              <a:buChar char="•"/>
            </a:pPr>
            <a:r>
              <a:rPr lang="en-US" dirty="0"/>
              <a:t>Center and spread of the data</a:t>
            </a:r>
          </a:p>
          <a:p>
            <a:pPr marL="742950" lvl="1" indent="-285750">
              <a:buFont typeface="Arial" panose="020B0604020202020204" pitchFamily="34" charset="0"/>
              <a:buChar char="•"/>
            </a:pPr>
            <a:r>
              <a:rPr lang="en-US" dirty="0"/>
              <a:t>Outliers</a:t>
            </a:r>
          </a:p>
          <a:p>
            <a:pPr marL="742950" lvl="1" indent="-285750">
              <a:buFont typeface="Arial" panose="020B0604020202020204" pitchFamily="34" charset="0"/>
              <a:buChar char="•"/>
            </a:pPr>
            <a:r>
              <a:rPr lang="en-US" dirty="0"/>
              <a:t>Visualizations</a:t>
            </a:r>
          </a:p>
          <a:p>
            <a:pPr lvl="1"/>
            <a:endParaRPr lang="en-US" dirty="0"/>
          </a:p>
          <a:p>
            <a:pPr marL="285750" indent="-285750">
              <a:buFont typeface="Arial" panose="020B0604020202020204" pitchFamily="34" charset="0"/>
              <a:buChar char="•"/>
            </a:pPr>
            <a:r>
              <a:rPr lang="en-US" dirty="0"/>
              <a:t>Inferential Statistics:   infer population parameters from sample parameters</a:t>
            </a:r>
          </a:p>
          <a:p>
            <a:pPr marL="742950" lvl="1" indent="-285750">
              <a:buFont typeface="Arial" panose="020B0604020202020204" pitchFamily="34" charset="0"/>
              <a:buChar char="•"/>
            </a:pPr>
            <a:r>
              <a:rPr lang="en-US" dirty="0"/>
              <a:t>Correlation &amp; Causation</a:t>
            </a:r>
          </a:p>
          <a:p>
            <a:pPr marL="742950" lvl="1" indent="-285750">
              <a:buFont typeface="Arial" panose="020B0604020202020204" pitchFamily="34" charset="0"/>
              <a:buChar char="•"/>
            </a:pPr>
            <a:r>
              <a:rPr lang="en-US" dirty="0"/>
              <a:t>Linear Regression</a:t>
            </a:r>
          </a:p>
          <a:p>
            <a:pPr marL="742950" lvl="1" indent="-285750">
              <a:buFont typeface="Arial" panose="020B0604020202020204" pitchFamily="34" charset="0"/>
              <a:buChar char="•"/>
            </a:pPr>
            <a:r>
              <a:rPr lang="en-US" dirty="0"/>
              <a:t>Types of Distributions </a:t>
            </a:r>
          </a:p>
          <a:p>
            <a:pPr marL="742950" lvl="1" indent="-285750">
              <a:buFont typeface="Arial" panose="020B0604020202020204" pitchFamily="34" charset="0"/>
              <a:buChar char="•"/>
            </a:pPr>
            <a:r>
              <a:rPr lang="en-US" dirty="0"/>
              <a:t>Normal Distribution</a:t>
            </a:r>
          </a:p>
          <a:p>
            <a:pPr marL="742950" lvl="1" indent="-285750">
              <a:buFont typeface="Arial" panose="020B0604020202020204" pitchFamily="34" charset="0"/>
              <a:buChar char="•"/>
            </a:pPr>
            <a:r>
              <a:rPr lang="en-US" dirty="0"/>
              <a:t>Z-scores &amp; Standard Normal Distribution</a:t>
            </a:r>
          </a:p>
          <a:p>
            <a:pPr marL="742950" lvl="1" indent="-285750">
              <a:buFont typeface="Arial" panose="020B0604020202020204" pitchFamily="34" charset="0"/>
              <a:buChar char="•"/>
            </a:pPr>
            <a:r>
              <a:rPr lang="en-US" dirty="0"/>
              <a:t>Central Limit Theorem</a:t>
            </a:r>
          </a:p>
          <a:p>
            <a:endParaRPr lang="en-US" dirty="0"/>
          </a:p>
          <a:p>
            <a:endParaRPr lang="en-US" dirty="0"/>
          </a:p>
        </p:txBody>
      </p:sp>
    </p:spTree>
    <p:extLst>
      <p:ext uri="{BB962C8B-B14F-4D97-AF65-F5344CB8AC3E}">
        <p14:creationId xmlns:p14="http://schemas.microsoft.com/office/powerpoint/2010/main" val="9243426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5FEDE-205E-4C54-9442-1B7760CE52AD}"/>
              </a:ext>
            </a:extLst>
          </p:cNvPr>
          <p:cNvSpPr>
            <a:spLocks noGrp="1"/>
          </p:cNvSpPr>
          <p:nvPr>
            <p:ph type="title"/>
          </p:nvPr>
        </p:nvSpPr>
        <p:spPr>
          <a:xfrm>
            <a:off x="838200" y="1"/>
            <a:ext cx="10515600" cy="779317"/>
          </a:xfrm>
        </p:spPr>
        <p:txBody>
          <a:bodyPr anchor="ctr">
            <a:normAutofit/>
          </a:bodyPr>
          <a:lstStyle/>
          <a:p>
            <a:r>
              <a:rPr lang="en-US" dirty="0"/>
              <a:t>KEY CONCEPT: POPULATION VS.SAMPLE</a:t>
            </a:r>
          </a:p>
        </p:txBody>
      </p:sp>
      <p:sp>
        <p:nvSpPr>
          <p:cNvPr id="4" name="Rectangle 3">
            <a:extLst>
              <a:ext uri="{FF2B5EF4-FFF2-40B4-BE49-F238E27FC236}">
                <a16:creationId xmlns:a16="http://schemas.microsoft.com/office/drawing/2014/main" id="{3417B74C-BB64-4AD6-8FFE-802BEE1D587C}"/>
              </a:ext>
            </a:extLst>
          </p:cNvPr>
          <p:cNvSpPr/>
          <p:nvPr/>
        </p:nvSpPr>
        <p:spPr>
          <a:xfrm>
            <a:off x="838200" y="1078786"/>
            <a:ext cx="10722688" cy="4130212"/>
          </a:xfrm>
          <a:prstGeom prst="rect">
            <a:avLst/>
          </a:prstGeom>
          <a:ln w="28575"/>
        </p:spPr>
        <p:style>
          <a:lnRef idx="2">
            <a:schemeClr val="accent5"/>
          </a:lnRef>
          <a:fillRef idx="1">
            <a:schemeClr val="lt1"/>
          </a:fillRef>
          <a:effectRef idx="0">
            <a:schemeClr val="accent5"/>
          </a:effectRef>
          <a:fontRef idx="minor">
            <a:schemeClr val="dk1"/>
          </a:fontRef>
        </p:style>
        <p:txBody>
          <a:bodyPr rtlCol="0" anchor="t"/>
          <a:lstStyle/>
          <a:p>
            <a:pPr marL="228600" lvl="1"/>
            <a:endParaRPr lang="en-US" sz="2000" b="1" dirty="0">
              <a:solidFill>
                <a:schemeClr val="tx1">
                  <a:lumMod val="75000"/>
                </a:schemeClr>
              </a:solidFill>
              <a:latin typeface="Arial" panose="020B0604020202020204" pitchFamily="34" charset="0"/>
              <a:cs typeface="Arial" panose="020B0604020202020204" pitchFamily="34" charset="0"/>
            </a:endParaRPr>
          </a:p>
          <a:p>
            <a:pPr marL="228600" lvl="1"/>
            <a:r>
              <a:rPr lang="en-US" sz="2000" b="1" dirty="0">
                <a:solidFill>
                  <a:schemeClr val="tx1">
                    <a:lumMod val="75000"/>
                  </a:schemeClr>
                </a:solidFill>
                <a:latin typeface="Arial" panose="020B0604020202020204" pitchFamily="34" charset="0"/>
                <a:cs typeface="Arial" panose="020B0604020202020204" pitchFamily="34" charset="0"/>
              </a:rPr>
              <a:t>Population</a:t>
            </a:r>
            <a:r>
              <a:rPr lang="en-US" sz="2000" dirty="0">
                <a:solidFill>
                  <a:schemeClr val="tx1">
                    <a:lumMod val="75000"/>
                  </a:schemeClr>
                </a:solidFill>
                <a:latin typeface="Arial" panose="020B0604020202020204" pitchFamily="34" charset="0"/>
                <a:cs typeface="Arial" panose="020B0604020202020204" pitchFamily="34" charset="0"/>
              </a:rPr>
              <a:t>:  An entire group of people or objects of interest</a:t>
            </a:r>
          </a:p>
          <a:p>
            <a:pPr marL="228600" lvl="1"/>
            <a:r>
              <a:rPr lang="en-US" sz="2000" b="1" dirty="0">
                <a:solidFill>
                  <a:schemeClr val="tx1">
                    <a:lumMod val="75000"/>
                  </a:schemeClr>
                </a:solidFill>
                <a:latin typeface="Arial" panose="020B0604020202020204" pitchFamily="34" charset="0"/>
                <a:cs typeface="Arial" panose="020B0604020202020204" pitchFamily="34" charset="0"/>
              </a:rPr>
              <a:t>Sample</a:t>
            </a:r>
            <a:r>
              <a:rPr lang="en-US" sz="2000" dirty="0">
                <a:solidFill>
                  <a:schemeClr val="tx1">
                    <a:lumMod val="75000"/>
                  </a:schemeClr>
                </a:solidFill>
                <a:latin typeface="Arial" panose="020B0604020202020204" pitchFamily="34" charset="0"/>
                <a:cs typeface="Arial" panose="020B0604020202020204" pitchFamily="34" charset="0"/>
              </a:rPr>
              <a:t>:        A subset of the population. Hopefully representative of the population.</a:t>
            </a:r>
          </a:p>
          <a:p>
            <a:pPr marL="228600" lvl="1"/>
            <a:endParaRPr lang="en-US" sz="2000" dirty="0">
              <a:solidFill>
                <a:schemeClr val="tx1">
                  <a:lumMod val="75000"/>
                </a:schemeClr>
              </a:solidFill>
              <a:latin typeface="Arial" panose="020B0604020202020204" pitchFamily="34" charset="0"/>
              <a:cs typeface="Arial" panose="020B0604020202020204" pitchFamily="34" charset="0"/>
            </a:endParaRPr>
          </a:p>
          <a:p>
            <a:pPr marL="228600" lvl="1"/>
            <a:r>
              <a:rPr lang="en-US" sz="2000" dirty="0">
                <a:solidFill>
                  <a:schemeClr val="tx1">
                    <a:lumMod val="75000"/>
                  </a:schemeClr>
                </a:solidFill>
                <a:latin typeface="Arial" panose="020B0604020202020204" pitchFamily="34" charset="0"/>
                <a:cs typeface="Arial" panose="020B0604020202020204" pitchFamily="34" charset="0"/>
              </a:rPr>
              <a:t>Samples are used because we can’t get the entire population, or it is too expensive to get.</a:t>
            </a:r>
          </a:p>
          <a:p>
            <a:pPr marL="228600" lvl="1"/>
            <a:endParaRPr lang="en-US" sz="2000" dirty="0">
              <a:solidFill>
                <a:schemeClr val="tx1">
                  <a:lumMod val="75000"/>
                </a:schemeClr>
              </a:solidFill>
              <a:latin typeface="Arial" panose="020B0604020202020204" pitchFamily="34" charset="0"/>
              <a:cs typeface="Arial" panose="020B0604020202020204" pitchFamily="34" charset="0"/>
            </a:endParaRPr>
          </a:p>
          <a:p>
            <a:pPr marL="228600" lvl="1"/>
            <a:r>
              <a:rPr lang="en-US" sz="2000" dirty="0">
                <a:solidFill>
                  <a:schemeClr val="tx1">
                    <a:lumMod val="75000"/>
                  </a:schemeClr>
                </a:solidFill>
                <a:latin typeface="Arial" panose="020B0604020202020204" pitchFamily="34" charset="0"/>
                <a:cs typeface="Arial" panose="020B0604020202020204" pitchFamily="34" charset="0"/>
              </a:rPr>
              <a:t>Examples:</a:t>
            </a:r>
          </a:p>
          <a:p>
            <a:pPr marL="571500" lvl="1" indent="-342900">
              <a:buFont typeface="Arial" panose="020B0604020202020204" pitchFamily="34" charset="0"/>
              <a:buChar char="•"/>
            </a:pPr>
            <a:r>
              <a:rPr lang="en-US" sz="2000" dirty="0">
                <a:solidFill>
                  <a:schemeClr val="tx1">
                    <a:lumMod val="75000"/>
                  </a:schemeClr>
                </a:solidFill>
                <a:latin typeface="Arial" panose="020B0604020202020204" pitchFamily="34" charset="0"/>
                <a:cs typeface="Arial" panose="020B0604020202020204" pitchFamily="34" charset="0"/>
              </a:rPr>
              <a:t>Population: All the data analysts in the world.  Sample: all data analysts in Ohio</a:t>
            </a:r>
          </a:p>
          <a:p>
            <a:pPr marL="571500" lvl="1" indent="-342900">
              <a:buFont typeface="Arial" panose="020B0604020202020204" pitchFamily="34" charset="0"/>
              <a:buChar char="•"/>
            </a:pPr>
            <a:r>
              <a:rPr lang="en-US" sz="2000" dirty="0">
                <a:solidFill>
                  <a:schemeClr val="tx1">
                    <a:lumMod val="75000"/>
                  </a:schemeClr>
                </a:solidFill>
                <a:latin typeface="Arial" panose="020B0604020202020204" pitchFamily="34" charset="0"/>
                <a:cs typeface="Arial" panose="020B0604020202020204" pitchFamily="34" charset="0"/>
              </a:rPr>
              <a:t>Population: All Major League Baseball players.  Sample: Cleveland Guardians players</a:t>
            </a:r>
          </a:p>
          <a:p>
            <a:pPr marL="571500" lvl="1" indent="-342900">
              <a:buFont typeface="Arial" panose="020B0604020202020204" pitchFamily="34" charset="0"/>
              <a:buChar char="•"/>
            </a:pPr>
            <a:endParaRPr lang="en-US" sz="2000" dirty="0">
              <a:solidFill>
                <a:schemeClr val="tx1">
                  <a:lumMod val="75000"/>
                </a:schemeClr>
              </a:solidFill>
              <a:latin typeface="Arial" panose="020B0604020202020204" pitchFamily="34" charset="0"/>
              <a:cs typeface="Arial" panose="020B0604020202020204" pitchFamily="34" charset="0"/>
            </a:endParaRPr>
          </a:p>
          <a:p>
            <a:pPr marL="1028700" lvl="2" indent="-342900">
              <a:buFont typeface="Arial" panose="020B0604020202020204" pitchFamily="34" charset="0"/>
              <a:buChar char="•"/>
            </a:pPr>
            <a:r>
              <a:rPr lang="en-US" sz="2000" dirty="0">
                <a:solidFill>
                  <a:schemeClr val="tx1">
                    <a:lumMod val="75000"/>
                  </a:schemeClr>
                </a:solidFill>
                <a:latin typeface="Arial" panose="020B0604020202020204" pitchFamily="34" charset="0"/>
                <a:cs typeface="Arial" panose="020B0604020202020204" pitchFamily="34" charset="0"/>
              </a:rPr>
              <a:t>Think of some examples yourself and tell us about them</a:t>
            </a:r>
            <a:endParaRPr lang="en-US" dirty="0">
              <a:solidFill>
                <a:schemeClr val="tx1">
                  <a:lumMod val="75000"/>
                </a:schemeClr>
              </a:solidFill>
            </a:endParaRPr>
          </a:p>
        </p:txBody>
      </p:sp>
    </p:spTree>
    <p:extLst>
      <p:ext uri="{BB962C8B-B14F-4D97-AF65-F5344CB8AC3E}">
        <p14:creationId xmlns:p14="http://schemas.microsoft.com/office/powerpoint/2010/main" val="11073511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5421D-AD95-486A-89FB-3312D9B8E57A}"/>
              </a:ext>
            </a:extLst>
          </p:cNvPr>
          <p:cNvSpPr>
            <a:spLocks noGrp="1"/>
          </p:cNvSpPr>
          <p:nvPr>
            <p:ph type="title"/>
          </p:nvPr>
        </p:nvSpPr>
        <p:spPr/>
        <p:txBody>
          <a:bodyPr>
            <a:normAutofit/>
          </a:bodyPr>
          <a:lstStyle/>
          <a:p>
            <a:r>
              <a:rPr lang="en-US" dirty="0"/>
              <a:t>ARE THESE POPULATIONS OR SAMPLES?</a:t>
            </a:r>
          </a:p>
        </p:txBody>
      </p:sp>
      <p:sp>
        <p:nvSpPr>
          <p:cNvPr id="3" name="Content Placeholder 2">
            <a:extLst>
              <a:ext uri="{FF2B5EF4-FFF2-40B4-BE49-F238E27FC236}">
                <a16:creationId xmlns:a16="http://schemas.microsoft.com/office/drawing/2014/main" id="{67CCEDDA-25D3-498F-B102-0232971DBE44}"/>
              </a:ext>
            </a:extLst>
          </p:cNvPr>
          <p:cNvSpPr>
            <a:spLocks noGrp="1"/>
          </p:cNvSpPr>
          <p:nvPr>
            <p:ph idx="1"/>
          </p:nvPr>
        </p:nvSpPr>
        <p:spPr>
          <a:xfrm>
            <a:off x="184935" y="1099335"/>
            <a:ext cx="11733087" cy="4232789"/>
          </a:xfrm>
        </p:spPr>
        <p:txBody>
          <a:bodyPr>
            <a:noAutofit/>
          </a:bodyPr>
          <a:lstStyle/>
          <a:p>
            <a:pPr marL="0" indent="0">
              <a:buNone/>
            </a:pPr>
            <a:r>
              <a:rPr lang="en-US" sz="2000" dirty="0"/>
              <a:t>1. A teacher gives an exam to their pupils. The teacher wants to summarize the results of the exam.</a:t>
            </a:r>
          </a:p>
          <a:p>
            <a:pPr marL="0" indent="0">
              <a:buNone/>
            </a:pPr>
            <a:r>
              <a:rPr lang="en-US" sz="2000" dirty="0"/>
              <a:t>       </a:t>
            </a:r>
            <a:r>
              <a:rPr lang="en-US" sz="2000" u="sng" dirty="0"/>
              <a:t>Population</a:t>
            </a:r>
            <a:r>
              <a:rPr lang="en-US" sz="2000" dirty="0"/>
              <a:t>. The teacher is only interested in these specific pupils' scores and nobody else.</a:t>
            </a:r>
          </a:p>
          <a:p>
            <a:pPr marL="0" indent="0">
              <a:buNone/>
            </a:pPr>
            <a:endParaRPr lang="en-US" sz="2000" dirty="0"/>
          </a:p>
          <a:p>
            <a:pPr marL="0" marR="0" lvl="0" indent="0" algn="l" defTabSz="914400" rtl="0" eaLnBrk="1" fontAlgn="auto" latinLnBrk="0" hangingPunct="1">
              <a:lnSpc>
                <a:spcPct val="90000"/>
              </a:lnSpc>
              <a:spcBef>
                <a:spcPts val="1000"/>
              </a:spcBef>
              <a:spcAft>
                <a:spcPts val="0"/>
              </a:spcAft>
              <a:buClr>
                <a:srgbClr val="0EA3B3"/>
              </a:buClr>
              <a:buSzTx/>
              <a:buFont typeface="Arial" panose="020B0604020202020204" pitchFamily="34" charset="0"/>
              <a:buNone/>
              <a:tabLst/>
              <a:defRPr/>
            </a:pPr>
            <a:r>
              <a:rPr kumimoji="0" lang="en-US" sz="2000" b="0" i="0" u="none" strike="noStrike" kern="1200" cap="none" spc="0" normalizeH="0" baseline="0" noProof="0" dirty="0">
                <a:ln>
                  <a:noFill/>
                </a:ln>
                <a:solidFill>
                  <a:srgbClr val="E7E6E6">
                    <a:lumMod val="25000"/>
                  </a:srgbClr>
                </a:solidFill>
                <a:effectLst/>
                <a:uLnTx/>
                <a:uFillTx/>
                <a:latin typeface="Arial" panose="020B0604020202020204" pitchFamily="34" charset="0"/>
                <a:ea typeface="+mn-ea"/>
                <a:cs typeface="Arial" panose="020B0604020202020204" pitchFamily="34" charset="0"/>
              </a:rPr>
              <a:t>2. A researcher has recruited males aged 45 to 65 old for an exercise study to investigate risk markers for heart disease (e.g., cholesterol).</a:t>
            </a:r>
          </a:p>
          <a:p>
            <a:pPr marL="0" marR="0" lvl="0" indent="0" algn="l" defTabSz="914400" rtl="0" eaLnBrk="1" fontAlgn="auto" latinLnBrk="0" hangingPunct="1">
              <a:lnSpc>
                <a:spcPct val="90000"/>
              </a:lnSpc>
              <a:spcBef>
                <a:spcPts val="1000"/>
              </a:spcBef>
              <a:spcAft>
                <a:spcPts val="0"/>
              </a:spcAft>
              <a:buClr>
                <a:srgbClr val="0EA3B3"/>
              </a:buClr>
              <a:buSzTx/>
              <a:buFont typeface="Arial" panose="020B0604020202020204" pitchFamily="34" charset="0"/>
              <a:buNone/>
              <a:tabLst/>
              <a:defRPr/>
            </a:pPr>
            <a:r>
              <a:rPr kumimoji="0" lang="en-US" sz="2000" b="0" i="0" strike="noStrike" kern="1200" cap="none" spc="0" normalizeH="0" baseline="0" noProof="0" dirty="0">
                <a:ln>
                  <a:noFill/>
                </a:ln>
                <a:solidFill>
                  <a:srgbClr val="E7E6E6">
                    <a:lumMod val="25000"/>
                  </a:srgbClr>
                </a:solidFill>
                <a:effectLst/>
                <a:uLnTx/>
                <a:uFillTx/>
                <a:latin typeface="Arial" panose="020B0604020202020204" pitchFamily="34" charset="0"/>
                <a:ea typeface="+mn-ea"/>
                <a:cs typeface="Arial" panose="020B0604020202020204" pitchFamily="34" charset="0"/>
              </a:rPr>
              <a:t>        </a:t>
            </a:r>
            <a:r>
              <a:rPr kumimoji="0" lang="en-US" sz="2000" b="0" i="0" u="sng" strike="noStrike" kern="1200" cap="none" spc="0" normalizeH="0" baseline="0" noProof="0" dirty="0">
                <a:ln>
                  <a:noFill/>
                </a:ln>
                <a:solidFill>
                  <a:srgbClr val="E7E6E6">
                    <a:lumMod val="25000"/>
                  </a:srgbClr>
                </a:solidFill>
                <a:effectLst/>
                <a:uLnTx/>
                <a:uFillTx/>
                <a:latin typeface="Arial" panose="020B0604020202020204" pitchFamily="34" charset="0"/>
                <a:ea typeface="+mn-ea"/>
                <a:cs typeface="Arial" panose="020B0604020202020204" pitchFamily="34" charset="0"/>
              </a:rPr>
              <a:t>Sample</a:t>
            </a:r>
            <a:r>
              <a:rPr kumimoji="0" lang="en-US" sz="2000" b="0" i="0" u="none" strike="noStrike" kern="1200" cap="none" spc="0" normalizeH="0" baseline="0" noProof="0" dirty="0">
                <a:ln>
                  <a:noFill/>
                </a:ln>
                <a:solidFill>
                  <a:srgbClr val="E7E6E6">
                    <a:lumMod val="25000"/>
                  </a:srgbClr>
                </a:solidFill>
                <a:effectLst/>
                <a:uLnTx/>
                <a:uFillTx/>
                <a:latin typeface="Arial" panose="020B0604020202020204" pitchFamily="34" charset="0"/>
                <a:ea typeface="+mn-ea"/>
                <a:cs typeface="Arial" panose="020B0604020202020204" pitchFamily="34" charset="0"/>
              </a:rPr>
              <a:t>. A researcher investigating health related issues will not simply be concerned with only         </a:t>
            </a:r>
          </a:p>
          <a:p>
            <a:pPr marL="0" marR="0" lvl="0" indent="0" algn="l" defTabSz="914400" rtl="0" eaLnBrk="1" fontAlgn="auto" latinLnBrk="0" hangingPunct="1">
              <a:lnSpc>
                <a:spcPct val="90000"/>
              </a:lnSpc>
              <a:spcBef>
                <a:spcPts val="1000"/>
              </a:spcBef>
              <a:spcAft>
                <a:spcPts val="0"/>
              </a:spcAft>
              <a:buClr>
                <a:srgbClr val="0EA3B3"/>
              </a:buClr>
              <a:buSzTx/>
              <a:buFont typeface="Arial" panose="020B0604020202020204" pitchFamily="34" charset="0"/>
              <a:buNone/>
              <a:tabLst/>
              <a:defRPr/>
            </a:pPr>
            <a:r>
              <a:rPr lang="en-US" sz="2000" dirty="0">
                <a:solidFill>
                  <a:srgbClr val="E7E6E6">
                    <a:lumMod val="25000"/>
                  </a:srgbClr>
                </a:solidFill>
              </a:rPr>
              <a:t>                      </a:t>
            </a:r>
            <a:r>
              <a:rPr kumimoji="0" lang="en-US" sz="2000" b="0" i="0" u="none" strike="noStrike" kern="1200" cap="none" spc="0" normalizeH="0" baseline="0" noProof="0" dirty="0">
                <a:ln>
                  <a:noFill/>
                </a:ln>
                <a:solidFill>
                  <a:srgbClr val="E7E6E6">
                    <a:lumMod val="25000"/>
                  </a:srgbClr>
                </a:solidFill>
                <a:effectLst/>
                <a:uLnTx/>
                <a:uFillTx/>
                <a:latin typeface="Arial" panose="020B0604020202020204" pitchFamily="34" charset="0"/>
                <a:ea typeface="+mn-ea"/>
                <a:cs typeface="Arial" panose="020B0604020202020204" pitchFamily="34" charset="0"/>
              </a:rPr>
              <a:t>the participants of their study; they will want to show how their sample results can be </a:t>
            </a:r>
          </a:p>
          <a:p>
            <a:pPr marL="0" marR="0" lvl="0" indent="0" algn="l" defTabSz="914400" rtl="0" eaLnBrk="1" fontAlgn="auto" latinLnBrk="0" hangingPunct="1">
              <a:lnSpc>
                <a:spcPct val="90000"/>
              </a:lnSpc>
              <a:spcBef>
                <a:spcPts val="1000"/>
              </a:spcBef>
              <a:spcAft>
                <a:spcPts val="0"/>
              </a:spcAft>
              <a:buClr>
                <a:srgbClr val="0EA3B3"/>
              </a:buClr>
              <a:buSzTx/>
              <a:buFont typeface="Arial" panose="020B0604020202020204" pitchFamily="34" charset="0"/>
              <a:buNone/>
              <a:tabLst/>
              <a:defRPr/>
            </a:pPr>
            <a:r>
              <a:rPr lang="en-US" sz="2000" dirty="0">
                <a:solidFill>
                  <a:srgbClr val="E7E6E6">
                    <a:lumMod val="25000"/>
                  </a:srgbClr>
                </a:solidFill>
              </a:rPr>
              <a:t>                      </a:t>
            </a:r>
            <a:r>
              <a:rPr kumimoji="0" lang="en-US" sz="2000" b="0" i="0" u="none" strike="noStrike" kern="1200" cap="none" spc="0" normalizeH="0" baseline="0" noProof="0" dirty="0">
                <a:ln>
                  <a:noFill/>
                </a:ln>
                <a:solidFill>
                  <a:srgbClr val="E7E6E6">
                    <a:lumMod val="25000"/>
                  </a:srgbClr>
                </a:solidFill>
                <a:effectLst/>
                <a:uLnTx/>
                <a:uFillTx/>
                <a:latin typeface="Arial" panose="020B0604020202020204" pitchFamily="34" charset="0"/>
                <a:ea typeface="+mn-ea"/>
                <a:cs typeface="Arial" panose="020B0604020202020204" pitchFamily="34" charset="0"/>
              </a:rPr>
              <a:t>generalized to the whole population (in this case, all males aged 45 to 65 years old). </a:t>
            </a:r>
          </a:p>
          <a:p>
            <a:pPr marL="0" indent="0">
              <a:buNone/>
            </a:pPr>
            <a:endParaRPr lang="en-US" sz="2000" dirty="0"/>
          </a:p>
          <a:p>
            <a:pPr marL="0" indent="0">
              <a:buNone/>
            </a:pPr>
            <a:r>
              <a:rPr lang="en-US" sz="2000" dirty="0"/>
              <a:t>3. A </a:t>
            </a:r>
            <a:r>
              <a:rPr lang="en-US" sz="2000" u="sng" dirty="0"/>
              <a:t>census</a:t>
            </a:r>
            <a:r>
              <a:rPr lang="en-US" sz="2000" dirty="0"/>
              <a:t> is taken every 10 years in the US to gather information on demographics, etc.</a:t>
            </a:r>
          </a:p>
          <a:p>
            <a:pPr marL="0" indent="0">
              <a:buNone/>
            </a:pPr>
            <a:endParaRPr lang="en-US" sz="2000" dirty="0"/>
          </a:p>
          <a:p>
            <a:pPr marL="0" indent="0">
              <a:buNone/>
            </a:pPr>
            <a:r>
              <a:rPr lang="en-US" sz="2000" dirty="0"/>
              <a:t>                                 </a:t>
            </a:r>
          </a:p>
        </p:txBody>
      </p:sp>
      <p:sp>
        <p:nvSpPr>
          <p:cNvPr id="4" name="TextBox 3">
            <a:extLst>
              <a:ext uri="{FF2B5EF4-FFF2-40B4-BE49-F238E27FC236}">
                <a16:creationId xmlns:a16="http://schemas.microsoft.com/office/drawing/2014/main" id="{EE43362B-E7D6-ABD6-3BA6-AACBE2478786}"/>
              </a:ext>
            </a:extLst>
          </p:cNvPr>
          <p:cNvSpPr txBox="1"/>
          <p:nvPr/>
        </p:nvSpPr>
        <p:spPr>
          <a:xfrm>
            <a:off x="2568540" y="5003515"/>
            <a:ext cx="7356296" cy="830997"/>
          </a:xfrm>
          <a:prstGeom prst="rect">
            <a:avLst/>
          </a:prstGeom>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ln w="19050">
            <a:solidFill>
              <a:srgbClr val="000000"/>
            </a:solidFill>
          </a:ln>
        </p:spPr>
        <p:txBody>
          <a:bodyPr wrap="square" rtlCol="0">
            <a:spAutoFit/>
          </a:bodyPr>
          <a:lstStyle/>
          <a:p>
            <a:pPr algn="ctr"/>
            <a:r>
              <a:rPr lang="en-US" sz="2400" dirty="0"/>
              <a:t>A census is close to a population but misses some people because it is difficult to find them.</a:t>
            </a:r>
          </a:p>
        </p:txBody>
      </p:sp>
    </p:spTree>
    <p:extLst>
      <p:ext uri="{BB962C8B-B14F-4D97-AF65-F5344CB8AC3E}">
        <p14:creationId xmlns:p14="http://schemas.microsoft.com/office/powerpoint/2010/main" val="23830888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5FEDE-205E-4C54-9442-1B7760CE52AD}"/>
              </a:ext>
            </a:extLst>
          </p:cNvPr>
          <p:cNvSpPr>
            <a:spLocks noGrp="1"/>
          </p:cNvSpPr>
          <p:nvPr>
            <p:ph type="title"/>
          </p:nvPr>
        </p:nvSpPr>
        <p:spPr>
          <a:xfrm>
            <a:off x="838200" y="1"/>
            <a:ext cx="10515600" cy="779317"/>
          </a:xfrm>
        </p:spPr>
        <p:txBody>
          <a:bodyPr anchor="ctr">
            <a:normAutofit/>
          </a:bodyPr>
          <a:lstStyle/>
          <a:p>
            <a:r>
              <a:rPr lang="en-US" dirty="0"/>
              <a:t>KEY CONCEPT: SAMPLE BIAS</a:t>
            </a:r>
          </a:p>
        </p:txBody>
      </p:sp>
      <p:sp>
        <p:nvSpPr>
          <p:cNvPr id="4" name="Rectangle 3">
            <a:extLst>
              <a:ext uri="{FF2B5EF4-FFF2-40B4-BE49-F238E27FC236}">
                <a16:creationId xmlns:a16="http://schemas.microsoft.com/office/drawing/2014/main" id="{3417B74C-BB64-4AD6-8FFE-802BEE1D587C}"/>
              </a:ext>
            </a:extLst>
          </p:cNvPr>
          <p:cNvSpPr/>
          <p:nvPr/>
        </p:nvSpPr>
        <p:spPr>
          <a:xfrm>
            <a:off x="328773" y="1037690"/>
            <a:ext cx="11128571" cy="4335694"/>
          </a:xfrm>
          <a:prstGeom prst="rect">
            <a:avLst/>
          </a:prstGeom>
          <a:ln w="28575"/>
        </p:spPr>
        <p:style>
          <a:lnRef idx="2">
            <a:schemeClr val="accent5"/>
          </a:lnRef>
          <a:fillRef idx="1">
            <a:schemeClr val="lt1"/>
          </a:fillRef>
          <a:effectRef idx="0">
            <a:schemeClr val="accent5"/>
          </a:effectRef>
          <a:fontRef idx="minor">
            <a:schemeClr val="dk1"/>
          </a:fontRef>
        </p:style>
        <p:txBody>
          <a:bodyPr rtlCol="0" anchor="t"/>
          <a:lstStyle/>
          <a:p>
            <a:pPr marL="228600" lvl="1"/>
            <a:endParaRPr lang="en-US" sz="2000" b="1" dirty="0">
              <a:solidFill>
                <a:schemeClr val="tx1">
                  <a:lumMod val="75000"/>
                </a:schemeClr>
              </a:solidFill>
              <a:latin typeface="Arial" panose="020B0604020202020204" pitchFamily="34" charset="0"/>
              <a:cs typeface="Arial" panose="020B0604020202020204" pitchFamily="34" charset="0"/>
            </a:endParaRPr>
          </a:p>
          <a:p>
            <a:pPr marL="228600" lvl="1"/>
            <a:r>
              <a:rPr lang="en-US" sz="2000" b="1" dirty="0">
                <a:solidFill>
                  <a:schemeClr val="tx1">
                    <a:lumMod val="75000"/>
                  </a:schemeClr>
                </a:solidFill>
                <a:latin typeface="Arial" panose="020B0604020202020204" pitchFamily="34" charset="0"/>
                <a:cs typeface="Arial" panose="020B0604020202020204" pitchFamily="34" charset="0"/>
              </a:rPr>
              <a:t>Sample Bias</a:t>
            </a:r>
            <a:r>
              <a:rPr lang="en-US" sz="2000" dirty="0">
                <a:solidFill>
                  <a:schemeClr val="tx1">
                    <a:lumMod val="75000"/>
                  </a:schemeClr>
                </a:solidFill>
                <a:latin typeface="Arial" panose="020B0604020202020204" pitchFamily="34" charset="0"/>
                <a:cs typeface="Arial" panose="020B0604020202020204" pitchFamily="34" charset="0"/>
              </a:rPr>
              <a:t> is a systematic misrepresentation of the population data and is to be avoided.  </a:t>
            </a:r>
          </a:p>
          <a:p>
            <a:endParaRPr lang="en-US" sz="2000" dirty="0">
              <a:solidFill>
                <a:schemeClr val="tx1">
                  <a:lumMod val="75000"/>
                </a:schemeClr>
              </a:solidFill>
              <a:latin typeface="Arial" panose="020B0604020202020204" pitchFamily="34" charset="0"/>
              <a:cs typeface="Arial" panose="020B0604020202020204" pitchFamily="34" charset="0"/>
            </a:endParaRPr>
          </a:p>
          <a:p>
            <a:r>
              <a:rPr lang="en-US" sz="2000" dirty="0">
                <a:solidFill>
                  <a:schemeClr val="tx1">
                    <a:lumMod val="75000"/>
                  </a:schemeClr>
                </a:solidFill>
                <a:latin typeface="Arial" panose="020B0604020202020204" pitchFamily="34" charset="0"/>
                <a:cs typeface="Arial" panose="020B0604020202020204" pitchFamily="34" charset="0"/>
              </a:rPr>
              <a:t>   Examples:  </a:t>
            </a:r>
          </a:p>
          <a:p>
            <a:pPr marL="800100" lvl="1" indent="-342900">
              <a:buFont typeface="Arial" panose="020B0604020202020204" pitchFamily="34" charset="0"/>
              <a:buChar char="•"/>
            </a:pPr>
            <a:r>
              <a:rPr lang="en-US" sz="2000" dirty="0">
                <a:solidFill>
                  <a:schemeClr val="tx1">
                    <a:lumMod val="75000"/>
                  </a:schemeClr>
                </a:solidFill>
                <a:latin typeface="Arial" panose="020B0604020202020204" pitchFamily="34" charset="0"/>
                <a:cs typeface="Arial" panose="020B0604020202020204" pitchFamily="34" charset="0"/>
              </a:rPr>
              <a:t>Using temperatures in June to represent the entire year.</a:t>
            </a:r>
          </a:p>
          <a:p>
            <a:pPr lvl="1"/>
            <a:endParaRPr lang="en-US" sz="2000" dirty="0">
              <a:solidFill>
                <a:schemeClr val="tx1">
                  <a:lumMod val="75000"/>
                </a:schemeClr>
              </a:solidFill>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en-US" sz="2000" dirty="0">
                <a:solidFill>
                  <a:schemeClr val="tx1">
                    <a:lumMod val="75000"/>
                  </a:schemeClr>
                </a:solidFill>
                <a:latin typeface="Arial" panose="020B0604020202020204" pitchFamily="34" charset="0"/>
                <a:cs typeface="Arial" panose="020B0604020202020204" pitchFamily="34" charset="0"/>
              </a:rPr>
              <a:t>1948 Presidential election prediction based on a phone survey when many people did not have a phone</a:t>
            </a:r>
          </a:p>
          <a:p>
            <a:pPr lvl="1"/>
            <a:endParaRPr lang="en-US" sz="2000" dirty="0">
              <a:solidFill>
                <a:schemeClr val="tx1">
                  <a:lumMod val="75000"/>
                </a:schemeClr>
              </a:solidFill>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en-US" sz="2000" dirty="0">
                <a:solidFill>
                  <a:schemeClr val="tx1">
                    <a:lumMod val="75000"/>
                  </a:schemeClr>
                </a:solidFill>
                <a:latin typeface="Arial" panose="020B0604020202020204" pitchFamily="34" charset="0"/>
                <a:cs typeface="Arial" panose="020B0604020202020204" pitchFamily="34" charset="0"/>
              </a:rPr>
              <a:t>Statistical theory tells us survey answers are plus/minus 3% if there are 1100 respondents</a:t>
            </a:r>
          </a:p>
          <a:p>
            <a:pPr marL="1257300" lvl="2" indent="-342900">
              <a:buFont typeface="Arial" panose="020B0604020202020204" pitchFamily="34" charset="0"/>
              <a:buChar char="•"/>
            </a:pPr>
            <a:r>
              <a:rPr lang="en-US" sz="2000" dirty="0">
                <a:solidFill>
                  <a:schemeClr val="tx1">
                    <a:lumMod val="75000"/>
                  </a:schemeClr>
                </a:solidFill>
                <a:latin typeface="Arial" panose="020B0604020202020204" pitchFamily="34" charset="0"/>
                <a:cs typeface="Arial" panose="020B0604020202020204" pitchFamily="34" charset="0"/>
              </a:rPr>
              <a:t>Then why are election surveys so bad at predicting the winner? Answer: the answers to the surveys are from a biased set of respondents.</a:t>
            </a:r>
          </a:p>
          <a:p>
            <a:pPr lvl="2"/>
            <a:endParaRPr lang="en-US" sz="2000" dirty="0">
              <a:solidFill>
                <a:schemeClr val="tx1">
                  <a:lumMod val="75000"/>
                </a:schemeClr>
              </a:solidFill>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en-US" sz="2000" dirty="0">
                <a:solidFill>
                  <a:schemeClr val="tx1">
                    <a:lumMod val="75000"/>
                  </a:schemeClr>
                </a:solidFill>
                <a:latin typeface="Arial" panose="020B0604020202020204" pitchFamily="34" charset="0"/>
                <a:cs typeface="Arial" panose="020B0604020202020204" pitchFamily="34" charset="0"/>
              </a:rPr>
              <a:t>Think of some examples and share them.</a:t>
            </a:r>
            <a:endParaRPr lang="en-US" dirty="0">
              <a:solidFill>
                <a:schemeClr val="tx1">
                  <a:lumMod val="75000"/>
                </a:schemeClr>
              </a:solidFill>
            </a:endParaRPr>
          </a:p>
        </p:txBody>
      </p:sp>
    </p:spTree>
    <p:extLst>
      <p:ext uri="{BB962C8B-B14F-4D97-AF65-F5344CB8AC3E}">
        <p14:creationId xmlns:p14="http://schemas.microsoft.com/office/powerpoint/2010/main" val="5436637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5421D-AD95-486A-89FB-3312D9B8E57A}"/>
              </a:ext>
            </a:extLst>
          </p:cNvPr>
          <p:cNvSpPr>
            <a:spLocks noGrp="1"/>
          </p:cNvSpPr>
          <p:nvPr>
            <p:ph type="title"/>
          </p:nvPr>
        </p:nvSpPr>
        <p:spPr/>
        <p:txBody>
          <a:bodyPr/>
          <a:lstStyle/>
          <a:p>
            <a:r>
              <a:rPr lang="en-US" dirty="0"/>
              <a:t>EXTREME BIAS – SURVIVORSHIP BIAS</a:t>
            </a:r>
          </a:p>
        </p:txBody>
      </p:sp>
      <p:sp>
        <p:nvSpPr>
          <p:cNvPr id="3" name="Content Placeholder 2">
            <a:extLst>
              <a:ext uri="{FF2B5EF4-FFF2-40B4-BE49-F238E27FC236}">
                <a16:creationId xmlns:a16="http://schemas.microsoft.com/office/drawing/2014/main" id="{67CCEDDA-25D3-498F-B102-0232971DBE44}"/>
              </a:ext>
            </a:extLst>
          </p:cNvPr>
          <p:cNvSpPr>
            <a:spLocks noGrp="1"/>
          </p:cNvSpPr>
          <p:nvPr>
            <p:ph idx="1"/>
          </p:nvPr>
        </p:nvSpPr>
        <p:spPr>
          <a:xfrm>
            <a:off x="184935" y="1099335"/>
            <a:ext cx="11733087" cy="4430012"/>
          </a:xfrm>
        </p:spPr>
        <p:txBody>
          <a:bodyPr>
            <a:noAutofit/>
          </a:bodyPr>
          <a:lstStyle/>
          <a:p>
            <a:pPr marL="0" indent="0">
              <a:buNone/>
            </a:pPr>
            <a:endParaRPr lang="en-US" sz="2000" dirty="0"/>
          </a:p>
          <a:p>
            <a:pPr marL="0" indent="0">
              <a:buNone/>
            </a:pPr>
            <a:r>
              <a:rPr lang="en-US" sz="2000" dirty="0"/>
              <a:t>                                 </a:t>
            </a:r>
          </a:p>
        </p:txBody>
      </p:sp>
      <p:sp>
        <p:nvSpPr>
          <p:cNvPr id="7" name="TextBox 6">
            <a:extLst>
              <a:ext uri="{FF2B5EF4-FFF2-40B4-BE49-F238E27FC236}">
                <a16:creationId xmlns:a16="http://schemas.microsoft.com/office/drawing/2014/main" id="{5425BFFB-581F-A2D9-3066-9393A9E7FD1D}"/>
              </a:ext>
            </a:extLst>
          </p:cNvPr>
          <p:cNvSpPr txBox="1"/>
          <p:nvPr/>
        </p:nvSpPr>
        <p:spPr>
          <a:xfrm>
            <a:off x="1397285" y="1343586"/>
            <a:ext cx="9729627" cy="4185761"/>
          </a:xfrm>
          <a:prstGeom prst="rect">
            <a:avLst/>
          </a:prstGeom>
          <a:noFill/>
        </p:spPr>
        <p:txBody>
          <a:bodyPr wrap="square">
            <a:spAutoFit/>
          </a:bodyPr>
          <a:lstStyle/>
          <a:p>
            <a:r>
              <a:rPr lang="en-US" sz="2400" dirty="0"/>
              <a:t>A famous case of "survivorship bias" happened during WWII. American bombers were suffering significant losses during missions over Germany.</a:t>
            </a:r>
          </a:p>
          <a:p>
            <a:endParaRPr lang="en-US" dirty="0"/>
          </a:p>
          <a:p>
            <a:r>
              <a:rPr lang="en-US" sz="2000" dirty="0"/>
              <a:t>The Air Force was deciding where to put more protective armor on the planes.  They studied the damaged planes and found that the fuselage (body) had the most bullet holes. So, they decided that was the area that needed to be reinforced.</a:t>
            </a:r>
          </a:p>
          <a:p>
            <a:endParaRPr lang="en-US" sz="2000" dirty="0"/>
          </a:p>
          <a:p>
            <a:r>
              <a:rPr lang="en-US" sz="2000" dirty="0"/>
              <a:t>But a statistician, Abraham Wald, reasoned differently. He thought the sample of planes with fuselage holes were the ones that returned. The ones that didn’t return likely had bullet holes in a different place – the engine and wings.</a:t>
            </a:r>
          </a:p>
          <a:p>
            <a:endParaRPr lang="en-US" sz="2000" dirty="0"/>
          </a:p>
          <a:p>
            <a:r>
              <a:rPr lang="en-US" sz="2000" dirty="0"/>
              <a:t>The armor was installed over the engines. That increased the % of bombers that successfully returned.</a:t>
            </a:r>
          </a:p>
        </p:txBody>
      </p:sp>
    </p:spTree>
    <p:extLst>
      <p:ext uri="{BB962C8B-B14F-4D97-AF65-F5344CB8AC3E}">
        <p14:creationId xmlns:p14="http://schemas.microsoft.com/office/powerpoint/2010/main" val="8425250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AF8B1-05F8-4EFE-852C-C23861276060}"/>
              </a:ext>
            </a:extLst>
          </p:cNvPr>
          <p:cNvSpPr>
            <a:spLocks noGrp="1"/>
          </p:cNvSpPr>
          <p:nvPr>
            <p:ph type="title"/>
          </p:nvPr>
        </p:nvSpPr>
        <p:spPr/>
        <p:txBody>
          <a:bodyPr>
            <a:normAutofit/>
          </a:bodyPr>
          <a:lstStyle/>
          <a:p>
            <a:r>
              <a:rPr lang="en-US" dirty="0"/>
              <a:t>DESCRIPTIVE STATISTICS</a:t>
            </a:r>
          </a:p>
        </p:txBody>
      </p:sp>
      <p:sp>
        <p:nvSpPr>
          <p:cNvPr id="3" name="Content Placeholder 2">
            <a:extLst>
              <a:ext uri="{FF2B5EF4-FFF2-40B4-BE49-F238E27FC236}">
                <a16:creationId xmlns:a16="http://schemas.microsoft.com/office/drawing/2014/main" id="{63D0E5D0-FD07-4412-8C7A-DEA17EE55BE3}"/>
              </a:ext>
            </a:extLst>
          </p:cNvPr>
          <p:cNvSpPr>
            <a:spLocks noGrp="1"/>
          </p:cNvSpPr>
          <p:nvPr>
            <p:ph idx="1"/>
          </p:nvPr>
        </p:nvSpPr>
        <p:spPr>
          <a:xfrm>
            <a:off x="1423827" y="1705510"/>
            <a:ext cx="9610618" cy="3094156"/>
          </a:xfrm>
          <a:blipFill>
            <a:blip r:embed="rId3"/>
            <a:tile tx="0" ty="0" sx="100000" sy="100000" flip="none" algn="tl"/>
          </a:blipFill>
          <a:ln w="19050">
            <a:solidFill>
              <a:srgbClr val="000000"/>
            </a:solidFill>
          </a:ln>
        </p:spPr>
        <p:txBody>
          <a:bodyPr anchor="ctr">
            <a:normAutofit/>
          </a:bodyPr>
          <a:lstStyle/>
          <a:p>
            <a:pPr marL="0" indent="0" algn="ctr" fontAlgn="base">
              <a:lnSpc>
                <a:spcPct val="200000"/>
              </a:lnSpc>
              <a:buNone/>
            </a:pPr>
            <a:r>
              <a:rPr lang="en-US" b="1" dirty="0">
                <a:solidFill>
                  <a:srgbClr val="0070C0"/>
                </a:solidFill>
              </a:rPr>
              <a:t>Techniques for summarizing a set of data </a:t>
            </a:r>
          </a:p>
          <a:p>
            <a:pPr marL="0" indent="0" algn="ctr" fontAlgn="base">
              <a:lnSpc>
                <a:spcPct val="200000"/>
              </a:lnSpc>
              <a:buNone/>
            </a:pPr>
            <a:r>
              <a:rPr lang="en-US" b="1" dirty="0">
                <a:solidFill>
                  <a:srgbClr val="0070C0"/>
                </a:solidFill>
              </a:rPr>
              <a:t>in ways that people can easily interpret. </a:t>
            </a:r>
          </a:p>
        </p:txBody>
      </p:sp>
    </p:spTree>
    <p:extLst>
      <p:ext uri="{BB962C8B-B14F-4D97-AF65-F5344CB8AC3E}">
        <p14:creationId xmlns:p14="http://schemas.microsoft.com/office/powerpoint/2010/main" val="2648427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AE4B0-1E79-4302-A84A-3665908BEF81}"/>
              </a:ext>
            </a:extLst>
          </p:cNvPr>
          <p:cNvSpPr>
            <a:spLocks noGrp="1"/>
          </p:cNvSpPr>
          <p:nvPr>
            <p:ph type="title"/>
          </p:nvPr>
        </p:nvSpPr>
        <p:spPr/>
        <p:txBody>
          <a:bodyPr/>
          <a:lstStyle/>
          <a:p>
            <a:r>
              <a:rPr lang="en-US" dirty="0"/>
              <a:t>TYPES OF DATA  </a:t>
            </a:r>
          </a:p>
        </p:txBody>
      </p:sp>
      <p:sp>
        <p:nvSpPr>
          <p:cNvPr id="3" name="Content Placeholder 2">
            <a:extLst>
              <a:ext uri="{FF2B5EF4-FFF2-40B4-BE49-F238E27FC236}">
                <a16:creationId xmlns:a16="http://schemas.microsoft.com/office/drawing/2014/main" id="{31B941FD-014E-4A3C-9BA5-8D108594B66F}"/>
              </a:ext>
            </a:extLst>
          </p:cNvPr>
          <p:cNvSpPr>
            <a:spLocks noGrp="1"/>
          </p:cNvSpPr>
          <p:nvPr>
            <p:ph idx="1"/>
          </p:nvPr>
        </p:nvSpPr>
        <p:spPr>
          <a:xfrm>
            <a:off x="1300535" y="1454750"/>
            <a:ext cx="11007903" cy="4585498"/>
          </a:xfrm>
        </p:spPr>
        <p:txBody>
          <a:bodyPr>
            <a:normAutofit/>
          </a:bodyPr>
          <a:lstStyle/>
          <a:p>
            <a:r>
              <a:rPr lang="en-US" sz="2100" b="1" dirty="0"/>
              <a:t>Numerical</a:t>
            </a:r>
            <a:r>
              <a:rPr lang="en-US" sz="2100" dirty="0"/>
              <a:t> variables</a:t>
            </a:r>
          </a:p>
          <a:p>
            <a:endParaRPr lang="en-US" sz="2100" dirty="0"/>
          </a:p>
          <a:p>
            <a:pPr lvl="2">
              <a:buFont typeface="Wingdings" panose="05000000000000000000" pitchFamily="2" charset="2"/>
              <a:buChar char="§"/>
            </a:pPr>
            <a:r>
              <a:rPr lang="en-US" sz="2100" dirty="0"/>
              <a:t>Example 1:  The number of miles on the odometer of a car.</a:t>
            </a:r>
          </a:p>
          <a:p>
            <a:pPr lvl="2">
              <a:buFont typeface="Wingdings" panose="05000000000000000000" pitchFamily="2" charset="2"/>
              <a:buChar char="§"/>
            </a:pPr>
            <a:r>
              <a:rPr lang="en-US" sz="2100" dirty="0"/>
              <a:t>Example 2:  The age of an insured customer.</a:t>
            </a:r>
          </a:p>
          <a:p>
            <a:pPr lvl="1">
              <a:buFont typeface="Courier New" panose="02070309020205020404" pitchFamily="49" charset="0"/>
              <a:buChar char="o"/>
            </a:pPr>
            <a:endParaRPr lang="en-US" sz="2100" b="1" dirty="0"/>
          </a:p>
          <a:p>
            <a:pPr marL="234950" lvl="1" indent="-234950"/>
            <a:r>
              <a:rPr lang="en-US" sz="2100" b="1" dirty="0"/>
              <a:t>Categorical</a:t>
            </a:r>
            <a:r>
              <a:rPr lang="en-US" sz="2100" dirty="0"/>
              <a:t> variables are non-numeric. </a:t>
            </a:r>
          </a:p>
          <a:p>
            <a:pPr marL="234950" lvl="1" indent="-234950"/>
            <a:endParaRPr lang="en-US" sz="2100" dirty="0"/>
          </a:p>
          <a:p>
            <a:pPr lvl="2">
              <a:buFont typeface="Wingdings" panose="05000000000000000000" pitchFamily="2" charset="2"/>
              <a:buChar char="§"/>
            </a:pPr>
            <a:r>
              <a:rPr lang="en-US" sz="2100" dirty="0"/>
              <a:t>Example 1:  The make of a car (Chevy, Tesla, Ford, etc.)</a:t>
            </a:r>
          </a:p>
          <a:p>
            <a:pPr lvl="2">
              <a:buFont typeface="Wingdings" panose="05000000000000000000" pitchFamily="2" charset="2"/>
              <a:buChar char="§"/>
            </a:pPr>
            <a:r>
              <a:rPr lang="en-US" sz="2100" dirty="0"/>
              <a:t>Example 2:  The age in groupings: (0-19, 20-39, 40-59, 60-79, 80+)</a:t>
            </a:r>
          </a:p>
          <a:p>
            <a:pPr lvl="2">
              <a:buFont typeface="Wingdings" panose="05000000000000000000" pitchFamily="2" charset="2"/>
              <a:buChar char="§"/>
            </a:pPr>
            <a:r>
              <a:rPr lang="en-US" sz="2100" dirty="0"/>
              <a:t>Example 3:  Survey Scores (5/4/3/2/1). These are often treated as numeric.</a:t>
            </a:r>
            <a:endParaRPr lang="en-US" dirty="0"/>
          </a:p>
          <a:p>
            <a:pPr marL="0" indent="0">
              <a:buNone/>
            </a:pPr>
            <a:endParaRPr lang="en-US" dirty="0"/>
          </a:p>
          <a:p>
            <a:pPr lvl="1"/>
            <a:endParaRPr lang="en-US" dirty="0"/>
          </a:p>
          <a:p>
            <a:endParaRPr lang="en-US" dirty="0"/>
          </a:p>
        </p:txBody>
      </p:sp>
    </p:spTree>
    <p:extLst>
      <p:ext uri="{BB962C8B-B14F-4D97-AF65-F5344CB8AC3E}">
        <p14:creationId xmlns:p14="http://schemas.microsoft.com/office/powerpoint/2010/main" val="35292460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AF8B1-05F8-4EFE-852C-C23861276060}"/>
              </a:ext>
            </a:extLst>
          </p:cNvPr>
          <p:cNvSpPr>
            <a:spLocks noGrp="1"/>
          </p:cNvSpPr>
          <p:nvPr>
            <p:ph type="title"/>
          </p:nvPr>
        </p:nvSpPr>
        <p:spPr/>
        <p:txBody>
          <a:bodyPr>
            <a:normAutofit/>
          </a:bodyPr>
          <a:lstStyle/>
          <a:p>
            <a:r>
              <a:rPr lang="en-US" dirty="0"/>
              <a:t>MEAN, MEDIAN, AND MODE IN DEPTH</a:t>
            </a:r>
          </a:p>
        </p:txBody>
      </p:sp>
      <p:sp>
        <p:nvSpPr>
          <p:cNvPr id="3" name="Content Placeholder 2">
            <a:extLst>
              <a:ext uri="{FF2B5EF4-FFF2-40B4-BE49-F238E27FC236}">
                <a16:creationId xmlns:a16="http://schemas.microsoft.com/office/drawing/2014/main" id="{63D0E5D0-FD07-4412-8C7A-DEA17EE55BE3}"/>
              </a:ext>
            </a:extLst>
          </p:cNvPr>
          <p:cNvSpPr>
            <a:spLocks noGrp="1"/>
          </p:cNvSpPr>
          <p:nvPr>
            <p:ph idx="1"/>
          </p:nvPr>
        </p:nvSpPr>
        <p:spPr>
          <a:xfrm>
            <a:off x="267129" y="1130157"/>
            <a:ext cx="11650894" cy="4201967"/>
          </a:xfrm>
        </p:spPr>
        <p:txBody>
          <a:bodyPr>
            <a:normAutofit/>
          </a:bodyPr>
          <a:lstStyle/>
          <a:p>
            <a:pPr marL="0" indent="0" fontAlgn="base">
              <a:buNone/>
            </a:pPr>
            <a:r>
              <a:rPr lang="en-US" sz="2200" dirty="0"/>
              <a:t>           </a:t>
            </a:r>
            <a:r>
              <a:rPr lang="en-US" sz="2200" b="1" dirty="0"/>
              <a:t>Numeric values </a:t>
            </a:r>
            <a:r>
              <a:rPr lang="en-US" sz="2200" dirty="0"/>
              <a:t>use </a:t>
            </a:r>
            <a:r>
              <a:rPr lang="en-US" sz="2200" b="1" dirty="0"/>
              <a:t>Mean</a:t>
            </a:r>
            <a:r>
              <a:rPr lang="en-US" sz="2200" dirty="0"/>
              <a:t> and </a:t>
            </a:r>
            <a:r>
              <a:rPr lang="en-US" sz="2200" b="1" dirty="0"/>
              <a:t>Median</a:t>
            </a:r>
            <a:r>
              <a:rPr lang="en-US" sz="2200" dirty="0"/>
              <a:t> as measures of </a:t>
            </a:r>
            <a:r>
              <a:rPr lang="en-US" sz="2200" b="1" dirty="0"/>
              <a:t>“central tendency”.</a:t>
            </a:r>
          </a:p>
          <a:p>
            <a:pPr marL="0" indent="0" fontAlgn="base">
              <a:buNone/>
            </a:pPr>
            <a:endParaRPr lang="en-US" b="1" dirty="0">
              <a:solidFill>
                <a:srgbClr val="000000"/>
              </a:solidFill>
              <a:highlight>
                <a:srgbClr val="FFFF00"/>
              </a:highlight>
            </a:endParaRPr>
          </a:p>
        </p:txBody>
      </p:sp>
      <p:pic>
        <p:nvPicPr>
          <p:cNvPr id="6" name="Picture 5">
            <a:extLst>
              <a:ext uri="{FF2B5EF4-FFF2-40B4-BE49-F238E27FC236}">
                <a16:creationId xmlns:a16="http://schemas.microsoft.com/office/drawing/2014/main" id="{7E5612DC-1C60-B061-035A-248A99910CDB}"/>
              </a:ext>
            </a:extLst>
          </p:cNvPr>
          <p:cNvPicPr>
            <a:picLocks noChangeAspect="1"/>
          </p:cNvPicPr>
          <p:nvPr/>
        </p:nvPicPr>
        <p:blipFill>
          <a:blip r:embed="rId3"/>
          <a:stretch>
            <a:fillRect/>
          </a:stretch>
        </p:blipFill>
        <p:spPr>
          <a:xfrm>
            <a:off x="1866315" y="1767876"/>
            <a:ext cx="2171272" cy="3793289"/>
          </a:xfrm>
          <a:prstGeom prst="rect">
            <a:avLst/>
          </a:prstGeom>
        </p:spPr>
      </p:pic>
      <p:sp>
        <p:nvSpPr>
          <p:cNvPr id="9" name="TextBox 8">
            <a:extLst>
              <a:ext uri="{FF2B5EF4-FFF2-40B4-BE49-F238E27FC236}">
                <a16:creationId xmlns:a16="http://schemas.microsoft.com/office/drawing/2014/main" id="{1C8709E9-81ED-39F8-CAFB-4772A2845BE2}"/>
              </a:ext>
            </a:extLst>
          </p:cNvPr>
          <p:cNvSpPr txBox="1"/>
          <p:nvPr/>
        </p:nvSpPr>
        <p:spPr>
          <a:xfrm>
            <a:off x="247885" y="2034524"/>
            <a:ext cx="1685818" cy="3693319"/>
          </a:xfrm>
          <a:prstGeom prst="rect">
            <a:avLst/>
          </a:prstGeom>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ln w="19050">
            <a:solidFill>
              <a:srgbClr val="000000"/>
            </a:solidFill>
          </a:ln>
        </p:spPr>
        <p:txBody>
          <a:bodyPr wrap="square" rtlCol="0">
            <a:spAutoFit/>
          </a:bodyPr>
          <a:lstStyle/>
          <a:p>
            <a:pPr algn="ctr"/>
            <a:r>
              <a:rPr lang="en-US" dirty="0"/>
              <a:t>For this data, the median is the best measure of the “central tendency” because there are a few atypically large project times that greatly influence the mean.</a:t>
            </a:r>
          </a:p>
        </p:txBody>
      </p:sp>
      <p:sp>
        <p:nvSpPr>
          <p:cNvPr id="7" name="TextBox 6">
            <a:extLst>
              <a:ext uri="{FF2B5EF4-FFF2-40B4-BE49-F238E27FC236}">
                <a16:creationId xmlns:a16="http://schemas.microsoft.com/office/drawing/2014/main" id="{E88EA33F-22A5-647E-59AE-B0B1C2DB13C2}"/>
              </a:ext>
            </a:extLst>
          </p:cNvPr>
          <p:cNvSpPr txBox="1"/>
          <p:nvPr/>
        </p:nvSpPr>
        <p:spPr>
          <a:xfrm>
            <a:off x="4958461" y="1817860"/>
            <a:ext cx="2268230" cy="3693319"/>
          </a:xfrm>
          <a:prstGeom prst="rect">
            <a:avLst/>
          </a:prstGeom>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ln w="15875">
            <a:solidFill>
              <a:srgbClr val="000000"/>
            </a:solidFill>
          </a:ln>
        </p:spPr>
        <p:txBody>
          <a:bodyPr wrap="square" rtlCol="0">
            <a:spAutoFit/>
          </a:bodyPr>
          <a:lstStyle/>
          <a:p>
            <a:r>
              <a:rPr lang="en-US" b="1" dirty="0"/>
              <a:t>However, </a:t>
            </a:r>
            <a:r>
              <a:rPr lang="en-US" dirty="0"/>
              <a:t>if the goal is to measure the </a:t>
            </a:r>
            <a:r>
              <a:rPr lang="en-US" b="1" dirty="0"/>
              <a:t>improvement</a:t>
            </a:r>
            <a:r>
              <a:rPr lang="en-US" dirty="0"/>
              <a:t> in project time and the improvement is due to the large values being reduced, the median may not  pick up the improvement. This is particularly true for small to medium sized data sets.</a:t>
            </a:r>
          </a:p>
        </p:txBody>
      </p:sp>
      <p:pic>
        <p:nvPicPr>
          <p:cNvPr id="4" name="Picture 3">
            <a:extLst>
              <a:ext uri="{FF2B5EF4-FFF2-40B4-BE49-F238E27FC236}">
                <a16:creationId xmlns:a16="http://schemas.microsoft.com/office/drawing/2014/main" id="{5B4D6BA0-7649-1146-D754-FB3E5ECDC207}"/>
              </a:ext>
            </a:extLst>
          </p:cNvPr>
          <p:cNvPicPr>
            <a:picLocks noChangeAspect="1"/>
          </p:cNvPicPr>
          <p:nvPr/>
        </p:nvPicPr>
        <p:blipFill>
          <a:blip r:embed="rId4"/>
          <a:stretch>
            <a:fillRect/>
          </a:stretch>
        </p:blipFill>
        <p:spPr>
          <a:xfrm>
            <a:off x="7045861" y="1758627"/>
            <a:ext cx="5310604" cy="3793289"/>
          </a:xfrm>
          <a:prstGeom prst="rect">
            <a:avLst/>
          </a:prstGeom>
        </p:spPr>
      </p:pic>
    </p:spTree>
    <p:extLst>
      <p:ext uri="{BB962C8B-B14F-4D97-AF65-F5344CB8AC3E}">
        <p14:creationId xmlns:p14="http://schemas.microsoft.com/office/powerpoint/2010/main" val="3618616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47178-1429-4FF6-8585-AD764017EF8D}"/>
              </a:ext>
            </a:extLst>
          </p:cNvPr>
          <p:cNvSpPr>
            <a:spLocks noGrp="1"/>
          </p:cNvSpPr>
          <p:nvPr>
            <p:ph type="title"/>
          </p:nvPr>
        </p:nvSpPr>
        <p:spPr>
          <a:xfrm>
            <a:off x="838200" y="1"/>
            <a:ext cx="10515600" cy="779317"/>
          </a:xfrm>
        </p:spPr>
        <p:txBody>
          <a:bodyPr vert="horz" lIns="91440" tIns="45720" rIns="91440" bIns="45720" rtlCol="0" anchor="ctr">
            <a:normAutofit/>
          </a:bodyPr>
          <a:lstStyle/>
          <a:p>
            <a:r>
              <a:rPr lang="en-US" dirty="0"/>
              <a:t>PRE-TEST</a:t>
            </a:r>
          </a:p>
        </p:txBody>
      </p:sp>
      <p:sp>
        <p:nvSpPr>
          <p:cNvPr id="5" name="Content Placeholder 4">
            <a:extLst>
              <a:ext uri="{FF2B5EF4-FFF2-40B4-BE49-F238E27FC236}">
                <a16:creationId xmlns:a16="http://schemas.microsoft.com/office/drawing/2014/main" id="{C6B8013A-213D-4D28-B590-03C7C4BF7798}"/>
              </a:ext>
            </a:extLst>
          </p:cNvPr>
          <p:cNvSpPr>
            <a:spLocks noGrp="1"/>
          </p:cNvSpPr>
          <p:nvPr>
            <p:ph idx="1"/>
          </p:nvPr>
        </p:nvSpPr>
        <p:spPr>
          <a:xfrm>
            <a:off x="281865" y="1528619"/>
            <a:ext cx="11762354" cy="3939308"/>
          </a:xfrm>
        </p:spPr>
        <p:txBody>
          <a:bodyPr>
            <a:normAutofit/>
          </a:bodyPr>
          <a:lstStyle/>
          <a:p>
            <a:pPr marL="609585" indent="-609585">
              <a:buClr>
                <a:schemeClr val="tx1"/>
              </a:buClr>
              <a:buFont typeface="Arial" panose="020B0604020202020204" pitchFamily="34" charset="0"/>
              <a:buChar char="•"/>
            </a:pPr>
            <a:r>
              <a:rPr lang="en-US" sz="2000" dirty="0"/>
              <a:t>2 X 2 + 2 X 2 =</a:t>
            </a:r>
            <a:endParaRPr lang="en-US" sz="2000" dirty="0">
              <a:solidFill>
                <a:srgbClr val="FF0000"/>
              </a:solidFill>
            </a:endParaRPr>
          </a:p>
          <a:p>
            <a:pPr marL="609585" indent="-609585">
              <a:buClr>
                <a:schemeClr val="tx1"/>
              </a:buClr>
              <a:buFont typeface="Arial" panose="020B0604020202020204" pitchFamily="34" charset="0"/>
              <a:buChar char="•"/>
            </a:pPr>
            <a:r>
              <a:rPr lang="en-US" sz="2000" dirty="0"/>
              <a:t>Rebase the series to the last number:   5, 7, 15, 12, 6  </a:t>
            </a:r>
          </a:p>
          <a:p>
            <a:pPr marL="609585" indent="-609585">
              <a:buClr>
                <a:schemeClr val="tx1"/>
              </a:buClr>
              <a:buFont typeface="Arial" panose="020B0604020202020204" pitchFamily="34" charset="0"/>
              <a:buChar char="•"/>
            </a:pPr>
            <a:r>
              <a:rPr lang="en-US" sz="2000" dirty="0"/>
              <a:t>What are the first 2 terms of the MA3 for the series above: </a:t>
            </a:r>
            <a:endParaRPr lang="en-US" sz="2000" dirty="0">
              <a:solidFill>
                <a:srgbClr val="FF0000"/>
              </a:solidFill>
            </a:endParaRPr>
          </a:p>
          <a:p>
            <a:pPr marL="609585" indent="-609585">
              <a:buClr>
                <a:schemeClr val="tx1"/>
              </a:buClr>
              <a:buFont typeface="Arial" panose="020B0604020202020204" pitchFamily="34" charset="0"/>
              <a:buChar char="•"/>
            </a:pPr>
            <a:r>
              <a:rPr lang="en-US" sz="2000" dirty="0"/>
              <a:t>The average is a measure of the __________</a:t>
            </a:r>
            <a:r>
              <a:rPr lang="en-US" sz="2000" dirty="0">
                <a:solidFill>
                  <a:srgbClr val="FF0000"/>
                </a:solidFill>
              </a:rPr>
              <a:t> </a:t>
            </a:r>
            <a:r>
              <a:rPr lang="en-US" sz="2000" dirty="0"/>
              <a:t>of a set of data.</a:t>
            </a:r>
          </a:p>
          <a:p>
            <a:pPr marL="609585" indent="-609585">
              <a:buClr>
                <a:schemeClr val="tx1"/>
              </a:buClr>
              <a:buFont typeface="Arial" panose="020B0604020202020204" pitchFamily="34" charset="0"/>
              <a:buChar char="•"/>
            </a:pPr>
            <a:r>
              <a:rPr lang="en-US" sz="2000" dirty="0"/>
              <a:t>The standard deviation is a measure of  the ______</a:t>
            </a:r>
            <a:r>
              <a:rPr lang="en-US" sz="2000" dirty="0">
                <a:solidFill>
                  <a:srgbClr val="FF0000"/>
                </a:solidFill>
              </a:rPr>
              <a:t> </a:t>
            </a:r>
            <a:r>
              <a:rPr lang="en-US" sz="2000" dirty="0">
                <a:solidFill>
                  <a:schemeClr val="tx1"/>
                </a:solidFill>
              </a:rPr>
              <a:t>of a set of data.</a:t>
            </a:r>
          </a:p>
          <a:p>
            <a:pPr marL="609585" indent="-609585">
              <a:buClr>
                <a:schemeClr val="tx1"/>
              </a:buClr>
              <a:buFont typeface="Arial" panose="020B0604020202020204" pitchFamily="34" charset="0"/>
              <a:buChar char="•"/>
            </a:pPr>
            <a:r>
              <a:rPr lang="en-US" sz="2000" dirty="0"/>
              <a:t>In a Normal Distribution (mean=100, SD=15), what Z-scores include 95% of the data values?__</a:t>
            </a:r>
            <a:endParaRPr lang="en-US" sz="2000" dirty="0">
              <a:solidFill>
                <a:srgbClr val="FF0000"/>
              </a:solidFill>
            </a:endParaRPr>
          </a:p>
          <a:p>
            <a:pPr marL="609585" indent="-609585">
              <a:buClr>
                <a:schemeClr val="tx1"/>
              </a:buClr>
              <a:buFont typeface="Arial" panose="020B0604020202020204" pitchFamily="34" charset="0"/>
              <a:buChar char="•"/>
            </a:pPr>
            <a:r>
              <a:rPr lang="en-US" sz="2000" dirty="0"/>
              <a:t>Explain the Central Limit Theorem? ___________</a:t>
            </a:r>
            <a:r>
              <a:rPr lang="en-US" sz="2000" dirty="0">
                <a:solidFill>
                  <a:srgbClr val="FF0000"/>
                </a:solidFill>
              </a:rPr>
              <a:t>  </a:t>
            </a:r>
            <a:endParaRPr lang="en-US" sz="2000" dirty="0">
              <a:solidFill>
                <a:srgbClr val="0070C0"/>
              </a:solidFill>
            </a:endParaRPr>
          </a:p>
          <a:p>
            <a:pPr marL="609585" indent="-609585">
              <a:buClr>
                <a:schemeClr val="tx1"/>
              </a:buClr>
              <a:buFont typeface="Arial" panose="020B0604020202020204" pitchFamily="34" charset="0"/>
              <a:buChar char="•"/>
            </a:pPr>
            <a:r>
              <a:rPr lang="en-US" sz="2000" dirty="0">
                <a:solidFill>
                  <a:schemeClr val="tx1"/>
                </a:solidFill>
              </a:rPr>
              <a:t>Given a data set of 15 values should we use the z-score or t-score?  __</a:t>
            </a:r>
          </a:p>
          <a:p>
            <a:pPr marL="609585" indent="-609585">
              <a:buClr>
                <a:schemeClr val="tx1"/>
              </a:buClr>
              <a:buFont typeface="Arial" panose="020B0604020202020204" pitchFamily="34" charset="0"/>
              <a:buChar char="•"/>
            </a:pPr>
            <a:r>
              <a:rPr lang="en-US" sz="2000" dirty="0">
                <a:solidFill>
                  <a:schemeClr val="tx1"/>
                </a:solidFill>
              </a:rPr>
              <a:t>The most common level of significance used for Confidence Intervals is: __</a:t>
            </a:r>
          </a:p>
        </p:txBody>
      </p:sp>
    </p:spTree>
    <p:extLst>
      <p:ext uri="{BB962C8B-B14F-4D97-AF65-F5344CB8AC3E}">
        <p14:creationId xmlns:p14="http://schemas.microsoft.com/office/powerpoint/2010/main" val="26073167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AF8B1-05F8-4EFE-852C-C23861276060}"/>
              </a:ext>
            </a:extLst>
          </p:cNvPr>
          <p:cNvSpPr>
            <a:spLocks noGrp="1"/>
          </p:cNvSpPr>
          <p:nvPr>
            <p:ph type="title"/>
          </p:nvPr>
        </p:nvSpPr>
        <p:spPr/>
        <p:txBody>
          <a:bodyPr>
            <a:normAutofit/>
          </a:bodyPr>
          <a:lstStyle/>
          <a:p>
            <a:r>
              <a:rPr lang="en-US" dirty="0"/>
              <a:t>MEAN, MEDIAN, AND MODE IN DEPTH</a:t>
            </a:r>
          </a:p>
        </p:txBody>
      </p:sp>
      <p:sp>
        <p:nvSpPr>
          <p:cNvPr id="3" name="Content Placeholder 2">
            <a:extLst>
              <a:ext uri="{FF2B5EF4-FFF2-40B4-BE49-F238E27FC236}">
                <a16:creationId xmlns:a16="http://schemas.microsoft.com/office/drawing/2014/main" id="{63D0E5D0-FD07-4412-8C7A-DEA17EE55BE3}"/>
              </a:ext>
            </a:extLst>
          </p:cNvPr>
          <p:cNvSpPr>
            <a:spLocks noGrp="1"/>
          </p:cNvSpPr>
          <p:nvPr>
            <p:ph idx="1"/>
          </p:nvPr>
        </p:nvSpPr>
        <p:spPr>
          <a:xfrm>
            <a:off x="267129" y="1130157"/>
            <a:ext cx="11650894" cy="4201967"/>
          </a:xfrm>
        </p:spPr>
        <p:txBody>
          <a:bodyPr>
            <a:normAutofit/>
          </a:bodyPr>
          <a:lstStyle/>
          <a:p>
            <a:pPr marL="0" indent="0" fontAlgn="base">
              <a:buNone/>
            </a:pPr>
            <a:r>
              <a:rPr lang="en-US" sz="2200" dirty="0"/>
              <a:t>              </a:t>
            </a:r>
            <a:r>
              <a:rPr lang="en-US" sz="2200" b="1" dirty="0"/>
              <a:t>Categorical </a:t>
            </a:r>
            <a:r>
              <a:rPr lang="en-US" sz="2200" dirty="0"/>
              <a:t>variables use the </a:t>
            </a:r>
            <a:r>
              <a:rPr lang="en-US" sz="2200" b="1" dirty="0"/>
              <a:t>mode</a:t>
            </a:r>
            <a:r>
              <a:rPr lang="en-US" sz="2200" dirty="0"/>
              <a:t> to describe “</a:t>
            </a:r>
            <a:r>
              <a:rPr lang="en-US" sz="2200" b="1" dirty="0"/>
              <a:t>central tendency</a:t>
            </a:r>
            <a:r>
              <a:rPr lang="en-US" sz="2200" dirty="0"/>
              <a:t>”.</a:t>
            </a:r>
          </a:p>
          <a:p>
            <a:pPr marL="0" indent="0" fontAlgn="base">
              <a:buNone/>
            </a:pPr>
            <a:r>
              <a:rPr lang="en-US" sz="2200" dirty="0"/>
              <a:t>               The mode of the car companies is Audi.   The mode of the survey is 2.            </a:t>
            </a:r>
          </a:p>
          <a:p>
            <a:pPr marL="0" indent="0" fontAlgn="base">
              <a:buNone/>
            </a:pPr>
            <a:endParaRPr lang="en-US" b="1" dirty="0">
              <a:solidFill>
                <a:srgbClr val="000000"/>
              </a:solidFill>
              <a:highlight>
                <a:srgbClr val="FFFF00"/>
              </a:highlight>
            </a:endParaRPr>
          </a:p>
        </p:txBody>
      </p:sp>
      <p:sp>
        <p:nvSpPr>
          <p:cNvPr id="7" name="TextBox 6">
            <a:extLst>
              <a:ext uri="{FF2B5EF4-FFF2-40B4-BE49-F238E27FC236}">
                <a16:creationId xmlns:a16="http://schemas.microsoft.com/office/drawing/2014/main" id="{E88EA33F-22A5-647E-59AE-B0B1C2DB13C2}"/>
              </a:ext>
            </a:extLst>
          </p:cNvPr>
          <p:cNvSpPr txBox="1"/>
          <p:nvPr/>
        </p:nvSpPr>
        <p:spPr>
          <a:xfrm>
            <a:off x="8084807" y="2829104"/>
            <a:ext cx="3380090" cy="1200329"/>
          </a:xfrm>
          <a:prstGeom prst="rect">
            <a:avLst/>
          </a:prstGeom>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ln w="19050">
            <a:solidFill>
              <a:srgbClr val="000000"/>
            </a:solidFill>
          </a:ln>
        </p:spPr>
        <p:txBody>
          <a:bodyPr wrap="square" rtlCol="0">
            <a:spAutoFit/>
          </a:bodyPr>
          <a:lstStyle>
            <a:defPPr>
              <a:defRPr lang="en-US"/>
            </a:defPPr>
            <a:lvl1pPr algn="ctr">
              <a:defRPr b="1"/>
            </a:lvl1pPr>
          </a:lstStyle>
          <a:p>
            <a:r>
              <a:rPr lang="en-US" dirty="0"/>
              <a:t>Strictly speaking, survey answers are categorical, but people often treat them as numbers and compute average scores. </a:t>
            </a:r>
          </a:p>
        </p:txBody>
      </p:sp>
      <p:pic>
        <p:nvPicPr>
          <p:cNvPr id="8" name="Picture 7">
            <a:extLst>
              <a:ext uri="{FF2B5EF4-FFF2-40B4-BE49-F238E27FC236}">
                <a16:creationId xmlns:a16="http://schemas.microsoft.com/office/drawing/2014/main" id="{30467DA5-8403-6A3A-D105-9A00B16B0912}"/>
              </a:ext>
            </a:extLst>
          </p:cNvPr>
          <p:cNvPicPr>
            <a:picLocks noChangeAspect="1"/>
          </p:cNvPicPr>
          <p:nvPr/>
        </p:nvPicPr>
        <p:blipFill>
          <a:blip r:embed="rId3"/>
          <a:stretch>
            <a:fillRect/>
          </a:stretch>
        </p:blipFill>
        <p:spPr>
          <a:xfrm>
            <a:off x="3564177" y="2785414"/>
            <a:ext cx="3833216" cy="1841706"/>
          </a:xfrm>
          <a:prstGeom prst="rect">
            <a:avLst/>
          </a:prstGeom>
        </p:spPr>
      </p:pic>
      <p:graphicFrame>
        <p:nvGraphicFramePr>
          <p:cNvPr id="11" name="Table 10">
            <a:extLst>
              <a:ext uri="{FF2B5EF4-FFF2-40B4-BE49-F238E27FC236}">
                <a16:creationId xmlns:a16="http://schemas.microsoft.com/office/drawing/2014/main" id="{75CC4015-4C0F-ACE5-F942-D881BF078E03}"/>
              </a:ext>
            </a:extLst>
          </p:cNvPr>
          <p:cNvGraphicFramePr>
            <a:graphicFrameLocks noGrp="1"/>
          </p:cNvGraphicFramePr>
          <p:nvPr>
            <p:extLst>
              <p:ext uri="{D42A27DB-BD31-4B8C-83A1-F6EECF244321}">
                <p14:modId xmlns:p14="http://schemas.microsoft.com/office/powerpoint/2010/main" val="128104286"/>
              </p:ext>
            </p:extLst>
          </p:nvPr>
        </p:nvGraphicFramePr>
        <p:xfrm>
          <a:off x="1600484" y="1986701"/>
          <a:ext cx="1142716" cy="3741142"/>
        </p:xfrm>
        <a:graphic>
          <a:graphicData uri="http://schemas.openxmlformats.org/drawingml/2006/table">
            <a:tbl>
              <a:tblPr/>
              <a:tblGrid>
                <a:gridCol w="1142716">
                  <a:extLst>
                    <a:ext uri="{9D8B030D-6E8A-4147-A177-3AD203B41FA5}">
                      <a16:colId xmlns:a16="http://schemas.microsoft.com/office/drawing/2014/main" val="3898904051"/>
                    </a:ext>
                  </a:extLst>
                </a:gridCol>
              </a:tblGrid>
              <a:tr h="255230">
                <a:tc>
                  <a:txBody>
                    <a:bodyPr/>
                    <a:lstStyle/>
                    <a:p>
                      <a:pPr algn="ctr" fontAlgn="b"/>
                      <a:r>
                        <a:rPr lang="en-US" sz="1400" b="1" i="0" u="none" strike="noStrike">
                          <a:solidFill>
                            <a:srgbClr val="000000"/>
                          </a:solidFill>
                          <a:effectLst/>
                          <a:latin typeface="Calibri" panose="020F0502020204030204" pitchFamily="34" charset="0"/>
                        </a:rPr>
                        <a:t>Brand</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1939002321"/>
                  </a:ext>
                </a:extLst>
              </a:tr>
              <a:tr h="248514">
                <a:tc>
                  <a:txBody>
                    <a:bodyPr/>
                    <a:lstStyle/>
                    <a:p>
                      <a:pPr algn="ctr" fontAlgn="b"/>
                      <a:r>
                        <a:rPr lang="en-US" sz="1400" b="1" i="0" u="none" strike="noStrike">
                          <a:solidFill>
                            <a:srgbClr val="000000"/>
                          </a:solidFill>
                          <a:effectLst/>
                          <a:latin typeface="Calibri" panose="020F0502020204030204" pitchFamily="34" charset="0"/>
                        </a:rPr>
                        <a:t>Audi</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804097989"/>
                  </a:ext>
                </a:extLst>
              </a:tr>
              <a:tr h="248514">
                <a:tc>
                  <a:txBody>
                    <a:bodyPr/>
                    <a:lstStyle/>
                    <a:p>
                      <a:pPr algn="ctr" fontAlgn="b"/>
                      <a:r>
                        <a:rPr lang="en-US" sz="1400" b="1" i="0" u="none" strike="noStrike" dirty="0">
                          <a:solidFill>
                            <a:srgbClr val="000000"/>
                          </a:solidFill>
                          <a:effectLst/>
                          <a:latin typeface="Calibri" panose="020F0502020204030204" pitchFamily="34" charset="0"/>
                        </a:rPr>
                        <a:t>Audi</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51238782"/>
                  </a:ext>
                </a:extLst>
              </a:tr>
              <a:tr h="248514">
                <a:tc>
                  <a:txBody>
                    <a:bodyPr/>
                    <a:lstStyle/>
                    <a:p>
                      <a:pPr algn="ctr" fontAlgn="b"/>
                      <a:r>
                        <a:rPr lang="en-US" sz="1400" b="1" i="0" u="none" strike="noStrike" dirty="0">
                          <a:solidFill>
                            <a:srgbClr val="000000"/>
                          </a:solidFill>
                          <a:effectLst/>
                          <a:latin typeface="Calibri" panose="020F0502020204030204" pitchFamily="34" charset="0"/>
                        </a:rPr>
                        <a:t>Audi</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668394307"/>
                  </a:ext>
                </a:extLst>
              </a:tr>
              <a:tr h="248514">
                <a:tc>
                  <a:txBody>
                    <a:bodyPr/>
                    <a:lstStyle/>
                    <a:p>
                      <a:pPr algn="ctr" fontAlgn="b"/>
                      <a:r>
                        <a:rPr lang="en-US" sz="1400" b="1" i="0" u="none" strike="noStrike" dirty="0">
                          <a:solidFill>
                            <a:srgbClr val="000000"/>
                          </a:solidFill>
                          <a:effectLst/>
                          <a:latin typeface="Calibri" panose="020F0502020204030204" pitchFamily="34" charset="0"/>
                        </a:rPr>
                        <a:t>Audi</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896406620"/>
                  </a:ext>
                </a:extLst>
              </a:tr>
              <a:tr h="248514">
                <a:tc>
                  <a:txBody>
                    <a:bodyPr/>
                    <a:lstStyle/>
                    <a:p>
                      <a:pPr algn="ctr" fontAlgn="b"/>
                      <a:r>
                        <a:rPr lang="en-US" sz="1400" b="1" i="0" u="none" strike="noStrike">
                          <a:solidFill>
                            <a:srgbClr val="000000"/>
                          </a:solidFill>
                          <a:effectLst/>
                          <a:latin typeface="Calibri" panose="020F0502020204030204" pitchFamily="34" charset="0"/>
                        </a:rPr>
                        <a:t>Audi</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511531633"/>
                  </a:ext>
                </a:extLst>
              </a:tr>
              <a:tr h="248514">
                <a:tc>
                  <a:txBody>
                    <a:bodyPr/>
                    <a:lstStyle/>
                    <a:p>
                      <a:pPr algn="ctr" fontAlgn="b"/>
                      <a:r>
                        <a:rPr lang="en-US" sz="1400" b="1" i="0" u="none" strike="noStrike">
                          <a:solidFill>
                            <a:srgbClr val="000000"/>
                          </a:solidFill>
                          <a:effectLst/>
                          <a:latin typeface="Calibri" panose="020F0502020204030204" pitchFamily="34" charset="0"/>
                        </a:rPr>
                        <a:t>Audi</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36016803"/>
                  </a:ext>
                </a:extLst>
              </a:tr>
              <a:tr h="248514">
                <a:tc>
                  <a:txBody>
                    <a:bodyPr/>
                    <a:lstStyle/>
                    <a:p>
                      <a:pPr algn="ctr" fontAlgn="b"/>
                      <a:r>
                        <a:rPr lang="en-US" sz="1400" b="1" i="0" u="none" strike="noStrike">
                          <a:solidFill>
                            <a:srgbClr val="000000"/>
                          </a:solidFill>
                          <a:effectLst/>
                          <a:latin typeface="Calibri" panose="020F0502020204030204" pitchFamily="34" charset="0"/>
                        </a:rPr>
                        <a:t>BMW</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55553811"/>
                  </a:ext>
                </a:extLst>
              </a:tr>
              <a:tr h="248514">
                <a:tc>
                  <a:txBody>
                    <a:bodyPr/>
                    <a:lstStyle/>
                    <a:p>
                      <a:pPr algn="ctr" fontAlgn="b"/>
                      <a:r>
                        <a:rPr lang="en-US" sz="1400" b="1" i="0" u="none" strike="noStrike">
                          <a:solidFill>
                            <a:srgbClr val="000000"/>
                          </a:solidFill>
                          <a:effectLst/>
                          <a:latin typeface="Calibri" panose="020F0502020204030204" pitchFamily="34" charset="0"/>
                        </a:rPr>
                        <a:t>BMW</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946378491"/>
                  </a:ext>
                </a:extLst>
              </a:tr>
              <a:tr h="248514">
                <a:tc>
                  <a:txBody>
                    <a:bodyPr/>
                    <a:lstStyle/>
                    <a:p>
                      <a:pPr algn="ctr" fontAlgn="b"/>
                      <a:r>
                        <a:rPr lang="en-US" sz="1400" b="1" i="0" u="none" strike="noStrike">
                          <a:solidFill>
                            <a:srgbClr val="000000"/>
                          </a:solidFill>
                          <a:effectLst/>
                          <a:latin typeface="Calibri" panose="020F0502020204030204" pitchFamily="34" charset="0"/>
                        </a:rPr>
                        <a:t>Porsche</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93057996"/>
                  </a:ext>
                </a:extLst>
              </a:tr>
              <a:tr h="248514">
                <a:tc>
                  <a:txBody>
                    <a:bodyPr/>
                    <a:lstStyle/>
                    <a:p>
                      <a:pPr algn="ctr" fontAlgn="b"/>
                      <a:r>
                        <a:rPr lang="en-US" sz="1400" b="1" i="0" u="none" strike="noStrike">
                          <a:solidFill>
                            <a:srgbClr val="000000"/>
                          </a:solidFill>
                          <a:effectLst/>
                          <a:latin typeface="Calibri" panose="020F0502020204030204" pitchFamily="34" charset="0"/>
                        </a:rPr>
                        <a:t>VW</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365683096"/>
                  </a:ext>
                </a:extLst>
              </a:tr>
              <a:tr h="248514">
                <a:tc>
                  <a:txBody>
                    <a:bodyPr/>
                    <a:lstStyle/>
                    <a:p>
                      <a:pPr algn="ctr" fontAlgn="b"/>
                      <a:r>
                        <a:rPr lang="en-US" sz="1400" b="1" i="0" u="none" strike="noStrike">
                          <a:solidFill>
                            <a:srgbClr val="000000"/>
                          </a:solidFill>
                          <a:effectLst/>
                          <a:latin typeface="Calibri" panose="020F0502020204030204" pitchFamily="34" charset="0"/>
                        </a:rPr>
                        <a:t>VW</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28247647"/>
                  </a:ext>
                </a:extLst>
              </a:tr>
              <a:tr h="248514">
                <a:tc>
                  <a:txBody>
                    <a:bodyPr/>
                    <a:lstStyle/>
                    <a:p>
                      <a:pPr algn="ctr" fontAlgn="b"/>
                      <a:r>
                        <a:rPr lang="en-US" sz="1400" b="1" i="0" u="none" strike="noStrike">
                          <a:solidFill>
                            <a:srgbClr val="000000"/>
                          </a:solidFill>
                          <a:effectLst/>
                          <a:latin typeface="Calibri" panose="020F0502020204030204" pitchFamily="34" charset="0"/>
                        </a:rPr>
                        <a:t>VW</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432175253"/>
                  </a:ext>
                </a:extLst>
              </a:tr>
              <a:tr h="248514">
                <a:tc>
                  <a:txBody>
                    <a:bodyPr/>
                    <a:lstStyle/>
                    <a:p>
                      <a:pPr algn="ctr" fontAlgn="b"/>
                      <a:r>
                        <a:rPr lang="en-US" sz="1400" b="1" i="0" u="none" strike="noStrike">
                          <a:solidFill>
                            <a:srgbClr val="000000"/>
                          </a:solidFill>
                          <a:effectLst/>
                          <a:latin typeface="Calibri" panose="020F0502020204030204" pitchFamily="34" charset="0"/>
                        </a:rPr>
                        <a:t>Mercedes</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271549949"/>
                  </a:ext>
                </a:extLst>
              </a:tr>
              <a:tr h="255230">
                <a:tc>
                  <a:txBody>
                    <a:bodyPr/>
                    <a:lstStyle/>
                    <a:p>
                      <a:pPr algn="ctr" fontAlgn="b"/>
                      <a:r>
                        <a:rPr lang="en-US" sz="1400" b="1" i="0" u="none" strike="noStrike" dirty="0">
                          <a:solidFill>
                            <a:srgbClr val="000000"/>
                          </a:solidFill>
                          <a:effectLst/>
                          <a:latin typeface="Calibri" panose="020F0502020204030204" pitchFamily="34" charset="0"/>
                        </a:rPr>
                        <a:t>Mercedes</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17034639"/>
                  </a:ext>
                </a:extLst>
              </a:tr>
            </a:tbl>
          </a:graphicData>
        </a:graphic>
      </p:graphicFrame>
    </p:spTree>
    <p:extLst>
      <p:ext uri="{BB962C8B-B14F-4D97-AF65-F5344CB8AC3E}">
        <p14:creationId xmlns:p14="http://schemas.microsoft.com/office/powerpoint/2010/main" val="3678862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AF8B1-05F8-4EFE-852C-C23861276060}"/>
              </a:ext>
            </a:extLst>
          </p:cNvPr>
          <p:cNvSpPr>
            <a:spLocks noGrp="1"/>
          </p:cNvSpPr>
          <p:nvPr>
            <p:ph type="title"/>
          </p:nvPr>
        </p:nvSpPr>
        <p:spPr/>
        <p:txBody>
          <a:bodyPr>
            <a:normAutofit fontScale="90000"/>
          </a:bodyPr>
          <a:lstStyle/>
          <a:p>
            <a:r>
              <a:rPr lang="en-US" dirty="0"/>
              <a:t>MEAN, MEDIAN, AND MODE IN DEPTH – KHAN</a:t>
            </a:r>
          </a:p>
        </p:txBody>
      </p:sp>
      <p:sp>
        <p:nvSpPr>
          <p:cNvPr id="3" name="Content Placeholder 2">
            <a:extLst>
              <a:ext uri="{FF2B5EF4-FFF2-40B4-BE49-F238E27FC236}">
                <a16:creationId xmlns:a16="http://schemas.microsoft.com/office/drawing/2014/main" id="{63D0E5D0-FD07-4412-8C7A-DEA17EE55BE3}"/>
              </a:ext>
            </a:extLst>
          </p:cNvPr>
          <p:cNvSpPr>
            <a:spLocks noGrp="1"/>
          </p:cNvSpPr>
          <p:nvPr>
            <p:ph idx="1"/>
          </p:nvPr>
        </p:nvSpPr>
        <p:spPr>
          <a:xfrm>
            <a:off x="838200" y="1594397"/>
            <a:ext cx="10515600" cy="1643605"/>
          </a:xfrm>
        </p:spPr>
        <p:txBody>
          <a:bodyPr anchor="ctr">
            <a:normAutofit/>
          </a:bodyPr>
          <a:lstStyle/>
          <a:p>
            <a:pPr marL="0" indent="0" algn="ctr" fontAlgn="base">
              <a:buNone/>
            </a:pPr>
            <a:r>
              <a:rPr lang="en-US" dirty="0"/>
              <a:t>Khan Academy</a:t>
            </a:r>
            <a:endParaRPr lang="en-US" dirty="0">
              <a:hlinkClick r:id="rId3"/>
            </a:endParaRPr>
          </a:p>
          <a:p>
            <a:pPr marL="0" indent="0" algn="ctr" fontAlgn="base">
              <a:buNone/>
            </a:pPr>
            <a:endParaRPr lang="en-US" u="sng" dirty="0">
              <a:hlinkClick r:id="rId3"/>
            </a:endParaRPr>
          </a:p>
          <a:p>
            <a:pPr marL="0" indent="0" algn="ctr" fontAlgn="base">
              <a:buNone/>
            </a:pPr>
            <a:r>
              <a:rPr lang="en-US" u="sng" dirty="0">
                <a:latin typeface="Arial"/>
                <a:cs typeface="Arial"/>
                <a:hlinkClick r:id="rId3"/>
              </a:rPr>
              <a:t>Statistics Intro: Mean, median, &amp; mode </a:t>
            </a:r>
            <a:endParaRPr lang="en-US" dirty="0">
              <a:latin typeface="Arial"/>
              <a:cs typeface="Arial"/>
            </a:endParaRPr>
          </a:p>
          <a:p>
            <a:pPr marL="0" indent="0" algn="ctr">
              <a:buNone/>
            </a:pPr>
            <a:endParaRPr lang="en-US" dirty="0">
              <a:latin typeface="Arial"/>
              <a:cs typeface="Arial"/>
            </a:endParaRPr>
          </a:p>
        </p:txBody>
      </p:sp>
      <p:sp>
        <p:nvSpPr>
          <p:cNvPr id="4" name="Rectangle 3">
            <a:extLst>
              <a:ext uri="{FF2B5EF4-FFF2-40B4-BE49-F238E27FC236}">
                <a16:creationId xmlns:a16="http://schemas.microsoft.com/office/drawing/2014/main" id="{44F71A7C-B823-425E-8934-E5E78E488EB8}"/>
              </a:ext>
            </a:extLst>
          </p:cNvPr>
          <p:cNvSpPr/>
          <p:nvPr/>
        </p:nvSpPr>
        <p:spPr>
          <a:xfrm>
            <a:off x="4510268" y="3429000"/>
            <a:ext cx="3171463" cy="1643605"/>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dirty="0"/>
              <a:t>To access Khan Academy Lessons: </a:t>
            </a:r>
          </a:p>
          <a:p>
            <a:pPr algn="ctr"/>
            <a:r>
              <a:rPr lang="en-US" dirty="0"/>
              <a:t>Control-Click the link to access the material everywhere in the presentation.</a:t>
            </a:r>
          </a:p>
        </p:txBody>
      </p:sp>
    </p:spTree>
    <p:extLst>
      <p:ext uri="{BB962C8B-B14F-4D97-AF65-F5344CB8AC3E}">
        <p14:creationId xmlns:p14="http://schemas.microsoft.com/office/powerpoint/2010/main" val="11346524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5FEDE-205E-4C54-9442-1B7760CE52AD}"/>
              </a:ext>
            </a:extLst>
          </p:cNvPr>
          <p:cNvSpPr>
            <a:spLocks noGrp="1"/>
          </p:cNvSpPr>
          <p:nvPr>
            <p:ph type="title"/>
          </p:nvPr>
        </p:nvSpPr>
        <p:spPr>
          <a:xfrm>
            <a:off x="838200" y="1"/>
            <a:ext cx="10515600" cy="779317"/>
          </a:xfrm>
        </p:spPr>
        <p:txBody>
          <a:bodyPr anchor="ctr">
            <a:normAutofit/>
          </a:bodyPr>
          <a:lstStyle/>
          <a:p>
            <a:r>
              <a:rPr lang="en-US" dirty="0"/>
              <a:t>STANDARD DEVIATION IN DEPTH</a:t>
            </a:r>
          </a:p>
        </p:txBody>
      </p:sp>
      <p:sp>
        <p:nvSpPr>
          <p:cNvPr id="3" name="Content Placeholder 2">
            <a:extLst>
              <a:ext uri="{FF2B5EF4-FFF2-40B4-BE49-F238E27FC236}">
                <a16:creationId xmlns:a16="http://schemas.microsoft.com/office/drawing/2014/main" id="{B83CD33F-6896-42E7-87CE-DCB055B5E397}"/>
              </a:ext>
            </a:extLst>
          </p:cNvPr>
          <p:cNvSpPr>
            <a:spLocks noGrp="1"/>
          </p:cNvSpPr>
          <p:nvPr>
            <p:ph idx="1"/>
          </p:nvPr>
        </p:nvSpPr>
        <p:spPr>
          <a:xfrm>
            <a:off x="295275" y="1249878"/>
            <a:ext cx="11376167" cy="3806248"/>
          </a:xfrm>
        </p:spPr>
        <p:txBody>
          <a:bodyPr>
            <a:normAutofit lnSpcReduction="10000"/>
          </a:bodyPr>
          <a:lstStyle/>
          <a:p>
            <a:pPr marL="0" indent="0" fontAlgn="base">
              <a:buNone/>
            </a:pPr>
            <a:r>
              <a:rPr lang="en-US" dirty="0">
                <a:solidFill>
                  <a:schemeClr val="tx1"/>
                </a:solidFill>
              </a:rPr>
              <a:t>        The average is a measure of the “central tendency” of a set of data.</a:t>
            </a:r>
          </a:p>
          <a:p>
            <a:pPr marL="0" indent="0" fontAlgn="base">
              <a:buNone/>
            </a:pPr>
            <a:r>
              <a:rPr lang="en-US" dirty="0">
                <a:solidFill>
                  <a:schemeClr val="tx1"/>
                </a:solidFill>
              </a:rPr>
              <a:t>The </a:t>
            </a:r>
            <a:r>
              <a:rPr lang="en-US" b="1" dirty="0">
                <a:solidFill>
                  <a:schemeClr val="tx1"/>
                </a:solidFill>
              </a:rPr>
              <a:t>standard deviation </a:t>
            </a:r>
            <a:r>
              <a:rPr lang="en-US" dirty="0">
                <a:solidFill>
                  <a:schemeClr val="tx1"/>
                </a:solidFill>
              </a:rPr>
              <a:t>is a measure of how </a:t>
            </a:r>
            <a:r>
              <a:rPr lang="en-US" b="1" dirty="0">
                <a:solidFill>
                  <a:schemeClr val="tx1"/>
                </a:solidFill>
              </a:rPr>
              <a:t>compact</a:t>
            </a:r>
            <a:r>
              <a:rPr lang="en-US" dirty="0">
                <a:solidFill>
                  <a:schemeClr val="tx1"/>
                </a:solidFill>
              </a:rPr>
              <a:t> or </a:t>
            </a:r>
            <a:r>
              <a:rPr lang="en-US" b="1" dirty="0">
                <a:solidFill>
                  <a:schemeClr val="tx1"/>
                </a:solidFill>
              </a:rPr>
              <a:t>spread-out</a:t>
            </a:r>
            <a:r>
              <a:rPr lang="en-US" dirty="0">
                <a:solidFill>
                  <a:schemeClr val="tx1"/>
                </a:solidFill>
              </a:rPr>
              <a:t> the data is.           </a:t>
            </a:r>
          </a:p>
          <a:p>
            <a:pPr marL="0" indent="0" fontAlgn="base">
              <a:buNone/>
            </a:pPr>
            <a:endParaRPr lang="en-US" sz="2000" dirty="0">
              <a:solidFill>
                <a:schemeClr val="tx1"/>
              </a:solidFill>
            </a:endParaRPr>
          </a:p>
          <a:p>
            <a:pPr marL="0" indent="0" fontAlgn="base">
              <a:buNone/>
            </a:pPr>
            <a:r>
              <a:rPr lang="en-US" sz="2000" dirty="0">
                <a:solidFill>
                  <a:schemeClr val="tx1"/>
                </a:solidFill>
              </a:rPr>
              <a:t>             There are 2 Excel calculations, depending on if the data is a population or sample</a:t>
            </a:r>
          </a:p>
          <a:p>
            <a:pPr marL="0" indent="0" fontAlgn="base">
              <a:buNone/>
            </a:pPr>
            <a:r>
              <a:rPr lang="en-US" sz="2000" dirty="0">
                <a:solidFill>
                  <a:schemeClr val="tx1"/>
                </a:solidFill>
              </a:rPr>
              <a:t>                                   (Population) Standard Deviation = </a:t>
            </a:r>
            <a:r>
              <a:rPr lang="en-US" sz="2000" b="1" dirty="0">
                <a:solidFill>
                  <a:schemeClr val="tx1"/>
                </a:solidFill>
              </a:rPr>
              <a:t>stdev.p</a:t>
            </a:r>
          </a:p>
          <a:p>
            <a:pPr marL="0" indent="0" fontAlgn="base">
              <a:buNone/>
            </a:pPr>
            <a:r>
              <a:rPr lang="en-US" sz="2000" dirty="0">
                <a:solidFill>
                  <a:schemeClr val="tx1"/>
                </a:solidFill>
              </a:rPr>
              <a:t>                                    Sample Standard Deviation =        </a:t>
            </a:r>
            <a:r>
              <a:rPr lang="en-US" sz="2000" b="1" dirty="0">
                <a:solidFill>
                  <a:schemeClr val="tx1"/>
                </a:solidFill>
              </a:rPr>
              <a:t>stdev.s </a:t>
            </a:r>
          </a:p>
          <a:p>
            <a:pPr marL="0" indent="0" fontAlgn="base">
              <a:buNone/>
            </a:pPr>
            <a:endParaRPr lang="en-US" sz="2000" dirty="0">
              <a:solidFill>
                <a:schemeClr val="tx1"/>
              </a:solidFill>
            </a:endParaRPr>
          </a:p>
          <a:p>
            <a:pPr marL="0" indent="0" fontAlgn="base">
              <a:buNone/>
            </a:pPr>
            <a:r>
              <a:rPr lang="en-US" sz="2000" dirty="0">
                <a:solidFill>
                  <a:schemeClr val="tx1"/>
                </a:solidFill>
              </a:rPr>
              <a:t>              For theoretical reasons</a:t>
            </a:r>
            <a:r>
              <a:rPr lang="en-US" sz="2000" b="1" dirty="0">
                <a:solidFill>
                  <a:schemeClr val="tx1"/>
                </a:solidFill>
              </a:rPr>
              <a:t>, stdev.s </a:t>
            </a:r>
            <a:r>
              <a:rPr lang="en-US" sz="2000" dirty="0">
                <a:solidFill>
                  <a:schemeClr val="tx1"/>
                </a:solidFill>
              </a:rPr>
              <a:t>is generally a little larger than </a:t>
            </a:r>
            <a:r>
              <a:rPr lang="en-US" sz="2000" b="1" dirty="0">
                <a:solidFill>
                  <a:schemeClr val="tx1"/>
                </a:solidFill>
              </a:rPr>
              <a:t>stdev.p.</a:t>
            </a:r>
          </a:p>
          <a:p>
            <a:pPr marL="0" indent="0" fontAlgn="base">
              <a:buNone/>
            </a:pPr>
            <a:endParaRPr lang="en-US" sz="2000" b="1" dirty="0">
              <a:solidFill>
                <a:schemeClr val="tx1"/>
              </a:solidFill>
            </a:endParaRPr>
          </a:p>
          <a:p>
            <a:pPr marL="0" indent="0" fontAlgn="base">
              <a:buNone/>
            </a:pPr>
            <a:r>
              <a:rPr lang="en-US" sz="2000" b="1" dirty="0">
                <a:solidFill>
                  <a:schemeClr val="tx1"/>
                </a:solidFill>
              </a:rPr>
              <a:t>                                 STDEV (  ) </a:t>
            </a:r>
            <a:r>
              <a:rPr lang="en-US" sz="2000" dirty="0">
                <a:solidFill>
                  <a:schemeClr val="tx1"/>
                </a:solidFill>
              </a:rPr>
              <a:t>uses </a:t>
            </a:r>
            <a:r>
              <a:rPr lang="en-US" sz="2000" b="1" dirty="0">
                <a:solidFill>
                  <a:schemeClr val="tx1"/>
                </a:solidFill>
              </a:rPr>
              <a:t>stdev.s( ) </a:t>
            </a:r>
            <a:r>
              <a:rPr lang="en-US" sz="2000" dirty="0">
                <a:solidFill>
                  <a:schemeClr val="tx1"/>
                </a:solidFill>
              </a:rPr>
              <a:t>to be conservative</a:t>
            </a:r>
            <a:r>
              <a:rPr lang="en-US" sz="2000" b="1" dirty="0">
                <a:solidFill>
                  <a:schemeClr val="tx1"/>
                </a:solidFill>
              </a:rPr>
              <a:t>.</a:t>
            </a:r>
            <a:endParaRPr lang="en-US" sz="2000" dirty="0">
              <a:solidFill>
                <a:schemeClr val="tx1"/>
              </a:solidFill>
            </a:endParaRPr>
          </a:p>
          <a:p>
            <a:pPr marL="0" indent="0" fontAlgn="base">
              <a:buNone/>
            </a:pPr>
            <a:endParaRPr lang="en-US" sz="2000" dirty="0">
              <a:solidFill>
                <a:schemeClr val="tx1"/>
              </a:solidFill>
            </a:endParaRPr>
          </a:p>
        </p:txBody>
      </p:sp>
    </p:spTree>
    <p:extLst>
      <p:ext uri="{BB962C8B-B14F-4D97-AF65-F5344CB8AC3E}">
        <p14:creationId xmlns:p14="http://schemas.microsoft.com/office/powerpoint/2010/main" val="26987733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AF8B1-05F8-4EFE-852C-C23861276060}"/>
              </a:ext>
            </a:extLst>
          </p:cNvPr>
          <p:cNvSpPr>
            <a:spLocks noGrp="1"/>
          </p:cNvSpPr>
          <p:nvPr>
            <p:ph type="title"/>
          </p:nvPr>
        </p:nvSpPr>
        <p:spPr/>
        <p:txBody>
          <a:bodyPr/>
          <a:lstStyle/>
          <a:p>
            <a:r>
              <a:rPr lang="en-US" dirty="0"/>
              <a:t>STANDARD DEVIATION IN DEPTH – KHAN</a:t>
            </a:r>
          </a:p>
        </p:txBody>
      </p:sp>
      <p:sp>
        <p:nvSpPr>
          <p:cNvPr id="3" name="Content Placeholder 2">
            <a:extLst>
              <a:ext uri="{FF2B5EF4-FFF2-40B4-BE49-F238E27FC236}">
                <a16:creationId xmlns:a16="http://schemas.microsoft.com/office/drawing/2014/main" id="{63D0E5D0-FD07-4412-8C7A-DEA17EE55BE3}"/>
              </a:ext>
            </a:extLst>
          </p:cNvPr>
          <p:cNvSpPr>
            <a:spLocks noGrp="1"/>
          </p:cNvSpPr>
          <p:nvPr>
            <p:ph idx="1"/>
          </p:nvPr>
        </p:nvSpPr>
        <p:spPr>
          <a:xfrm>
            <a:off x="838200" y="1525876"/>
            <a:ext cx="10515600" cy="3806248"/>
          </a:xfrm>
        </p:spPr>
        <p:txBody>
          <a:bodyPr anchor="ctr">
            <a:normAutofit/>
          </a:bodyPr>
          <a:lstStyle/>
          <a:p>
            <a:pPr marL="0" indent="0" algn="ctr" fontAlgn="base">
              <a:buNone/>
            </a:pPr>
            <a:r>
              <a:rPr lang="en-US" dirty="0">
                <a:latin typeface="Arial"/>
                <a:cs typeface="Arial"/>
              </a:rPr>
              <a:t>Khan Academy</a:t>
            </a:r>
          </a:p>
          <a:p>
            <a:pPr marL="0" indent="0" algn="ctr" fontAlgn="base">
              <a:buNone/>
            </a:pPr>
            <a:endParaRPr lang="en-US" dirty="0">
              <a:hlinkClick r:id="rId3"/>
            </a:endParaRPr>
          </a:p>
          <a:p>
            <a:pPr marL="0" indent="0" algn="ctr" fontAlgn="base">
              <a:buNone/>
            </a:pPr>
            <a:r>
              <a:rPr lang="en-US" dirty="0">
                <a:latin typeface="Arial"/>
                <a:cs typeface="Arial"/>
                <a:hlinkClick r:id="rId4"/>
              </a:rPr>
              <a:t>Standard Deviation </a:t>
            </a:r>
            <a:endParaRPr lang="en-US" dirty="0">
              <a:latin typeface="Arial"/>
              <a:cs typeface="Arial"/>
            </a:endParaRPr>
          </a:p>
          <a:p>
            <a:pPr marL="0" indent="0" algn="ctr">
              <a:buNone/>
            </a:pPr>
            <a:endParaRPr lang="en-US" dirty="0">
              <a:latin typeface="Arial"/>
              <a:cs typeface="Arial"/>
            </a:endParaRPr>
          </a:p>
          <a:p>
            <a:pPr marL="0" indent="0" algn="ctr" fontAlgn="base">
              <a:buNone/>
            </a:pPr>
            <a:r>
              <a:rPr lang="en-US" dirty="0">
                <a:latin typeface="Arial"/>
                <a:cs typeface="Arial"/>
                <a:hlinkClick r:id="rId5"/>
              </a:rPr>
              <a:t>Sample Standard Deviation</a:t>
            </a:r>
            <a:endParaRPr lang="en-US" dirty="0">
              <a:latin typeface="Arial"/>
              <a:cs typeface="Arial"/>
            </a:endParaRPr>
          </a:p>
          <a:p>
            <a:pPr marL="0" indent="0" algn="ctr">
              <a:buNone/>
            </a:pPr>
            <a:endParaRPr lang="en-US" dirty="0"/>
          </a:p>
          <a:p>
            <a:pPr marL="0" indent="0" algn="ctr" fontAlgn="base">
              <a:buNone/>
            </a:pPr>
            <a:endParaRPr lang="en-US" u="sng" dirty="0">
              <a:hlinkClick r:id="rId3"/>
            </a:endParaRPr>
          </a:p>
        </p:txBody>
      </p:sp>
    </p:spTree>
    <p:extLst>
      <p:ext uri="{BB962C8B-B14F-4D97-AF65-F5344CB8AC3E}">
        <p14:creationId xmlns:p14="http://schemas.microsoft.com/office/powerpoint/2010/main" val="36358431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AF8B1-05F8-4EFE-852C-C23861276060}"/>
              </a:ext>
            </a:extLst>
          </p:cNvPr>
          <p:cNvSpPr>
            <a:spLocks noGrp="1"/>
          </p:cNvSpPr>
          <p:nvPr>
            <p:ph type="title"/>
          </p:nvPr>
        </p:nvSpPr>
        <p:spPr/>
        <p:txBody>
          <a:bodyPr>
            <a:normAutofit/>
          </a:bodyPr>
          <a:lstStyle/>
          <a:p>
            <a:r>
              <a:rPr lang="en-US" dirty="0"/>
              <a:t>DISPLAYING DATA</a:t>
            </a:r>
          </a:p>
        </p:txBody>
      </p:sp>
      <p:sp>
        <p:nvSpPr>
          <p:cNvPr id="3" name="Content Placeholder 2">
            <a:extLst>
              <a:ext uri="{FF2B5EF4-FFF2-40B4-BE49-F238E27FC236}">
                <a16:creationId xmlns:a16="http://schemas.microsoft.com/office/drawing/2014/main" id="{63D0E5D0-FD07-4412-8C7A-DEA17EE55BE3}"/>
              </a:ext>
            </a:extLst>
          </p:cNvPr>
          <p:cNvSpPr>
            <a:spLocks noGrp="1"/>
          </p:cNvSpPr>
          <p:nvPr>
            <p:ph idx="1"/>
          </p:nvPr>
        </p:nvSpPr>
        <p:spPr>
          <a:xfrm>
            <a:off x="756007" y="1424932"/>
            <a:ext cx="10515600" cy="3806248"/>
          </a:xfrm>
        </p:spPr>
        <p:txBody>
          <a:bodyPr anchor="ctr">
            <a:normAutofit/>
          </a:bodyPr>
          <a:lstStyle/>
          <a:p>
            <a:pPr marL="0" indent="0" algn="ctr" fontAlgn="base">
              <a:lnSpc>
                <a:spcPct val="200000"/>
              </a:lnSpc>
              <a:buNone/>
            </a:pPr>
            <a:r>
              <a:rPr lang="en-US" dirty="0"/>
              <a:t>Khan Academy</a:t>
            </a:r>
          </a:p>
          <a:p>
            <a:pPr marL="0" indent="0" algn="ctr" fontAlgn="base">
              <a:lnSpc>
                <a:spcPct val="200000"/>
              </a:lnSpc>
              <a:buNone/>
            </a:pPr>
            <a:r>
              <a:rPr lang="en-US" dirty="0">
                <a:hlinkClick r:id="rId3"/>
              </a:rPr>
              <a:t>Displaying &amp; Describing</a:t>
            </a:r>
            <a:endParaRPr lang="en-US" dirty="0"/>
          </a:p>
          <a:p>
            <a:pPr marL="0" indent="0" algn="ctr" fontAlgn="base">
              <a:lnSpc>
                <a:spcPct val="200000"/>
              </a:lnSpc>
              <a:buNone/>
            </a:pPr>
            <a:r>
              <a:rPr lang="en-US" dirty="0"/>
              <a:t> </a:t>
            </a:r>
          </a:p>
        </p:txBody>
      </p:sp>
    </p:spTree>
    <p:extLst>
      <p:ext uri="{BB962C8B-B14F-4D97-AF65-F5344CB8AC3E}">
        <p14:creationId xmlns:p14="http://schemas.microsoft.com/office/powerpoint/2010/main" val="20761793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AEA73-4B78-4C4D-AD47-02AD28769866}"/>
              </a:ext>
            </a:extLst>
          </p:cNvPr>
          <p:cNvSpPr>
            <a:spLocks noGrp="1"/>
          </p:cNvSpPr>
          <p:nvPr>
            <p:ph type="title"/>
          </p:nvPr>
        </p:nvSpPr>
        <p:spPr>
          <a:xfrm>
            <a:off x="838200" y="1"/>
            <a:ext cx="10515600" cy="779317"/>
          </a:xfrm>
        </p:spPr>
        <p:txBody>
          <a:bodyPr anchor="ctr">
            <a:normAutofit/>
          </a:bodyPr>
          <a:lstStyle/>
          <a:p>
            <a:r>
              <a:rPr lang="en-US" dirty="0"/>
              <a:t>OUTLIERS</a:t>
            </a:r>
          </a:p>
        </p:txBody>
      </p:sp>
      <p:sp>
        <p:nvSpPr>
          <p:cNvPr id="3" name="Content Placeholder 2">
            <a:extLst>
              <a:ext uri="{FF2B5EF4-FFF2-40B4-BE49-F238E27FC236}">
                <a16:creationId xmlns:a16="http://schemas.microsoft.com/office/drawing/2014/main" id="{501E0062-FC7A-421F-A346-F2999024EA1B}"/>
              </a:ext>
            </a:extLst>
          </p:cNvPr>
          <p:cNvSpPr>
            <a:spLocks noGrp="1"/>
          </p:cNvSpPr>
          <p:nvPr>
            <p:ph idx="1"/>
          </p:nvPr>
        </p:nvSpPr>
        <p:spPr>
          <a:xfrm>
            <a:off x="838200" y="1225550"/>
            <a:ext cx="10515600" cy="4462869"/>
          </a:xfrm>
        </p:spPr>
        <p:txBody>
          <a:bodyPr>
            <a:normAutofit fontScale="92500" lnSpcReduction="10000"/>
          </a:bodyPr>
          <a:lstStyle/>
          <a:p>
            <a:pPr marL="0" indent="0" fontAlgn="base">
              <a:buNone/>
            </a:pPr>
            <a:r>
              <a:rPr lang="en-US" b="1" dirty="0"/>
              <a:t>Outliers</a:t>
            </a:r>
            <a:r>
              <a:rPr lang="en-US" dirty="0"/>
              <a:t> are data values that are significantly different from the other values</a:t>
            </a:r>
          </a:p>
          <a:p>
            <a:pPr marL="0" indent="0" fontAlgn="base">
              <a:buNone/>
            </a:pPr>
            <a:endParaRPr lang="en-US" dirty="0"/>
          </a:p>
          <a:p>
            <a:pPr marL="457200" lvl="1" indent="0" fontAlgn="base">
              <a:buNone/>
            </a:pPr>
            <a:r>
              <a:rPr lang="en-US" dirty="0"/>
              <a:t>Example:  0, 0, 1, 1, 2,</a:t>
            </a:r>
            <a:r>
              <a:rPr lang="en-US" dirty="0">
                <a:solidFill>
                  <a:srgbClr val="FF0000"/>
                </a:solidFill>
              </a:rPr>
              <a:t>100</a:t>
            </a:r>
            <a:r>
              <a:rPr lang="en-US" dirty="0"/>
              <a:t>, 3, 2</a:t>
            </a:r>
          </a:p>
          <a:p>
            <a:pPr marL="457200" lvl="1" indent="0" fontAlgn="base">
              <a:buNone/>
            </a:pPr>
            <a:endParaRPr lang="en-US" dirty="0"/>
          </a:p>
          <a:p>
            <a:pPr fontAlgn="base"/>
            <a:r>
              <a:rPr lang="en-US" sz="2000" dirty="0"/>
              <a:t>Outliers can dramatically affect the calculations of </a:t>
            </a:r>
            <a:r>
              <a:rPr lang="en-US" sz="2000" b="0" i="0" dirty="0">
                <a:solidFill>
                  <a:srgbClr val="202124"/>
                </a:solidFill>
                <a:effectLst/>
                <a:latin typeface="Roboto" panose="02000000000000000000" pitchFamily="2" charset="0"/>
              </a:rPr>
              <a:t>x̅  and s.</a:t>
            </a:r>
          </a:p>
          <a:p>
            <a:pPr marL="457200" lvl="1" indent="0" fontAlgn="base">
              <a:buNone/>
            </a:pPr>
            <a:r>
              <a:rPr lang="en-US" b="0" i="0" dirty="0">
                <a:solidFill>
                  <a:srgbClr val="202124"/>
                </a:solidFill>
                <a:effectLst/>
                <a:latin typeface="Roboto" panose="02000000000000000000" pitchFamily="2" charset="0"/>
              </a:rPr>
              <a:t> with the outlier,           x ̅</a:t>
            </a:r>
            <a:r>
              <a:rPr lang="en-US" dirty="0">
                <a:solidFill>
                  <a:srgbClr val="202124"/>
                </a:solidFill>
                <a:latin typeface="Roboto" panose="02000000000000000000" pitchFamily="2" charset="0"/>
              </a:rPr>
              <a:t> = ( </a:t>
            </a:r>
            <a:r>
              <a:rPr lang="en-US" dirty="0"/>
              <a:t>0+ 0 + 1 + 1 + 2 + </a:t>
            </a:r>
            <a:r>
              <a:rPr lang="en-US" dirty="0">
                <a:solidFill>
                  <a:srgbClr val="FF0000"/>
                </a:solidFill>
              </a:rPr>
              <a:t>100</a:t>
            </a:r>
            <a:r>
              <a:rPr lang="en-US" dirty="0"/>
              <a:t> + 3 + 2) / 8 = </a:t>
            </a:r>
            <a:r>
              <a:rPr lang="en-US" dirty="0">
                <a:highlight>
                  <a:srgbClr val="FFFF00"/>
                </a:highlight>
              </a:rPr>
              <a:t>13.6</a:t>
            </a:r>
            <a:endParaRPr lang="en-US" dirty="0">
              <a:solidFill>
                <a:srgbClr val="202124"/>
              </a:solidFill>
              <a:highlight>
                <a:srgbClr val="FFFF00"/>
              </a:highlight>
              <a:latin typeface="Roboto" panose="02000000000000000000" pitchFamily="2" charset="0"/>
            </a:endParaRPr>
          </a:p>
          <a:p>
            <a:pPr marL="457200" lvl="1" indent="0" fontAlgn="base">
              <a:buNone/>
            </a:pPr>
            <a:r>
              <a:rPr lang="en-US" dirty="0">
                <a:solidFill>
                  <a:srgbClr val="202124"/>
                </a:solidFill>
                <a:latin typeface="Roboto" panose="02000000000000000000" pitchFamily="2" charset="0"/>
              </a:rPr>
              <a:t> without the outlier</a:t>
            </a:r>
            <a:r>
              <a:rPr lang="en-US" b="0" i="0" dirty="0">
                <a:solidFill>
                  <a:srgbClr val="202124"/>
                </a:solidFill>
                <a:effectLst/>
                <a:latin typeface="Roboto" panose="02000000000000000000" pitchFamily="2" charset="0"/>
              </a:rPr>
              <a:t>,      x ̅</a:t>
            </a:r>
            <a:r>
              <a:rPr lang="en-US" dirty="0">
                <a:solidFill>
                  <a:srgbClr val="202124"/>
                </a:solidFill>
                <a:latin typeface="Roboto" panose="02000000000000000000" pitchFamily="2" charset="0"/>
              </a:rPr>
              <a:t> = ( </a:t>
            </a:r>
            <a:r>
              <a:rPr lang="en-US" dirty="0"/>
              <a:t>0+ 0 + 1 + 1 + 2 + 3 + 2) / 7 = </a:t>
            </a:r>
            <a:r>
              <a:rPr lang="en-US" dirty="0">
                <a:highlight>
                  <a:srgbClr val="FFFF00"/>
                </a:highlight>
              </a:rPr>
              <a:t>1.3</a:t>
            </a:r>
            <a:r>
              <a:rPr lang="en-US" dirty="0"/>
              <a:t> </a:t>
            </a:r>
          </a:p>
          <a:p>
            <a:pPr marL="457200" lvl="1" indent="0" fontAlgn="base">
              <a:buNone/>
            </a:pPr>
            <a:endParaRPr lang="en-US" dirty="0"/>
          </a:p>
          <a:p>
            <a:pPr marL="228600" lvl="1" fontAlgn="base">
              <a:spcBef>
                <a:spcPts val="0"/>
              </a:spcBef>
              <a:spcAft>
                <a:spcPts val="600"/>
              </a:spcAft>
            </a:pPr>
            <a:r>
              <a:rPr lang="en-US" dirty="0">
                <a:solidFill>
                  <a:srgbClr val="000000"/>
                </a:solidFill>
                <a:latin typeface="Arial" panose="020B0604020202020204" pitchFamily="34" charset="0"/>
                <a:cs typeface="Arial" panose="020B0604020202020204" pitchFamily="34" charset="0"/>
              </a:rPr>
              <a:t>You can only remove outliers if you have a valid reason. Example from Claims: </a:t>
            </a:r>
          </a:p>
          <a:p>
            <a:pPr marL="685800" lvl="2" fontAlgn="base">
              <a:spcBef>
                <a:spcPts val="0"/>
              </a:spcBef>
              <a:spcAft>
                <a:spcPts val="600"/>
              </a:spcAft>
            </a:pPr>
            <a:r>
              <a:rPr lang="en-US" sz="2000" dirty="0">
                <a:solidFill>
                  <a:srgbClr val="000000"/>
                </a:solidFill>
                <a:latin typeface="Arial" panose="020B0604020202020204" pitchFamily="34" charset="0"/>
                <a:cs typeface="Arial" panose="020B0604020202020204" pitchFamily="34" charset="0"/>
              </a:rPr>
              <a:t>100 could represent the real # of cars involved in a pile up (keep it) </a:t>
            </a:r>
            <a:endParaRPr lang="en-US" sz="2000" dirty="0">
              <a:solidFill>
                <a:srgbClr val="000000"/>
              </a:solidFill>
            </a:endParaRPr>
          </a:p>
          <a:p>
            <a:pPr marL="685800" lvl="2" fontAlgn="base">
              <a:spcBef>
                <a:spcPts val="0"/>
              </a:spcBef>
              <a:spcAft>
                <a:spcPts val="600"/>
              </a:spcAft>
            </a:pPr>
            <a:r>
              <a:rPr lang="en-US" sz="2000" dirty="0">
                <a:solidFill>
                  <a:srgbClr val="000000"/>
                </a:solidFill>
                <a:latin typeface="Arial" panose="020B0604020202020204" pitchFamily="34" charset="0"/>
                <a:cs typeface="Arial" panose="020B0604020202020204" pitchFamily="34" charset="0"/>
              </a:rPr>
              <a:t>100 could be  a “fat fingered” data error (change or remove it). </a:t>
            </a:r>
          </a:p>
          <a:p>
            <a:pPr marL="685800" lvl="2" fontAlgn="base">
              <a:spcBef>
                <a:spcPts val="0"/>
              </a:spcBef>
              <a:spcAft>
                <a:spcPts val="600"/>
              </a:spcAft>
            </a:pPr>
            <a:endParaRPr lang="en-US" sz="2000" dirty="0">
              <a:solidFill>
                <a:srgbClr val="000000"/>
              </a:solidFill>
            </a:endParaRPr>
          </a:p>
          <a:p>
            <a:pPr marL="342900" lvl="1" indent="-342900" fontAlgn="base">
              <a:spcBef>
                <a:spcPts val="0"/>
              </a:spcBef>
              <a:spcAft>
                <a:spcPts val="600"/>
              </a:spcAft>
            </a:pPr>
            <a:r>
              <a:rPr lang="en-US" sz="2200" dirty="0">
                <a:solidFill>
                  <a:srgbClr val="000000"/>
                </a:solidFill>
                <a:latin typeface="Arial" panose="020B0604020202020204" pitchFamily="34" charset="0"/>
                <a:cs typeface="Arial" panose="020B0604020202020204" pitchFamily="34" charset="0"/>
              </a:rPr>
              <a:t>PGR Pricing Indications: we remove Large Losses initially, then redistribute them.</a:t>
            </a:r>
          </a:p>
          <a:p>
            <a:pPr marL="342900" lvl="1" indent="-342900" fontAlgn="base">
              <a:spcBef>
                <a:spcPts val="0"/>
              </a:spcBef>
              <a:spcAft>
                <a:spcPts val="600"/>
              </a:spcAft>
            </a:pPr>
            <a:r>
              <a:rPr lang="en-US" sz="2200" dirty="0">
                <a:solidFill>
                  <a:srgbClr val="000000"/>
                </a:solidFill>
              </a:rPr>
              <a:t>In practice, it is difficult to identify outliers in big datasets.  Graphing might help..</a:t>
            </a:r>
            <a:endParaRPr lang="en-US" sz="2200" dirty="0">
              <a:solidFill>
                <a:srgbClr val="000000"/>
              </a:solidFill>
              <a:latin typeface="Arial" panose="020B0604020202020204" pitchFamily="34" charset="0"/>
              <a:cs typeface="Arial" panose="020B0604020202020204" pitchFamily="34" charset="0"/>
            </a:endParaRPr>
          </a:p>
          <a:p>
            <a:pPr marL="342900" lvl="1" indent="-342900" fontAlgn="base">
              <a:spcBef>
                <a:spcPts val="0"/>
              </a:spcBef>
              <a:spcAft>
                <a:spcPts val="600"/>
              </a:spcAft>
            </a:pPr>
            <a:endParaRPr lang="en-US" sz="2200" dirty="0">
              <a:solidFill>
                <a:srgbClr val="000000"/>
              </a:solidFill>
            </a:endParaRPr>
          </a:p>
          <a:p>
            <a:pPr marL="342900" lvl="1" indent="-342900" fontAlgn="base">
              <a:spcBef>
                <a:spcPts val="0"/>
              </a:spcBef>
              <a:spcAft>
                <a:spcPts val="600"/>
              </a:spcAft>
            </a:pPr>
            <a:endParaRPr lang="en-US" sz="2200" dirty="0">
              <a:solidFill>
                <a:srgbClr val="000000"/>
              </a:solidFill>
            </a:endParaRPr>
          </a:p>
          <a:p>
            <a:pPr marL="52388" lvl="1" indent="0" fontAlgn="base"/>
            <a:endParaRPr lang="en-US" dirty="0"/>
          </a:p>
          <a:p>
            <a:pPr marL="457200" lvl="1" indent="0" fontAlgn="base">
              <a:buNone/>
            </a:pPr>
            <a:endParaRPr lang="en-US" dirty="0"/>
          </a:p>
        </p:txBody>
      </p:sp>
    </p:spTree>
    <p:extLst>
      <p:ext uri="{BB962C8B-B14F-4D97-AF65-F5344CB8AC3E}">
        <p14:creationId xmlns:p14="http://schemas.microsoft.com/office/powerpoint/2010/main" val="27737934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AEA73-4B78-4C4D-AD47-02AD28769866}"/>
              </a:ext>
            </a:extLst>
          </p:cNvPr>
          <p:cNvSpPr>
            <a:spLocks noGrp="1"/>
          </p:cNvSpPr>
          <p:nvPr>
            <p:ph type="title"/>
          </p:nvPr>
        </p:nvSpPr>
        <p:spPr>
          <a:xfrm>
            <a:off x="838200" y="1"/>
            <a:ext cx="10515600" cy="779317"/>
          </a:xfrm>
        </p:spPr>
        <p:txBody>
          <a:bodyPr anchor="ctr">
            <a:normAutofit/>
          </a:bodyPr>
          <a:lstStyle/>
          <a:p>
            <a:r>
              <a:rPr lang="en-US" dirty="0"/>
              <a:t>OUTLIERS</a:t>
            </a:r>
          </a:p>
        </p:txBody>
      </p:sp>
      <p:sp>
        <p:nvSpPr>
          <p:cNvPr id="3" name="Content Placeholder 2">
            <a:extLst>
              <a:ext uri="{FF2B5EF4-FFF2-40B4-BE49-F238E27FC236}">
                <a16:creationId xmlns:a16="http://schemas.microsoft.com/office/drawing/2014/main" id="{501E0062-FC7A-421F-A346-F2999024EA1B}"/>
              </a:ext>
            </a:extLst>
          </p:cNvPr>
          <p:cNvSpPr>
            <a:spLocks noGrp="1"/>
          </p:cNvSpPr>
          <p:nvPr>
            <p:ph idx="1"/>
          </p:nvPr>
        </p:nvSpPr>
        <p:spPr>
          <a:xfrm>
            <a:off x="838200" y="1225550"/>
            <a:ext cx="10515600" cy="4462869"/>
          </a:xfrm>
        </p:spPr>
        <p:txBody>
          <a:bodyPr>
            <a:normAutofit/>
          </a:bodyPr>
          <a:lstStyle/>
          <a:p>
            <a:pPr marL="342900" lvl="1" indent="-342900" fontAlgn="base">
              <a:spcBef>
                <a:spcPts val="0"/>
              </a:spcBef>
              <a:spcAft>
                <a:spcPts val="600"/>
              </a:spcAft>
            </a:pPr>
            <a:endParaRPr lang="en-US" sz="2200" dirty="0">
              <a:solidFill>
                <a:srgbClr val="000000"/>
              </a:solidFill>
            </a:endParaRPr>
          </a:p>
          <a:p>
            <a:pPr marL="342900" lvl="1" indent="-342900" fontAlgn="base">
              <a:spcBef>
                <a:spcPts val="0"/>
              </a:spcBef>
              <a:spcAft>
                <a:spcPts val="600"/>
              </a:spcAft>
            </a:pPr>
            <a:endParaRPr lang="en-US" sz="2200" dirty="0">
              <a:solidFill>
                <a:srgbClr val="000000"/>
              </a:solidFill>
            </a:endParaRPr>
          </a:p>
          <a:p>
            <a:pPr marL="52388" lvl="1" indent="0" fontAlgn="base"/>
            <a:endParaRPr lang="en-US" dirty="0"/>
          </a:p>
          <a:p>
            <a:pPr marL="457200" lvl="1" indent="0" fontAlgn="base">
              <a:buNone/>
            </a:pPr>
            <a:endParaRPr lang="en-US" dirty="0"/>
          </a:p>
        </p:txBody>
      </p:sp>
      <p:pic>
        <p:nvPicPr>
          <p:cNvPr id="4" name="Picture 3">
            <a:extLst>
              <a:ext uri="{FF2B5EF4-FFF2-40B4-BE49-F238E27FC236}">
                <a16:creationId xmlns:a16="http://schemas.microsoft.com/office/drawing/2014/main" id="{1B8D20EB-C95D-C4D3-F726-2F5FE39B335F}"/>
              </a:ext>
            </a:extLst>
          </p:cNvPr>
          <p:cNvPicPr>
            <a:picLocks noChangeAspect="1"/>
          </p:cNvPicPr>
          <p:nvPr/>
        </p:nvPicPr>
        <p:blipFill>
          <a:blip r:embed="rId3"/>
          <a:stretch>
            <a:fillRect/>
          </a:stretch>
        </p:blipFill>
        <p:spPr>
          <a:xfrm>
            <a:off x="2430084" y="1225550"/>
            <a:ext cx="7088847" cy="4260850"/>
          </a:xfrm>
          <a:prstGeom prst="rect">
            <a:avLst/>
          </a:prstGeom>
        </p:spPr>
      </p:pic>
    </p:spTree>
    <p:extLst>
      <p:ext uri="{BB962C8B-B14F-4D97-AF65-F5344CB8AC3E}">
        <p14:creationId xmlns:p14="http://schemas.microsoft.com/office/powerpoint/2010/main" val="16016006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AF8B1-05F8-4EFE-852C-C23861276060}"/>
              </a:ext>
            </a:extLst>
          </p:cNvPr>
          <p:cNvSpPr>
            <a:spLocks noGrp="1"/>
          </p:cNvSpPr>
          <p:nvPr>
            <p:ph type="title"/>
          </p:nvPr>
        </p:nvSpPr>
        <p:spPr/>
        <p:txBody>
          <a:bodyPr>
            <a:normAutofit/>
          </a:bodyPr>
          <a:lstStyle/>
          <a:p>
            <a:r>
              <a:rPr lang="en-US" dirty="0"/>
              <a:t>OUTLIERS– KHAN</a:t>
            </a:r>
          </a:p>
        </p:txBody>
      </p:sp>
      <p:sp>
        <p:nvSpPr>
          <p:cNvPr id="3" name="Content Placeholder 2">
            <a:extLst>
              <a:ext uri="{FF2B5EF4-FFF2-40B4-BE49-F238E27FC236}">
                <a16:creationId xmlns:a16="http://schemas.microsoft.com/office/drawing/2014/main" id="{63D0E5D0-FD07-4412-8C7A-DEA17EE55BE3}"/>
              </a:ext>
            </a:extLst>
          </p:cNvPr>
          <p:cNvSpPr>
            <a:spLocks noGrp="1"/>
          </p:cNvSpPr>
          <p:nvPr>
            <p:ph idx="1"/>
          </p:nvPr>
        </p:nvSpPr>
        <p:spPr>
          <a:xfrm>
            <a:off x="838200" y="1525876"/>
            <a:ext cx="10515600" cy="3806248"/>
          </a:xfrm>
        </p:spPr>
        <p:txBody>
          <a:bodyPr anchor="ctr">
            <a:normAutofit/>
          </a:bodyPr>
          <a:lstStyle/>
          <a:p>
            <a:pPr marL="0" indent="0" algn="ctr" fontAlgn="base">
              <a:lnSpc>
                <a:spcPct val="200000"/>
              </a:lnSpc>
              <a:buNone/>
            </a:pPr>
            <a:r>
              <a:rPr lang="en-US" dirty="0"/>
              <a:t>Khan Academy</a:t>
            </a:r>
          </a:p>
          <a:p>
            <a:pPr marL="0" indent="0" algn="ctr" fontAlgn="base">
              <a:lnSpc>
                <a:spcPct val="200000"/>
              </a:lnSpc>
              <a:buNone/>
            </a:pPr>
            <a:r>
              <a:rPr lang="en-US" sz="2600" u="sng" dirty="0">
                <a:hlinkClick r:id="rId3"/>
              </a:rPr>
              <a:t>Outliers</a:t>
            </a:r>
            <a:r>
              <a:rPr lang="en-US" sz="2600" dirty="0"/>
              <a:t> </a:t>
            </a:r>
          </a:p>
          <a:p>
            <a:pPr marL="0" indent="0" algn="ctr" fontAlgn="base">
              <a:lnSpc>
                <a:spcPct val="200000"/>
              </a:lnSpc>
              <a:buNone/>
            </a:pPr>
            <a:endParaRPr lang="en-US" dirty="0"/>
          </a:p>
        </p:txBody>
      </p:sp>
    </p:spTree>
    <p:extLst>
      <p:ext uri="{BB962C8B-B14F-4D97-AF65-F5344CB8AC3E}">
        <p14:creationId xmlns:p14="http://schemas.microsoft.com/office/powerpoint/2010/main" val="1669396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AE4B0-1E79-4302-A84A-3665908BEF81}"/>
              </a:ext>
            </a:extLst>
          </p:cNvPr>
          <p:cNvSpPr>
            <a:spLocks noGrp="1"/>
          </p:cNvSpPr>
          <p:nvPr>
            <p:ph type="title"/>
          </p:nvPr>
        </p:nvSpPr>
        <p:spPr>
          <a:xfrm>
            <a:off x="814385" y="269912"/>
            <a:ext cx="10515600" cy="779317"/>
          </a:xfrm>
        </p:spPr>
        <p:txBody>
          <a:bodyPr>
            <a:normAutofit fontScale="90000"/>
          </a:bodyPr>
          <a:lstStyle/>
          <a:p>
            <a:r>
              <a:rPr lang="en-US" dirty="0"/>
              <a:t>INFERENTIAL STATISTICS </a:t>
            </a:r>
            <a:br>
              <a:rPr lang="en-US" dirty="0"/>
            </a:b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1B941FD-014E-4A3C-9BA5-8D108594B66F}"/>
                  </a:ext>
                </a:extLst>
              </p:cNvPr>
              <p:cNvSpPr>
                <a:spLocks noGrp="1"/>
              </p:cNvSpPr>
              <p:nvPr>
                <p:ph idx="1"/>
              </p:nvPr>
            </p:nvSpPr>
            <p:spPr>
              <a:xfrm>
                <a:off x="2238746" y="854020"/>
                <a:ext cx="7963491" cy="4889234"/>
              </a:xfrm>
            </p:spPr>
            <p:txBody>
              <a:bodyPr>
                <a:normAutofit fontScale="85000" lnSpcReduction="20000"/>
              </a:bodyPr>
              <a:lstStyle/>
              <a:p>
                <a:endParaRPr lang="en-US" dirty="0"/>
              </a:p>
              <a:p>
                <a:pPr marL="0" indent="0">
                  <a:buNone/>
                </a:pPr>
                <a:r>
                  <a:rPr lang="en-US" b="1" dirty="0"/>
                  <a:t>                      </a:t>
                </a:r>
                <a:r>
                  <a:rPr lang="en-US" sz="3300" b="1" dirty="0">
                    <a:solidFill>
                      <a:srgbClr val="00B050"/>
                    </a:solidFill>
                  </a:rPr>
                  <a:t>This is when the fun begins. </a:t>
                </a:r>
              </a:p>
              <a:p>
                <a:pPr marL="0" indent="0">
                  <a:buNone/>
                </a:pPr>
                <a:endParaRPr lang="en-US" b="1" dirty="0">
                  <a:solidFill>
                    <a:srgbClr val="00B050"/>
                  </a:solidFill>
                </a:endParaRPr>
              </a:p>
              <a:p>
                <a:pPr marL="0" indent="0">
                  <a:buNone/>
                </a:pPr>
                <a:r>
                  <a:rPr lang="en-US" dirty="0"/>
                  <a:t>    Estimate </a:t>
                </a:r>
                <a:r>
                  <a:rPr lang="en-US" b="1" dirty="0"/>
                  <a:t>population</a:t>
                </a:r>
                <a:r>
                  <a:rPr lang="en-US" dirty="0"/>
                  <a:t> parameters by </a:t>
                </a:r>
                <a:r>
                  <a:rPr lang="en-US" b="1" dirty="0"/>
                  <a:t>sample</a:t>
                </a:r>
                <a:r>
                  <a:rPr lang="en-US" dirty="0"/>
                  <a:t> parameters.</a:t>
                </a:r>
              </a:p>
              <a:p>
                <a:endParaRPr lang="en-US" dirty="0"/>
              </a:p>
              <a:p>
                <a:r>
                  <a:rPr lang="en-US" sz="2200" dirty="0"/>
                  <a:t>Parameters of a Population (Greek letters)</a:t>
                </a:r>
              </a:p>
              <a:p>
                <a:pPr lvl="1"/>
                <a:r>
                  <a:rPr lang="en-US" sz="2200" b="1" dirty="0"/>
                  <a:t>µ</a:t>
                </a:r>
                <a:r>
                  <a:rPr lang="en-US" sz="2200" dirty="0"/>
                  <a:t>	  Mu  Population Mean </a:t>
                </a:r>
              </a:p>
              <a:p>
                <a:pPr lvl="1"/>
                <a14:m>
                  <m:oMath xmlns:m="http://schemas.openxmlformats.org/officeDocument/2006/math">
                    <m:r>
                      <m:rPr>
                        <m:nor/>
                      </m:rPr>
                      <a:rPr lang="el-GR" sz="2200" b="1" smtClean="0"/>
                      <m:t>σ</m:t>
                    </m:r>
                  </m:oMath>
                </a14:m>
                <a:r>
                  <a:rPr lang="en-US" sz="2200" dirty="0"/>
                  <a:t>   Sigma   Population Standard Deviation</a:t>
                </a:r>
              </a:p>
              <a:p>
                <a:pPr lvl="1"/>
                <a:r>
                  <a:rPr lang="en-US" sz="2200" b="1" dirty="0"/>
                  <a:t>N</a:t>
                </a:r>
                <a:r>
                  <a:rPr lang="en-US" sz="2200" dirty="0"/>
                  <a:t>   Number of observations in the Population</a:t>
                </a:r>
              </a:p>
              <a:p>
                <a:pPr lvl="1"/>
                <a:r>
                  <a:rPr lang="en-US" sz="2200" dirty="0"/>
                  <a:t> y = </a:t>
                </a:r>
                <a:r>
                  <a:rPr lang="el-GR" sz="2200" b="1" dirty="0"/>
                  <a:t>α</a:t>
                </a:r>
                <a:r>
                  <a:rPr lang="en-US" sz="2200" dirty="0"/>
                  <a:t>x + </a:t>
                </a:r>
                <a:r>
                  <a:rPr lang="el-GR" sz="2200" b="1" dirty="0"/>
                  <a:t>β</a:t>
                </a:r>
                <a:r>
                  <a:rPr lang="en-US" sz="2200" dirty="0"/>
                  <a:t>  Slope and y-intercept of the Population</a:t>
                </a:r>
              </a:p>
              <a:p>
                <a:pPr lvl="1"/>
                <a:endParaRPr lang="en-US" sz="2200" dirty="0"/>
              </a:p>
              <a:p>
                <a:r>
                  <a:rPr lang="en-US" sz="2200" dirty="0"/>
                  <a:t>Parameters of a Sample</a:t>
                </a:r>
              </a:p>
              <a:p>
                <a:pPr lvl="1"/>
                <a:r>
                  <a:rPr lang="en-US" sz="2200" b="1" i="0" dirty="0">
                    <a:solidFill>
                      <a:srgbClr val="202124"/>
                    </a:solidFill>
                    <a:effectLst/>
                    <a:latin typeface="Roboto" panose="02000000000000000000" pitchFamily="2" charset="0"/>
                  </a:rPr>
                  <a:t>x̅</a:t>
                </a:r>
                <a:r>
                  <a:rPr lang="en-US" sz="2200" b="0" i="0" dirty="0">
                    <a:solidFill>
                      <a:srgbClr val="202124"/>
                    </a:solidFill>
                    <a:effectLst/>
                    <a:latin typeface="Roboto" panose="02000000000000000000" pitchFamily="2" charset="0"/>
                  </a:rPr>
                  <a:t> </a:t>
                </a:r>
                <a:r>
                  <a:rPr lang="en-US" sz="2200" b="1" dirty="0">
                    <a:solidFill>
                      <a:srgbClr val="202124"/>
                    </a:solidFill>
                    <a:latin typeface="Roboto" panose="02000000000000000000" pitchFamily="2" charset="0"/>
                  </a:rPr>
                  <a:t>  </a:t>
                </a:r>
                <a:r>
                  <a:rPr lang="en-US" sz="2200" dirty="0">
                    <a:solidFill>
                      <a:srgbClr val="202124"/>
                    </a:solidFill>
                    <a:latin typeface="Roboto" panose="02000000000000000000" pitchFamily="2" charset="0"/>
                  </a:rPr>
                  <a:t>x</a:t>
                </a:r>
                <a:r>
                  <a:rPr lang="en-US" sz="2200" dirty="0"/>
                  <a:t>-bar  Sample Mean</a:t>
                </a:r>
              </a:p>
              <a:p>
                <a:pPr lvl="1"/>
                <a:r>
                  <a:rPr lang="en-US" sz="2200" b="1" dirty="0"/>
                  <a:t>s</a:t>
                </a:r>
                <a:r>
                  <a:rPr lang="en-US" sz="2200" dirty="0"/>
                  <a:t>  Sample Standard Deviation</a:t>
                </a:r>
              </a:p>
              <a:p>
                <a:pPr lvl="1"/>
                <a:r>
                  <a:rPr lang="en-US" sz="2200" b="1" dirty="0"/>
                  <a:t>n</a:t>
                </a:r>
                <a:r>
                  <a:rPr lang="en-US" sz="2200" dirty="0"/>
                  <a:t>   Number of observations in the Sample</a:t>
                </a:r>
              </a:p>
              <a:p>
                <a:pPr lvl="1"/>
                <a:r>
                  <a:rPr lang="en-US" sz="2200" dirty="0"/>
                  <a:t>y = </a:t>
                </a:r>
                <a:r>
                  <a:rPr lang="en-US" sz="2200" b="1" dirty="0"/>
                  <a:t>m</a:t>
                </a:r>
                <a:r>
                  <a:rPr lang="en-US" sz="2200" dirty="0"/>
                  <a:t>x + </a:t>
                </a:r>
                <a:r>
                  <a:rPr lang="en-US" sz="2200" b="1" dirty="0"/>
                  <a:t>b</a:t>
                </a:r>
                <a:r>
                  <a:rPr lang="en-US" sz="2200" dirty="0"/>
                  <a:t>     Slope and y-intercept of the Sample</a:t>
                </a:r>
              </a:p>
              <a:p>
                <a:pPr lvl="1"/>
                <a:endParaRPr lang="en-US" dirty="0"/>
              </a:p>
              <a:p>
                <a:pPr lvl="1"/>
                <a:endParaRPr lang="en-US" dirty="0"/>
              </a:p>
            </p:txBody>
          </p:sp>
        </mc:Choice>
        <mc:Fallback xmlns="">
          <p:sp>
            <p:nvSpPr>
              <p:cNvPr id="3" name="Content Placeholder 2">
                <a:extLst>
                  <a:ext uri="{FF2B5EF4-FFF2-40B4-BE49-F238E27FC236}">
                    <a16:creationId xmlns:a16="http://schemas.microsoft.com/office/drawing/2014/main" id="{31B941FD-014E-4A3C-9BA5-8D108594B66F}"/>
                  </a:ext>
                </a:extLst>
              </p:cNvPr>
              <p:cNvSpPr>
                <a:spLocks noGrp="1" noRot="1" noChangeAspect="1" noMove="1" noResize="1" noEditPoints="1" noAdjustHandles="1" noChangeArrowheads="1" noChangeShapeType="1" noTextEdit="1"/>
              </p:cNvSpPr>
              <p:nvPr>
                <p:ph idx="1"/>
              </p:nvPr>
            </p:nvSpPr>
            <p:spPr>
              <a:xfrm>
                <a:off x="2238746" y="854020"/>
                <a:ext cx="7963491" cy="4889234"/>
              </a:xfrm>
              <a:blipFill>
                <a:blip r:embed="rId3"/>
                <a:stretch>
                  <a:fillRect l="-765" b="-499"/>
                </a:stretch>
              </a:blipFill>
            </p:spPr>
            <p:txBody>
              <a:bodyPr/>
              <a:lstStyle/>
              <a:p>
                <a:r>
                  <a:rPr lang="en-US">
                    <a:noFill/>
                  </a:rPr>
                  <a:t> </a:t>
                </a:r>
              </a:p>
            </p:txBody>
          </p:sp>
        </mc:Fallback>
      </mc:AlternateContent>
    </p:spTree>
    <p:extLst>
      <p:ext uri="{BB962C8B-B14F-4D97-AF65-F5344CB8AC3E}">
        <p14:creationId xmlns:p14="http://schemas.microsoft.com/office/powerpoint/2010/main" val="39298618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7638A-CBDB-48FE-8607-F4B8B48B212D}"/>
              </a:ext>
            </a:extLst>
          </p:cNvPr>
          <p:cNvSpPr>
            <a:spLocks noGrp="1"/>
          </p:cNvSpPr>
          <p:nvPr>
            <p:ph type="title"/>
          </p:nvPr>
        </p:nvSpPr>
        <p:spPr>
          <a:xfrm>
            <a:off x="838200" y="1"/>
            <a:ext cx="10515600" cy="779317"/>
          </a:xfrm>
        </p:spPr>
        <p:txBody>
          <a:bodyPr anchor="ctr">
            <a:normAutofit/>
          </a:bodyPr>
          <a:lstStyle/>
          <a:p>
            <a:r>
              <a:rPr lang="en-US" dirty="0"/>
              <a:t>CORRELATION </a:t>
            </a:r>
          </a:p>
        </p:txBody>
      </p:sp>
      <p:sp>
        <p:nvSpPr>
          <p:cNvPr id="3" name="Content Placeholder 2">
            <a:extLst>
              <a:ext uri="{FF2B5EF4-FFF2-40B4-BE49-F238E27FC236}">
                <a16:creationId xmlns:a16="http://schemas.microsoft.com/office/drawing/2014/main" id="{D84443B7-C003-4180-B559-1BC3AB9730F9}"/>
              </a:ext>
            </a:extLst>
          </p:cNvPr>
          <p:cNvSpPr>
            <a:spLocks noGrp="1"/>
          </p:cNvSpPr>
          <p:nvPr>
            <p:ph idx="1"/>
          </p:nvPr>
        </p:nvSpPr>
        <p:spPr>
          <a:xfrm>
            <a:off x="838200" y="1107040"/>
            <a:ext cx="11210925" cy="4643920"/>
          </a:xfrm>
        </p:spPr>
        <p:txBody>
          <a:bodyPr>
            <a:normAutofit/>
          </a:bodyPr>
          <a:lstStyle/>
          <a:p>
            <a:pPr marL="0" indent="0" fontAlgn="base">
              <a:buNone/>
            </a:pPr>
            <a:r>
              <a:rPr lang="en-US" sz="2200" dirty="0"/>
              <a:t> Two variables are </a:t>
            </a:r>
            <a:r>
              <a:rPr lang="en-US" sz="2200" b="1" dirty="0"/>
              <a:t>correlated</a:t>
            </a:r>
            <a:r>
              <a:rPr lang="en-US" sz="2200" dirty="0"/>
              <a:t> if there is </a:t>
            </a:r>
            <a:r>
              <a:rPr lang="en-US" sz="2200" b="0" i="0" dirty="0">
                <a:solidFill>
                  <a:srgbClr val="202124"/>
                </a:solidFill>
                <a:effectLst/>
                <a:latin typeface="Roboto" panose="02000000000000000000" pitchFamily="2" charset="0"/>
              </a:rPr>
              <a:t>a relationship or connection between them.</a:t>
            </a:r>
            <a:endParaRPr lang="en-US" sz="2200" dirty="0"/>
          </a:p>
          <a:p>
            <a:pPr marL="0" indent="0" fontAlgn="base">
              <a:buNone/>
            </a:pPr>
            <a:endParaRPr lang="en-US" sz="2200" dirty="0"/>
          </a:p>
          <a:p>
            <a:pPr marL="0" indent="0" fontAlgn="base">
              <a:buNone/>
            </a:pPr>
            <a:r>
              <a:rPr lang="en-US" sz="2000" dirty="0"/>
              <a:t>The statistical notion of correlation is the </a:t>
            </a:r>
            <a:r>
              <a:rPr lang="en-US" sz="2000" b="1" dirty="0"/>
              <a:t>correlation coefficient.</a:t>
            </a:r>
          </a:p>
          <a:p>
            <a:pPr lvl="1" fontAlgn="base"/>
            <a:r>
              <a:rPr lang="en-US" dirty="0"/>
              <a:t>The population correlation coefficient is Greek letter </a:t>
            </a:r>
            <a:r>
              <a:rPr lang="en-US" b="1" dirty="0"/>
              <a:t>rho </a:t>
            </a:r>
            <a:r>
              <a:rPr lang="el-GR" b="1" i="0" dirty="0">
                <a:solidFill>
                  <a:srgbClr val="202124"/>
                </a:solidFill>
                <a:effectLst/>
                <a:latin typeface="Roboto" panose="02000000000000000000" pitchFamily="2" charset="0"/>
              </a:rPr>
              <a:t>ρ</a:t>
            </a:r>
            <a:r>
              <a:rPr lang="en-US" b="0" i="0" dirty="0">
                <a:solidFill>
                  <a:srgbClr val="202124"/>
                </a:solidFill>
                <a:effectLst/>
                <a:latin typeface="Roboto" panose="02000000000000000000" pitchFamily="2" charset="0"/>
              </a:rPr>
              <a:t>.  </a:t>
            </a:r>
          </a:p>
          <a:p>
            <a:pPr lvl="1" fontAlgn="base"/>
            <a:r>
              <a:rPr lang="en-US" dirty="0"/>
              <a:t>The sample correlation coefficient is </a:t>
            </a:r>
            <a:r>
              <a:rPr lang="en-US" b="1" dirty="0"/>
              <a:t>r</a:t>
            </a:r>
            <a:r>
              <a:rPr lang="en-US" dirty="0"/>
              <a:t>.</a:t>
            </a:r>
          </a:p>
          <a:p>
            <a:pPr marL="0" indent="0" fontAlgn="base">
              <a:buNone/>
            </a:pPr>
            <a:endParaRPr lang="en-US" sz="2200" dirty="0"/>
          </a:p>
          <a:p>
            <a:pPr lvl="1" fontAlgn="base"/>
            <a:r>
              <a:rPr lang="en-US" dirty="0">
                <a:solidFill>
                  <a:srgbClr val="000000"/>
                </a:solidFill>
              </a:rPr>
              <a:t>r is </a:t>
            </a:r>
            <a:r>
              <a:rPr lang="en-US" dirty="0"/>
              <a:t>calculated in excel as  r = correl(range1,range2). It is between -1 and +1.</a:t>
            </a:r>
          </a:p>
          <a:p>
            <a:pPr lvl="2" fontAlgn="base"/>
            <a:r>
              <a:rPr lang="en-US" dirty="0"/>
              <a:t>r tells us the sign (direction) of the relationship but not how strong the relationship is.</a:t>
            </a:r>
          </a:p>
          <a:p>
            <a:pPr lvl="2" fontAlgn="base"/>
            <a:r>
              <a:rPr lang="en-US" sz="1900" dirty="0"/>
              <a:t>r-squared tells us how strong the relationship is. </a:t>
            </a:r>
          </a:p>
          <a:p>
            <a:pPr lvl="3" fontAlgn="base"/>
            <a:r>
              <a:rPr lang="en-US" sz="1700" dirty="0"/>
              <a:t>It is the % of the variation in y is explained by the variation in x. </a:t>
            </a:r>
          </a:p>
          <a:p>
            <a:pPr marL="914400" lvl="2" indent="0" fontAlgn="base">
              <a:buNone/>
            </a:pPr>
            <a:endParaRPr lang="en-US" sz="1900" dirty="0"/>
          </a:p>
          <a:p>
            <a:pPr marL="914400" lvl="2" indent="0" fontAlgn="base">
              <a:buNone/>
            </a:pPr>
            <a:r>
              <a:rPr lang="en-US" sz="1900" dirty="0"/>
              <a:t>See the next slide for examples</a:t>
            </a:r>
          </a:p>
          <a:p>
            <a:pPr lvl="1" fontAlgn="base"/>
            <a:endParaRPr lang="en-US" sz="2100" dirty="0"/>
          </a:p>
          <a:p>
            <a:pPr lvl="1" fontAlgn="base"/>
            <a:endParaRPr lang="en-US" dirty="0"/>
          </a:p>
          <a:p>
            <a:pPr lvl="1" fontAlgn="base"/>
            <a:endParaRPr lang="en-US" dirty="0"/>
          </a:p>
          <a:p>
            <a:pPr lvl="1" fontAlgn="base"/>
            <a:endParaRPr lang="en-US" dirty="0"/>
          </a:p>
          <a:p>
            <a:pPr lvl="1" fontAlgn="base"/>
            <a:endParaRPr lang="en-US" dirty="0"/>
          </a:p>
          <a:p>
            <a:pPr lvl="1" fontAlgn="base"/>
            <a:endParaRPr lang="en-US" dirty="0"/>
          </a:p>
          <a:p>
            <a:pPr lvl="1" fontAlgn="base"/>
            <a:endParaRPr lang="en-US" dirty="0"/>
          </a:p>
          <a:p>
            <a:pPr lvl="1" fontAlgn="base"/>
            <a:endParaRPr lang="en-US" dirty="0"/>
          </a:p>
          <a:p>
            <a:pPr lvl="1" fontAlgn="base"/>
            <a:endParaRPr lang="en-US" dirty="0"/>
          </a:p>
        </p:txBody>
      </p:sp>
    </p:spTree>
    <p:extLst>
      <p:ext uri="{BB962C8B-B14F-4D97-AF65-F5344CB8AC3E}">
        <p14:creationId xmlns:p14="http://schemas.microsoft.com/office/powerpoint/2010/main" val="1233750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B75AC-B762-40C0-81A6-0C056DD71431}"/>
              </a:ext>
            </a:extLst>
          </p:cNvPr>
          <p:cNvSpPr>
            <a:spLocks noGrp="1"/>
          </p:cNvSpPr>
          <p:nvPr>
            <p:ph type="title"/>
          </p:nvPr>
        </p:nvSpPr>
        <p:spPr>
          <a:xfrm>
            <a:off x="838200" y="1"/>
            <a:ext cx="10515600" cy="779317"/>
          </a:xfrm>
        </p:spPr>
        <p:txBody>
          <a:bodyPr anchor="ctr">
            <a:normAutofit/>
          </a:bodyPr>
          <a:lstStyle/>
          <a:p>
            <a:r>
              <a:rPr lang="en-US"/>
              <a:t>COURSE GOALS</a:t>
            </a:r>
          </a:p>
        </p:txBody>
      </p:sp>
      <p:sp>
        <p:nvSpPr>
          <p:cNvPr id="3" name="Content Placeholder 2">
            <a:extLst>
              <a:ext uri="{FF2B5EF4-FFF2-40B4-BE49-F238E27FC236}">
                <a16:creationId xmlns:a16="http://schemas.microsoft.com/office/drawing/2014/main" id="{B5A914D0-FF99-462D-9A3F-CA7FFABE22A0}"/>
              </a:ext>
            </a:extLst>
          </p:cNvPr>
          <p:cNvSpPr>
            <a:spLocks noGrp="1"/>
          </p:cNvSpPr>
          <p:nvPr>
            <p:ph idx="1"/>
          </p:nvPr>
        </p:nvSpPr>
        <p:spPr>
          <a:xfrm>
            <a:off x="410966" y="1825625"/>
            <a:ext cx="11188558" cy="3806248"/>
          </a:xfrm>
        </p:spPr>
        <p:txBody>
          <a:bodyPr>
            <a:normAutofit/>
          </a:bodyPr>
          <a:lstStyle/>
          <a:p>
            <a:pPr marL="0" indent="0">
              <a:buNone/>
            </a:pPr>
            <a:endParaRPr lang="en-US" dirty="0"/>
          </a:p>
          <a:p>
            <a:pPr marL="0" indent="0">
              <a:buNone/>
            </a:pPr>
            <a:r>
              <a:rPr lang="en-US" dirty="0"/>
              <a:t>Develop an understanding of Algebra,&amp; Statistical  Analytical concepts.</a:t>
            </a:r>
          </a:p>
          <a:p>
            <a:pPr marL="0" indent="0">
              <a:buNone/>
            </a:pPr>
            <a:endParaRPr lang="en-US" dirty="0"/>
          </a:p>
          <a:p>
            <a:pPr marL="0" indent="0">
              <a:buNone/>
            </a:pPr>
            <a:r>
              <a:rPr lang="en-US" dirty="0"/>
              <a:t>Demonstrate that understanding by solving practical problems using Excel.</a:t>
            </a:r>
          </a:p>
        </p:txBody>
      </p:sp>
    </p:spTree>
    <p:extLst>
      <p:ext uri="{BB962C8B-B14F-4D97-AF65-F5344CB8AC3E}">
        <p14:creationId xmlns:p14="http://schemas.microsoft.com/office/powerpoint/2010/main" val="35704379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7638A-CBDB-48FE-8607-F4B8B48B212D}"/>
              </a:ext>
            </a:extLst>
          </p:cNvPr>
          <p:cNvSpPr>
            <a:spLocks noGrp="1"/>
          </p:cNvSpPr>
          <p:nvPr>
            <p:ph type="title"/>
          </p:nvPr>
        </p:nvSpPr>
        <p:spPr>
          <a:xfrm>
            <a:off x="838200" y="1"/>
            <a:ext cx="10515600" cy="779317"/>
          </a:xfrm>
        </p:spPr>
        <p:txBody>
          <a:bodyPr anchor="ctr">
            <a:normAutofit/>
          </a:bodyPr>
          <a:lstStyle/>
          <a:p>
            <a:r>
              <a:rPr lang="en-US" dirty="0"/>
              <a:t>CORRELATION SCENARIOS </a:t>
            </a:r>
          </a:p>
        </p:txBody>
      </p:sp>
      <p:sp>
        <p:nvSpPr>
          <p:cNvPr id="3" name="Content Placeholder 2">
            <a:extLst>
              <a:ext uri="{FF2B5EF4-FFF2-40B4-BE49-F238E27FC236}">
                <a16:creationId xmlns:a16="http://schemas.microsoft.com/office/drawing/2014/main" id="{D84443B7-C003-4180-B559-1BC3AB9730F9}"/>
              </a:ext>
            </a:extLst>
          </p:cNvPr>
          <p:cNvSpPr>
            <a:spLocks noGrp="1"/>
          </p:cNvSpPr>
          <p:nvPr>
            <p:ph idx="1"/>
          </p:nvPr>
        </p:nvSpPr>
        <p:spPr>
          <a:xfrm>
            <a:off x="142875" y="704850"/>
            <a:ext cx="11906250" cy="5276598"/>
          </a:xfrm>
        </p:spPr>
        <p:txBody>
          <a:bodyPr>
            <a:normAutofit/>
          </a:bodyPr>
          <a:lstStyle/>
          <a:p>
            <a:pPr marL="0" indent="0" fontAlgn="base">
              <a:buNone/>
            </a:pPr>
            <a:endParaRPr lang="en-US" dirty="0"/>
          </a:p>
          <a:p>
            <a:pPr lvl="1" fontAlgn="base"/>
            <a:endParaRPr lang="en-US" dirty="0"/>
          </a:p>
          <a:p>
            <a:pPr lvl="1" fontAlgn="base"/>
            <a:endParaRPr lang="en-US" dirty="0"/>
          </a:p>
          <a:p>
            <a:pPr lvl="1" fontAlgn="base"/>
            <a:endParaRPr lang="en-US" dirty="0"/>
          </a:p>
          <a:p>
            <a:pPr lvl="1" fontAlgn="base"/>
            <a:endParaRPr lang="en-US" dirty="0"/>
          </a:p>
          <a:p>
            <a:pPr lvl="1" fontAlgn="base"/>
            <a:endParaRPr lang="en-US" dirty="0"/>
          </a:p>
          <a:p>
            <a:pPr lvl="1" fontAlgn="base"/>
            <a:endParaRPr lang="en-US" dirty="0"/>
          </a:p>
          <a:p>
            <a:pPr lvl="1" fontAlgn="base"/>
            <a:endParaRPr lang="en-US" dirty="0"/>
          </a:p>
          <a:p>
            <a:pPr lvl="1" fontAlgn="base"/>
            <a:endParaRPr lang="en-US" dirty="0"/>
          </a:p>
          <a:p>
            <a:pPr lvl="1" fontAlgn="base"/>
            <a:endParaRPr lang="en-US" dirty="0"/>
          </a:p>
        </p:txBody>
      </p:sp>
      <p:sp>
        <p:nvSpPr>
          <p:cNvPr id="10" name="TextBox 9">
            <a:extLst>
              <a:ext uri="{FF2B5EF4-FFF2-40B4-BE49-F238E27FC236}">
                <a16:creationId xmlns:a16="http://schemas.microsoft.com/office/drawing/2014/main" id="{DE4844F7-765E-39D4-6264-8C30471B7E4B}"/>
              </a:ext>
            </a:extLst>
          </p:cNvPr>
          <p:cNvSpPr txBox="1"/>
          <p:nvPr/>
        </p:nvSpPr>
        <p:spPr>
          <a:xfrm>
            <a:off x="142875" y="1069219"/>
            <a:ext cx="2940049" cy="2308324"/>
          </a:xfrm>
          <a:prstGeom prst="rect">
            <a:avLst/>
          </a:prstGeom>
          <a:noFill/>
          <a:ln>
            <a:solidFill>
              <a:schemeClr val="tx1"/>
            </a:solidFill>
            <a:prstDash val="dash"/>
          </a:ln>
        </p:spPr>
        <p:txBody>
          <a:bodyPr wrap="square" rtlCol="0">
            <a:spAutoFit/>
          </a:bodyPr>
          <a:lstStyle/>
          <a:p>
            <a:r>
              <a:rPr lang="en-US" dirty="0"/>
              <a:t>r = +1     r-square =1.0</a:t>
            </a:r>
          </a:p>
          <a:p>
            <a:endParaRPr lang="en-US" dirty="0"/>
          </a:p>
          <a:p>
            <a:r>
              <a:rPr lang="en-US" dirty="0"/>
              <a:t>Exact positive relationship between x (horizontal axis) and  y (vertical axis). </a:t>
            </a:r>
          </a:p>
          <a:p>
            <a:endParaRPr lang="en-US" dirty="0"/>
          </a:p>
          <a:p>
            <a:r>
              <a:rPr lang="en-US" dirty="0"/>
              <a:t>All the variation in y is due to the variation in x.</a:t>
            </a:r>
          </a:p>
        </p:txBody>
      </p:sp>
      <p:sp>
        <p:nvSpPr>
          <p:cNvPr id="11" name="TextBox 10">
            <a:extLst>
              <a:ext uri="{FF2B5EF4-FFF2-40B4-BE49-F238E27FC236}">
                <a16:creationId xmlns:a16="http://schemas.microsoft.com/office/drawing/2014/main" id="{378C3967-A238-F87A-1042-84F805BB4085}"/>
              </a:ext>
            </a:extLst>
          </p:cNvPr>
          <p:cNvSpPr txBox="1"/>
          <p:nvPr/>
        </p:nvSpPr>
        <p:spPr>
          <a:xfrm>
            <a:off x="9241407" y="1069219"/>
            <a:ext cx="2729875" cy="2308324"/>
          </a:xfrm>
          <a:prstGeom prst="rect">
            <a:avLst/>
          </a:prstGeom>
          <a:noFill/>
          <a:ln>
            <a:solidFill>
              <a:schemeClr val="tx1"/>
            </a:solidFill>
            <a:prstDash val="dash"/>
          </a:ln>
        </p:spPr>
        <p:txBody>
          <a:bodyPr wrap="square" rtlCol="0">
            <a:spAutoFit/>
          </a:bodyPr>
          <a:lstStyle/>
          <a:p>
            <a:r>
              <a:rPr lang="en-US" dirty="0"/>
              <a:t>r = -1    r-square = 1.0</a:t>
            </a:r>
          </a:p>
          <a:p>
            <a:endParaRPr lang="en-US" dirty="0"/>
          </a:p>
          <a:p>
            <a:r>
              <a:rPr lang="en-US" dirty="0"/>
              <a:t>Exact inverse  relationship between x (horizontal axis) and  y (vertical axis). </a:t>
            </a:r>
          </a:p>
          <a:p>
            <a:endParaRPr lang="en-US" dirty="0"/>
          </a:p>
          <a:p>
            <a:r>
              <a:rPr lang="en-US" dirty="0"/>
              <a:t>All the variation in y is due to the variation in x.</a:t>
            </a:r>
          </a:p>
        </p:txBody>
      </p:sp>
      <p:sp>
        <p:nvSpPr>
          <p:cNvPr id="12" name="TextBox 11">
            <a:extLst>
              <a:ext uri="{FF2B5EF4-FFF2-40B4-BE49-F238E27FC236}">
                <a16:creationId xmlns:a16="http://schemas.microsoft.com/office/drawing/2014/main" id="{FEE2A9B2-C923-58DC-BE74-32284C0A616A}"/>
              </a:ext>
            </a:extLst>
          </p:cNvPr>
          <p:cNvSpPr txBox="1"/>
          <p:nvPr/>
        </p:nvSpPr>
        <p:spPr>
          <a:xfrm>
            <a:off x="142875" y="3562251"/>
            <a:ext cx="2940049" cy="2308324"/>
          </a:xfrm>
          <a:prstGeom prst="rect">
            <a:avLst/>
          </a:prstGeom>
          <a:noFill/>
          <a:ln>
            <a:solidFill>
              <a:schemeClr val="tx1"/>
            </a:solidFill>
            <a:prstDash val="dash"/>
          </a:ln>
        </p:spPr>
        <p:txBody>
          <a:bodyPr wrap="square" rtlCol="0">
            <a:spAutoFit/>
          </a:bodyPr>
          <a:lstStyle/>
          <a:p>
            <a:r>
              <a:rPr lang="en-US" dirty="0"/>
              <a:t>r = 0.7    r-square = 0.5</a:t>
            </a:r>
          </a:p>
          <a:p>
            <a:endParaRPr lang="en-US" dirty="0"/>
          </a:p>
          <a:p>
            <a:r>
              <a:rPr lang="en-US" dirty="0"/>
              <a:t>Positive relationship between x (horizontal axis) and  y (vertical axis). </a:t>
            </a:r>
          </a:p>
          <a:p>
            <a:endParaRPr lang="en-US" dirty="0"/>
          </a:p>
          <a:p>
            <a:r>
              <a:rPr lang="en-US" dirty="0"/>
              <a:t>50%  of the variation in y is due to the variation in x.</a:t>
            </a:r>
          </a:p>
        </p:txBody>
      </p:sp>
      <p:sp>
        <p:nvSpPr>
          <p:cNvPr id="13" name="TextBox 12">
            <a:extLst>
              <a:ext uri="{FF2B5EF4-FFF2-40B4-BE49-F238E27FC236}">
                <a16:creationId xmlns:a16="http://schemas.microsoft.com/office/drawing/2014/main" id="{A47568E6-4B49-9346-BA72-92B8CC299D1C}"/>
              </a:ext>
            </a:extLst>
          </p:cNvPr>
          <p:cNvSpPr txBox="1"/>
          <p:nvPr/>
        </p:nvSpPr>
        <p:spPr>
          <a:xfrm>
            <a:off x="9241407" y="3741912"/>
            <a:ext cx="2543176" cy="1477328"/>
          </a:xfrm>
          <a:prstGeom prst="rect">
            <a:avLst/>
          </a:prstGeom>
          <a:noFill/>
          <a:ln>
            <a:solidFill>
              <a:schemeClr val="tx1"/>
            </a:solidFill>
            <a:prstDash val="dash"/>
          </a:ln>
        </p:spPr>
        <p:txBody>
          <a:bodyPr wrap="square" rtlCol="0">
            <a:spAutoFit/>
          </a:bodyPr>
          <a:lstStyle/>
          <a:p>
            <a:r>
              <a:rPr lang="en-US" dirty="0"/>
              <a:t>R = 0.0     r-square =0.0</a:t>
            </a:r>
          </a:p>
          <a:p>
            <a:endParaRPr lang="en-US" dirty="0"/>
          </a:p>
          <a:p>
            <a:r>
              <a:rPr lang="en-US" dirty="0"/>
              <a:t>No linear relationship  </a:t>
            </a:r>
          </a:p>
          <a:p>
            <a:endParaRPr lang="en-US" dirty="0"/>
          </a:p>
          <a:p>
            <a:r>
              <a:rPr lang="en-US" dirty="0"/>
              <a:t>      </a:t>
            </a:r>
          </a:p>
        </p:txBody>
      </p:sp>
      <p:pic>
        <p:nvPicPr>
          <p:cNvPr id="4" name="Picture 3">
            <a:extLst>
              <a:ext uri="{FF2B5EF4-FFF2-40B4-BE49-F238E27FC236}">
                <a16:creationId xmlns:a16="http://schemas.microsoft.com/office/drawing/2014/main" id="{E2AC75B6-15CB-65F5-3A98-B491FA0F0EF7}"/>
              </a:ext>
            </a:extLst>
          </p:cNvPr>
          <p:cNvPicPr>
            <a:picLocks noChangeAspect="1"/>
          </p:cNvPicPr>
          <p:nvPr/>
        </p:nvPicPr>
        <p:blipFill>
          <a:blip r:embed="rId3"/>
          <a:stretch>
            <a:fillRect/>
          </a:stretch>
        </p:blipFill>
        <p:spPr>
          <a:xfrm>
            <a:off x="3082925" y="987425"/>
            <a:ext cx="6026150" cy="4883150"/>
          </a:xfrm>
          <a:prstGeom prst="rect">
            <a:avLst/>
          </a:prstGeom>
        </p:spPr>
      </p:pic>
    </p:spTree>
    <p:extLst>
      <p:ext uri="{BB962C8B-B14F-4D97-AF65-F5344CB8AC3E}">
        <p14:creationId xmlns:p14="http://schemas.microsoft.com/office/powerpoint/2010/main" val="42077661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7638A-CBDB-48FE-8607-F4B8B48B212D}"/>
              </a:ext>
            </a:extLst>
          </p:cNvPr>
          <p:cNvSpPr>
            <a:spLocks noGrp="1"/>
          </p:cNvSpPr>
          <p:nvPr>
            <p:ph type="title"/>
          </p:nvPr>
        </p:nvSpPr>
        <p:spPr>
          <a:xfrm>
            <a:off x="838200" y="1"/>
            <a:ext cx="10515600" cy="779317"/>
          </a:xfrm>
        </p:spPr>
        <p:txBody>
          <a:bodyPr anchor="ctr">
            <a:normAutofit/>
          </a:bodyPr>
          <a:lstStyle/>
          <a:p>
            <a:r>
              <a:rPr lang="en-US" dirty="0"/>
              <a:t>NONLINEAR CORRELATION SCENARIOS </a:t>
            </a:r>
          </a:p>
        </p:txBody>
      </p:sp>
      <p:sp>
        <p:nvSpPr>
          <p:cNvPr id="3" name="Content Placeholder 2">
            <a:extLst>
              <a:ext uri="{FF2B5EF4-FFF2-40B4-BE49-F238E27FC236}">
                <a16:creationId xmlns:a16="http://schemas.microsoft.com/office/drawing/2014/main" id="{D84443B7-C003-4180-B559-1BC3AB9730F9}"/>
              </a:ext>
            </a:extLst>
          </p:cNvPr>
          <p:cNvSpPr>
            <a:spLocks noGrp="1"/>
          </p:cNvSpPr>
          <p:nvPr>
            <p:ph idx="1"/>
          </p:nvPr>
        </p:nvSpPr>
        <p:spPr>
          <a:xfrm>
            <a:off x="142875" y="704850"/>
            <a:ext cx="11906250" cy="5276598"/>
          </a:xfrm>
        </p:spPr>
        <p:txBody>
          <a:bodyPr>
            <a:normAutofit/>
          </a:bodyPr>
          <a:lstStyle/>
          <a:p>
            <a:pPr marL="0" indent="0" fontAlgn="base">
              <a:buNone/>
            </a:pPr>
            <a:endParaRPr lang="en-US" dirty="0"/>
          </a:p>
          <a:p>
            <a:pPr lvl="1" fontAlgn="base"/>
            <a:endParaRPr lang="en-US" dirty="0"/>
          </a:p>
          <a:p>
            <a:pPr lvl="1" fontAlgn="base"/>
            <a:endParaRPr lang="en-US" dirty="0"/>
          </a:p>
          <a:p>
            <a:pPr lvl="1" fontAlgn="base"/>
            <a:endParaRPr lang="en-US" dirty="0"/>
          </a:p>
          <a:p>
            <a:pPr lvl="1" fontAlgn="base"/>
            <a:endParaRPr lang="en-US" dirty="0"/>
          </a:p>
          <a:p>
            <a:pPr lvl="1" fontAlgn="base"/>
            <a:endParaRPr lang="en-US" dirty="0"/>
          </a:p>
          <a:p>
            <a:pPr lvl="1" fontAlgn="base"/>
            <a:endParaRPr lang="en-US" dirty="0"/>
          </a:p>
          <a:p>
            <a:pPr lvl="1" fontAlgn="base"/>
            <a:endParaRPr lang="en-US" dirty="0"/>
          </a:p>
          <a:p>
            <a:pPr lvl="1" fontAlgn="base"/>
            <a:endParaRPr lang="en-US" dirty="0"/>
          </a:p>
          <a:p>
            <a:pPr lvl="1" fontAlgn="base"/>
            <a:endParaRPr lang="en-US" dirty="0"/>
          </a:p>
        </p:txBody>
      </p:sp>
      <p:pic>
        <p:nvPicPr>
          <p:cNvPr id="4" name="Picture 3">
            <a:extLst>
              <a:ext uri="{FF2B5EF4-FFF2-40B4-BE49-F238E27FC236}">
                <a16:creationId xmlns:a16="http://schemas.microsoft.com/office/drawing/2014/main" id="{7D4A9854-54C7-6AD7-731B-487637548E96}"/>
              </a:ext>
            </a:extLst>
          </p:cNvPr>
          <p:cNvPicPr>
            <a:picLocks noChangeAspect="1"/>
          </p:cNvPicPr>
          <p:nvPr/>
        </p:nvPicPr>
        <p:blipFill>
          <a:blip r:embed="rId3"/>
          <a:stretch>
            <a:fillRect/>
          </a:stretch>
        </p:blipFill>
        <p:spPr>
          <a:xfrm>
            <a:off x="1890445" y="1271413"/>
            <a:ext cx="4952143" cy="3870518"/>
          </a:xfrm>
          <a:prstGeom prst="rect">
            <a:avLst/>
          </a:prstGeom>
        </p:spPr>
      </p:pic>
      <p:sp>
        <p:nvSpPr>
          <p:cNvPr id="5" name="TextBox 4">
            <a:extLst>
              <a:ext uri="{FF2B5EF4-FFF2-40B4-BE49-F238E27FC236}">
                <a16:creationId xmlns:a16="http://schemas.microsoft.com/office/drawing/2014/main" id="{7D229866-541F-E1ED-0B1E-824CC2F20EE8}"/>
              </a:ext>
            </a:extLst>
          </p:cNvPr>
          <p:cNvSpPr txBox="1"/>
          <p:nvPr/>
        </p:nvSpPr>
        <p:spPr>
          <a:xfrm>
            <a:off x="7698820" y="1929399"/>
            <a:ext cx="3818509" cy="3170099"/>
          </a:xfrm>
          <a:prstGeom prst="rect">
            <a:avLst/>
          </a:prstGeom>
          <a:noFill/>
        </p:spPr>
        <p:txBody>
          <a:bodyPr wrap="square" rtlCol="0">
            <a:spAutoFit/>
          </a:bodyPr>
          <a:lstStyle/>
          <a:p>
            <a:r>
              <a:rPr lang="en-US" sz="2000" dirty="0"/>
              <a:t>Just because r=0 &amp; r-square = 0 does not mean there is no relationship between x and y. </a:t>
            </a:r>
          </a:p>
          <a:p>
            <a:endParaRPr lang="en-US" sz="2000" dirty="0"/>
          </a:p>
          <a:p>
            <a:r>
              <a:rPr lang="en-US" sz="2000" dirty="0"/>
              <a:t>There is </a:t>
            </a:r>
            <a:r>
              <a:rPr lang="en-US" sz="2000" b="1" dirty="0"/>
              <a:t>no Linear relationship </a:t>
            </a:r>
            <a:r>
              <a:rPr lang="en-US" sz="2000" dirty="0"/>
              <a:t>because the orange line has slope, r, and r-square =0.</a:t>
            </a:r>
          </a:p>
          <a:p>
            <a:endParaRPr lang="en-US" sz="2000" dirty="0"/>
          </a:p>
          <a:p>
            <a:r>
              <a:rPr lang="en-US" sz="2000" dirty="0"/>
              <a:t>But there is a </a:t>
            </a:r>
            <a:r>
              <a:rPr lang="en-US" sz="2000" b="1" dirty="0"/>
              <a:t>perfect non-Linear relationship</a:t>
            </a:r>
            <a:r>
              <a:rPr lang="en-US" sz="2000" dirty="0"/>
              <a:t> on the parabola.</a:t>
            </a:r>
          </a:p>
        </p:txBody>
      </p:sp>
    </p:spTree>
    <p:extLst>
      <p:ext uri="{BB962C8B-B14F-4D97-AF65-F5344CB8AC3E}">
        <p14:creationId xmlns:p14="http://schemas.microsoft.com/office/powerpoint/2010/main" val="42595982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7638A-CBDB-48FE-8607-F4B8B48B212D}"/>
              </a:ext>
            </a:extLst>
          </p:cNvPr>
          <p:cNvSpPr>
            <a:spLocks noGrp="1"/>
          </p:cNvSpPr>
          <p:nvPr>
            <p:ph type="title"/>
          </p:nvPr>
        </p:nvSpPr>
        <p:spPr>
          <a:xfrm>
            <a:off x="838200" y="1"/>
            <a:ext cx="10515600" cy="779317"/>
          </a:xfrm>
        </p:spPr>
        <p:txBody>
          <a:bodyPr anchor="ctr">
            <a:normAutofit/>
          </a:bodyPr>
          <a:lstStyle/>
          <a:p>
            <a:r>
              <a:rPr lang="en-US"/>
              <a:t>CORRELATION VS. CAUSATION</a:t>
            </a:r>
          </a:p>
        </p:txBody>
      </p:sp>
      <p:sp>
        <p:nvSpPr>
          <p:cNvPr id="3" name="Content Placeholder 2">
            <a:extLst>
              <a:ext uri="{FF2B5EF4-FFF2-40B4-BE49-F238E27FC236}">
                <a16:creationId xmlns:a16="http://schemas.microsoft.com/office/drawing/2014/main" id="{D84443B7-C003-4180-B559-1BC3AB9730F9}"/>
              </a:ext>
            </a:extLst>
          </p:cNvPr>
          <p:cNvSpPr>
            <a:spLocks noGrp="1"/>
          </p:cNvSpPr>
          <p:nvPr>
            <p:ph idx="1"/>
          </p:nvPr>
        </p:nvSpPr>
        <p:spPr>
          <a:xfrm>
            <a:off x="241300" y="1207100"/>
            <a:ext cx="11645900" cy="4525880"/>
          </a:xfrm>
        </p:spPr>
        <p:txBody>
          <a:bodyPr>
            <a:normAutofit/>
          </a:bodyPr>
          <a:lstStyle/>
          <a:p>
            <a:pPr marL="0" indent="0" fontAlgn="base">
              <a:buNone/>
            </a:pPr>
            <a:r>
              <a:rPr lang="en-US" dirty="0"/>
              <a:t>      There may be a </a:t>
            </a:r>
            <a:r>
              <a:rPr lang="en-US" b="1" dirty="0"/>
              <a:t>correlation</a:t>
            </a:r>
            <a:r>
              <a:rPr lang="en-US" dirty="0"/>
              <a:t> between two variables, but </a:t>
            </a:r>
            <a:r>
              <a:rPr lang="en-US" b="1" dirty="0">
                <a:solidFill>
                  <a:srgbClr val="FF0000"/>
                </a:solidFill>
              </a:rPr>
              <a:t>that does not</a:t>
            </a:r>
            <a:r>
              <a:rPr lang="en-US" dirty="0"/>
              <a:t>  </a:t>
            </a:r>
          </a:p>
          <a:p>
            <a:pPr marL="0" indent="0" fontAlgn="base">
              <a:buNone/>
            </a:pPr>
            <a:r>
              <a:rPr lang="en-US" dirty="0"/>
              <a:t>                         necessarily mean that one </a:t>
            </a:r>
            <a:r>
              <a:rPr lang="en-US" b="1" dirty="0"/>
              <a:t>causes the other</a:t>
            </a:r>
            <a:r>
              <a:rPr lang="en-US" dirty="0"/>
              <a:t>.</a:t>
            </a:r>
          </a:p>
          <a:p>
            <a:pPr marL="0" indent="0" fontAlgn="base">
              <a:buNone/>
            </a:pPr>
            <a:endParaRPr lang="en-US" dirty="0"/>
          </a:p>
          <a:p>
            <a:pPr marL="0" indent="0" fontAlgn="base">
              <a:buNone/>
            </a:pPr>
            <a:r>
              <a:rPr lang="en-US" sz="2000" u="sng" dirty="0"/>
              <a:t>Example 1</a:t>
            </a:r>
            <a:r>
              <a:rPr lang="en-US" sz="2000" dirty="0"/>
              <a:t>: High correlation, no causation: </a:t>
            </a:r>
          </a:p>
          <a:p>
            <a:pPr marL="0" indent="0" fontAlgn="base">
              <a:buNone/>
            </a:pPr>
            <a:r>
              <a:rPr lang="en-US" sz="2000" dirty="0"/>
              <a:t>Ice Cream sales and baseball homeruns.   </a:t>
            </a:r>
          </a:p>
          <a:p>
            <a:pPr marL="0" indent="0" fontAlgn="base">
              <a:buNone/>
            </a:pPr>
            <a:r>
              <a:rPr lang="en-US" sz="2000" dirty="0"/>
              <a:t>	</a:t>
            </a:r>
            <a:endParaRPr lang="en-US" sz="2000" dirty="0">
              <a:solidFill>
                <a:srgbClr val="E7E6E6">
                  <a:lumMod val="25000"/>
                </a:srgbClr>
              </a:solidFill>
            </a:endParaRPr>
          </a:p>
          <a:p>
            <a:pPr marL="0" indent="0" fontAlgn="base">
              <a:buNone/>
            </a:pPr>
            <a:r>
              <a:rPr lang="en-US" sz="2000" u="sng" dirty="0"/>
              <a:t>Example 2</a:t>
            </a:r>
            <a:r>
              <a:rPr lang="en-US" sz="2000" dirty="0"/>
              <a:t>: High correlation with causation. </a:t>
            </a:r>
          </a:p>
          <a:p>
            <a:pPr marL="0" indent="0" fontAlgn="base">
              <a:buNone/>
            </a:pPr>
            <a:r>
              <a:rPr lang="en-US" sz="2000" dirty="0"/>
              <a:t>Weight gain in a rat and amount of food eaten. </a:t>
            </a:r>
          </a:p>
          <a:p>
            <a:pPr marL="457200" marR="0" lvl="1" indent="0" algn="l" defTabSz="914400" rtl="0" eaLnBrk="1" fontAlgn="base" latinLnBrk="0" hangingPunct="1">
              <a:lnSpc>
                <a:spcPct val="90000"/>
              </a:lnSpc>
              <a:spcBef>
                <a:spcPts val="500"/>
              </a:spcBef>
              <a:spcAft>
                <a:spcPts val="0"/>
              </a:spcAft>
              <a:buClr>
                <a:srgbClr val="0EA3B3"/>
              </a:buClr>
              <a:buSzTx/>
              <a:buFont typeface="Arial" panose="020B0604020202020204" pitchFamily="34" charset="0"/>
              <a:buNone/>
              <a:tabLst/>
              <a:defRPr/>
            </a:pPr>
            <a:r>
              <a:rPr kumimoji="0" lang="en-US" sz="2000" b="0" i="0" u="none" strike="noStrike" kern="1200" cap="none" spc="0" normalizeH="0" baseline="0" noProof="0" dirty="0">
                <a:ln>
                  <a:noFill/>
                </a:ln>
                <a:solidFill>
                  <a:srgbClr val="E7E6E6">
                    <a:lumMod val="25000"/>
                  </a:srgbClr>
                </a:solidFill>
                <a:effectLst/>
                <a:uLnTx/>
                <a:uFillTx/>
                <a:latin typeface="Arial" panose="020B0604020202020204" pitchFamily="34" charset="0"/>
                <a:ea typeface="+mn-ea"/>
                <a:cs typeface="Arial" panose="020B0604020202020204" pitchFamily="34" charset="0"/>
              </a:rPr>
              <a:t>	</a:t>
            </a:r>
            <a:endParaRPr lang="en-US" dirty="0">
              <a:solidFill>
                <a:srgbClr val="E7E6E6">
                  <a:lumMod val="25000"/>
                </a:srgbClr>
              </a:solidFill>
            </a:endParaRPr>
          </a:p>
          <a:p>
            <a:pPr marL="0" indent="0" algn="ctr" fontAlgn="base">
              <a:spcBef>
                <a:spcPts val="500"/>
              </a:spcBef>
              <a:buClr>
                <a:srgbClr val="0EA3B3"/>
              </a:buClr>
              <a:buNone/>
              <a:defRPr/>
            </a:pPr>
            <a:r>
              <a:rPr lang="en-US" sz="2000" dirty="0">
                <a:solidFill>
                  <a:srgbClr val="E7E6E6">
                    <a:lumMod val="25000"/>
                  </a:srgbClr>
                </a:solidFill>
              </a:rPr>
              <a:t>PGR charges lower premiums to drivers with high credit scores. This is correlation, but the argument is that people who are responsible with financial decisions are generally more responsible drivers. </a:t>
            </a:r>
          </a:p>
          <a:p>
            <a:pPr marL="457200" marR="0" lvl="1" indent="0" algn="ctr" defTabSz="914400" rtl="0" eaLnBrk="1" fontAlgn="base" latinLnBrk="0" hangingPunct="1">
              <a:lnSpc>
                <a:spcPct val="90000"/>
              </a:lnSpc>
              <a:spcBef>
                <a:spcPts val="500"/>
              </a:spcBef>
              <a:spcAft>
                <a:spcPts val="0"/>
              </a:spcAft>
              <a:buClr>
                <a:srgbClr val="0EA3B3"/>
              </a:buClr>
              <a:buSzTx/>
              <a:buFont typeface="Arial" panose="020B0604020202020204" pitchFamily="34" charset="0"/>
              <a:buNone/>
              <a:tabLst/>
              <a:defRPr/>
            </a:pPr>
            <a:endParaRPr lang="en-US" sz="2400" dirty="0"/>
          </a:p>
        </p:txBody>
      </p:sp>
    </p:spTree>
    <p:extLst>
      <p:ext uri="{BB962C8B-B14F-4D97-AF65-F5344CB8AC3E}">
        <p14:creationId xmlns:p14="http://schemas.microsoft.com/office/powerpoint/2010/main" val="30021584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AF8B1-05F8-4EFE-852C-C23861276060}"/>
              </a:ext>
            </a:extLst>
          </p:cNvPr>
          <p:cNvSpPr>
            <a:spLocks noGrp="1"/>
          </p:cNvSpPr>
          <p:nvPr>
            <p:ph type="title"/>
          </p:nvPr>
        </p:nvSpPr>
        <p:spPr/>
        <p:txBody>
          <a:bodyPr/>
          <a:lstStyle/>
          <a:p>
            <a:r>
              <a:rPr lang="en-US"/>
              <a:t>CORRELATION VS. CAUSATION – KHAN</a:t>
            </a:r>
          </a:p>
        </p:txBody>
      </p:sp>
      <p:sp>
        <p:nvSpPr>
          <p:cNvPr id="3" name="Content Placeholder 2">
            <a:extLst>
              <a:ext uri="{FF2B5EF4-FFF2-40B4-BE49-F238E27FC236}">
                <a16:creationId xmlns:a16="http://schemas.microsoft.com/office/drawing/2014/main" id="{63D0E5D0-FD07-4412-8C7A-DEA17EE55BE3}"/>
              </a:ext>
            </a:extLst>
          </p:cNvPr>
          <p:cNvSpPr>
            <a:spLocks noGrp="1"/>
          </p:cNvSpPr>
          <p:nvPr>
            <p:ph idx="1"/>
          </p:nvPr>
        </p:nvSpPr>
        <p:spPr>
          <a:xfrm>
            <a:off x="694361" y="1219450"/>
            <a:ext cx="10515600" cy="3806248"/>
          </a:xfrm>
        </p:spPr>
        <p:txBody>
          <a:bodyPr anchor="ctr">
            <a:normAutofit/>
          </a:bodyPr>
          <a:lstStyle/>
          <a:p>
            <a:pPr marL="0" indent="0" algn="ctr" fontAlgn="base">
              <a:buNone/>
            </a:pPr>
            <a:r>
              <a:rPr lang="en-US" dirty="0"/>
              <a:t>Khan Academy</a:t>
            </a:r>
          </a:p>
          <a:p>
            <a:pPr marL="0" indent="0" algn="ctr" fontAlgn="base">
              <a:buNone/>
            </a:pPr>
            <a:endParaRPr lang="en-US" dirty="0"/>
          </a:p>
          <a:p>
            <a:pPr marL="0" indent="0" algn="ctr" fontAlgn="base">
              <a:buNone/>
            </a:pPr>
            <a:r>
              <a:rPr lang="en-US" u="sng" dirty="0">
                <a:hlinkClick r:id="rId3"/>
              </a:rPr>
              <a:t>Correlation</a:t>
            </a:r>
            <a:endParaRPr lang="en-US" dirty="0">
              <a:latin typeface="Arial"/>
              <a:cs typeface="Arial"/>
            </a:endParaRPr>
          </a:p>
          <a:p>
            <a:pPr marL="0" indent="0" algn="ctr" fontAlgn="base">
              <a:buNone/>
            </a:pPr>
            <a:endParaRPr lang="en-US" dirty="0"/>
          </a:p>
          <a:p>
            <a:pPr marL="0" indent="0" algn="ctr" fontAlgn="base">
              <a:buNone/>
            </a:pPr>
            <a:r>
              <a:rPr lang="en-US" u="sng" dirty="0">
                <a:hlinkClick r:id="rId4"/>
              </a:rPr>
              <a:t>Correlation &amp; Causation</a:t>
            </a:r>
            <a:endParaRPr lang="en-US" dirty="0"/>
          </a:p>
          <a:p>
            <a:pPr marL="0" indent="0" algn="ctr" fontAlgn="base">
              <a:buNone/>
            </a:pPr>
            <a:endParaRPr lang="en-US" dirty="0">
              <a:latin typeface="Arial"/>
              <a:cs typeface="Arial"/>
            </a:endParaRPr>
          </a:p>
          <a:p>
            <a:pPr marL="0" indent="0" algn="ctr" fontAlgn="base">
              <a:buNone/>
            </a:pPr>
            <a:endParaRPr lang="en-US" u="sng" dirty="0">
              <a:hlinkClick r:id="rId5"/>
            </a:endParaRPr>
          </a:p>
        </p:txBody>
      </p:sp>
    </p:spTree>
    <p:extLst>
      <p:ext uri="{BB962C8B-B14F-4D97-AF65-F5344CB8AC3E}">
        <p14:creationId xmlns:p14="http://schemas.microsoft.com/office/powerpoint/2010/main" val="18966823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B0DEC-03B9-4400-9D56-26333C5377F6}"/>
              </a:ext>
            </a:extLst>
          </p:cNvPr>
          <p:cNvSpPr>
            <a:spLocks noGrp="1"/>
          </p:cNvSpPr>
          <p:nvPr>
            <p:ph type="title"/>
          </p:nvPr>
        </p:nvSpPr>
        <p:spPr>
          <a:xfrm>
            <a:off x="0" y="1"/>
            <a:ext cx="12000216" cy="779317"/>
          </a:xfrm>
        </p:spPr>
        <p:txBody>
          <a:bodyPr>
            <a:normAutofit/>
          </a:bodyPr>
          <a:lstStyle/>
          <a:p>
            <a:r>
              <a:rPr lang="en-US" dirty="0"/>
              <a:t>EXCEL EXERCISES</a:t>
            </a:r>
          </a:p>
        </p:txBody>
      </p:sp>
      <p:sp>
        <p:nvSpPr>
          <p:cNvPr id="3" name="Content Placeholder 2">
            <a:extLst>
              <a:ext uri="{FF2B5EF4-FFF2-40B4-BE49-F238E27FC236}">
                <a16:creationId xmlns:a16="http://schemas.microsoft.com/office/drawing/2014/main" id="{1FB9591A-AADD-4574-B11F-BE28D5A8985E}"/>
              </a:ext>
            </a:extLst>
          </p:cNvPr>
          <p:cNvSpPr>
            <a:spLocks noGrp="1"/>
          </p:cNvSpPr>
          <p:nvPr>
            <p:ph idx="1"/>
          </p:nvPr>
        </p:nvSpPr>
        <p:spPr>
          <a:xfrm>
            <a:off x="842481" y="1261152"/>
            <a:ext cx="10726220" cy="4040313"/>
          </a:xfr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w="12700">
            <a:solidFill>
              <a:schemeClr val="accent1"/>
            </a:solidFill>
          </a:ln>
        </p:spPr>
        <p:txBody>
          <a:bodyPr>
            <a:normAutofit lnSpcReduction="10000"/>
          </a:bodyPr>
          <a:lstStyle/>
          <a:p>
            <a:pPr marL="0" indent="0">
              <a:buNone/>
            </a:pPr>
            <a:r>
              <a:rPr lang="en-US" sz="2100" dirty="0"/>
              <a:t>                      </a:t>
            </a:r>
          </a:p>
          <a:p>
            <a:pPr marL="0" indent="0">
              <a:buNone/>
            </a:pPr>
            <a:endParaRPr lang="en-US" sz="2100" dirty="0"/>
          </a:p>
          <a:p>
            <a:pPr marL="0" indent="0">
              <a:buNone/>
            </a:pPr>
            <a:r>
              <a:rPr lang="en-US" sz="2100" dirty="0"/>
              <a:t>Go to the Excel exercises in your workbook. The answers are to the far right on each tab.</a:t>
            </a:r>
          </a:p>
          <a:p>
            <a:pPr marL="0" indent="0">
              <a:buNone/>
            </a:pPr>
            <a:endParaRPr lang="en-US" sz="2100" dirty="0"/>
          </a:p>
          <a:p>
            <a:pPr marL="0" indent="0">
              <a:buNone/>
            </a:pPr>
            <a:r>
              <a:rPr lang="en-US" sz="2100" dirty="0"/>
              <a:t>Tabs </a:t>
            </a:r>
          </a:p>
          <a:p>
            <a:pPr lvl="2"/>
            <a:r>
              <a:rPr lang="en-US" sz="2000" dirty="0"/>
              <a:t>MeanMed</a:t>
            </a:r>
          </a:p>
          <a:p>
            <a:pPr lvl="2"/>
            <a:r>
              <a:rPr lang="en-US" sz="2000" dirty="0"/>
              <a:t>Display</a:t>
            </a:r>
          </a:p>
          <a:p>
            <a:pPr lvl="2"/>
            <a:r>
              <a:rPr lang="en-US" sz="2000" dirty="0"/>
              <a:t>Outlr1</a:t>
            </a:r>
          </a:p>
          <a:p>
            <a:pPr lvl="2"/>
            <a:r>
              <a:rPr lang="en-US" sz="2000" dirty="0"/>
              <a:t>Outlr2</a:t>
            </a:r>
          </a:p>
          <a:p>
            <a:pPr lvl="2"/>
            <a:r>
              <a:rPr lang="en-US" sz="2000" dirty="0"/>
              <a:t>Corr1</a:t>
            </a:r>
          </a:p>
          <a:p>
            <a:pPr lvl="2"/>
            <a:r>
              <a:rPr lang="en-US" sz="2000" dirty="0"/>
              <a:t>Corr2</a:t>
            </a:r>
          </a:p>
          <a:p>
            <a:pPr marL="914400" lvl="2" indent="0">
              <a:buNone/>
            </a:pPr>
            <a:endParaRPr lang="en-US" sz="2000" dirty="0"/>
          </a:p>
        </p:txBody>
      </p:sp>
    </p:spTree>
    <p:extLst>
      <p:ext uri="{BB962C8B-B14F-4D97-AF65-F5344CB8AC3E}">
        <p14:creationId xmlns:p14="http://schemas.microsoft.com/office/powerpoint/2010/main" val="14830366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10908-F5DC-40CB-A67D-B4A1CF5FB9C4}"/>
              </a:ext>
            </a:extLst>
          </p:cNvPr>
          <p:cNvSpPr>
            <a:spLocks noGrp="1"/>
          </p:cNvSpPr>
          <p:nvPr>
            <p:ph type="title"/>
          </p:nvPr>
        </p:nvSpPr>
        <p:spPr>
          <a:xfrm>
            <a:off x="143837" y="1"/>
            <a:ext cx="11948846" cy="779317"/>
          </a:xfrm>
        </p:spPr>
        <p:txBody>
          <a:bodyPr>
            <a:noAutofit/>
          </a:bodyPr>
          <a:lstStyle/>
          <a:p>
            <a:r>
              <a:rPr lang="en-US" sz="2600" dirty="0"/>
              <a:t>A LINEAR EQUATION IS A STRAIGHT LINE </a:t>
            </a:r>
          </a:p>
        </p:txBody>
      </p:sp>
      <p:sp>
        <p:nvSpPr>
          <p:cNvPr id="9" name="TextBox 6">
            <a:extLst>
              <a:ext uri="{FF2B5EF4-FFF2-40B4-BE49-F238E27FC236}">
                <a16:creationId xmlns:a16="http://schemas.microsoft.com/office/drawing/2014/main" id="{E8DEEEFB-BB7F-4E14-9111-D9F781F68806}"/>
              </a:ext>
            </a:extLst>
          </p:cNvPr>
          <p:cNvSpPr txBox="1"/>
          <p:nvPr/>
        </p:nvSpPr>
        <p:spPr>
          <a:xfrm>
            <a:off x="561654" y="3209513"/>
            <a:ext cx="2085654" cy="438972"/>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2000" b="1" dirty="0">
                <a:solidFill>
                  <a:schemeClr val="tx1"/>
                </a:solidFill>
              </a:rPr>
              <a:t>y intercept = 500</a:t>
            </a:r>
          </a:p>
        </p:txBody>
      </p:sp>
      <p:pic>
        <p:nvPicPr>
          <p:cNvPr id="3" name="Picture 2">
            <a:extLst>
              <a:ext uri="{FF2B5EF4-FFF2-40B4-BE49-F238E27FC236}">
                <a16:creationId xmlns:a16="http://schemas.microsoft.com/office/drawing/2014/main" id="{E56E3908-83DE-917E-D650-C012050DC50B}"/>
              </a:ext>
            </a:extLst>
          </p:cNvPr>
          <p:cNvPicPr>
            <a:picLocks noChangeAspect="1"/>
          </p:cNvPicPr>
          <p:nvPr/>
        </p:nvPicPr>
        <p:blipFill>
          <a:blip r:embed="rId3"/>
          <a:stretch>
            <a:fillRect/>
          </a:stretch>
        </p:blipFill>
        <p:spPr>
          <a:xfrm>
            <a:off x="3259136" y="993497"/>
            <a:ext cx="6285556" cy="4565209"/>
          </a:xfrm>
          <a:prstGeom prst="rect">
            <a:avLst/>
          </a:prstGeom>
        </p:spPr>
      </p:pic>
      <p:sp>
        <p:nvSpPr>
          <p:cNvPr id="10" name="TextBox 7">
            <a:extLst>
              <a:ext uri="{FF2B5EF4-FFF2-40B4-BE49-F238E27FC236}">
                <a16:creationId xmlns:a16="http://schemas.microsoft.com/office/drawing/2014/main" id="{F4B979B9-A46F-4EDD-9FE2-9CBFBB7A5C7E}"/>
              </a:ext>
            </a:extLst>
          </p:cNvPr>
          <p:cNvSpPr txBox="1"/>
          <p:nvPr/>
        </p:nvSpPr>
        <p:spPr>
          <a:xfrm rot="20571647">
            <a:off x="5746159" y="2927048"/>
            <a:ext cx="1928998" cy="398248"/>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800" b="1" dirty="0">
                <a:solidFill>
                  <a:schemeClr val="tx1"/>
                </a:solidFill>
              </a:rPr>
              <a:t>Slope = 50/year</a:t>
            </a:r>
          </a:p>
        </p:txBody>
      </p:sp>
      <p:cxnSp>
        <p:nvCxnSpPr>
          <p:cNvPr id="8" name="Straight Arrow Connector 7">
            <a:extLst>
              <a:ext uri="{FF2B5EF4-FFF2-40B4-BE49-F238E27FC236}">
                <a16:creationId xmlns:a16="http://schemas.microsoft.com/office/drawing/2014/main" id="{E36221B4-F02D-470E-94E1-F01543BE85FD}"/>
              </a:ext>
            </a:extLst>
          </p:cNvPr>
          <p:cNvCxnSpPr>
            <a:cxnSpLocks/>
          </p:cNvCxnSpPr>
          <p:nvPr/>
        </p:nvCxnSpPr>
        <p:spPr>
          <a:xfrm>
            <a:off x="2704331" y="3428999"/>
            <a:ext cx="1361968" cy="0"/>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37002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A1BBF-72A6-481F-8CD0-7338B3824128}"/>
              </a:ext>
            </a:extLst>
          </p:cNvPr>
          <p:cNvSpPr>
            <a:spLocks noGrp="1"/>
          </p:cNvSpPr>
          <p:nvPr>
            <p:ph type="title"/>
          </p:nvPr>
        </p:nvSpPr>
        <p:spPr>
          <a:xfrm>
            <a:off x="-102742" y="0"/>
            <a:ext cx="12390634" cy="779317"/>
          </a:xfrm>
        </p:spPr>
        <p:txBody>
          <a:bodyPr>
            <a:noAutofit/>
          </a:bodyPr>
          <a:lstStyle/>
          <a:p>
            <a:br>
              <a:rPr lang="en-US" sz="2600" dirty="0"/>
            </a:br>
            <a:r>
              <a:rPr lang="en-US" sz="2400" dirty="0"/>
              <a:t>NONLINEAR EQUATIONS ARE NOT STRAIGHT LINES </a:t>
            </a:r>
            <a:br>
              <a:rPr lang="en-US" sz="2600" dirty="0"/>
            </a:br>
            <a:endParaRPr lang="en-US" sz="2600" dirty="0"/>
          </a:p>
        </p:txBody>
      </p:sp>
      <p:sp>
        <p:nvSpPr>
          <p:cNvPr id="3" name="Content Placeholder 2">
            <a:extLst>
              <a:ext uri="{FF2B5EF4-FFF2-40B4-BE49-F238E27FC236}">
                <a16:creationId xmlns:a16="http://schemas.microsoft.com/office/drawing/2014/main" id="{5057FEA1-4F94-443E-8661-0FB4C53AB752}"/>
              </a:ext>
            </a:extLst>
          </p:cNvPr>
          <p:cNvSpPr>
            <a:spLocks noGrp="1"/>
          </p:cNvSpPr>
          <p:nvPr>
            <p:ph idx="1"/>
          </p:nvPr>
        </p:nvSpPr>
        <p:spPr>
          <a:xfrm>
            <a:off x="817651" y="1213009"/>
            <a:ext cx="10725150" cy="3806248"/>
          </a:xfrm>
        </p:spPr>
        <p:txBody>
          <a:bodyPr/>
          <a:lstStyle/>
          <a:p>
            <a:pPr marL="0" indent="0">
              <a:buNone/>
            </a:pPr>
            <a:r>
              <a:rPr lang="en-US" dirty="0"/>
              <a:t>                              </a:t>
            </a:r>
            <a:r>
              <a:rPr lang="en-US" b="1" dirty="0"/>
              <a:t>Examples: y = x^2    y = 5*ln(x)</a:t>
            </a:r>
            <a:endParaRPr lang="en-US" dirty="0"/>
          </a:p>
          <a:p>
            <a:endParaRPr lang="en-US" dirty="0"/>
          </a:p>
          <a:p>
            <a:pPr marL="457200" lvl="1" indent="0">
              <a:buNone/>
            </a:pPr>
            <a:endParaRPr lang="en-US" b="1" dirty="0">
              <a:solidFill>
                <a:srgbClr val="FF0000"/>
              </a:solidFill>
            </a:endParaRPr>
          </a:p>
        </p:txBody>
      </p:sp>
      <p:pic>
        <p:nvPicPr>
          <p:cNvPr id="6" name="Picture 5">
            <a:extLst>
              <a:ext uri="{FF2B5EF4-FFF2-40B4-BE49-F238E27FC236}">
                <a16:creationId xmlns:a16="http://schemas.microsoft.com/office/drawing/2014/main" id="{EC260CB1-C03F-728B-73CF-5FB39CA1CE66}"/>
              </a:ext>
            </a:extLst>
          </p:cNvPr>
          <p:cNvPicPr>
            <a:picLocks noChangeAspect="1"/>
          </p:cNvPicPr>
          <p:nvPr/>
        </p:nvPicPr>
        <p:blipFill>
          <a:blip r:embed="rId3"/>
          <a:stretch>
            <a:fillRect/>
          </a:stretch>
        </p:blipFill>
        <p:spPr>
          <a:xfrm>
            <a:off x="2896464" y="2024009"/>
            <a:ext cx="5494945" cy="3302813"/>
          </a:xfrm>
          <a:prstGeom prst="rect">
            <a:avLst/>
          </a:prstGeom>
          <a:ln w="12700">
            <a:solidFill>
              <a:schemeClr val="accent1"/>
            </a:solidFill>
          </a:ln>
        </p:spPr>
      </p:pic>
    </p:spTree>
    <p:extLst>
      <p:ext uri="{BB962C8B-B14F-4D97-AF65-F5344CB8AC3E}">
        <p14:creationId xmlns:p14="http://schemas.microsoft.com/office/powerpoint/2010/main" val="25542503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B0DEC-03B9-4400-9D56-26333C5377F6}"/>
              </a:ext>
            </a:extLst>
          </p:cNvPr>
          <p:cNvSpPr>
            <a:spLocks noGrp="1"/>
          </p:cNvSpPr>
          <p:nvPr>
            <p:ph type="title"/>
          </p:nvPr>
        </p:nvSpPr>
        <p:spPr>
          <a:xfrm>
            <a:off x="0" y="1"/>
            <a:ext cx="12000216" cy="779317"/>
          </a:xfrm>
        </p:spPr>
        <p:txBody>
          <a:bodyPr>
            <a:normAutofit/>
          </a:bodyPr>
          <a:lstStyle/>
          <a:p>
            <a:r>
              <a:rPr lang="en-US" dirty="0"/>
              <a:t>LINEAR EQUATIONS (TRENDS</a:t>
            </a:r>
            <a:r>
              <a:rPr lang="en-US" i="1" dirty="0"/>
              <a:t>) </a:t>
            </a:r>
            <a:r>
              <a:rPr lang="en-US" dirty="0"/>
              <a:t>CALCULATIONS</a:t>
            </a:r>
          </a:p>
        </p:txBody>
      </p:sp>
      <p:sp>
        <p:nvSpPr>
          <p:cNvPr id="3" name="Content Placeholder 2">
            <a:extLst>
              <a:ext uri="{FF2B5EF4-FFF2-40B4-BE49-F238E27FC236}">
                <a16:creationId xmlns:a16="http://schemas.microsoft.com/office/drawing/2014/main" id="{1FB9591A-AADD-4574-B11F-BE28D5A8985E}"/>
              </a:ext>
            </a:extLst>
          </p:cNvPr>
          <p:cNvSpPr>
            <a:spLocks noGrp="1"/>
          </p:cNvSpPr>
          <p:nvPr>
            <p:ph idx="1"/>
          </p:nvPr>
        </p:nvSpPr>
        <p:spPr>
          <a:xfrm>
            <a:off x="1760422" y="1024847"/>
            <a:ext cx="8739768" cy="4808305"/>
          </a:xfrm>
          <a:solidFill>
            <a:schemeClr val="bg1"/>
          </a:solidFill>
        </p:spPr>
        <p:txBody>
          <a:bodyPr>
            <a:normAutofit fontScale="85000" lnSpcReduction="20000"/>
          </a:bodyPr>
          <a:lstStyle/>
          <a:p>
            <a:pPr marL="0" indent="0">
              <a:buNone/>
            </a:pPr>
            <a:r>
              <a:rPr lang="en-US" sz="2100" dirty="0"/>
              <a:t>                      </a:t>
            </a:r>
            <a:r>
              <a:rPr lang="en-US" dirty="0"/>
              <a:t>A </a:t>
            </a:r>
            <a:r>
              <a:rPr lang="en-US" b="1" dirty="0"/>
              <a:t>linear equation </a:t>
            </a:r>
            <a:r>
              <a:rPr lang="en-US" dirty="0"/>
              <a:t>has the form </a:t>
            </a:r>
            <a:r>
              <a:rPr lang="en-US" b="1" dirty="0"/>
              <a:t>y = mx + b</a:t>
            </a:r>
            <a:r>
              <a:rPr lang="en-US" dirty="0"/>
              <a:t>.</a:t>
            </a:r>
            <a:endParaRPr lang="en-US" b="0" dirty="0"/>
          </a:p>
          <a:p>
            <a:pPr marL="0" indent="0">
              <a:buNone/>
            </a:pPr>
            <a:endParaRPr lang="en-US" dirty="0"/>
          </a:p>
          <a:p>
            <a:pPr marL="457200" lvl="1" indent="0">
              <a:buNone/>
            </a:pPr>
            <a:r>
              <a:rPr lang="en-US" sz="2100" dirty="0"/>
              <a:t>   </a:t>
            </a:r>
            <a:r>
              <a:rPr lang="en-US" sz="2100" b="1" dirty="0"/>
              <a:t>b</a:t>
            </a:r>
            <a:r>
              <a:rPr lang="en-US" sz="2100" dirty="0"/>
              <a:t> is the </a:t>
            </a:r>
            <a:r>
              <a:rPr lang="en-US" sz="2100" b="1" dirty="0"/>
              <a:t>y-intercept</a:t>
            </a:r>
            <a:r>
              <a:rPr lang="en-US" sz="2100" dirty="0"/>
              <a:t>: where the line crosses the </a:t>
            </a:r>
            <a:r>
              <a:rPr lang="en-US" sz="2100" i="1" dirty="0"/>
              <a:t>y</a:t>
            </a:r>
            <a:r>
              <a:rPr lang="en-US" sz="2100" dirty="0"/>
              <a:t> axis when </a:t>
            </a:r>
            <a:r>
              <a:rPr lang="en-US" sz="2100" i="1" dirty="0"/>
              <a:t>x</a:t>
            </a:r>
            <a:r>
              <a:rPr lang="en-US" sz="2100" dirty="0"/>
              <a:t> is 0.</a:t>
            </a:r>
          </a:p>
          <a:p>
            <a:pPr marL="457200" lvl="1" indent="0">
              <a:buNone/>
            </a:pPr>
            <a:r>
              <a:rPr lang="en-US" sz="2100" dirty="0"/>
              <a:t>   </a:t>
            </a:r>
            <a:r>
              <a:rPr lang="en-US" sz="2100" b="1" dirty="0"/>
              <a:t>m</a:t>
            </a:r>
            <a:r>
              <a:rPr lang="en-US" sz="2100" dirty="0"/>
              <a:t> is the </a:t>
            </a:r>
            <a:r>
              <a:rPr lang="en-US" sz="2100" b="1" dirty="0"/>
              <a:t>slope</a:t>
            </a:r>
            <a:r>
              <a:rPr lang="en-US" sz="2100" dirty="0"/>
              <a:t>: the amount y increases when x increases 1 unit.</a:t>
            </a:r>
          </a:p>
          <a:p>
            <a:pPr lvl="1"/>
            <a:endParaRPr lang="en-US" sz="2100" i="1" dirty="0"/>
          </a:p>
          <a:p>
            <a:pPr marL="0" indent="0">
              <a:buNone/>
            </a:pPr>
            <a:r>
              <a:rPr lang="en-US" sz="2100" b="1" i="1" dirty="0"/>
              <a:t>         Method 1 to find the equation y = mx + b: Slope/intercept method </a:t>
            </a:r>
          </a:p>
          <a:p>
            <a:pPr marL="0" indent="0">
              <a:buNone/>
            </a:pPr>
            <a:endParaRPr lang="en-US" sz="2100" b="1" dirty="0"/>
          </a:p>
          <a:p>
            <a:pPr marL="0" indent="0">
              <a:buNone/>
            </a:pPr>
            <a:r>
              <a:rPr lang="en-US" sz="2100" dirty="0"/>
              <a:t>        Today’s cost to repair a windshield is $500. The cost increases $50 each year.</a:t>
            </a:r>
          </a:p>
          <a:p>
            <a:pPr marL="0" indent="0">
              <a:buNone/>
            </a:pPr>
            <a:r>
              <a:rPr lang="en-US" sz="2100" dirty="0"/>
              <a:t>         How much will a windshield cost to repair 6 years from now?</a:t>
            </a:r>
          </a:p>
          <a:p>
            <a:pPr marL="0" indent="0">
              <a:buNone/>
            </a:pPr>
            <a:endParaRPr lang="en-US" sz="2100" dirty="0"/>
          </a:p>
          <a:p>
            <a:pPr marL="457200" lvl="1" indent="0">
              <a:buNone/>
            </a:pPr>
            <a:r>
              <a:rPr lang="en-US" sz="2100" dirty="0"/>
              <a:t>  When x=0, y=$500, so the </a:t>
            </a:r>
            <a:r>
              <a:rPr lang="en-US" sz="2100" b="1" dirty="0"/>
              <a:t>y-intercept is b </a:t>
            </a:r>
            <a:r>
              <a:rPr lang="en-US" sz="2100" i="1" dirty="0"/>
              <a:t>= </a:t>
            </a:r>
            <a:r>
              <a:rPr lang="en-US" sz="2100" dirty="0"/>
              <a:t>$500</a:t>
            </a:r>
            <a:r>
              <a:rPr lang="en-US" sz="2100" i="1" dirty="0"/>
              <a:t>. </a:t>
            </a:r>
          </a:p>
          <a:p>
            <a:pPr marL="457200" lvl="1" indent="0">
              <a:buNone/>
            </a:pPr>
            <a:r>
              <a:rPr lang="en-US" sz="2100" dirty="0"/>
              <a:t>  The cost increases $50 each time x increases by 1, so </a:t>
            </a:r>
            <a:r>
              <a:rPr lang="en-US" sz="2100" b="1" dirty="0"/>
              <a:t>m = $50</a:t>
            </a:r>
            <a:r>
              <a:rPr lang="en-US" sz="2100" dirty="0"/>
              <a:t>.</a:t>
            </a:r>
          </a:p>
          <a:p>
            <a:pPr marL="457200" lvl="1" indent="0">
              <a:buNone/>
            </a:pPr>
            <a:r>
              <a:rPr lang="en-US" sz="2100" dirty="0"/>
              <a:t>                             </a:t>
            </a:r>
          </a:p>
          <a:p>
            <a:pPr marL="457200" lvl="1" indent="0">
              <a:buNone/>
            </a:pPr>
            <a:r>
              <a:rPr lang="en-US" sz="2100" dirty="0"/>
              <a:t>                                      </a:t>
            </a:r>
            <a:r>
              <a:rPr lang="en-US" sz="2100" b="1" dirty="0">
                <a:highlight>
                  <a:srgbClr val="FFFF00"/>
                </a:highlight>
              </a:rPr>
              <a:t>y = $50x + $500</a:t>
            </a:r>
          </a:p>
          <a:p>
            <a:pPr marL="457200" lvl="1" indent="0">
              <a:buNone/>
            </a:pPr>
            <a:endParaRPr lang="en-US" sz="2100" dirty="0"/>
          </a:p>
          <a:p>
            <a:pPr marL="457200" lvl="1" indent="0">
              <a:buNone/>
            </a:pPr>
            <a:r>
              <a:rPr lang="en-US" sz="2100" dirty="0"/>
              <a:t>   In year 6:  y = ($50)(6) + $500 = $300 + $500 = $800</a:t>
            </a:r>
            <a:endParaRPr lang="en-US" sz="2100" i="1" dirty="0"/>
          </a:p>
          <a:p>
            <a:pPr marL="0" indent="0">
              <a:buNone/>
            </a:pPr>
            <a:endParaRPr lang="en-US" i="1" dirty="0"/>
          </a:p>
        </p:txBody>
      </p:sp>
    </p:spTree>
    <p:extLst>
      <p:ext uri="{BB962C8B-B14F-4D97-AF65-F5344CB8AC3E}">
        <p14:creationId xmlns:p14="http://schemas.microsoft.com/office/powerpoint/2010/main" val="10599802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B0DEC-03B9-4400-9D56-26333C5377F6}"/>
              </a:ext>
            </a:extLst>
          </p:cNvPr>
          <p:cNvSpPr>
            <a:spLocks noGrp="1"/>
          </p:cNvSpPr>
          <p:nvPr>
            <p:ph type="title"/>
          </p:nvPr>
        </p:nvSpPr>
        <p:spPr>
          <a:xfrm>
            <a:off x="349321" y="1"/>
            <a:ext cx="11589249" cy="779317"/>
          </a:xfrm>
        </p:spPr>
        <p:txBody>
          <a:bodyPr>
            <a:normAutofit/>
          </a:bodyPr>
          <a:lstStyle/>
          <a:p>
            <a:r>
              <a:rPr lang="en-US" dirty="0"/>
              <a:t>LINEAR EQUATIONS (TRENDS) CALCULATIONS</a:t>
            </a:r>
          </a:p>
        </p:txBody>
      </p:sp>
      <p:sp>
        <p:nvSpPr>
          <p:cNvPr id="3" name="Content Placeholder 2">
            <a:extLst>
              <a:ext uri="{FF2B5EF4-FFF2-40B4-BE49-F238E27FC236}">
                <a16:creationId xmlns:a16="http://schemas.microsoft.com/office/drawing/2014/main" id="{1FB9591A-AADD-4574-B11F-BE28D5A8985E}"/>
              </a:ext>
            </a:extLst>
          </p:cNvPr>
          <p:cNvSpPr>
            <a:spLocks noGrp="1"/>
          </p:cNvSpPr>
          <p:nvPr>
            <p:ph idx="1"/>
          </p:nvPr>
        </p:nvSpPr>
        <p:spPr>
          <a:xfrm>
            <a:off x="1376737" y="934948"/>
            <a:ext cx="10109770" cy="4756936"/>
          </a:xfrm>
          <a:solidFill>
            <a:schemeClr val="bg1"/>
          </a:solidFill>
        </p:spPr>
        <p:txBody>
          <a:bodyPr>
            <a:normAutofit fontScale="85000" lnSpcReduction="20000"/>
          </a:bodyPr>
          <a:lstStyle/>
          <a:p>
            <a:pPr marL="0" indent="0">
              <a:buNone/>
            </a:pPr>
            <a:r>
              <a:rPr lang="en-US" dirty="0"/>
              <a:t>                                                    </a:t>
            </a:r>
          </a:p>
          <a:p>
            <a:pPr marL="0" indent="0">
              <a:buNone/>
            </a:pPr>
            <a:r>
              <a:rPr lang="en-US" i="1" dirty="0"/>
              <a:t>              </a:t>
            </a:r>
            <a:r>
              <a:rPr lang="en-US" b="1" i="1" dirty="0"/>
              <a:t>Method 2 to find the equation y = mx + b: Two Point Method</a:t>
            </a:r>
          </a:p>
          <a:p>
            <a:pPr lvl="1"/>
            <a:endParaRPr lang="en-US" sz="2400" b="1" dirty="0"/>
          </a:p>
          <a:p>
            <a:pPr marL="0" indent="0">
              <a:buNone/>
            </a:pPr>
            <a:r>
              <a:rPr lang="en-US" sz="2100" dirty="0"/>
              <a:t>         </a:t>
            </a:r>
            <a:r>
              <a:rPr lang="en-US" sz="2100" u="sng" dirty="0"/>
              <a:t>Given</a:t>
            </a:r>
            <a:r>
              <a:rPr lang="en-US" sz="2100" dirty="0"/>
              <a:t>: (2, 600) and (6, 800) are two points on a line. Find the equation of the line.</a:t>
            </a:r>
          </a:p>
          <a:p>
            <a:pPr marL="0" indent="0">
              <a:buNone/>
            </a:pPr>
            <a:endParaRPr lang="en-US" sz="2100" dirty="0"/>
          </a:p>
          <a:p>
            <a:pPr marL="0" indent="0">
              <a:buNone/>
            </a:pPr>
            <a:r>
              <a:rPr lang="en-US" sz="2100" dirty="0"/>
              <a:t>                                    x=2, y=600     and    x=6, y=800   </a:t>
            </a:r>
          </a:p>
          <a:p>
            <a:pPr marL="0" indent="0">
              <a:buNone/>
            </a:pPr>
            <a:endParaRPr lang="en-US" sz="2100" dirty="0"/>
          </a:p>
          <a:p>
            <a:pPr marL="457200" indent="-457200">
              <a:buAutoNum type="arabicPeriod"/>
            </a:pPr>
            <a:r>
              <a:rPr lang="en-US" sz="2100" dirty="0"/>
              <a:t>Compute the slope: (change in y) / (change in x) = (800-600)/(6-2) = 200/4 = 50  </a:t>
            </a:r>
          </a:p>
          <a:p>
            <a:pPr marL="457200" indent="-457200">
              <a:buAutoNum type="arabicPeriod"/>
            </a:pPr>
            <a:endParaRPr lang="en-US" sz="2100" dirty="0"/>
          </a:p>
          <a:p>
            <a:pPr marL="0" indent="0">
              <a:buNone/>
            </a:pPr>
            <a:r>
              <a:rPr lang="en-US" sz="2100" dirty="0"/>
              <a:t>                                    So, </a:t>
            </a:r>
            <a:r>
              <a:rPr lang="en-US" sz="2100" b="1" dirty="0"/>
              <a:t>y = mx + b       y = 50x + b</a:t>
            </a:r>
          </a:p>
          <a:p>
            <a:pPr marL="0" indent="0">
              <a:buNone/>
            </a:pPr>
            <a:endParaRPr lang="en-US" sz="2100" dirty="0"/>
          </a:p>
          <a:p>
            <a:pPr marL="457200" indent="-457200">
              <a:buAutoNum type="arabicPeriod" startAt="2"/>
            </a:pPr>
            <a:r>
              <a:rPr lang="en-US" sz="2100" dirty="0"/>
              <a:t>Put either point into the equation to find b:  600 = 50(2) + b      600 = 100 +b      </a:t>
            </a:r>
            <a:r>
              <a:rPr lang="en-US" sz="2100" dirty="0" err="1"/>
              <a:t>b</a:t>
            </a:r>
            <a:r>
              <a:rPr lang="en-US" sz="2100" dirty="0"/>
              <a:t> = 500</a:t>
            </a:r>
          </a:p>
          <a:p>
            <a:pPr marL="457200" indent="-457200">
              <a:buAutoNum type="arabicPeriod" startAt="2"/>
            </a:pPr>
            <a:endParaRPr lang="en-US" sz="2100" dirty="0"/>
          </a:p>
          <a:p>
            <a:pPr marL="0" indent="0">
              <a:buNone/>
            </a:pPr>
            <a:r>
              <a:rPr lang="en-US" sz="2100" dirty="0"/>
              <a:t>                                                </a:t>
            </a:r>
            <a:r>
              <a:rPr lang="en-US" sz="2100" b="1" dirty="0">
                <a:highlight>
                  <a:srgbClr val="FFFF00"/>
                </a:highlight>
              </a:rPr>
              <a:t>y = 50x + 500</a:t>
            </a:r>
            <a:endParaRPr lang="en-US" sz="2100" i="1" dirty="0">
              <a:highlight>
                <a:srgbClr val="FFFF00"/>
              </a:highlight>
            </a:endParaRPr>
          </a:p>
        </p:txBody>
      </p:sp>
    </p:spTree>
    <p:extLst>
      <p:ext uri="{BB962C8B-B14F-4D97-AF65-F5344CB8AC3E}">
        <p14:creationId xmlns:p14="http://schemas.microsoft.com/office/powerpoint/2010/main" val="17125315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D05C4-DF82-47F6-9C1D-31654332A9DA}"/>
              </a:ext>
            </a:extLst>
          </p:cNvPr>
          <p:cNvSpPr>
            <a:spLocks noGrp="1"/>
          </p:cNvSpPr>
          <p:nvPr>
            <p:ph type="title"/>
          </p:nvPr>
        </p:nvSpPr>
        <p:spPr>
          <a:xfrm>
            <a:off x="0" y="48030"/>
            <a:ext cx="12192000" cy="779317"/>
          </a:xfrm>
        </p:spPr>
        <p:txBody>
          <a:bodyPr anchor="ctr">
            <a:normAutofit/>
          </a:bodyPr>
          <a:lstStyle/>
          <a:p>
            <a:r>
              <a:rPr lang="en-US" dirty="0"/>
              <a:t>LINEAR REGRESSION</a:t>
            </a:r>
          </a:p>
        </p:txBody>
      </p:sp>
      <p:sp>
        <p:nvSpPr>
          <p:cNvPr id="3" name="Content Placeholder 2">
            <a:extLst>
              <a:ext uri="{FF2B5EF4-FFF2-40B4-BE49-F238E27FC236}">
                <a16:creationId xmlns:a16="http://schemas.microsoft.com/office/drawing/2014/main" id="{7708FBBB-8F1A-466B-8876-46B7C314BD51}"/>
              </a:ext>
            </a:extLst>
          </p:cNvPr>
          <p:cNvSpPr>
            <a:spLocks noGrp="1"/>
          </p:cNvSpPr>
          <p:nvPr>
            <p:ph idx="1"/>
          </p:nvPr>
        </p:nvSpPr>
        <p:spPr>
          <a:xfrm>
            <a:off x="838200" y="1262708"/>
            <a:ext cx="10621987" cy="779317"/>
          </a:xfrm>
        </p:spPr>
        <p:txBody>
          <a:bodyPr>
            <a:normAutofit/>
          </a:bodyPr>
          <a:lstStyle/>
          <a:p>
            <a:pPr marL="0" indent="0" fontAlgn="base">
              <a:buNone/>
            </a:pPr>
            <a:r>
              <a:rPr lang="en-US" sz="2100" dirty="0"/>
              <a:t>In Algebra, if all the points are </a:t>
            </a:r>
            <a:r>
              <a:rPr lang="en-US" sz="2100" b="1" dirty="0"/>
              <a:t>on</a:t>
            </a:r>
            <a:r>
              <a:rPr lang="en-US" sz="2100" dirty="0"/>
              <a:t> a straight line, the equation is </a:t>
            </a:r>
            <a:r>
              <a:rPr lang="en-US" sz="2100" b="1" dirty="0"/>
              <a:t>y = mx+ b</a:t>
            </a:r>
          </a:p>
          <a:p>
            <a:pPr marL="457200" lvl="1" indent="0" fontAlgn="base">
              <a:buNone/>
            </a:pPr>
            <a:r>
              <a:rPr lang="en-US" sz="2100" b="1" dirty="0"/>
              <a:t> </a:t>
            </a:r>
          </a:p>
          <a:p>
            <a:pPr fontAlgn="base"/>
            <a:endParaRPr lang="en-US" sz="2100" dirty="0">
              <a:highlight>
                <a:srgbClr val="FFFF00"/>
              </a:highlight>
            </a:endParaRPr>
          </a:p>
          <a:p>
            <a:pPr fontAlgn="base"/>
            <a:endParaRPr lang="en-US" sz="2100" dirty="0">
              <a:highlight>
                <a:srgbClr val="FFFF00"/>
              </a:highlight>
            </a:endParaRPr>
          </a:p>
          <a:p>
            <a:pPr fontAlgn="base"/>
            <a:endParaRPr lang="en-US" sz="2100" dirty="0">
              <a:highlight>
                <a:srgbClr val="FFFF00"/>
              </a:highlight>
            </a:endParaRPr>
          </a:p>
          <a:p>
            <a:pPr fontAlgn="base"/>
            <a:endParaRPr lang="en-US" sz="2100" dirty="0">
              <a:highlight>
                <a:srgbClr val="FFFF00"/>
              </a:highlight>
            </a:endParaRPr>
          </a:p>
          <a:p>
            <a:pPr marL="0" indent="0" fontAlgn="base">
              <a:buNone/>
            </a:pPr>
            <a:endParaRPr lang="en-US" sz="2100" dirty="0">
              <a:highlight>
                <a:srgbClr val="FFFF00"/>
              </a:highlight>
            </a:endParaRPr>
          </a:p>
        </p:txBody>
      </p:sp>
      <p:sp>
        <p:nvSpPr>
          <p:cNvPr id="7" name="TextBox 6">
            <a:extLst>
              <a:ext uri="{FF2B5EF4-FFF2-40B4-BE49-F238E27FC236}">
                <a16:creationId xmlns:a16="http://schemas.microsoft.com/office/drawing/2014/main" id="{17DF0631-AF45-4250-9D6B-E9C4EE46C157}"/>
              </a:ext>
            </a:extLst>
          </p:cNvPr>
          <p:cNvSpPr txBox="1"/>
          <p:nvPr/>
        </p:nvSpPr>
        <p:spPr>
          <a:xfrm>
            <a:off x="6492462" y="1899017"/>
            <a:ext cx="5518563" cy="1323439"/>
          </a:xfrm>
          <a:prstGeom prst="rect">
            <a:avLst/>
          </a:prstGeom>
          <a:noFill/>
        </p:spPr>
        <p:txBody>
          <a:bodyPr wrap="square">
            <a:spAutoFit/>
          </a:bodyPr>
          <a:lstStyle/>
          <a:p>
            <a:pPr fontAlgn="base"/>
            <a:r>
              <a:rPr lang="en-US" sz="2000" dirty="0">
                <a:latin typeface="Arial" panose="020B0604020202020204" pitchFamily="34" charset="0"/>
                <a:cs typeface="Arial" panose="020B0604020202020204" pitchFamily="34" charset="0"/>
              </a:rPr>
              <a:t>In Statistics, the data points are </a:t>
            </a:r>
            <a:r>
              <a:rPr lang="en-US" sz="2000" b="1" dirty="0">
                <a:latin typeface="Arial" panose="020B0604020202020204" pitchFamily="34" charset="0"/>
                <a:cs typeface="Arial" panose="020B0604020202020204" pitchFamily="34" charset="0"/>
              </a:rPr>
              <a:t>scattered</a:t>
            </a:r>
            <a:r>
              <a:rPr lang="en-US" sz="2000" dirty="0">
                <a:latin typeface="Arial" panose="020B0604020202020204" pitchFamily="34" charset="0"/>
                <a:cs typeface="Arial" panose="020B0604020202020204" pitchFamily="34" charset="0"/>
              </a:rPr>
              <a:t> about a straight line. We use Linear Regression to get the formula  y = 40x + 532, which is an estimate of the true straight line.</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7841896-0B52-530F-D2BB-30B0C1B78BD9}"/>
                  </a:ext>
                </a:extLst>
              </p:cNvPr>
              <p:cNvSpPr txBox="1"/>
              <p:nvPr/>
            </p:nvSpPr>
            <p:spPr>
              <a:xfrm>
                <a:off x="6535324" y="3637219"/>
                <a:ext cx="5108988" cy="1631216"/>
              </a:xfrm>
              <a:prstGeom prst="rect">
                <a:avLst/>
              </a:prstGeom>
              <a:noFill/>
            </p:spPr>
            <p:txBody>
              <a:bodyPr wrap="square" rtlCol="0">
                <a:spAutoFit/>
              </a:bodyPr>
              <a:lstStyle/>
              <a:p>
                <a:r>
                  <a:rPr lang="en-US" sz="2000" dirty="0"/>
                  <a:t>Formally, just as we estimate </a:t>
                </a:r>
                <a:r>
                  <a:rPr lang="en-US" sz="2000" b="1" dirty="0"/>
                  <a:t>µ</a:t>
                </a:r>
                <a:r>
                  <a:rPr lang="en-US" sz="2000" dirty="0"/>
                  <a:t> and</a:t>
                </a:r>
                <a:r>
                  <a:rPr lang="el-GR" sz="2000" dirty="0"/>
                  <a:t> </a:t>
                </a:r>
                <a14:m>
                  <m:oMath xmlns:m="http://schemas.openxmlformats.org/officeDocument/2006/math">
                    <m:r>
                      <m:rPr>
                        <m:nor/>
                      </m:rPr>
                      <a:rPr lang="el-GR" sz="2000" b="1" smtClean="0"/>
                      <m:t>σ</m:t>
                    </m:r>
                  </m:oMath>
                </a14:m>
                <a:r>
                  <a:rPr lang="en-US" sz="2000" dirty="0"/>
                  <a:t> by </a:t>
                </a:r>
              </a:p>
              <a:p>
                <a:r>
                  <a:rPr lang="en-US" sz="2000" dirty="0">
                    <a:solidFill>
                      <a:srgbClr val="202124"/>
                    </a:solidFill>
                    <a:latin typeface="Roboto" panose="02000000000000000000" pitchFamily="2" charset="0"/>
                    <a:cs typeface="Arial" panose="020B0604020202020204" pitchFamily="34" charset="0"/>
                  </a:rPr>
                  <a:t>                                                </a:t>
                </a:r>
                <a:r>
                  <a:rPr lang="en-US" sz="2000" b="1" dirty="0"/>
                  <a:t>x̅</a:t>
                </a:r>
                <a:r>
                  <a:rPr lang="en-US" sz="2000" dirty="0"/>
                  <a:t>  and </a:t>
                </a:r>
                <a:r>
                  <a:rPr lang="en-US" sz="2000" b="1" dirty="0"/>
                  <a:t>s</a:t>
                </a:r>
              </a:p>
              <a:p>
                <a:endParaRPr lang="en-US" sz="2000" dirty="0"/>
              </a:p>
              <a:p>
                <a:r>
                  <a:rPr lang="en-US" sz="2000" dirty="0"/>
                  <a:t>In </a:t>
                </a:r>
                <a:r>
                  <a:rPr lang="en-US" sz="2000" b="1" dirty="0"/>
                  <a:t>Linear Regression </a:t>
                </a:r>
                <a:r>
                  <a:rPr lang="en-US" sz="2000" dirty="0"/>
                  <a:t>we estimate y = </a:t>
                </a:r>
                <a:r>
                  <a:rPr lang="el-GR" sz="2000" b="1" dirty="0"/>
                  <a:t>α</a:t>
                </a:r>
                <a:r>
                  <a:rPr lang="en-US" sz="2000" dirty="0"/>
                  <a:t>x + </a:t>
                </a:r>
                <a:r>
                  <a:rPr lang="el-GR" sz="2000" b="1" dirty="0"/>
                  <a:t>β</a:t>
                </a:r>
                <a:r>
                  <a:rPr lang="en-US" sz="2000" dirty="0"/>
                  <a:t> by </a:t>
                </a:r>
              </a:p>
              <a:p>
                <a:r>
                  <a:rPr lang="en-US" sz="2000" dirty="0"/>
                  <a:t>                                                             y = </a:t>
                </a:r>
                <a:r>
                  <a:rPr lang="en-US" sz="2000" b="1" dirty="0"/>
                  <a:t>m</a:t>
                </a:r>
                <a:r>
                  <a:rPr lang="en-US" sz="2000" dirty="0"/>
                  <a:t>x + </a:t>
                </a:r>
                <a:r>
                  <a:rPr lang="en-US" sz="2000" b="1" dirty="0"/>
                  <a:t>b</a:t>
                </a:r>
              </a:p>
            </p:txBody>
          </p:sp>
        </mc:Choice>
        <mc:Fallback xmlns="">
          <p:sp>
            <p:nvSpPr>
              <p:cNvPr id="4" name="TextBox 3">
                <a:extLst>
                  <a:ext uri="{FF2B5EF4-FFF2-40B4-BE49-F238E27FC236}">
                    <a16:creationId xmlns:a16="http://schemas.microsoft.com/office/drawing/2014/main" id="{17841896-0B52-530F-D2BB-30B0C1B78BD9}"/>
                  </a:ext>
                </a:extLst>
              </p:cNvPr>
              <p:cNvSpPr txBox="1">
                <a:spLocks noRot="1" noChangeAspect="1" noMove="1" noResize="1" noEditPoints="1" noAdjustHandles="1" noChangeArrowheads="1" noChangeShapeType="1" noTextEdit="1"/>
              </p:cNvSpPr>
              <p:nvPr/>
            </p:nvSpPr>
            <p:spPr>
              <a:xfrm>
                <a:off x="6535324" y="3637219"/>
                <a:ext cx="5108988" cy="1631216"/>
              </a:xfrm>
              <a:prstGeom prst="rect">
                <a:avLst/>
              </a:prstGeom>
              <a:blipFill>
                <a:blip r:embed="rId3"/>
                <a:stretch>
                  <a:fillRect l="-1193" t="-2247" b="-5993"/>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3D2F4B97-85C1-1D86-C2BA-F9B7EC55410C}"/>
              </a:ext>
            </a:extLst>
          </p:cNvPr>
          <p:cNvPicPr>
            <a:picLocks noChangeAspect="1"/>
          </p:cNvPicPr>
          <p:nvPr/>
        </p:nvPicPr>
        <p:blipFill>
          <a:blip r:embed="rId4"/>
          <a:stretch>
            <a:fillRect/>
          </a:stretch>
        </p:blipFill>
        <p:spPr>
          <a:xfrm>
            <a:off x="1002586" y="1768767"/>
            <a:ext cx="4818477" cy="3499668"/>
          </a:xfrm>
          <a:prstGeom prst="rect">
            <a:avLst/>
          </a:prstGeom>
        </p:spPr>
      </p:pic>
    </p:spTree>
    <p:extLst>
      <p:ext uri="{BB962C8B-B14F-4D97-AF65-F5344CB8AC3E}">
        <p14:creationId xmlns:p14="http://schemas.microsoft.com/office/powerpoint/2010/main" val="14836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E611F-F911-4ACE-B800-111D4B5E2EF4}"/>
              </a:ext>
            </a:extLst>
          </p:cNvPr>
          <p:cNvSpPr>
            <a:spLocks noGrp="1"/>
          </p:cNvSpPr>
          <p:nvPr>
            <p:ph type="title"/>
          </p:nvPr>
        </p:nvSpPr>
        <p:spPr/>
        <p:txBody>
          <a:bodyPr anchor="ctr">
            <a:normAutofit/>
          </a:bodyPr>
          <a:lstStyle/>
          <a:p>
            <a:r>
              <a:rPr lang="en-US" dirty="0"/>
              <a:t> QUANTITATIVE ANALYSIS BASICS</a:t>
            </a:r>
          </a:p>
        </p:txBody>
      </p:sp>
      <p:sp>
        <p:nvSpPr>
          <p:cNvPr id="3" name="Content Placeholder 2">
            <a:extLst>
              <a:ext uri="{FF2B5EF4-FFF2-40B4-BE49-F238E27FC236}">
                <a16:creationId xmlns:a16="http://schemas.microsoft.com/office/drawing/2014/main" id="{5982601A-155A-4240-B876-D2FAF0AA3BC3}"/>
              </a:ext>
            </a:extLst>
          </p:cNvPr>
          <p:cNvSpPr>
            <a:spLocks noGrp="1"/>
          </p:cNvSpPr>
          <p:nvPr>
            <p:ph idx="1"/>
          </p:nvPr>
        </p:nvSpPr>
        <p:spPr>
          <a:xfrm>
            <a:off x="1006867" y="1587522"/>
            <a:ext cx="9832369" cy="3251607"/>
          </a:xfrm>
        </p:spPr>
        <p:txBody>
          <a:bodyPr>
            <a:normAutofit fontScale="92500" lnSpcReduction="10000"/>
          </a:bodyPr>
          <a:lstStyle/>
          <a:p>
            <a:endParaRPr lang="en-US" dirty="0"/>
          </a:p>
          <a:p>
            <a:pPr lvl="1"/>
            <a:r>
              <a:rPr lang="en-US" sz="2400" dirty="0"/>
              <a:t>Order of Operations, Square Roots, Exponents</a:t>
            </a:r>
          </a:p>
          <a:p>
            <a:pPr lvl="1"/>
            <a:r>
              <a:rPr lang="en-US" sz="2400" dirty="0"/>
              <a:t>Calculation of Average – Mean, Median, Mode</a:t>
            </a:r>
          </a:p>
          <a:p>
            <a:pPr lvl="1"/>
            <a:r>
              <a:rPr lang="en-US" sz="2400" dirty="0"/>
              <a:t>Calculation of Standard Deviation</a:t>
            </a:r>
          </a:p>
          <a:p>
            <a:pPr lvl="1"/>
            <a:r>
              <a:rPr lang="en-US" sz="2400" dirty="0"/>
              <a:t>Weighted Average</a:t>
            </a:r>
          </a:p>
          <a:p>
            <a:pPr lvl="1"/>
            <a:r>
              <a:rPr lang="en-US" sz="2400" dirty="0"/>
              <a:t>Moving Average</a:t>
            </a:r>
          </a:p>
          <a:p>
            <a:pPr lvl="1"/>
            <a:r>
              <a:rPr lang="en-US" sz="2400" dirty="0"/>
              <a:t>Growth Rate</a:t>
            </a:r>
          </a:p>
          <a:p>
            <a:pPr lvl="1"/>
            <a:r>
              <a:rPr lang="en-US" sz="2400" dirty="0"/>
              <a:t>Indexing</a:t>
            </a:r>
          </a:p>
          <a:p>
            <a:pPr lvl="1"/>
            <a:r>
              <a:rPr lang="en-US" sz="2400" dirty="0"/>
              <a:t>Rebasing</a:t>
            </a:r>
          </a:p>
          <a:p>
            <a:pPr lvl="1"/>
            <a:endParaRPr lang="en-US" sz="2400" dirty="0"/>
          </a:p>
          <a:p>
            <a:pPr lvl="1"/>
            <a:endParaRPr lang="en-US" sz="2400" dirty="0"/>
          </a:p>
          <a:p>
            <a:pPr lvl="1"/>
            <a:endParaRPr lang="en-US" sz="2400" dirty="0"/>
          </a:p>
          <a:p>
            <a:endParaRPr lang="en-US" dirty="0"/>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32989396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AF8B1-05F8-4EFE-852C-C23861276060}"/>
              </a:ext>
            </a:extLst>
          </p:cNvPr>
          <p:cNvSpPr>
            <a:spLocks noGrp="1"/>
          </p:cNvSpPr>
          <p:nvPr>
            <p:ph type="title"/>
          </p:nvPr>
        </p:nvSpPr>
        <p:spPr/>
        <p:txBody>
          <a:bodyPr/>
          <a:lstStyle/>
          <a:p>
            <a:r>
              <a:rPr lang="en-US" dirty="0"/>
              <a:t>LINEAR REGRESSION </a:t>
            </a:r>
          </a:p>
        </p:txBody>
      </p:sp>
      <p:sp>
        <p:nvSpPr>
          <p:cNvPr id="6" name="Content Placeholder 2">
            <a:extLst>
              <a:ext uri="{FF2B5EF4-FFF2-40B4-BE49-F238E27FC236}">
                <a16:creationId xmlns:a16="http://schemas.microsoft.com/office/drawing/2014/main" id="{9B094C2C-4F59-07AC-CF6A-3DCE82A8C445}"/>
              </a:ext>
            </a:extLst>
          </p:cNvPr>
          <p:cNvSpPr>
            <a:spLocks noGrp="1"/>
          </p:cNvSpPr>
          <p:nvPr>
            <p:ph idx="1"/>
          </p:nvPr>
        </p:nvSpPr>
        <p:spPr>
          <a:xfrm>
            <a:off x="694361" y="1219450"/>
            <a:ext cx="10515600" cy="3806248"/>
          </a:xfrm>
        </p:spPr>
        <p:txBody>
          <a:bodyPr anchor="ctr">
            <a:normAutofit/>
          </a:bodyPr>
          <a:lstStyle/>
          <a:p>
            <a:pPr marL="0" indent="0" algn="ctr" fontAlgn="base">
              <a:buNone/>
            </a:pPr>
            <a:r>
              <a:rPr lang="en-US" dirty="0"/>
              <a:t>Khan Academy</a:t>
            </a:r>
          </a:p>
          <a:p>
            <a:pPr marL="0" indent="0" algn="ctr" fontAlgn="base">
              <a:buNone/>
            </a:pPr>
            <a:endParaRPr lang="en-US" dirty="0"/>
          </a:p>
          <a:p>
            <a:pPr marL="0" indent="0" algn="ctr" fontAlgn="base">
              <a:buNone/>
            </a:pPr>
            <a:r>
              <a:rPr lang="en-US" u="sng" dirty="0">
                <a:hlinkClick r:id="rId3"/>
              </a:rPr>
              <a:t>Linear Regression</a:t>
            </a:r>
            <a:endParaRPr lang="en-US" dirty="0"/>
          </a:p>
          <a:p>
            <a:pPr marL="0" indent="0" algn="ctr" fontAlgn="base">
              <a:buNone/>
            </a:pPr>
            <a:endParaRPr lang="en-US" dirty="0">
              <a:latin typeface="Arial"/>
              <a:cs typeface="Arial"/>
            </a:endParaRPr>
          </a:p>
          <a:p>
            <a:pPr marL="0" indent="0" algn="ctr" fontAlgn="base">
              <a:buNone/>
            </a:pPr>
            <a:endParaRPr lang="en-US" u="sng" dirty="0">
              <a:hlinkClick r:id="rId4"/>
            </a:endParaRPr>
          </a:p>
        </p:txBody>
      </p:sp>
    </p:spTree>
    <p:extLst>
      <p:ext uri="{BB962C8B-B14F-4D97-AF65-F5344CB8AC3E}">
        <p14:creationId xmlns:p14="http://schemas.microsoft.com/office/powerpoint/2010/main" val="2426208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D05C4-DF82-47F6-9C1D-31654332A9DA}"/>
              </a:ext>
            </a:extLst>
          </p:cNvPr>
          <p:cNvSpPr>
            <a:spLocks noGrp="1"/>
          </p:cNvSpPr>
          <p:nvPr>
            <p:ph type="title"/>
          </p:nvPr>
        </p:nvSpPr>
        <p:spPr>
          <a:xfrm>
            <a:off x="0" y="48030"/>
            <a:ext cx="12192000" cy="779317"/>
          </a:xfrm>
        </p:spPr>
        <p:txBody>
          <a:bodyPr anchor="ctr">
            <a:normAutofit/>
          </a:bodyPr>
          <a:lstStyle/>
          <a:p>
            <a:r>
              <a:rPr lang="en-US" dirty="0"/>
              <a:t>LINEAR REGRESSION - OUTLIERS</a:t>
            </a:r>
          </a:p>
        </p:txBody>
      </p:sp>
      <p:sp>
        <p:nvSpPr>
          <p:cNvPr id="3" name="Content Placeholder 2">
            <a:extLst>
              <a:ext uri="{FF2B5EF4-FFF2-40B4-BE49-F238E27FC236}">
                <a16:creationId xmlns:a16="http://schemas.microsoft.com/office/drawing/2014/main" id="{7708FBBB-8F1A-466B-8876-46B7C314BD51}"/>
              </a:ext>
            </a:extLst>
          </p:cNvPr>
          <p:cNvSpPr>
            <a:spLocks noGrp="1"/>
          </p:cNvSpPr>
          <p:nvPr>
            <p:ph idx="1"/>
          </p:nvPr>
        </p:nvSpPr>
        <p:spPr>
          <a:xfrm>
            <a:off x="785006" y="4939419"/>
            <a:ext cx="10621987" cy="779317"/>
          </a:xfrm>
        </p:spPr>
        <p:txBody>
          <a:bodyPr>
            <a:normAutofit/>
          </a:bodyPr>
          <a:lstStyle/>
          <a:p>
            <a:pPr marL="0" indent="0" algn="ctr" fontAlgn="base">
              <a:buNone/>
            </a:pPr>
            <a:r>
              <a:rPr lang="en-US" sz="2100" dirty="0"/>
              <a:t>Outliers can influence the interpretation of a linear regression, even as far as finding a positive or negative slope.</a:t>
            </a:r>
            <a:r>
              <a:rPr lang="en-US" sz="2100" b="1" dirty="0"/>
              <a:t> </a:t>
            </a:r>
          </a:p>
          <a:p>
            <a:pPr fontAlgn="base"/>
            <a:endParaRPr lang="en-US" sz="2100" dirty="0">
              <a:highlight>
                <a:srgbClr val="FFFF00"/>
              </a:highlight>
            </a:endParaRPr>
          </a:p>
          <a:p>
            <a:pPr fontAlgn="base"/>
            <a:endParaRPr lang="en-US" sz="2100" dirty="0">
              <a:highlight>
                <a:srgbClr val="FFFF00"/>
              </a:highlight>
            </a:endParaRPr>
          </a:p>
          <a:p>
            <a:pPr fontAlgn="base"/>
            <a:endParaRPr lang="en-US" sz="2100" dirty="0">
              <a:highlight>
                <a:srgbClr val="FFFF00"/>
              </a:highlight>
            </a:endParaRPr>
          </a:p>
          <a:p>
            <a:pPr fontAlgn="base"/>
            <a:endParaRPr lang="en-US" sz="2100" dirty="0">
              <a:highlight>
                <a:srgbClr val="FFFF00"/>
              </a:highlight>
            </a:endParaRPr>
          </a:p>
          <a:p>
            <a:pPr marL="0" indent="0" fontAlgn="base">
              <a:buNone/>
            </a:pPr>
            <a:endParaRPr lang="en-US" sz="2100" dirty="0">
              <a:highlight>
                <a:srgbClr val="FFFF00"/>
              </a:highlight>
            </a:endParaRPr>
          </a:p>
        </p:txBody>
      </p:sp>
      <p:pic>
        <p:nvPicPr>
          <p:cNvPr id="9" name="Picture 8">
            <a:extLst>
              <a:ext uri="{FF2B5EF4-FFF2-40B4-BE49-F238E27FC236}">
                <a16:creationId xmlns:a16="http://schemas.microsoft.com/office/drawing/2014/main" id="{4950D4E4-EE03-0B80-3DA8-4E54B1676AA0}"/>
              </a:ext>
            </a:extLst>
          </p:cNvPr>
          <p:cNvPicPr>
            <a:picLocks noChangeAspect="1"/>
          </p:cNvPicPr>
          <p:nvPr/>
        </p:nvPicPr>
        <p:blipFill>
          <a:blip r:embed="rId3"/>
          <a:stretch>
            <a:fillRect/>
          </a:stretch>
        </p:blipFill>
        <p:spPr>
          <a:xfrm>
            <a:off x="174255" y="1139264"/>
            <a:ext cx="4566300" cy="3316511"/>
          </a:xfrm>
          <a:prstGeom prst="rect">
            <a:avLst/>
          </a:prstGeom>
        </p:spPr>
      </p:pic>
      <p:sp>
        <p:nvSpPr>
          <p:cNvPr id="11" name="TextBox 10">
            <a:extLst>
              <a:ext uri="{FF2B5EF4-FFF2-40B4-BE49-F238E27FC236}">
                <a16:creationId xmlns:a16="http://schemas.microsoft.com/office/drawing/2014/main" id="{96174F39-E7AA-1282-BB1B-6A215433EF94}"/>
              </a:ext>
            </a:extLst>
          </p:cNvPr>
          <p:cNvSpPr txBox="1"/>
          <p:nvPr/>
        </p:nvSpPr>
        <p:spPr>
          <a:xfrm>
            <a:off x="9484243" y="1139264"/>
            <a:ext cx="2595937" cy="3416320"/>
          </a:xfrm>
          <a:prstGeom prst="rect">
            <a:avLst/>
          </a:prstGeom>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ln w="19050">
            <a:solidFill>
              <a:srgbClr val="000000"/>
            </a:solidFill>
          </a:ln>
        </p:spPr>
        <p:txBody>
          <a:bodyPr wrap="square" rtlCol="0">
            <a:spAutoFit/>
          </a:bodyPr>
          <a:lstStyle/>
          <a:p>
            <a:r>
              <a:rPr lang="en-US" dirty="0"/>
              <a:t>If two analysts get different answers, the first place they look is their SQL. But the reason could be the way they handle outliers. The right- hand graph has positive slope because it eliminated the outlier. The left has a negative slope because it did not eliminate the outlier</a:t>
            </a:r>
          </a:p>
        </p:txBody>
      </p:sp>
      <p:pic>
        <p:nvPicPr>
          <p:cNvPr id="12" name="Picture 11">
            <a:extLst>
              <a:ext uri="{FF2B5EF4-FFF2-40B4-BE49-F238E27FC236}">
                <a16:creationId xmlns:a16="http://schemas.microsoft.com/office/drawing/2014/main" id="{82722EBE-B9D4-0515-E44A-F25283EA892F}"/>
              </a:ext>
            </a:extLst>
          </p:cNvPr>
          <p:cNvPicPr>
            <a:picLocks noChangeAspect="1"/>
          </p:cNvPicPr>
          <p:nvPr/>
        </p:nvPicPr>
        <p:blipFill>
          <a:blip r:embed="rId4"/>
          <a:stretch>
            <a:fillRect/>
          </a:stretch>
        </p:blipFill>
        <p:spPr>
          <a:xfrm>
            <a:off x="4829249" y="1139264"/>
            <a:ext cx="4566300" cy="3316511"/>
          </a:xfrm>
          <a:prstGeom prst="rect">
            <a:avLst/>
          </a:prstGeom>
        </p:spPr>
      </p:pic>
    </p:spTree>
    <p:extLst>
      <p:ext uri="{BB962C8B-B14F-4D97-AF65-F5344CB8AC3E}">
        <p14:creationId xmlns:p14="http://schemas.microsoft.com/office/powerpoint/2010/main" val="247139431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B0DEC-03B9-4400-9D56-26333C5377F6}"/>
              </a:ext>
            </a:extLst>
          </p:cNvPr>
          <p:cNvSpPr>
            <a:spLocks noGrp="1"/>
          </p:cNvSpPr>
          <p:nvPr>
            <p:ph type="title"/>
          </p:nvPr>
        </p:nvSpPr>
        <p:spPr>
          <a:xfrm>
            <a:off x="0" y="1"/>
            <a:ext cx="12000216" cy="779317"/>
          </a:xfrm>
        </p:spPr>
        <p:txBody>
          <a:bodyPr>
            <a:normAutofit/>
          </a:bodyPr>
          <a:lstStyle/>
          <a:p>
            <a:r>
              <a:rPr lang="en-US" dirty="0"/>
              <a:t>EXCEL EXERCISES</a:t>
            </a:r>
          </a:p>
        </p:txBody>
      </p:sp>
      <p:sp>
        <p:nvSpPr>
          <p:cNvPr id="3" name="Content Placeholder 2">
            <a:extLst>
              <a:ext uri="{FF2B5EF4-FFF2-40B4-BE49-F238E27FC236}">
                <a16:creationId xmlns:a16="http://schemas.microsoft.com/office/drawing/2014/main" id="{1FB9591A-AADD-4574-B11F-BE28D5A8985E}"/>
              </a:ext>
            </a:extLst>
          </p:cNvPr>
          <p:cNvSpPr>
            <a:spLocks noGrp="1"/>
          </p:cNvSpPr>
          <p:nvPr>
            <p:ph idx="1"/>
          </p:nvPr>
        </p:nvSpPr>
        <p:spPr>
          <a:xfrm>
            <a:off x="842481" y="1261152"/>
            <a:ext cx="10726220" cy="4040313"/>
          </a:xfr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w="12700">
            <a:solidFill>
              <a:schemeClr val="accent1"/>
            </a:solidFill>
          </a:ln>
        </p:spPr>
        <p:txBody>
          <a:bodyPr>
            <a:normAutofit/>
          </a:bodyPr>
          <a:lstStyle/>
          <a:p>
            <a:pPr marL="0" indent="0">
              <a:buNone/>
            </a:pPr>
            <a:r>
              <a:rPr lang="en-US" sz="2100" dirty="0"/>
              <a:t>                      </a:t>
            </a:r>
          </a:p>
          <a:p>
            <a:pPr marL="0" indent="0">
              <a:buNone/>
            </a:pPr>
            <a:endParaRPr lang="en-US" sz="2100" dirty="0"/>
          </a:p>
          <a:p>
            <a:pPr marL="0" indent="0">
              <a:buNone/>
            </a:pPr>
            <a:r>
              <a:rPr lang="en-US" sz="2100" dirty="0"/>
              <a:t>Go to the Excel exercises in your workbook. The answers are to the far right on each tab.</a:t>
            </a:r>
          </a:p>
          <a:p>
            <a:pPr marL="0" indent="0">
              <a:buNone/>
            </a:pPr>
            <a:endParaRPr lang="en-US" sz="2100" dirty="0"/>
          </a:p>
          <a:p>
            <a:pPr marL="0" indent="0">
              <a:buNone/>
            </a:pPr>
            <a:r>
              <a:rPr lang="en-US" sz="2100" dirty="0"/>
              <a:t>Tabs </a:t>
            </a:r>
          </a:p>
          <a:p>
            <a:pPr lvl="2"/>
            <a:r>
              <a:rPr lang="en-US" sz="2000" dirty="0"/>
              <a:t>LinEq</a:t>
            </a:r>
          </a:p>
          <a:p>
            <a:pPr lvl="2"/>
            <a:r>
              <a:rPr lang="en-US" sz="2000" dirty="0"/>
              <a:t>LinReg</a:t>
            </a:r>
          </a:p>
          <a:p>
            <a:pPr lvl="2"/>
            <a:r>
              <a:rPr lang="en-US" sz="2000" dirty="0"/>
              <a:t>Outlr_LinReg</a:t>
            </a:r>
          </a:p>
        </p:txBody>
      </p:sp>
    </p:spTree>
    <p:extLst>
      <p:ext uri="{BB962C8B-B14F-4D97-AF65-F5344CB8AC3E}">
        <p14:creationId xmlns:p14="http://schemas.microsoft.com/office/powerpoint/2010/main" val="106739812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F49DD-7EF9-4EFB-B31A-70D87B641702}"/>
              </a:ext>
            </a:extLst>
          </p:cNvPr>
          <p:cNvSpPr>
            <a:spLocks noGrp="1"/>
          </p:cNvSpPr>
          <p:nvPr>
            <p:ph type="title"/>
          </p:nvPr>
        </p:nvSpPr>
        <p:spPr/>
        <p:txBody>
          <a:bodyPr>
            <a:normAutofit/>
          </a:bodyPr>
          <a:lstStyle/>
          <a:p>
            <a:r>
              <a:rPr lang="en-US" sz="2800" dirty="0"/>
              <a:t>STATISTICAL DISTRIBUTIONS OF DATA</a:t>
            </a:r>
          </a:p>
        </p:txBody>
      </p:sp>
      <p:sp>
        <p:nvSpPr>
          <p:cNvPr id="5" name="TextBox 4">
            <a:extLst>
              <a:ext uri="{FF2B5EF4-FFF2-40B4-BE49-F238E27FC236}">
                <a16:creationId xmlns:a16="http://schemas.microsoft.com/office/drawing/2014/main" id="{7D0C9C1B-99F9-05B8-9D4E-543DC70E07B2}"/>
              </a:ext>
            </a:extLst>
          </p:cNvPr>
          <p:cNvSpPr txBox="1"/>
          <p:nvPr/>
        </p:nvSpPr>
        <p:spPr>
          <a:xfrm>
            <a:off x="4886325" y="1003465"/>
            <a:ext cx="7051341" cy="4278094"/>
          </a:xfrm>
          <a:prstGeom prst="rect">
            <a:avLst/>
          </a:prstGeom>
          <a:noFill/>
        </p:spPr>
        <p:txBody>
          <a:bodyPr wrap="square" rtlCol="0">
            <a:spAutoFit/>
          </a:bodyPr>
          <a:lstStyle/>
          <a:p>
            <a:r>
              <a:rPr lang="en-US" sz="2000" dirty="0"/>
              <a:t>The notion of random variable and statistical distributions:</a:t>
            </a:r>
          </a:p>
          <a:p>
            <a:r>
              <a:rPr lang="en-US" dirty="0"/>
              <a:t> </a:t>
            </a:r>
          </a:p>
          <a:p>
            <a:pPr marL="342900" indent="-342900">
              <a:buAutoNum type="arabicPeriod"/>
            </a:pPr>
            <a:r>
              <a:rPr lang="en-US" dirty="0"/>
              <a:t>The value of a variable (X) is not fixed, it is random. (ex. roll a die).  </a:t>
            </a:r>
          </a:p>
          <a:p>
            <a:pPr marL="342900" indent="-342900">
              <a:buAutoNum type="arabicPeriod"/>
            </a:pPr>
            <a:r>
              <a:rPr lang="en-US" dirty="0"/>
              <a:t>But the value is not totally random. It has a smallest and largest possible value {1, 2, 3, 4, 5, 6}. </a:t>
            </a:r>
          </a:p>
          <a:p>
            <a:pPr marL="342900" indent="-342900">
              <a:buAutoNum type="arabicPeriod"/>
            </a:pPr>
            <a:r>
              <a:rPr lang="en-US" dirty="0"/>
              <a:t>The X-values can be displayed on a horizontal number line.</a:t>
            </a:r>
          </a:p>
          <a:p>
            <a:pPr marL="342900" indent="-342900">
              <a:buAutoNum type="arabicPeriod"/>
            </a:pPr>
            <a:r>
              <a:rPr lang="en-US" dirty="0"/>
              <a:t>The Y–value associated with the X-value is the probability of the X-value occurring. For the die, the probability of each X is 1/6. </a:t>
            </a:r>
          </a:p>
          <a:p>
            <a:pPr marL="342900" indent="-342900">
              <a:buAutoNum type="arabicPeriod"/>
            </a:pPr>
            <a:r>
              <a:rPr lang="en-US" dirty="0"/>
              <a:t>This is a Uniform Distribution</a:t>
            </a:r>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r>
              <a:rPr lang="en-US" dirty="0"/>
              <a:t>The sum of all the probabilities is 1.0. </a:t>
            </a:r>
          </a:p>
          <a:p>
            <a:r>
              <a:rPr lang="en-US" dirty="0"/>
              <a:t>             1/6 + 1/6 + 1/6 + 1/6 + 1/6 + 1/6 = 1.0</a:t>
            </a:r>
          </a:p>
        </p:txBody>
      </p:sp>
      <p:pic>
        <p:nvPicPr>
          <p:cNvPr id="9" name="Content Placeholder 8">
            <a:extLst>
              <a:ext uri="{FF2B5EF4-FFF2-40B4-BE49-F238E27FC236}">
                <a16:creationId xmlns:a16="http://schemas.microsoft.com/office/drawing/2014/main" id="{5CDD41CF-9ACA-BD40-F48F-7FD2A64644CD}"/>
              </a:ext>
            </a:extLst>
          </p:cNvPr>
          <p:cNvPicPr>
            <a:picLocks noGrp="1" noChangeAspect="1"/>
          </p:cNvPicPr>
          <p:nvPr>
            <p:ph idx="1"/>
          </p:nvPr>
        </p:nvPicPr>
        <p:blipFill>
          <a:blip r:embed="rId3"/>
          <a:stretch>
            <a:fillRect/>
          </a:stretch>
        </p:blipFill>
        <p:spPr>
          <a:xfrm>
            <a:off x="1031875" y="1841500"/>
            <a:ext cx="3617443" cy="2388027"/>
          </a:xfrm>
        </p:spPr>
      </p:pic>
      <p:pic>
        <p:nvPicPr>
          <p:cNvPr id="13" name="Picture 12">
            <a:extLst>
              <a:ext uri="{FF2B5EF4-FFF2-40B4-BE49-F238E27FC236}">
                <a16:creationId xmlns:a16="http://schemas.microsoft.com/office/drawing/2014/main" id="{1638A275-3060-F028-1A95-E791EBA12B78}"/>
              </a:ext>
            </a:extLst>
          </p:cNvPr>
          <p:cNvPicPr>
            <a:picLocks noChangeAspect="1"/>
          </p:cNvPicPr>
          <p:nvPr/>
        </p:nvPicPr>
        <p:blipFill>
          <a:blip r:embed="rId4"/>
          <a:stretch>
            <a:fillRect/>
          </a:stretch>
        </p:blipFill>
        <p:spPr>
          <a:xfrm>
            <a:off x="6553201" y="3617358"/>
            <a:ext cx="2533650" cy="856502"/>
          </a:xfrm>
          <a:prstGeom prst="rect">
            <a:avLst/>
          </a:prstGeom>
        </p:spPr>
      </p:pic>
    </p:spTree>
    <p:extLst>
      <p:ext uri="{BB962C8B-B14F-4D97-AF65-F5344CB8AC3E}">
        <p14:creationId xmlns:p14="http://schemas.microsoft.com/office/powerpoint/2010/main" val="385876560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44981-6A97-4BBB-91D5-C282490AE19C}"/>
              </a:ext>
            </a:extLst>
          </p:cNvPr>
          <p:cNvSpPr>
            <a:spLocks noGrp="1"/>
          </p:cNvSpPr>
          <p:nvPr>
            <p:ph type="title"/>
          </p:nvPr>
        </p:nvSpPr>
        <p:spPr>
          <a:xfrm>
            <a:off x="838200" y="1"/>
            <a:ext cx="10515600" cy="779317"/>
          </a:xfrm>
        </p:spPr>
        <p:txBody>
          <a:bodyPr anchor="ctr">
            <a:normAutofit/>
          </a:bodyPr>
          <a:lstStyle/>
          <a:p>
            <a:r>
              <a:rPr lang="en-US" sz="2400" dirty="0"/>
              <a:t>NORMAL DISTRIBUTION – A SPECIAL CASE</a:t>
            </a:r>
          </a:p>
        </p:txBody>
      </p:sp>
      <p:pic>
        <p:nvPicPr>
          <p:cNvPr id="6" name="Content Placeholder 5">
            <a:extLst>
              <a:ext uri="{FF2B5EF4-FFF2-40B4-BE49-F238E27FC236}">
                <a16:creationId xmlns:a16="http://schemas.microsoft.com/office/drawing/2014/main" id="{C3C8542B-956F-7C77-BF1F-F64DFB9CF641}"/>
              </a:ext>
            </a:extLst>
          </p:cNvPr>
          <p:cNvPicPr>
            <a:picLocks noGrp="1" noChangeAspect="1"/>
          </p:cNvPicPr>
          <p:nvPr>
            <p:ph idx="1"/>
          </p:nvPr>
        </p:nvPicPr>
        <p:blipFill>
          <a:blip r:embed="rId3"/>
          <a:stretch>
            <a:fillRect/>
          </a:stretch>
        </p:blipFill>
        <p:spPr>
          <a:xfrm>
            <a:off x="615766" y="1058239"/>
            <a:ext cx="6217878" cy="4563938"/>
          </a:xfrm>
        </p:spPr>
      </p:pic>
      <p:sp>
        <p:nvSpPr>
          <p:cNvPr id="3" name="TextBox 2">
            <a:extLst>
              <a:ext uri="{FF2B5EF4-FFF2-40B4-BE49-F238E27FC236}">
                <a16:creationId xmlns:a16="http://schemas.microsoft.com/office/drawing/2014/main" id="{7B8F898E-C91A-64E1-E3F5-C8AD0971ED5E}"/>
              </a:ext>
            </a:extLst>
          </p:cNvPr>
          <p:cNvSpPr txBox="1"/>
          <p:nvPr/>
        </p:nvSpPr>
        <p:spPr>
          <a:xfrm>
            <a:off x="6657654" y="1058239"/>
            <a:ext cx="5534346" cy="4801314"/>
          </a:xfrm>
          <a:prstGeom prst="rect">
            <a:avLst/>
          </a:prstGeom>
          <a:noFill/>
        </p:spPr>
        <p:txBody>
          <a:bodyPr wrap="square" rtlCol="0">
            <a:spAutoFit/>
          </a:bodyPr>
          <a:lstStyle/>
          <a:p>
            <a:r>
              <a:rPr lang="en-US" dirty="0"/>
              <a:t>Many things in the real world are </a:t>
            </a:r>
            <a:r>
              <a:rPr lang="en-US" b="1" dirty="0"/>
              <a:t>normally distributed </a:t>
            </a:r>
            <a:r>
              <a:rPr lang="en-US" dirty="0"/>
              <a:t>(ex. IQ, hand size).</a:t>
            </a:r>
          </a:p>
          <a:p>
            <a:endParaRPr lang="en-US" dirty="0"/>
          </a:p>
          <a:p>
            <a:r>
              <a:rPr lang="en-US" dirty="0"/>
              <a:t>The equation of the normal distribution is</a:t>
            </a:r>
          </a:p>
          <a:p>
            <a:endParaRPr lang="en-US" dirty="0"/>
          </a:p>
          <a:p>
            <a:endParaRPr lang="en-US" dirty="0"/>
          </a:p>
          <a:p>
            <a:endParaRPr lang="en-US" dirty="0"/>
          </a:p>
          <a:p>
            <a:endParaRPr lang="en-US" dirty="0"/>
          </a:p>
          <a:p>
            <a:r>
              <a:rPr lang="en-US" dirty="0"/>
              <a:t>The total area under the curve is 1.00. Furthermore:</a:t>
            </a:r>
          </a:p>
          <a:p>
            <a:pPr marL="742950" lvl="1" indent="-285750">
              <a:buFont typeface="Arial" panose="020B0604020202020204" pitchFamily="34" charset="0"/>
              <a:buChar char="•"/>
            </a:pPr>
            <a:r>
              <a:rPr lang="en-US" dirty="0"/>
              <a:t>68% of the area is within 1 SD of the mean, </a:t>
            </a:r>
          </a:p>
          <a:p>
            <a:pPr marL="742950" lvl="1" indent="-285750">
              <a:buFont typeface="Arial" panose="020B0604020202020204" pitchFamily="34" charset="0"/>
              <a:buChar char="•"/>
            </a:pPr>
            <a:r>
              <a:rPr lang="en-US" dirty="0"/>
              <a:t>95% within 2 SD, </a:t>
            </a:r>
          </a:p>
          <a:p>
            <a:pPr marL="742950" lvl="1" indent="-285750">
              <a:buFont typeface="Arial" panose="020B0604020202020204" pitchFamily="34" charset="0"/>
              <a:buChar char="•"/>
            </a:pPr>
            <a:r>
              <a:rPr lang="en-US" dirty="0"/>
              <a:t>99.7% within 3 SD. </a:t>
            </a:r>
          </a:p>
          <a:p>
            <a:endParaRPr lang="en-US" dirty="0"/>
          </a:p>
          <a:p>
            <a:r>
              <a:rPr lang="en-US" dirty="0"/>
              <a:t>So, if we have a normal distribution and we know the mean &amp; SD, then we have an excellent idea of the possible values of the random variable. </a:t>
            </a:r>
          </a:p>
          <a:p>
            <a:endParaRPr lang="en-US" dirty="0"/>
          </a:p>
        </p:txBody>
      </p:sp>
      <p:pic>
        <p:nvPicPr>
          <p:cNvPr id="5" name="Picture 4">
            <a:extLst>
              <a:ext uri="{FF2B5EF4-FFF2-40B4-BE49-F238E27FC236}">
                <a16:creationId xmlns:a16="http://schemas.microsoft.com/office/drawing/2014/main" id="{73D687C4-9445-7D8A-A244-D388AC72D292}"/>
              </a:ext>
            </a:extLst>
          </p:cNvPr>
          <p:cNvPicPr>
            <a:picLocks noChangeAspect="1"/>
          </p:cNvPicPr>
          <p:nvPr/>
        </p:nvPicPr>
        <p:blipFill>
          <a:blip r:embed="rId4"/>
          <a:stretch>
            <a:fillRect/>
          </a:stretch>
        </p:blipFill>
        <p:spPr>
          <a:xfrm>
            <a:off x="7777538" y="2270624"/>
            <a:ext cx="2958957" cy="858873"/>
          </a:xfrm>
          <a:prstGeom prst="rect">
            <a:avLst/>
          </a:prstGeom>
        </p:spPr>
      </p:pic>
    </p:spTree>
    <p:extLst>
      <p:ext uri="{BB962C8B-B14F-4D97-AF65-F5344CB8AC3E}">
        <p14:creationId xmlns:p14="http://schemas.microsoft.com/office/powerpoint/2010/main" val="252975736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F49DD-7EF9-4EFB-B31A-70D87B641702}"/>
              </a:ext>
            </a:extLst>
          </p:cNvPr>
          <p:cNvSpPr>
            <a:spLocks noGrp="1"/>
          </p:cNvSpPr>
          <p:nvPr>
            <p:ph type="title"/>
          </p:nvPr>
        </p:nvSpPr>
        <p:spPr/>
        <p:txBody>
          <a:bodyPr>
            <a:normAutofit/>
          </a:bodyPr>
          <a:lstStyle/>
          <a:p>
            <a:r>
              <a:rPr lang="en-US" sz="2800" dirty="0"/>
              <a:t>STATISTICAL DISTRIBUTIONS OF DATA</a:t>
            </a:r>
          </a:p>
        </p:txBody>
      </p:sp>
      <p:pic>
        <p:nvPicPr>
          <p:cNvPr id="7" name="Content Placeholder 6">
            <a:extLst>
              <a:ext uri="{FF2B5EF4-FFF2-40B4-BE49-F238E27FC236}">
                <a16:creationId xmlns:a16="http://schemas.microsoft.com/office/drawing/2014/main" id="{B1814514-B11E-CAC4-2974-4C2C65C3E283}"/>
              </a:ext>
            </a:extLst>
          </p:cNvPr>
          <p:cNvPicPr>
            <a:picLocks noGrp="1" noChangeAspect="1"/>
          </p:cNvPicPr>
          <p:nvPr>
            <p:ph idx="1"/>
          </p:nvPr>
        </p:nvPicPr>
        <p:blipFill>
          <a:blip r:embed="rId3"/>
          <a:stretch>
            <a:fillRect/>
          </a:stretch>
        </p:blipFill>
        <p:spPr>
          <a:xfrm>
            <a:off x="664905" y="1169987"/>
            <a:ext cx="6814171" cy="4518025"/>
          </a:xfrm>
        </p:spPr>
      </p:pic>
      <p:sp>
        <p:nvSpPr>
          <p:cNvPr id="3" name="TextBox 2">
            <a:extLst>
              <a:ext uri="{FF2B5EF4-FFF2-40B4-BE49-F238E27FC236}">
                <a16:creationId xmlns:a16="http://schemas.microsoft.com/office/drawing/2014/main" id="{DBCFE721-00AE-EF0F-6BEA-009474E65AA5}"/>
              </a:ext>
            </a:extLst>
          </p:cNvPr>
          <p:cNvSpPr txBox="1"/>
          <p:nvPr/>
        </p:nvSpPr>
        <p:spPr>
          <a:xfrm>
            <a:off x="7582329" y="1077520"/>
            <a:ext cx="4387064" cy="1938992"/>
          </a:xfrm>
          <a:prstGeom prst="rect">
            <a:avLst/>
          </a:prstGeom>
          <a:noFill/>
        </p:spPr>
        <p:txBody>
          <a:bodyPr wrap="square" rtlCol="0">
            <a:spAutoFit/>
          </a:bodyPr>
          <a:lstStyle/>
          <a:p>
            <a:r>
              <a:rPr lang="en-US" sz="2000" dirty="0"/>
              <a:t>We pay a lot of attention to Normal distributions, giving the impression it is the only one that ever occurs.</a:t>
            </a:r>
          </a:p>
          <a:p>
            <a:endParaRPr lang="en-US" sz="2000" dirty="0"/>
          </a:p>
          <a:p>
            <a:r>
              <a:rPr lang="en-US" sz="2000" dirty="0"/>
              <a:t>But many real-world data sets are not Normally distributed.</a:t>
            </a:r>
          </a:p>
        </p:txBody>
      </p:sp>
      <p:sp>
        <p:nvSpPr>
          <p:cNvPr id="4" name="TextBox 3">
            <a:extLst>
              <a:ext uri="{FF2B5EF4-FFF2-40B4-BE49-F238E27FC236}">
                <a16:creationId xmlns:a16="http://schemas.microsoft.com/office/drawing/2014/main" id="{87C19F0A-795B-0F34-925F-22FCA09EECD7}"/>
              </a:ext>
            </a:extLst>
          </p:cNvPr>
          <p:cNvSpPr txBox="1"/>
          <p:nvPr/>
        </p:nvSpPr>
        <p:spPr>
          <a:xfrm>
            <a:off x="8430803" y="3650900"/>
            <a:ext cx="2922997" cy="1015663"/>
          </a:xfrm>
          <a:prstGeom prst="rect">
            <a:avLst/>
          </a:prstGeom>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ln w="19050">
            <a:solidFill>
              <a:srgbClr val="000000"/>
            </a:solidFill>
          </a:ln>
        </p:spPr>
        <p:txBody>
          <a:bodyPr wrap="square" rtlCol="0">
            <a:spAutoFit/>
          </a:bodyPr>
          <a:lstStyle/>
          <a:p>
            <a:r>
              <a:rPr lang="en-US" sz="2000" dirty="0"/>
              <a:t>Can you give examples of data that has one of the distributions to the left? </a:t>
            </a:r>
          </a:p>
        </p:txBody>
      </p:sp>
    </p:spTree>
    <p:extLst>
      <p:ext uri="{BB962C8B-B14F-4D97-AF65-F5344CB8AC3E}">
        <p14:creationId xmlns:p14="http://schemas.microsoft.com/office/powerpoint/2010/main" val="282512125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AF8B1-05F8-4EFE-852C-C23861276060}"/>
              </a:ext>
            </a:extLst>
          </p:cNvPr>
          <p:cNvSpPr>
            <a:spLocks noGrp="1"/>
          </p:cNvSpPr>
          <p:nvPr>
            <p:ph type="title"/>
          </p:nvPr>
        </p:nvSpPr>
        <p:spPr/>
        <p:txBody>
          <a:bodyPr/>
          <a:lstStyle/>
          <a:p>
            <a:r>
              <a:rPr lang="en-US" dirty="0"/>
              <a:t>NORMAL DISTRIBUTIONS </a:t>
            </a:r>
          </a:p>
        </p:txBody>
      </p:sp>
      <p:sp>
        <p:nvSpPr>
          <p:cNvPr id="6" name="Content Placeholder 2">
            <a:extLst>
              <a:ext uri="{FF2B5EF4-FFF2-40B4-BE49-F238E27FC236}">
                <a16:creationId xmlns:a16="http://schemas.microsoft.com/office/drawing/2014/main" id="{9AFA6D0A-3563-BDDA-00E7-1800EA0F4C02}"/>
              </a:ext>
            </a:extLst>
          </p:cNvPr>
          <p:cNvSpPr>
            <a:spLocks noGrp="1"/>
          </p:cNvSpPr>
          <p:nvPr>
            <p:ph idx="1"/>
          </p:nvPr>
        </p:nvSpPr>
        <p:spPr>
          <a:xfrm>
            <a:off x="838200" y="1499899"/>
            <a:ext cx="10515600" cy="3858202"/>
          </a:xfrm>
        </p:spPr>
        <p:txBody>
          <a:bodyPr anchor="ctr">
            <a:normAutofit/>
          </a:bodyPr>
          <a:lstStyle/>
          <a:p>
            <a:pPr marL="0" indent="0" algn="ctr" fontAlgn="base">
              <a:lnSpc>
                <a:spcPct val="200000"/>
              </a:lnSpc>
              <a:buNone/>
            </a:pPr>
            <a:r>
              <a:rPr lang="en-US" dirty="0"/>
              <a:t>Khan Academy</a:t>
            </a:r>
          </a:p>
          <a:p>
            <a:pPr marL="0" indent="0" algn="ctr" fontAlgn="base">
              <a:lnSpc>
                <a:spcPct val="200000"/>
              </a:lnSpc>
              <a:buNone/>
            </a:pPr>
            <a:r>
              <a:rPr lang="en-US" dirty="0">
                <a:hlinkClick r:id="rId3"/>
              </a:rPr>
              <a:t>Normal Distributions</a:t>
            </a:r>
            <a:endParaRPr lang="en-US" dirty="0">
              <a:hlinkClick r:id="rId4"/>
            </a:endParaRPr>
          </a:p>
          <a:p>
            <a:pPr marL="0" indent="0" algn="ctr" fontAlgn="base">
              <a:lnSpc>
                <a:spcPct val="200000"/>
              </a:lnSpc>
              <a:buNone/>
            </a:pPr>
            <a:r>
              <a:rPr lang="en-US" dirty="0">
                <a:hlinkClick r:id="rId4"/>
              </a:rPr>
              <a:t> </a:t>
            </a:r>
            <a:endParaRPr lang="en-US" dirty="0"/>
          </a:p>
        </p:txBody>
      </p:sp>
    </p:spTree>
    <p:extLst>
      <p:ext uri="{BB962C8B-B14F-4D97-AF65-F5344CB8AC3E}">
        <p14:creationId xmlns:p14="http://schemas.microsoft.com/office/powerpoint/2010/main" val="2683202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F7E20-AC73-4627-85E8-61BC0F46D821}"/>
              </a:ext>
            </a:extLst>
          </p:cNvPr>
          <p:cNvSpPr>
            <a:spLocks noGrp="1"/>
          </p:cNvSpPr>
          <p:nvPr>
            <p:ph type="title"/>
          </p:nvPr>
        </p:nvSpPr>
        <p:spPr>
          <a:xfrm>
            <a:off x="102741" y="73182"/>
            <a:ext cx="11925595" cy="779317"/>
          </a:xfrm>
        </p:spPr>
        <p:txBody>
          <a:bodyPr anchor="ctr">
            <a:normAutofit fontScale="90000"/>
          </a:bodyPr>
          <a:lstStyle/>
          <a:p>
            <a:r>
              <a:rPr lang="en-US" dirty="0"/>
              <a:t>Z-SCORES CONVERT ANY NORMAL DISTRIBUTION TO A STANDARD NORMAL DISTRIBUTION (MEAN=0 SD=1) </a:t>
            </a:r>
          </a:p>
        </p:txBody>
      </p:sp>
      <p:sp>
        <p:nvSpPr>
          <p:cNvPr id="3" name="Content Placeholder 2">
            <a:extLst>
              <a:ext uri="{FF2B5EF4-FFF2-40B4-BE49-F238E27FC236}">
                <a16:creationId xmlns:a16="http://schemas.microsoft.com/office/drawing/2014/main" id="{ED8F3BDE-FB79-4576-BD3C-9386EC0FE03C}"/>
              </a:ext>
            </a:extLst>
          </p:cNvPr>
          <p:cNvSpPr>
            <a:spLocks noGrp="1"/>
          </p:cNvSpPr>
          <p:nvPr>
            <p:ph idx="1"/>
          </p:nvPr>
        </p:nvSpPr>
        <p:spPr>
          <a:xfrm>
            <a:off x="838200" y="1825625"/>
            <a:ext cx="10515600" cy="3806248"/>
          </a:xfrm>
        </p:spPr>
        <p:txBody>
          <a:bodyPr>
            <a:normAutofit/>
          </a:bodyPr>
          <a:lstStyle/>
          <a:p>
            <a:pPr marL="0" indent="0" fontAlgn="base">
              <a:buNone/>
            </a:pPr>
            <a:endParaRPr lang="en-US" dirty="0"/>
          </a:p>
          <a:p>
            <a:pPr marL="0" indent="0" fontAlgn="base">
              <a:buNone/>
            </a:pPr>
            <a:endParaRPr lang="en-US" dirty="0"/>
          </a:p>
        </p:txBody>
      </p:sp>
      <p:pic>
        <p:nvPicPr>
          <p:cNvPr id="7" name="Picture 6">
            <a:extLst>
              <a:ext uri="{FF2B5EF4-FFF2-40B4-BE49-F238E27FC236}">
                <a16:creationId xmlns:a16="http://schemas.microsoft.com/office/drawing/2014/main" id="{99E711B0-409E-6E07-AF81-99F80C78E96D}"/>
              </a:ext>
            </a:extLst>
          </p:cNvPr>
          <p:cNvPicPr>
            <a:picLocks noChangeAspect="1"/>
          </p:cNvPicPr>
          <p:nvPr/>
        </p:nvPicPr>
        <p:blipFill>
          <a:blip r:embed="rId3"/>
          <a:stretch>
            <a:fillRect/>
          </a:stretch>
        </p:blipFill>
        <p:spPr>
          <a:xfrm>
            <a:off x="674678" y="1307009"/>
            <a:ext cx="7763973" cy="3030901"/>
          </a:xfrm>
          <a:prstGeom prst="rect">
            <a:avLst/>
          </a:prstGeom>
          <a:ln>
            <a:solidFill>
              <a:srgbClr val="000000"/>
            </a:solidFill>
          </a:ln>
        </p:spPr>
      </p:pic>
      <p:sp>
        <p:nvSpPr>
          <p:cNvPr id="9" name="TextBox 8">
            <a:extLst>
              <a:ext uri="{FF2B5EF4-FFF2-40B4-BE49-F238E27FC236}">
                <a16:creationId xmlns:a16="http://schemas.microsoft.com/office/drawing/2014/main" id="{5FCE34EB-5C70-6312-6A92-AB082C57C89B}"/>
              </a:ext>
            </a:extLst>
          </p:cNvPr>
          <p:cNvSpPr txBox="1"/>
          <p:nvPr/>
        </p:nvSpPr>
        <p:spPr>
          <a:xfrm>
            <a:off x="8602173" y="1371115"/>
            <a:ext cx="3426164" cy="3693319"/>
          </a:xfrm>
          <a:prstGeom prst="rect">
            <a:avLst/>
          </a:prstGeom>
          <a:noFill/>
          <a:ln>
            <a:solidFill>
              <a:srgbClr val="000000"/>
            </a:solidFill>
          </a:ln>
        </p:spPr>
        <p:txBody>
          <a:bodyPr wrap="square" rtlCol="0">
            <a:spAutoFit/>
          </a:bodyPr>
          <a:lstStyle/>
          <a:p>
            <a:r>
              <a:rPr lang="en-US" dirty="0"/>
              <a:t>The figure on the left is a normal  distribution, mean=29, standard deviation=6. What is the probability a BMI is less than 30? This is the area to the left of 30 since the total area = 1.00</a:t>
            </a:r>
          </a:p>
          <a:p>
            <a:endParaRPr lang="en-US" dirty="0"/>
          </a:p>
          <a:p>
            <a:r>
              <a:rPr lang="en-US" dirty="0"/>
              <a:t>The figure on the right re-frames the problem by using a Z-score to transform to a ”standard normal distribution” which has mean=0, standard deviation = 1. We want the area to the left of 0.17.</a:t>
            </a:r>
          </a:p>
        </p:txBody>
      </p:sp>
      <p:sp>
        <p:nvSpPr>
          <p:cNvPr id="10" name="TextBox 9">
            <a:extLst>
              <a:ext uri="{FF2B5EF4-FFF2-40B4-BE49-F238E27FC236}">
                <a16:creationId xmlns:a16="http://schemas.microsoft.com/office/drawing/2014/main" id="{2C28F0CC-B28B-5429-677A-F623D4F06839}"/>
              </a:ext>
            </a:extLst>
          </p:cNvPr>
          <p:cNvSpPr txBox="1"/>
          <p:nvPr/>
        </p:nvSpPr>
        <p:spPr>
          <a:xfrm>
            <a:off x="791267" y="4544004"/>
            <a:ext cx="7530797" cy="646331"/>
          </a:xfrm>
          <a:prstGeom prst="rect">
            <a:avLst/>
          </a:prstGeom>
          <a:noFill/>
          <a:ln>
            <a:solidFill>
              <a:srgbClr val="000000"/>
            </a:solidFill>
          </a:ln>
        </p:spPr>
        <p:txBody>
          <a:bodyPr wrap="square" rtlCol="0">
            <a:spAutoFit/>
          </a:bodyPr>
          <a:lstStyle/>
          <a:p>
            <a:pPr algn="ctr"/>
            <a:r>
              <a:rPr lang="en-US" b="1" i="1" dirty="0">
                <a:solidFill>
                  <a:srgbClr val="000000"/>
                </a:solidFill>
              </a:rPr>
              <a:t>We re-frame (convert) the problem because there are published tables for the standard normal distribution. </a:t>
            </a:r>
          </a:p>
        </p:txBody>
      </p:sp>
    </p:spTree>
    <p:extLst>
      <p:ext uri="{BB962C8B-B14F-4D97-AF65-F5344CB8AC3E}">
        <p14:creationId xmlns:p14="http://schemas.microsoft.com/office/powerpoint/2010/main" val="6001448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F7E20-AC73-4627-85E8-61BC0F46D821}"/>
              </a:ext>
            </a:extLst>
          </p:cNvPr>
          <p:cNvSpPr>
            <a:spLocks noGrp="1"/>
          </p:cNvSpPr>
          <p:nvPr>
            <p:ph type="title"/>
          </p:nvPr>
        </p:nvSpPr>
        <p:spPr>
          <a:xfrm>
            <a:off x="838200" y="73182"/>
            <a:ext cx="10515600" cy="779317"/>
          </a:xfrm>
        </p:spPr>
        <p:txBody>
          <a:bodyPr anchor="ctr">
            <a:normAutofit fontScale="90000"/>
          </a:bodyPr>
          <a:lstStyle/>
          <a:p>
            <a:r>
              <a:rPr lang="en-US" dirty="0"/>
              <a:t> </a:t>
            </a:r>
            <a:r>
              <a:rPr lang="en-US" sz="2900" dirty="0"/>
              <a:t>Z-SCORES FOR THE STANDARD NORMAL DISTRIBUTION  WHEN P = 0.05</a:t>
            </a:r>
          </a:p>
        </p:txBody>
      </p:sp>
      <p:pic>
        <p:nvPicPr>
          <p:cNvPr id="9" name="Picture 8">
            <a:extLst>
              <a:ext uri="{FF2B5EF4-FFF2-40B4-BE49-F238E27FC236}">
                <a16:creationId xmlns:a16="http://schemas.microsoft.com/office/drawing/2014/main" id="{CE70F000-76D4-2FAD-6E0E-FC98BAD3580F}"/>
              </a:ext>
            </a:extLst>
          </p:cNvPr>
          <p:cNvPicPr>
            <a:picLocks noChangeAspect="1"/>
          </p:cNvPicPr>
          <p:nvPr/>
        </p:nvPicPr>
        <p:blipFill>
          <a:blip r:embed="rId3"/>
          <a:stretch>
            <a:fillRect/>
          </a:stretch>
        </p:blipFill>
        <p:spPr>
          <a:xfrm>
            <a:off x="659231" y="1335489"/>
            <a:ext cx="4733015" cy="3337931"/>
          </a:xfrm>
          <a:prstGeom prst="rect">
            <a:avLst/>
          </a:prstGeom>
          <a:ln w="25400">
            <a:solidFill>
              <a:srgbClr val="000000"/>
            </a:solidFill>
          </a:ln>
        </p:spPr>
      </p:pic>
      <p:pic>
        <p:nvPicPr>
          <p:cNvPr id="12" name="Picture 11">
            <a:extLst>
              <a:ext uri="{FF2B5EF4-FFF2-40B4-BE49-F238E27FC236}">
                <a16:creationId xmlns:a16="http://schemas.microsoft.com/office/drawing/2014/main" id="{4A9E7262-30F0-3FB9-4F72-F5838412D55A}"/>
              </a:ext>
            </a:extLst>
          </p:cNvPr>
          <p:cNvPicPr>
            <a:picLocks noChangeAspect="1"/>
          </p:cNvPicPr>
          <p:nvPr/>
        </p:nvPicPr>
        <p:blipFill>
          <a:blip r:embed="rId4"/>
          <a:stretch>
            <a:fillRect/>
          </a:stretch>
        </p:blipFill>
        <p:spPr>
          <a:xfrm>
            <a:off x="6837228" y="1282344"/>
            <a:ext cx="4155075" cy="3391076"/>
          </a:xfrm>
          <a:prstGeom prst="rect">
            <a:avLst/>
          </a:prstGeom>
          <a:ln w="25400">
            <a:solidFill>
              <a:srgbClr val="000000"/>
            </a:solidFill>
          </a:ln>
        </p:spPr>
      </p:pic>
      <p:sp>
        <p:nvSpPr>
          <p:cNvPr id="13" name="TextBox 12">
            <a:extLst>
              <a:ext uri="{FF2B5EF4-FFF2-40B4-BE49-F238E27FC236}">
                <a16:creationId xmlns:a16="http://schemas.microsoft.com/office/drawing/2014/main" id="{A1D8D542-9761-8322-1690-BCC10B6C7065}"/>
              </a:ext>
            </a:extLst>
          </p:cNvPr>
          <p:cNvSpPr txBox="1"/>
          <p:nvPr/>
        </p:nvSpPr>
        <p:spPr>
          <a:xfrm>
            <a:off x="4058218" y="2400887"/>
            <a:ext cx="1201872" cy="923330"/>
          </a:xfrm>
          <a:prstGeom prst="rect">
            <a:avLst/>
          </a:prstGeom>
          <a:noFill/>
          <a:ln w="22225">
            <a:solidFill>
              <a:schemeClr val="accent1"/>
            </a:solidFill>
          </a:ln>
        </p:spPr>
        <p:txBody>
          <a:bodyPr wrap="square" rtlCol="0">
            <a:spAutoFit/>
          </a:bodyPr>
          <a:lstStyle/>
          <a:p>
            <a:pPr algn="ctr"/>
            <a:r>
              <a:rPr lang="en-US" b="1" dirty="0"/>
              <a:t>p = </a:t>
            </a:r>
            <a:r>
              <a:rPr lang="en-US" b="1" dirty="0">
                <a:solidFill>
                  <a:srgbClr val="FF0000"/>
                </a:solidFill>
              </a:rPr>
              <a:t>0.05</a:t>
            </a:r>
            <a:r>
              <a:rPr lang="en-US" b="1" dirty="0"/>
              <a:t> is the white area. </a:t>
            </a:r>
          </a:p>
        </p:txBody>
      </p:sp>
      <p:sp>
        <p:nvSpPr>
          <p:cNvPr id="14" name="TextBox 13">
            <a:extLst>
              <a:ext uri="{FF2B5EF4-FFF2-40B4-BE49-F238E27FC236}">
                <a16:creationId xmlns:a16="http://schemas.microsoft.com/office/drawing/2014/main" id="{27E5E8FE-D72D-F0A4-0646-10D496D5CAAB}"/>
              </a:ext>
            </a:extLst>
          </p:cNvPr>
          <p:cNvSpPr txBox="1"/>
          <p:nvPr/>
        </p:nvSpPr>
        <p:spPr>
          <a:xfrm>
            <a:off x="3133340" y="4833244"/>
            <a:ext cx="2126750" cy="646331"/>
          </a:xfrm>
          <a:prstGeom prst="rect">
            <a:avLst/>
          </a:prstGeom>
          <a:noFill/>
        </p:spPr>
        <p:txBody>
          <a:bodyPr wrap="square" rtlCol="0">
            <a:spAutoFit/>
          </a:bodyPr>
          <a:lstStyle/>
          <a:p>
            <a:r>
              <a:rPr lang="en-US" b="1" dirty="0">
                <a:solidFill>
                  <a:srgbClr val="FF0000"/>
                </a:solidFill>
              </a:rPr>
              <a:t>1.645 </a:t>
            </a:r>
            <a:r>
              <a:rPr lang="en-US" b="1" dirty="0">
                <a:solidFill>
                  <a:srgbClr val="000000"/>
                </a:solidFill>
              </a:rPr>
              <a:t>is the 1-tail  </a:t>
            </a:r>
          </a:p>
          <a:p>
            <a:r>
              <a:rPr lang="en-US" b="1" dirty="0">
                <a:solidFill>
                  <a:srgbClr val="000000"/>
                </a:solidFill>
              </a:rPr>
              <a:t>Z-score for </a:t>
            </a:r>
            <a:r>
              <a:rPr lang="en-US" b="1" dirty="0">
                <a:solidFill>
                  <a:srgbClr val="FF0000"/>
                </a:solidFill>
              </a:rPr>
              <a:t>p=0.05</a:t>
            </a:r>
          </a:p>
        </p:txBody>
      </p:sp>
      <p:sp>
        <p:nvSpPr>
          <p:cNvPr id="16" name="TextBox 15">
            <a:extLst>
              <a:ext uri="{FF2B5EF4-FFF2-40B4-BE49-F238E27FC236}">
                <a16:creationId xmlns:a16="http://schemas.microsoft.com/office/drawing/2014/main" id="{54B741BC-8EBE-3E02-D594-E39824E52AA4}"/>
              </a:ext>
            </a:extLst>
          </p:cNvPr>
          <p:cNvSpPr txBox="1"/>
          <p:nvPr/>
        </p:nvSpPr>
        <p:spPr>
          <a:xfrm>
            <a:off x="7595509" y="4775762"/>
            <a:ext cx="2638512" cy="923330"/>
          </a:xfrm>
          <a:prstGeom prst="rect">
            <a:avLst/>
          </a:prstGeom>
          <a:noFill/>
        </p:spPr>
        <p:txBody>
          <a:bodyPr wrap="square" rtlCol="0">
            <a:spAutoFit/>
          </a:bodyPr>
          <a:lstStyle/>
          <a:p>
            <a:pPr algn="ctr"/>
            <a:r>
              <a:rPr lang="en-US" b="1" dirty="0">
                <a:solidFill>
                  <a:srgbClr val="FF0000"/>
                </a:solidFill>
              </a:rPr>
              <a:t>+1.96, -1.96 </a:t>
            </a:r>
            <a:r>
              <a:rPr lang="en-US" b="1" dirty="0">
                <a:solidFill>
                  <a:srgbClr val="000000"/>
                </a:solidFill>
              </a:rPr>
              <a:t>are the </a:t>
            </a:r>
          </a:p>
          <a:p>
            <a:pPr algn="ctr"/>
            <a:r>
              <a:rPr lang="en-US" b="1" dirty="0">
                <a:solidFill>
                  <a:srgbClr val="000000"/>
                </a:solidFill>
              </a:rPr>
              <a:t>2-tail  Z-scores for </a:t>
            </a:r>
            <a:r>
              <a:rPr lang="en-US" b="1" dirty="0">
                <a:solidFill>
                  <a:srgbClr val="FF0000"/>
                </a:solidFill>
              </a:rPr>
              <a:t>p=5%</a:t>
            </a:r>
          </a:p>
          <a:p>
            <a:pPr algn="ctr"/>
            <a:r>
              <a:rPr lang="en-US" b="1" dirty="0"/>
              <a:t>Note that 1.96 ~ 2.00</a:t>
            </a:r>
          </a:p>
        </p:txBody>
      </p:sp>
      <p:sp>
        <p:nvSpPr>
          <p:cNvPr id="17" name="TextBox 16">
            <a:extLst>
              <a:ext uri="{FF2B5EF4-FFF2-40B4-BE49-F238E27FC236}">
                <a16:creationId xmlns:a16="http://schemas.microsoft.com/office/drawing/2014/main" id="{E151934A-8EC2-4788-CA84-9784D3D4B3DF}"/>
              </a:ext>
            </a:extLst>
          </p:cNvPr>
          <p:cNvSpPr txBox="1"/>
          <p:nvPr/>
        </p:nvSpPr>
        <p:spPr>
          <a:xfrm>
            <a:off x="9365870" y="1707852"/>
            <a:ext cx="1360352" cy="923330"/>
          </a:xfrm>
          <a:prstGeom prst="rect">
            <a:avLst/>
          </a:prstGeom>
          <a:noFill/>
          <a:ln w="22225">
            <a:solidFill>
              <a:schemeClr val="accent1"/>
            </a:solidFill>
          </a:ln>
        </p:spPr>
        <p:txBody>
          <a:bodyPr wrap="square" rtlCol="0">
            <a:spAutoFit/>
          </a:bodyPr>
          <a:lstStyle/>
          <a:p>
            <a:pPr algn="ctr"/>
            <a:r>
              <a:rPr lang="en-US" b="1" dirty="0"/>
              <a:t>p = </a:t>
            </a:r>
            <a:r>
              <a:rPr lang="en-US" b="1" dirty="0">
                <a:solidFill>
                  <a:srgbClr val="FF0000"/>
                </a:solidFill>
              </a:rPr>
              <a:t>5%</a:t>
            </a:r>
            <a:r>
              <a:rPr lang="en-US" b="1" dirty="0"/>
              <a:t> is sum of two white areas.</a:t>
            </a:r>
          </a:p>
        </p:txBody>
      </p:sp>
      <p:sp>
        <p:nvSpPr>
          <p:cNvPr id="21" name="TextBox 20">
            <a:extLst>
              <a:ext uri="{FF2B5EF4-FFF2-40B4-BE49-F238E27FC236}">
                <a16:creationId xmlns:a16="http://schemas.microsoft.com/office/drawing/2014/main" id="{B84AFBD0-9D6B-F696-5A69-F96C29B39328}"/>
              </a:ext>
            </a:extLst>
          </p:cNvPr>
          <p:cNvSpPr txBox="1"/>
          <p:nvPr/>
        </p:nvSpPr>
        <p:spPr>
          <a:xfrm>
            <a:off x="2650733" y="3001052"/>
            <a:ext cx="750013" cy="369332"/>
          </a:xfrm>
          <a:prstGeom prst="rect">
            <a:avLst/>
          </a:prstGeom>
          <a:noFill/>
        </p:spPr>
        <p:txBody>
          <a:bodyPr wrap="square" rtlCol="0">
            <a:spAutoFit/>
          </a:bodyPr>
          <a:lstStyle/>
          <a:p>
            <a:pPr algn="ctr"/>
            <a:r>
              <a:rPr lang="en-US" b="1" dirty="0"/>
              <a:t>0.95</a:t>
            </a:r>
          </a:p>
        </p:txBody>
      </p:sp>
    </p:spTree>
    <p:extLst>
      <p:ext uri="{BB962C8B-B14F-4D97-AF65-F5344CB8AC3E}">
        <p14:creationId xmlns:p14="http://schemas.microsoft.com/office/powerpoint/2010/main" val="403114604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AF8B1-05F8-4EFE-852C-C23861276060}"/>
              </a:ext>
            </a:extLst>
          </p:cNvPr>
          <p:cNvSpPr>
            <a:spLocks noGrp="1"/>
          </p:cNvSpPr>
          <p:nvPr>
            <p:ph type="title"/>
          </p:nvPr>
        </p:nvSpPr>
        <p:spPr/>
        <p:txBody>
          <a:bodyPr/>
          <a:lstStyle/>
          <a:p>
            <a:r>
              <a:rPr lang="en-US"/>
              <a:t>Z SCORES – KHAN</a:t>
            </a:r>
          </a:p>
        </p:txBody>
      </p:sp>
      <p:sp>
        <p:nvSpPr>
          <p:cNvPr id="3" name="Content Placeholder 2">
            <a:extLst>
              <a:ext uri="{FF2B5EF4-FFF2-40B4-BE49-F238E27FC236}">
                <a16:creationId xmlns:a16="http://schemas.microsoft.com/office/drawing/2014/main" id="{63D0E5D0-FD07-4412-8C7A-DEA17EE55BE3}"/>
              </a:ext>
            </a:extLst>
          </p:cNvPr>
          <p:cNvSpPr>
            <a:spLocks noGrp="1"/>
          </p:cNvSpPr>
          <p:nvPr>
            <p:ph idx="1"/>
          </p:nvPr>
        </p:nvSpPr>
        <p:spPr>
          <a:xfrm>
            <a:off x="838200" y="1147530"/>
            <a:ext cx="10515600" cy="3858202"/>
          </a:xfrm>
        </p:spPr>
        <p:txBody>
          <a:bodyPr anchor="ctr">
            <a:normAutofit/>
          </a:bodyPr>
          <a:lstStyle/>
          <a:p>
            <a:pPr marL="0" indent="0" algn="ctr" fontAlgn="base">
              <a:lnSpc>
                <a:spcPct val="200000"/>
              </a:lnSpc>
              <a:buNone/>
            </a:pPr>
            <a:r>
              <a:rPr lang="en-US" dirty="0"/>
              <a:t>Khan Academy</a:t>
            </a:r>
          </a:p>
          <a:p>
            <a:pPr marL="0" indent="0" algn="ctr" fontAlgn="base">
              <a:lnSpc>
                <a:spcPct val="200000"/>
              </a:lnSpc>
              <a:buNone/>
            </a:pPr>
            <a:r>
              <a:rPr lang="en-US" dirty="0">
                <a:hlinkClick r:id="rId3"/>
              </a:rPr>
              <a:t>Z Score Introductions</a:t>
            </a:r>
          </a:p>
          <a:p>
            <a:pPr marL="0" indent="0" algn="ctr" fontAlgn="base">
              <a:lnSpc>
                <a:spcPct val="200000"/>
              </a:lnSpc>
              <a:buNone/>
            </a:pPr>
            <a:r>
              <a:rPr lang="en-US" dirty="0">
                <a:hlinkClick r:id="rId3"/>
              </a:rPr>
              <a:t> </a:t>
            </a:r>
            <a:endParaRPr lang="en-US" dirty="0"/>
          </a:p>
        </p:txBody>
      </p:sp>
    </p:spTree>
    <p:extLst>
      <p:ext uri="{BB962C8B-B14F-4D97-AF65-F5344CB8AC3E}">
        <p14:creationId xmlns:p14="http://schemas.microsoft.com/office/powerpoint/2010/main" val="2228794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24059-117E-4087-8FD1-014D6D4025DC}"/>
              </a:ext>
            </a:extLst>
          </p:cNvPr>
          <p:cNvSpPr>
            <a:spLocks noGrp="1"/>
          </p:cNvSpPr>
          <p:nvPr>
            <p:ph type="title"/>
          </p:nvPr>
        </p:nvSpPr>
        <p:spPr/>
        <p:txBody>
          <a:bodyPr/>
          <a:lstStyle/>
          <a:p>
            <a:r>
              <a:rPr lang="en-US"/>
              <a:t>SYMBOLS</a:t>
            </a:r>
          </a:p>
        </p:txBody>
      </p:sp>
      <mc:AlternateContent xmlns:mc="http://schemas.openxmlformats.org/markup-compatibility/2006" xmlns:a14="http://schemas.microsoft.com/office/drawing/2010/main">
        <mc:Choice Requires="a14">
          <p:sp>
            <p:nvSpPr>
              <p:cNvPr id="10" name="Content Placeholder 9">
                <a:extLst>
                  <a:ext uri="{FF2B5EF4-FFF2-40B4-BE49-F238E27FC236}">
                    <a16:creationId xmlns:a16="http://schemas.microsoft.com/office/drawing/2014/main" id="{CD30648C-6C77-43CB-8F25-60B5FE0524B8}"/>
                  </a:ext>
                </a:extLst>
              </p:cNvPr>
              <p:cNvSpPr>
                <a:spLocks noGrp="1"/>
              </p:cNvSpPr>
              <p:nvPr>
                <p:ph idx="1"/>
              </p:nvPr>
            </p:nvSpPr>
            <p:spPr>
              <a:xfrm>
                <a:off x="2060825" y="1404821"/>
                <a:ext cx="8387993" cy="3806248"/>
              </a:xfrm>
            </p:spPr>
            <p:txBody>
              <a:bodyPr>
                <a:normAutofit/>
              </a:bodyPr>
              <a:lstStyle/>
              <a:p>
                <a:pPr marL="0" indent="0">
                  <a:buNone/>
                </a:pPr>
                <a:r>
                  <a:rPr lang="en-US" b="1" u="sng" dirty="0"/>
                  <a:t>Arithmetic Symbols</a:t>
                </a:r>
              </a:p>
              <a:p>
                <a:pPr marL="0" indent="0">
                  <a:buNone/>
                </a:pPr>
                <a:r>
                  <a:rPr lang="en-US" dirty="0"/>
                  <a:t>Multiplication</a:t>
                </a:r>
                <a14:m>
                  <m:oMath xmlns:m="http://schemas.openxmlformats.org/officeDocument/2006/math">
                    <m:r>
                      <a:rPr lang="en-US" b="0" i="0"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   ∗</m:t>
                    </m:r>
                  </m:oMath>
                </a14:m>
                <a:r>
                  <a:rPr lang="en-US" dirty="0">
                    <a:ea typeface="Cambria Math" panose="02040503050406030204" pitchFamily="18" charset="0"/>
                  </a:rPr>
                  <a:t> </a:t>
                </a:r>
                <a14:m>
                  <m:oMath xmlns:m="http://schemas.openxmlformats.org/officeDocument/2006/math">
                    <m:r>
                      <a:rPr lang="en-US" b="0" i="1" smtClean="0">
                        <a:latin typeface="Cambria Math" panose="02040503050406030204" pitchFamily="18" charset="0"/>
                        <a:ea typeface="Cambria Math" panose="02040503050406030204" pitchFamily="18" charset="0"/>
                      </a:rPr>
                      <m:t>×</m:t>
                    </m:r>
                  </m:oMath>
                </a14:m>
                <a:r>
                  <a:rPr lang="en-US" dirty="0">
                    <a:ea typeface="Cambria Math" panose="02040503050406030204" pitchFamily="18" charset="0"/>
                  </a:rPr>
                  <a:t>  </a:t>
                </a:r>
                <a14:m>
                  <m:oMath xmlns:m="http://schemas.openxmlformats.org/officeDocument/2006/math">
                    <m:r>
                      <a:rPr lang="en-US" b="0" i="1" smtClean="0">
                        <a:latin typeface="Cambria Math" panose="02040503050406030204" pitchFamily="18" charset="0"/>
                        <a:ea typeface="Cambria Math" panose="02040503050406030204" pitchFamily="18" charset="0"/>
                      </a:rPr>
                      <m:t>∙</m:t>
                    </m:r>
                  </m:oMath>
                </a14:m>
                <a:endParaRPr lang="en-US" dirty="0"/>
              </a:p>
              <a:p>
                <a:pPr marL="0" indent="0">
                  <a:buNone/>
                </a:pPr>
                <a:r>
                  <a:rPr lang="en-US" dirty="0"/>
                  <a:t>Division	   /   </a:t>
                </a:r>
                <a14:m>
                  <m:oMath xmlns:m="http://schemas.openxmlformats.org/officeDocument/2006/math">
                    <m:f>
                      <m:fPr>
                        <m:ctrlPr>
                          <a:rPr lang="en-US"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𝑎</m:t>
                        </m:r>
                      </m:num>
                      <m:den>
                        <m:r>
                          <a:rPr lang="en-US" b="0" i="1" smtClean="0">
                            <a:latin typeface="Cambria Math" panose="02040503050406030204" pitchFamily="18" charset="0"/>
                            <a:ea typeface="Cambria Math" panose="02040503050406030204" pitchFamily="18" charset="0"/>
                          </a:rPr>
                          <m:t>𝑏</m:t>
                        </m:r>
                      </m:den>
                    </m:f>
                  </m:oMath>
                </a14:m>
                <a:r>
                  <a:rPr lang="en-US" dirty="0"/>
                  <a:t>  </a:t>
                </a:r>
                <a14:m>
                  <m:oMath xmlns:m="http://schemas.openxmlformats.org/officeDocument/2006/math">
                    <m:r>
                      <a:rPr lang="en-US" b="0" i="1" smtClean="0">
                        <a:latin typeface="Cambria Math" panose="02040503050406030204" pitchFamily="18" charset="0"/>
                        <a:ea typeface="Cambria Math" panose="02040503050406030204" pitchFamily="18" charset="0"/>
                      </a:rPr>
                      <m:t>÷</m:t>
                    </m:r>
                  </m:oMath>
                </a14:m>
                <a:r>
                  <a:rPr lang="en-US" dirty="0"/>
                  <a:t> </a:t>
                </a:r>
              </a:p>
              <a:p>
                <a:pPr marL="0" indent="0">
                  <a:buNone/>
                </a:pPr>
                <a:r>
                  <a:rPr lang="en-US" dirty="0"/>
                  <a:t>Parentheses    ( )</a:t>
                </a:r>
              </a:p>
              <a:p>
                <a:pPr marL="0" indent="0">
                  <a:buNone/>
                </a:pPr>
                <a:r>
                  <a:rPr lang="en-US" dirty="0"/>
                  <a:t>Brackets	   [ ]  { }</a:t>
                </a:r>
              </a:p>
              <a:p>
                <a:pPr marL="0" indent="0">
                  <a:buNone/>
                </a:pPr>
                <a:r>
                  <a:rPr lang="en-US" dirty="0"/>
                  <a:t>Exponents	  </a:t>
                </a:r>
                <a14:m>
                  <m:oMath xmlns:m="http://schemas.openxmlformats.org/officeDocument/2006/math">
                    <m:r>
                      <a:rPr lang="en-US" b="0" i="1" smtClean="0">
                        <a:latin typeface="Cambria Math" panose="02040503050406030204" pitchFamily="18" charset="0"/>
                      </a:rPr>
                      <m:t>𝑥</m:t>
                    </m:r>
                  </m:oMath>
                </a14:m>
                <a:r>
                  <a:rPr lang="en-US" i="1" baseline="30000" dirty="0"/>
                  <a:t> </a:t>
                </a:r>
                <a:r>
                  <a:rPr lang="en-US" dirty="0"/>
                  <a:t>^ 2,  </a:t>
                </a:r>
                <a14:m>
                  <m:oMath xmlns:m="http://schemas.openxmlformats.org/officeDocument/2006/math">
                    <m:r>
                      <a:rPr lang="en-US" b="0" i="1" smtClean="0">
                        <a:latin typeface="Cambria Math" panose="02040503050406030204" pitchFamily="18" charset="0"/>
                      </a:rPr>
                      <m:t>𝑥</m:t>
                    </m:r>
                  </m:oMath>
                </a14:m>
                <a:r>
                  <a:rPr lang="en-US" baseline="30000" dirty="0"/>
                  <a:t>2</a:t>
                </a:r>
                <a:endParaRPr lang="en-US" dirty="0"/>
              </a:p>
              <a:p>
                <a:pPr marL="0" indent="0">
                  <a:buNone/>
                </a:pPr>
                <a:r>
                  <a:rPr lang="en-US" dirty="0"/>
                  <a:t>Subscripts	 </a:t>
                </a:r>
                <a14:m>
                  <m:oMath xmlns:m="http://schemas.openxmlformats.org/officeDocument/2006/math">
                    <m:r>
                      <a:rPr lang="en-US" b="0" i="0"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rPr>
                      <m:t> </m:t>
                    </m:r>
                  </m:oMath>
                </a14:m>
                <a:r>
                  <a:rPr lang="en-US" baseline="-25000" dirty="0"/>
                  <a:t>1</a:t>
                </a:r>
                <a:r>
                  <a:rPr lang="en-US" dirty="0"/>
                  <a:t> ,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 </m:t>
                    </m:r>
                  </m:oMath>
                </a14:m>
                <a:r>
                  <a:rPr lang="en-US" baseline="-25000" dirty="0"/>
                  <a:t>2</a:t>
                </a:r>
              </a:p>
            </p:txBody>
          </p:sp>
        </mc:Choice>
        <mc:Fallback xmlns="">
          <p:sp>
            <p:nvSpPr>
              <p:cNvPr id="10" name="Content Placeholder 9">
                <a:extLst>
                  <a:ext uri="{FF2B5EF4-FFF2-40B4-BE49-F238E27FC236}">
                    <a16:creationId xmlns:a16="http://schemas.microsoft.com/office/drawing/2014/main" id="{CD30648C-6C77-43CB-8F25-60B5FE0524B8}"/>
                  </a:ext>
                </a:extLst>
              </p:cNvPr>
              <p:cNvSpPr>
                <a:spLocks noGrp="1" noRot="1" noChangeAspect="1" noMove="1" noResize="1" noEditPoints="1" noAdjustHandles="1" noChangeArrowheads="1" noChangeShapeType="1" noTextEdit="1"/>
              </p:cNvSpPr>
              <p:nvPr>
                <p:ph idx="1"/>
              </p:nvPr>
            </p:nvSpPr>
            <p:spPr>
              <a:xfrm>
                <a:off x="2060825" y="1404821"/>
                <a:ext cx="8387993" cy="3806248"/>
              </a:xfrm>
              <a:blipFill>
                <a:blip r:embed="rId3"/>
                <a:stretch>
                  <a:fillRect l="-1090" t="-20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3792C1B-FF46-4724-A410-53AE92715BEE}"/>
                  </a:ext>
                </a:extLst>
              </p:cNvPr>
              <p:cNvSpPr>
                <a:spLocks noGrp="1"/>
              </p:cNvSpPr>
              <p:nvPr>
                <p:ph sz="half" idx="4294967295"/>
              </p:nvPr>
            </p:nvSpPr>
            <p:spPr>
              <a:xfrm>
                <a:off x="6096000" y="1404821"/>
                <a:ext cx="5181600" cy="4351338"/>
              </a:xfrm>
            </p:spPr>
            <p:txBody>
              <a:bodyPr>
                <a:normAutofit/>
              </a:bodyPr>
              <a:lstStyle/>
              <a:p>
                <a:pPr marL="0" indent="0">
                  <a:buNone/>
                </a:pPr>
                <a:r>
                  <a:rPr lang="en-US" b="1" dirty="0"/>
                  <a:t>     </a:t>
                </a:r>
                <a:r>
                  <a:rPr lang="en-US" b="1" u="sng" dirty="0"/>
                  <a:t>Logical Symbols</a:t>
                </a:r>
              </a:p>
              <a:p>
                <a:pPr marL="457200" lvl="1" indent="0">
                  <a:lnSpc>
                    <a:spcPct val="150000"/>
                  </a:lnSpc>
                  <a:buNone/>
                </a:pPr>
                <a14:m>
                  <m:oMath xmlns:m="http://schemas.openxmlformats.org/officeDocument/2006/math">
                    <m:r>
                      <a:rPr lang="en-US" sz="2400">
                        <a:latin typeface="Cambria Math" panose="02040503050406030204" pitchFamily="18" charset="0"/>
                      </a:rPr>
                      <m:t>=</m:t>
                    </m:r>
                  </m:oMath>
                </a14:m>
                <a:r>
                  <a:rPr lang="en-US" sz="2400" dirty="0"/>
                  <a:t> Equal to</a:t>
                </a:r>
              </a:p>
              <a:p>
                <a:pPr marL="457200" lvl="1" indent="0">
                  <a:lnSpc>
                    <a:spcPct val="150000"/>
                  </a:lnSpc>
                  <a:buNone/>
                </a:pPr>
                <a14:m>
                  <m:oMath xmlns:m="http://schemas.openxmlformats.org/officeDocument/2006/math">
                    <m:r>
                      <a:rPr lang="en-US" sz="2400">
                        <a:latin typeface="Cambria Math" panose="02040503050406030204" pitchFamily="18" charset="0"/>
                      </a:rPr>
                      <m:t>≠</m:t>
                    </m:r>
                  </m:oMath>
                </a14:m>
                <a:r>
                  <a:rPr lang="en-US" sz="2400" dirty="0"/>
                  <a:t> Not Equal to</a:t>
                </a:r>
              </a:p>
              <a:p>
                <a:pPr marL="457200" lvl="1" indent="0">
                  <a:lnSpc>
                    <a:spcPct val="150000"/>
                  </a:lnSpc>
                  <a:buNone/>
                </a:pPr>
                <a:r>
                  <a:rPr lang="en-US" sz="2400" dirty="0"/>
                  <a:t>≤ Less than or equal to</a:t>
                </a:r>
              </a:p>
              <a:p>
                <a:pPr marL="457200" lvl="1" indent="0">
                  <a:lnSpc>
                    <a:spcPct val="150000"/>
                  </a:lnSpc>
                  <a:buNone/>
                </a:pPr>
                <a14:m>
                  <m:oMath xmlns:m="http://schemas.openxmlformats.org/officeDocument/2006/math">
                    <m:r>
                      <a:rPr lang="en-US" sz="2400">
                        <a:latin typeface="Cambria Math" panose="02040503050406030204" pitchFamily="18" charset="0"/>
                      </a:rPr>
                      <m:t>≥</m:t>
                    </m:r>
                  </m:oMath>
                </a14:m>
                <a:r>
                  <a:rPr lang="en-US" sz="2400" dirty="0"/>
                  <a:t> Greater than or equal to</a:t>
                </a:r>
              </a:p>
              <a:p>
                <a:pPr marL="457200" lvl="1" indent="0">
                  <a:lnSpc>
                    <a:spcPct val="150000"/>
                  </a:lnSpc>
                  <a:buNone/>
                </a:pPr>
                <a14:m>
                  <m:oMath xmlns:m="http://schemas.openxmlformats.org/officeDocument/2006/math">
                    <m:r>
                      <a:rPr lang="en-US" sz="2400">
                        <a:latin typeface="Cambria Math" panose="02040503050406030204" pitchFamily="18" charset="0"/>
                      </a:rPr>
                      <m:t>&lt;</m:t>
                    </m:r>
                  </m:oMath>
                </a14:m>
                <a:r>
                  <a:rPr lang="en-US" sz="2400" dirty="0"/>
                  <a:t> Less than</a:t>
                </a:r>
              </a:p>
              <a:p>
                <a:pPr marL="457200" lvl="1" indent="0">
                  <a:lnSpc>
                    <a:spcPct val="150000"/>
                  </a:lnSpc>
                  <a:buNone/>
                </a:pPr>
                <a14:m>
                  <m:oMath xmlns:m="http://schemas.openxmlformats.org/officeDocument/2006/math">
                    <m:r>
                      <a:rPr lang="en-US" sz="2400">
                        <a:latin typeface="Cambria Math" panose="02040503050406030204" pitchFamily="18" charset="0"/>
                      </a:rPr>
                      <m:t>&gt;</m:t>
                    </m:r>
                  </m:oMath>
                </a14:m>
                <a:r>
                  <a:rPr lang="en-US" sz="2400" dirty="0"/>
                  <a:t> Greater than</a:t>
                </a:r>
              </a:p>
            </p:txBody>
          </p:sp>
        </mc:Choice>
        <mc:Fallback xmlns="">
          <p:sp>
            <p:nvSpPr>
              <p:cNvPr id="3" name="Content Placeholder 2">
                <a:extLst>
                  <a:ext uri="{FF2B5EF4-FFF2-40B4-BE49-F238E27FC236}">
                    <a16:creationId xmlns:a16="http://schemas.microsoft.com/office/drawing/2014/main" id="{03792C1B-FF46-4724-A410-53AE92715BEE}"/>
                  </a:ext>
                </a:extLst>
              </p:cNvPr>
              <p:cNvSpPr>
                <a:spLocks noGrp="1" noRot="1" noChangeAspect="1" noMove="1" noResize="1" noEditPoints="1" noAdjustHandles="1" noChangeArrowheads="1" noChangeShapeType="1" noTextEdit="1"/>
              </p:cNvSpPr>
              <p:nvPr>
                <p:ph sz="half" idx="4294967295"/>
              </p:nvPr>
            </p:nvSpPr>
            <p:spPr>
              <a:xfrm>
                <a:off x="6096000" y="1404821"/>
                <a:ext cx="5181600" cy="4351338"/>
              </a:xfrm>
              <a:blipFill>
                <a:blip r:embed="rId4"/>
                <a:stretch>
                  <a:fillRect t="-1821"/>
                </a:stretch>
              </a:blipFill>
            </p:spPr>
            <p:txBody>
              <a:bodyPr/>
              <a:lstStyle/>
              <a:p>
                <a:r>
                  <a:rPr lang="en-US">
                    <a:noFill/>
                  </a:rPr>
                  <a:t> </a:t>
                </a:r>
              </a:p>
            </p:txBody>
          </p:sp>
        </mc:Fallback>
      </mc:AlternateContent>
    </p:spTree>
    <p:extLst>
      <p:ext uri="{BB962C8B-B14F-4D97-AF65-F5344CB8AC3E}">
        <p14:creationId xmlns:p14="http://schemas.microsoft.com/office/powerpoint/2010/main" val="78334724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2CD2B-1F2A-4EB7-84C8-FAA0617C2E75}"/>
              </a:ext>
            </a:extLst>
          </p:cNvPr>
          <p:cNvSpPr>
            <a:spLocks noGrp="1"/>
          </p:cNvSpPr>
          <p:nvPr>
            <p:ph type="title"/>
          </p:nvPr>
        </p:nvSpPr>
        <p:spPr>
          <a:xfrm>
            <a:off x="154112" y="1"/>
            <a:ext cx="11835830" cy="779317"/>
          </a:xfrm>
        </p:spPr>
        <p:txBody>
          <a:bodyPr>
            <a:noAutofit/>
          </a:bodyPr>
          <a:lstStyle/>
          <a:p>
            <a:r>
              <a:rPr lang="en-US" sz="2800" dirty="0">
                <a:latin typeface="Arial"/>
                <a:cs typeface="Arial"/>
              </a:rPr>
              <a:t>THE CENTRAL LIMIT THEOREM </a:t>
            </a:r>
            <a:endParaRPr lang="en-US" sz="2800" dirty="0"/>
          </a:p>
        </p:txBody>
      </p:sp>
      <p:sp>
        <p:nvSpPr>
          <p:cNvPr id="7" name="TextBox 6">
            <a:extLst>
              <a:ext uri="{FF2B5EF4-FFF2-40B4-BE49-F238E27FC236}">
                <a16:creationId xmlns:a16="http://schemas.microsoft.com/office/drawing/2014/main" id="{2E71F923-B009-4196-B8DD-EB3A8FC090A8}"/>
              </a:ext>
            </a:extLst>
          </p:cNvPr>
          <p:cNvSpPr txBox="1"/>
          <p:nvPr/>
        </p:nvSpPr>
        <p:spPr>
          <a:xfrm>
            <a:off x="3688422" y="1226878"/>
            <a:ext cx="8301520" cy="646331"/>
          </a:xfrm>
          <a:prstGeom prst="rect">
            <a:avLst/>
          </a:prstGeom>
          <a:noFill/>
        </p:spPr>
        <p:txBody>
          <a:bodyPr wrap="square" rtlCol="0">
            <a:spAutoFit/>
          </a:bodyPr>
          <a:lstStyle/>
          <a:p>
            <a:r>
              <a:rPr lang="en-US" dirty="0"/>
              <a:t>The </a:t>
            </a:r>
            <a:r>
              <a:rPr lang="en-US" b="1" dirty="0"/>
              <a:t>Central Limit Theorem (CLT) </a:t>
            </a:r>
            <a:r>
              <a:rPr lang="en-US" dirty="0"/>
              <a:t>allows us to make a powerful statement about </a:t>
            </a:r>
            <a:r>
              <a:rPr lang="en-US" b="1" dirty="0"/>
              <a:t>the distribution of the mean (x-bar) of any shaped probability distribution </a:t>
            </a:r>
            <a:r>
              <a:rPr lang="en-US" dirty="0"/>
              <a:t>(top graphs). </a:t>
            </a:r>
          </a:p>
        </p:txBody>
      </p:sp>
      <p:sp>
        <p:nvSpPr>
          <p:cNvPr id="5" name="TextBox 4">
            <a:extLst>
              <a:ext uri="{FF2B5EF4-FFF2-40B4-BE49-F238E27FC236}">
                <a16:creationId xmlns:a16="http://schemas.microsoft.com/office/drawing/2014/main" id="{01502541-E218-B7DB-8239-328C625608C9}"/>
              </a:ext>
            </a:extLst>
          </p:cNvPr>
          <p:cNvSpPr txBox="1"/>
          <p:nvPr/>
        </p:nvSpPr>
        <p:spPr>
          <a:xfrm>
            <a:off x="4181582" y="2162761"/>
            <a:ext cx="7592603" cy="3416320"/>
          </a:xfrm>
          <a:prstGeom prst="rect">
            <a:avLst/>
          </a:prstGeom>
          <a:noFill/>
        </p:spPr>
        <p:txBody>
          <a:bodyPr wrap="square" rtlCol="0">
            <a:spAutoFit/>
          </a:bodyPr>
          <a:lstStyle/>
          <a:p>
            <a:r>
              <a:rPr lang="en-US" dirty="0"/>
              <a:t>Take many samples of size n &gt;30 from the original  distribution. Plot the means of those samples on a bar chart. That bar chart will be approximately normally distributed. And it will be skinnier than the original distribution because </a:t>
            </a:r>
          </a:p>
          <a:p>
            <a:endParaRPr lang="en-US" dirty="0"/>
          </a:p>
          <a:p>
            <a:r>
              <a:rPr lang="en-US" dirty="0"/>
              <a:t>   </a:t>
            </a:r>
            <a:r>
              <a:rPr lang="en-US" b="1" dirty="0"/>
              <a:t>the SD(mean) = SD(original distribution) divided by the square root of n.</a:t>
            </a:r>
          </a:p>
          <a:p>
            <a:endParaRPr lang="en-US" dirty="0"/>
          </a:p>
          <a:p>
            <a:r>
              <a:rPr lang="en-US" dirty="0"/>
              <a:t>We will do a class exercise using many samples of size 30 from the uniform distribution and plotting the means of those samples.</a:t>
            </a:r>
          </a:p>
          <a:p>
            <a:endParaRPr lang="en-US" dirty="0"/>
          </a:p>
          <a:p>
            <a:endParaRPr lang="en-US" dirty="0"/>
          </a:p>
          <a:p>
            <a:endParaRPr lang="en-US" dirty="0">
              <a:solidFill>
                <a:srgbClr val="0070C0"/>
              </a:solidFill>
            </a:endParaRPr>
          </a:p>
          <a:p>
            <a:pPr lvl="1"/>
            <a:r>
              <a:rPr lang="en-US" dirty="0">
                <a:solidFill>
                  <a:srgbClr val="0070C0"/>
                </a:solidFill>
              </a:rPr>
              <a:t>  </a:t>
            </a:r>
          </a:p>
        </p:txBody>
      </p:sp>
      <p:pic>
        <p:nvPicPr>
          <p:cNvPr id="11" name="Picture 10">
            <a:extLst>
              <a:ext uri="{FF2B5EF4-FFF2-40B4-BE49-F238E27FC236}">
                <a16:creationId xmlns:a16="http://schemas.microsoft.com/office/drawing/2014/main" id="{BDAE04FB-A1F9-07DF-6AA5-57E34538A9DF}"/>
              </a:ext>
            </a:extLst>
          </p:cNvPr>
          <p:cNvPicPr>
            <a:picLocks noChangeAspect="1"/>
          </p:cNvPicPr>
          <p:nvPr/>
        </p:nvPicPr>
        <p:blipFill>
          <a:blip r:embed="rId3"/>
          <a:stretch>
            <a:fillRect/>
          </a:stretch>
        </p:blipFill>
        <p:spPr>
          <a:xfrm>
            <a:off x="1934217" y="934948"/>
            <a:ext cx="1679328" cy="5541784"/>
          </a:xfrm>
          <a:prstGeom prst="rect">
            <a:avLst/>
          </a:prstGeom>
        </p:spPr>
      </p:pic>
    </p:spTree>
    <p:extLst>
      <p:ext uri="{BB962C8B-B14F-4D97-AF65-F5344CB8AC3E}">
        <p14:creationId xmlns:p14="http://schemas.microsoft.com/office/powerpoint/2010/main" val="367967589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806A-9C67-46DF-BFA7-FA44CF34EC9E}"/>
              </a:ext>
            </a:extLst>
          </p:cNvPr>
          <p:cNvSpPr>
            <a:spLocks noGrp="1"/>
          </p:cNvSpPr>
          <p:nvPr>
            <p:ph type="title"/>
          </p:nvPr>
        </p:nvSpPr>
        <p:spPr/>
        <p:txBody>
          <a:bodyPr>
            <a:normAutofit/>
          </a:bodyPr>
          <a:lstStyle/>
          <a:p>
            <a:r>
              <a:rPr lang="en-US" dirty="0"/>
              <a:t>CENTRAL LIMIT THEOREM </a:t>
            </a:r>
          </a:p>
        </p:txBody>
      </p:sp>
      <p:sp>
        <p:nvSpPr>
          <p:cNvPr id="4" name="Content Placeholder 2">
            <a:extLst>
              <a:ext uri="{FF2B5EF4-FFF2-40B4-BE49-F238E27FC236}">
                <a16:creationId xmlns:a16="http://schemas.microsoft.com/office/drawing/2014/main" id="{34AF8442-9A94-B326-AA1E-D8F346C2CEF2}"/>
              </a:ext>
            </a:extLst>
          </p:cNvPr>
          <p:cNvSpPr txBox="1">
            <a:spLocks/>
          </p:cNvSpPr>
          <p:nvPr/>
        </p:nvSpPr>
        <p:spPr>
          <a:xfrm>
            <a:off x="838200" y="1147530"/>
            <a:ext cx="10515600" cy="3858202"/>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Clr>
                <a:schemeClr val="accent6"/>
              </a:buClr>
              <a:buFont typeface="Arial" panose="020B0604020202020204" pitchFamily="34" charset="0"/>
              <a:buChar char="•"/>
              <a:defRPr sz="2400" b="0" i="0" kern="1200">
                <a:solidFill>
                  <a:schemeClr val="bg2">
                    <a:lumMod val="25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6"/>
              </a:buClr>
              <a:buFont typeface="Arial" panose="020B0604020202020204" pitchFamily="34" charset="0"/>
              <a:buChar char="•"/>
              <a:defRPr sz="2000" b="0" i="0" kern="1200">
                <a:solidFill>
                  <a:schemeClr val="bg2">
                    <a:lumMod val="25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Clr>
                <a:schemeClr val="accent6"/>
              </a:buClr>
              <a:buFont typeface="Arial" panose="020B0604020202020204" pitchFamily="34" charset="0"/>
              <a:buChar char="•"/>
              <a:defRPr sz="1800" b="0" i="0" kern="1200">
                <a:solidFill>
                  <a:schemeClr val="bg2">
                    <a:lumMod val="25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6"/>
              </a:buClr>
              <a:buFont typeface="Arial" panose="020B0604020202020204" pitchFamily="34" charset="0"/>
              <a:buChar char="•"/>
              <a:defRPr sz="1600" b="0" i="0" kern="1200">
                <a:solidFill>
                  <a:schemeClr val="bg2">
                    <a:lumMod val="25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6"/>
              </a:buClr>
              <a:buFont typeface="Arial" panose="020B0604020202020204" pitchFamily="34" charset="0"/>
              <a:buChar char="•"/>
              <a:defRPr sz="1400" b="0" i="0" kern="1200">
                <a:solidFill>
                  <a:schemeClr val="bg2">
                    <a:lumMod val="2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base">
              <a:lnSpc>
                <a:spcPct val="200000"/>
              </a:lnSpc>
              <a:buFont typeface="Arial" panose="020B0604020202020204" pitchFamily="34" charset="0"/>
              <a:buNone/>
            </a:pPr>
            <a:r>
              <a:rPr lang="en-US" dirty="0"/>
              <a:t>Khan Academy</a:t>
            </a:r>
          </a:p>
          <a:p>
            <a:pPr marL="0" indent="0" algn="ctr" fontAlgn="base">
              <a:lnSpc>
                <a:spcPct val="200000"/>
              </a:lnSpc>
              <a:buFont typeface="Arial" panose="020B0604020202020204" pitchFamily="34" charset="0"/>
              <a:buNone/>
            </a:pPr>
            <a:r>
              <a:rPr lang="en-US" dirty="0">
                <a:hlinkClick r:id="rId3"/>
              </a:rPr>
              <a:t>Central Limit Theorem </a:t>
            </a:r>
            <a:endParaRPr lang="en-US" dirty="0">
              <a:hlinkClick r:id="rId4"/>
            </a:endParaRPr>
          </a:p>
          <a:p>
            <a:pPr marL="0" indent="0" algn="ctr" fontAlgn="base">
              <a:lnSpc>
                <a:spcPct val="200000"/>
              </a:lnSpc>
              <a:buFont typeface="Arial" panose="020B0604020202020204" pitchFamily="34" charset="0"/>
              <a:buNone/>
            </a:pPr>
            <a:r>
              <a:rPr lang="en-US" dirty="0">
                <a:hlinkClick r:id="rId4"/>
              </a:rPr>
              <a:t> </a:t>
            </a:r>
            <a:endParaRPr lang="en-US" dirty="0"/>
          </a:p>
        </p:txBody>
      </p:sp>
    </p:spTree>
    <p:extLst>
      <p:ext uri="{BB962C8B-B14F-4D97-AF65-F5344CB8AC3E}">
        <p14:creationId xmlns:p14="http://schemas.microsoft.com/office/powerpoint/2010/main" val="91552913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C91F0-F6BD-4CE1-B4DA-5E018D33B6CF}"/>
              </a:ext>
            </a:extLst>
          </p:cNvPr>
          <p:cNvSpPr>
            <a:spLocks noGrp="1"/>
          </p:cNvSpPr>
          <p:nvPr>
            <p:ph type="title"/>
          </p:nvPr>
        </p:nvSpPr>
        <p:spPr>
          <a:xfrm>
            <a:off x="92467" y="1"/>
            <a:ext cx="12000216" cy="779317"/>
          </a:xfrm>
        </p:spPr>
        <p:txBody>
          <a:bodyPr/>
          <a:lstStyle/>
          <a:p>
            <a:r>
              <a:rPr lang="en-US" dirty="0"/>
              <a:t>A/B TESTING &amp; CENTRAL LIMIT THEOREM  </a:t>
            </a:r>
          </a:p>
        </p:txBody>
      </p:sp>
      <p:sp>
        <p:nvSpPr>
          <p:cNvPr id="3" name="Content Placeholder 2">
            <a:extLst>
              <a:ext uri="{FF2B5EF4-FFF2-40B4-BE49-F238E27FC236}">
                <a16:creationId xmlns:a16="http://schemas.microsoft.com/office/drawing/2014/main" id="{605E8C8D-2AD3-45EC-B9E6-3D25FB01A669}"/>
              </a:ext>
            </a:extLst>
          </p:cNvPr>
          <p:cNvSpPr>
            <a:spLocks noGrp="1"/>
          </p:cNvSpPr>
          <p:nvPr>
            <p:ph idx="1"/>
          </p:nvPr>
        </p:nvSpPr>
        <p:spPr>
          <a:xfrm>
            <a:off x="92467" y="1251932"/>
            <a:ext cx="11712540" cy="4429677"/>
          </a:xfrm>
        </p:spPr>
        <p:txBody>
          <a:bodyPr>
            <a:normAutofit/>
          </a:bodyPr>
          <a:lstStyle/>
          <a:p>
            <a:pPr marL="0" indent="0" algn="ctr">
              <a:buNone/>
            </a:pPr>
            <a:r>
              <a:rPr lang="en-US" sz="2000" dirty="0"/>
              <a:t>In A/B testing, we usually have a very large sample size. For example, in an A/B presentation I saw, the sample size was 64,000.  The SQRT(64,000) is 253.</a:t>
            </a:r>
          </a:p>
          <a:p>
            <a:pPr marL="0" indent="0" algn="ctr">
              <a:buNone/>
            </a:pPr>
            <a:endParaRPr lang="en-US" sz="2000" dirty="0"/>
          </a:p>
          <a:p>
            <a:r>
              <a:rPr lang="en-US" sz="2000" dirty="0"/>
              <a:t>The SD(mean) will be extremely small if the SD(sample) is divided by 253 and the Confidence Interval will be extremely small. </a:t>
            </a:r>
          </a:p>
          <a:p>
            <a:endParaRPr lang="en-US" sz="2000" dirty="0"/>
          </a:p>
          <a:p>
            <a:r>
              <a:rPr lang="en-US" sz="2000" dirty="0"/>
              <a:t>There is also the issue of representativeness. Now if we are selecting alternatively 1 A, 1 B etc. this helps to assure representative A and B samples. </a:t>
            </a:r>
          </a:p>
          <a:p>
            <a:endParaRPr lang="en-US" dirty="0"/>
          </a:p>
          <a:p>
            <a:r>
              <a:rPr lang="en-US" sz="2000" dirty="0"/>
              <a:t>So, for all practical purposes, the A/B test results can be treated </a:t>
            </a:r>
            <a:r>
              <a:rPr lang="en-US" sz="2000"/>
              <a:t>as “exact numbers” </a:t>
            </a:r>
            <a:r>
              <a:rPr lang="en-US" sz="2000" dirty="0"/>
              <a:t>and you don’t need to compute confidence intervals around the averages. </a:t>
            </a:r>
          </a:p>
          <a:p>
            <a:endParaRPr lang="en-US" sz="2000" dirty="0"/>
          </a:p>
          <a:p>
            <a:pPr marL="2743200" lvl="6" indent="0">
              <a:buNone/>
            </a:pPr>
            <a:endParaRPr lang="en-US" sz="2000" dirty="0"/>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127438818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B0DEC-03B9-4400-9D56-26333C5377F6}"/>
              </a:ext>
            </a:extLst>
          </p:cNvPr>
          <p:cNvSpPr>
            <a:spLocks noGrp="1"/>
          </p:cNvSpPr>
          <p:nvPr>
            <p:ph type="title"/>
          </p:nvPr>
        </p:nvSpPr>
        <p:spPr>
          <a:xfrm>
            <a:off x="0" y="1"/>
            <a:ext cx="12000216" cy="779317"/>
          </a:xfrm>
        </p:spPr>
        <p:txBody>
          <a:bodyPr>
            <a:normAutofit/>
          </a:bodyPr>
          <a:lstStyle/>
          <a:p>
            <a:r>
              <a:rPr lang="en-US" dirty="0"/>
              <a:t>EXCEL EXERCISES</a:t>
            </a:r>
          </a:p>
        </p:txBody>
      </p:sp>
      <p:sp>
        <p:nvSpPr>
          <p:cNvPr id="3" name="Content Placeholder 2">
            <a:extLst>
              <a:ext uri="{FF2B5EF4-FFF2-40B4-BE49-F238E27FC236}">
                <a16:creationId xmlns:a16="http://schemas.microsoft.com/office/drawing/2014/main" id="{1FB9591A-AADD-4574-B11F-BE28D5A8985E}"/>
              </a:ext>
            </a:extLst>
          </p:cNvPr>
          <p:cNvSpPr>
            <a:spLocks noGrp="1"/>
          </p:cNvSpPr>
          <p:nvPr>
            <p:ph idx="1"/>
          </p:nvPr>
        </p:nvSpPr>
        <p:spPr>
          <a:xfrm>
            <a:off x="842481" y="1261152"/>
            <a:ext cx="10726220" cy="4040313"/>
          </a:xfr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w="12700">
            <a:solidFill>
              <a:schemeClr val="accent1"/>
            </a:solidFill>
          </a:ln>
        </p:spPr>
        <p:txBody>
          <a:bodyPr>
            <a:normAutofit/>
          </a:bodyPr>
          <a:lstStyle/>
          <a:p>
            <a:pPr marL="0" indent="0">
              <a:buNone/>
            </a:pPr>
            <a:r>
              <a:rPr lang="en-US" sz="2100" dirty="0"/>
              <a:t>                      </a:t>
            </a:r>
          </a:p>
          <a:p>
            <a:pPr marL="0" indent="0">
              <a:buNone/>
            </a:pPr>
            <a:endParaRPr lang="en-US" sz="2100" dirty="0"/>
          </a:p>
          <a:p>
            <a:pPr marL="0" indent="0">
              <a:buNone/>
            </a:pPr>
            <a:r>
              <a:rPr lang="en-US" sz="2100" dirty="0"/>
              <a:t>Go to the Excel exercises in your workbook. The answers are to the far right on each tab.</a:t>
            </a:r>
          </a:p>
          <a:p>
            <a:pPr marL="0" indent="0">
              <a:buNone/>
            </a:pPr>
            <a:endParaRPr lang="en-US" sz="2100" dirty="0"/>
          </a:p>
          <a:p>
            <a:pPr marL="0" indent="0">
              <a:buNone/>
            </a:pPr>
            <a:r>
              <a:rPr lang="en-US" sz="2100" dirty="0"/>
              <a:t>Tabs </a:t>
            </a:r>
          </a:p>
          <a:p>
            <a:pPr lvl="2"/>
            <a:r>
              <a:rPr lang="en-US" sz="2000" dirty="0"/>
              <a:t>NormDist</a:t>
            </a:r>
          </a:p>
          <a:p>
            <a:pPr lvl="2"/>
            <a:r>
              <a:rPr lang="en-US" sz="2000" dirty="0"/>
              <a:t>Z-score</a:t>
            </a:r>
          </a:p>
          <a:p>
            <a:pPr lvl="2"/>
            <a:r>
              <a:rPr lang="en-US" sz="2000" dirty="0"/>
              <a:t>CLT1</a:t>
            </a:r>
          </a:p>
          <a:p>
            <a:pPr lvl="2"/>
            <a:r>
              <a:rPr lang="en-US" sz="2000" dirty="0"/>
              <a:t>CLT2</a:t>
            </a:r>
          </a:p>
          <a:p>
            <a:pPr lvl="2"/>
            <a:endParaRPr lang="en-US" sz="2000" dirty="0"/>
          </a:p>
        </p:txBody>
      </p:sp>
    </p:spTree>
    <p:extLst>
      <p:ext uri="{BB962C8B-B14F-4D97-AF65-F5344CB8AC3E}">
        <p14:creationId xmlns:p14="http://schemas.microsoft.com/office/powerpoint/2010/main" val="368388730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BF00D-7E5C-46F9-A6DA-BF42486DA787}"/>
              </a:ext>
            </a:extLst>
          </p:cNvPr>
          <p:cNvSpPr>
            <a:spLocks noGrp="1"/>
          </p:cNvSpPr>
          <p:nvPr>
            <p:ph type="title"/>
          </p:nvPr>
        </p:nvSpPr>
        <p:spPr>
          <a:xfrm>
            <a:off x="831850" y="1709738"/>
            <a:ext cx="10515600" cy="2852737"/>
          </a:xfrm>
        </p:spPr>
        <p:txBody>
          <a:bodyPr anchor="ctr">
            <a:normAutofit/>
          </a:bodyPr>
          <a:lstStyle/>
          <a:p>
            <a:r>
              <a:rPr lang="en-US" dirty="0"/>
              <a:t> ADVANCED STATISTICS</a:t>
            </a:r>
          </a:p>
        </p:txBody>
      </p:sp>
    </p:spTree>
    <p:extLst>
      <p:ext uri="{BB962C8B-B14F-4D97-AF65-F5344CB8AC3E}">
        <p14:creationId xmlns:p14="http://schemas.microsoft.com/office/powerpoint/2010/main" val="85028740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E611F-F911-4ACE-B800-111D4B5E2EF4}"/>
              </a:ext>
            </a:extLst>
          </p:cNvPr>
          <p:cNvSpPr>
            <a:spLocks noGrp="1"/>
          </p:cNvSpPr>
          <p:nvPr>
            <p:ph type="title"/>
          </p:nvPr>
        </p:nvSpPr>
        <p:spPr>
          <a:xfrm>
            <a:off x="838200" y="1"/>
            <a:ext cx="10515600" cy="779317"/>
          </a:xfrm>
        </p:spPr>
        <p:txBody>
          <a:bodyPr anchor="ctr">
            <a:normAutofit/>
          </a:bodyPr>
          <a:lstStyle/>
          <a:p>
            <a:pPr>
              <a:lnSpc>
                <a:spcPct val="100000"/>
              </a:lnSpc>
            </a:pPr>
            <a:r>
              <a:rPr lang="en-US" dirty="0"/>
              <a:t>ADVANCED STATISTICS TOPICS</a:t>
            </a:r>
          </a:p>
        </p:txBody>
      </p:sp>
      <p:sp>
        <p:nvSpPr>
          <p:cNvPr id="6" name="TextBox 5">
            <a:extLst>
              <a:ext uri="{FF2B5EF4-FFF2-40B4-BE49-F238E27FC236}">
                <a16:creationId xmlns:a16="http://schemas.microsoft.com/office/drawing/2014/main" id="{980C04C6-984B-8534-F5D5-95CDF02E781F}"/>
              </a:ext>
            </a:extLst>
          </p:cNvPr>
          <p:cNvSpPr txBox="1"/>
          <p:nvPr/>
        </p:nvSpPr>
        <p:spPr>
          <a:xfrm>
            <a:off x="2247329" y="2200525"/>
            <a:ext cx="6769671" cy="2215991"/>
          </a:xfrm>
          <a:prstGeom prst="rect">
            <a:avLst/>
          </a:prstGeom>
          <a:noFill/>
        </p:spPr>
        <p:txBody>
          <a:bodyPr wrap="square" rtlCol="0">
            <a:spAutoFit/>
          </a:bodyPr>
          <a:lstStyle/>
          <a:p>
            <a:pPr marL="742950" lvl="1" indent="-285750">
              <a:buFont typeface="Arial" panose="020B0604020202020204" pitchFamily="34" charset="0"/>
              <a:buChar char="•"/>
            </a:pPr>
            <a:r>
              <a:rPr lang="en-US" sz="2400" dirty="0"/>
              <a:t>Hypothesis Tests for large samples: z-score</a:t>
            </a:r>
          </a:p>
          <a:p>
            <a:pPr marL="742950" lvl="1" indent="-285750">
              <a:buFont typeface="Arial" panose="020B0604020202020204" pitchFamily="34" charset="0"/>
              <a:buChar char="•"/>
            </a:pPr>
            <a:r>
              <a:rPr lang="en-US" sz="2400" dirty="0"/>
              <a:t>Confidence Intervals</a:t>
            </a:r>
          </a:p>
          <a:p>
            <a:pPr marL="742950" lvl="1" indent="-285750">
              <a:buFont typeface="Arial" panose="020B0604020202020204" pitchFamily="34" charset="0"/>
              <a:buChar char="•"/>
            </a:pPr>
            <a:r>
              <a:rPr lang="en-US" sz="2400" dirty="0"/>
              <a:t>Hypothesis Test for small samples: t-score</a:t>
            </a:r>
          </a:p>
          <a:p>
            <a:endParaRPr lang="en-US" sz="2400" dirty="0"/>
          </a:p>
          <a:p>
            <a:endParaRPr lang="en-US" sz="2400" dirty="0"/>
          </a:p>
          <a:p>
            <a:endParaRPr lang="en-US" dirty="0"/>
          </a:p>
        </p:txBody>
      </p:sp>
    </p:spTree>
    <p:extLst>
      <p:ext uri="{BB962C8B-B14F-4D97-AF65-F5344CB8AC3E}">
        <p14:creationId xmlns:p14="http://schemas.microsoft.com/office/powerpoint/2010/main" val="152414204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C974A-8414-4161-852E-0E18AAC1CA47}"/>
              </a:ext>
            </a:extLst>
          </p:cNvPr>
          <p:cNvSpPr>
            <a:spLocks noGrp="1"/>
          </p:cNvSpPr>
          <p:nvPr>
            <p:ph type="title"/>
          </p:nvPr>
        </p:nvSpPr>
        <p:spPr>
          <a:xfrm>
            <a:off x="93323" y="1"/>
            <a:ext cx="11807575" cy="779317"/>
          </a:xfrm>
        </p:spPr>
        <p:txBody>
          <a:bodyPr>
            <a:normAutofit/>
          </a:bodyPr>
          <a:lstStyle/>
          <a:p>
            <a:r>
              <a:rPr lang="en-US" dirty="0"/>
              <a:t>HYPOTHESIS TESTING  </a:t>
            </a:r>
          </a:p>
        </p:txBody>
      </p:sp>
      <p:sp>
        <p:nvSpPr>
          <p:cNvPr id="5" name="TextBox 4">
            <a:extLst>
              <a:ext uri="{FF2B5EF4-FFF2-40B4-BE49-F238E27FC236}">
                <a16:creationId xmlns:a16="http://schemas.microsoft.com/office/drawing/2014/main" id="{FBFC2656-7C90-87E8-1C9E-05D807091918}"/>
              </a:ext>
            </a:extLst>
          </p:cNvPr>
          <p:cNvSpPr txBox="1"/>
          <p:nvPr/>
        </p:nvSpPr>
        <p:spPr>
          <a:xfrm>
            <a:off x="93323" y="591758"/>
            <a:ext cx="11920591" cy="5447645"/>
          </a:xfrm>
          <a:prstGeom prst="rect">
            <a:avLst/>
          </a:prstGeom>
          <a:noFill/>
        </p:spPr>
        <p:txBody>
          <a:bodyPr wrap="square">
            <a:spAutoFit/>
          </a:bodyPr>
          <a:lstStyle/>
          <a:p>
            <a:r>
              <a:rPr lang="en-US" sz="2000" dirty="0"/>
              <a:t>	</a:t>
            </a:r>
          </a:p>
          <a:p>
            <a:r>
              <a:rPr lang="en-US" sz="2000" dirty="0"/>
              <a:t>                                          </a:t>
            </a:r>
            <a:r>
              <a:rPr lang="en-US" sz="2400" b="1" dirty="0"/>
              <a:t>General Logic of Hypothesis Testing (Logic of Opposites)</a:t>
            </a:r>
          </a:p>
          <a:p>
            <a:endParaRPr lang="en-US" sz="2400" b="1" dirty="0"/>
          </a:p>
          <a:p>
            <a:r>
              <a:rPr lang="en-US" sz="2000" dirty="0"/>
              <a:t>We hope to demonstrate that something is meaningful. To do so, </a:t>
            </a:r>
            <a:r>
              <a:rPr lang="en-US" sz="2000" u="sng" dirty="0"/>
              <a:t>we assume it is not meaningful</a:t>
            </a:r>
            <a:r>
              <a:rPr lang="en-US" sz="2000" dirty="0"/>
              <a:t> and proceed to  </a:t>
            </a:r>
            <a:r>
              <a:rPr lang="en-US" sz="2000" u="sng" dirty="0"/>
              <a:t>refute that assumption</a:t>
            </a:r>
            <a:r>
              <a:rPr lang="en-US" sz="2000" dirty="0"/>
              <a:t>. Since there are only two possibilities, the alternative, “it is meaningful”, must be true. </a:t>
            </a:r>
          </a:p>
          <a:p>
            <a:endParaRPr lang="en-US" sz="2000" dirty="0"/>
          </a:p>
          <a:p>
            <a:r>
              <a:rPr lang="en-US" sz="2000" dirty="0"/>
              <a:t>Example:</a:t>
            </a:r>
            <a:endParaRPr lang="en-US" sz="2400" b="1" dirty="0"/>
          </a:p>
          <a:p>
            <a:pPr marL="457200" indent="-457200">
              <a:buAutoNum type="arabicPeriod"/>
            </a:pPr>
            <a:endParaRPr lang="en-US" sz="2000" dirty="0"/>
          </a:p>
          <a:p>
            <a:pPr marL="457200" indent="-457200">
              <a:buAutoNum type="arabicPeriod"/>
            </a:pPr>
            <a:r>
              <a:rPr lang="en-US" sz="2000" dirty="0"/>
              <a:t>We assume the Null Hypothesis: The true mean is = 0.</a:t>
            </a:r>
          </a:p>
          <a:p>
            <a:r>
              <a:rPr lang="en-US" sz="2000" dirty="0"/>
              <a:t>        The Alternative Hypothesis is: The true mean is not =0. </a:t>
            </a:r>
          </a:p>
          <a:p>
            <a:pPr marL="457200" indent="-457200">
              <a:buAutoNum type="arabicPlain" startAt="2"/>
            </a:pPr>
            <a:r>
              <a:rPr lang="en-US" sz="2000" dirty="0"/>
              <a:t>We allow for a 5% chance that we might be wrong. From a previous slide, the value of Z such that 5% of the    </a:t>
            </a:r>
          </a:p>
          <a:p>
            <a:r>
              <a:rPr lang="en-US" sz="2000" dirty="0"/>
              <a:t>         area is to the right of Z is 1.645. That is the </a:t>
            </a:r>
            <a:r>
              <a:rPr lang="en-US" sz="2000" i="1" dirty="0"/>
              <a:t>critical Z</a:t>
            </a:r>
            <a:r>
              <a:rPr lang="en-US" sz="2000" dirty="0"/>
              <a:t>.</a:t>
            </a:r>
          </a:p>
          <a:p>
            <a:endParaRPr lang="en-US" sz="2000" dirty="0"/>
          </a:p>
          <a:p>
            <a:pPr marL="457200" indent="-457200">
              <a:buAutoNum type="arabicPeriod" startAt="3"/>
            </a:pPr>
            <a:r>
              <a:rPr lang="en-US" sz="2000" dirty="0"/>
              <a:t>Calculate the Z-score for the given data’s mean, assuming the true mean is zero.</a:t>
            </a:r>
          </a:p>
          <a:p>
            <a:r>
              <a:rPr lang="en-US" sz="2000" dirty="0"/>
              <a:t>4.     If calculated Z is &gt; </a:t>
            </a:r>
            <a:r>
              <a:rPr lang="en-US" sz="2000" i="1" dirty="0"/>
              <a:t>critical Z</a:t>
            </a:r>
            <a:r>
              <a:rPr lang="en-US" sz="2000" dirty="0"/>
              <a:t>, that event is “highly unlikely to occur”, so the true mean must not be =0.</a:t>
            </a:r>
          </a:p>
          <a:p>
            <a:pPr marL="457200" indent="-457200">
              <a:buAutoNum type="arabicPeriod" startAt="5"/>
            </a:pPr>
            <a:r>
              <a:rPr lang="en-US" sz="2000" dirty="0"/>
              <a:t>If calculated Z is &lt; </a:t>
            </a:r>
            <a:r>
              <a:rPr lang="en-US" sz="2000" i="1" dirty="0"/>
              <a:t>critical</a:t>
            </a:r>
            <a:r>
              <a:rPr lang="en-US" sz="2000" dirty="0"/>
              <a:t> Z, we can’t conclude that the true mean is not =0.</a:t>
            </a:r>
          </a:p>
          <a:p>
            <a:pPr marL="457200" indent="-457200">
              <a:buAutoNum type="arabicPeriod" startAt="5"/>
            </a:pPr>
            <a:endParaRPr lang="en-US" sz="2000" dirty="0"/>
          </a:p>
        </p:txBody>
      </p:sp>
    </p:spTree>
    <p:extLst>
      <p:ext uri="{BB962C8B-B14F-4D97-AF65-F5344CB8AC3E}">
        <p14:creationId xmlns:p14="http://schemas.microsoft.com/office/powerpoint/2010/main" val="52519461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C974A-8414-4161-852E-0E18AAC1CA47}"/>
              </a:ext>
            </a:extLst>
          </p:cNvPr>
          <p:cNvSpPr>
            <a:spLocks noGrp="1"/>
          </p:cNvSpPr>
          <p:nvPr>
            <p:ph type="title"/>
          </p:nvPr>
        </p:nvSpPr>
        <p:spPr>
          <a:xfrm>
            <a:off x="93323" y="1"/>
            <a:ext cx="11807575" cy="779317"/>
          </a:xfrm>
        </p:spPr>
        <p:txBody>
          <a:bodyPr>
            <a:normAutofit/>
          </a:bodyPr>
          <a:lstStyle/>
          <a:p>
            <a:r>
              <a:rPr lang="en-US" dirty="0"/>
              <a:t>ONE-TAIL HYPOTHESIS TEST FOR THE MEAN </a:t>
            </a:r>
          </a:p>
        </p:txBody>
      </p:sp>
      <p:sp>
        <p:nvSpPr>
          <p:cNvPr id="5" name="TextBox 4">
            <a:extLst>
              <a:ext uri="{FF2B5EF4-FFF2-40B4-BE49-F238E27FC236}">
                <a16:creationId xmlns:a16="http://schemas.microsoft.com/office/drawing/2014/main" id="{FBFC2656-7C90-87E8-1C9E-05D807091918}"/>
              </a:ext>
            </a:extLst>
          </p:cNvPr>
          <p:cNvSpPr txBox="1"/>
          <p:nvPr/>
        </p:nvSpPr>
        <p:spPr>
          <a:xfrm>
            <a:off x="93323" y="1253319"/>
            <a:ext cx="12009634" cy="5416868"/>
          </a:xfrm>
          <a:prstGeom prst="rect">
            <a:avLst/>
          </a:prstGeom>
          <a:noFill/>
        </p:spPr>
        <p:txBody>
          <a:bodyPr wrap="square">
            <a:spAutoFit/>
          </a:bodyPr>
          <a:lstStyle/>
          <a:p>
            <a:r>
              <a:rPr lang="en-US" sz="2200" u="sng" dirty="0"/>
              <a:t>Example</a:t>
            </a:r>
            <a:r>
              <a:rPr lang="en-US" sz="2200" dirty="0"/>
              <a:t>: The Countrywide Cost of a Total Loss claim is $21,000. A sample of 100 Total Loss claims from Virginia has a sample mean of $23,170 and a sample SD of $7,000. Is Virginia’s true mean greater than $21,000 at the p=0.05 level of significance?</a:t>
            </a:r>
          </a:p>
          <a:p>
            <a:r>
              <a:rPr lang="en-US" sz="2000" dirty="0"/>
              <a:t>           </a:t>
            </a:r>
          </a:p>
          <a:p>
            <a:pPr marL="457200" indent="-457200">
              <a:buAutoNum type="arabicPeriod"/>
            </a:pPr>
            <a:r>
              <a:rPr lang="en-US" sz="2000" dirty="0"/>
              <a:t>Null Hypothesis:              VA true mean = 21,000. </a:t>
            </a:r>
          </a:p>
          <a:p>
            <a:r>
              <a:rPr lang="en-US" sz="2000" b="1" dirty="0"/>
              <a:t>        </a:t>
            </a:r>
            <a:r>
              <a:rPr lang="en-US" sz="2000" dirty="0"/>
              <a:t>Alternative Hypothesis:  VA true mean &gt; 21,000.  </a:t>
            </a:r>
          </a:p>
          <a:p>
            <a:r>
              <a:rPr lang="en-US" sz="2000" dirty="0"/>
              <a:t>2.    This is 1-tail because we want to know if it is “greater than”. Critical Z is 1.64.</a:t>
            </a:r>
          </a:p>
          <a:p>
            <a:endParaRPr lang="en-US" sz="2000" dirty="0"/>
          </a:p>
          <a:p>
            <a:r>
              <a:rPr lang="en-US" sz="2000" dirty="0"/>
              <a:t>3.     SD(mean) = [7000/SQRT(100)]  =  7000/10 = 700</a:t>
            </a:r>
          </a:p>
          <a:p>
            <a:r>
              <a:rPr lang="en-US" sz="2000" dirty="0"/>
              <a:t>4.     The calculated Z-score is   [23,170-21,000] / [SD(mean)]  = 2170 / 700 = 3.1</a:t>
            </a:r>
          </a:p>
          <a:p>
            <a:r>
              <a:rPr lang="en-US" sz="2000" dirty="0"/>
              <a:t>5.     Since 3.1 &gt; 1.64, it is “highly unlikely” VA true mean is 21,000. We conclude the VA true mean is &gt;21,000.</a:t>
            </a:r>
          </a:p>
          <a:p>
            <a:endParaRPr lang="en-US" sz="2000" dirty="0"/>
          </a:p>
          <a:p>
            <a:r>
              <a:rPr lang="en-US" sz="2000" dirty="0"/>
              <a:t>What If n=25?  SD(mean)=7000/(sqrt(25)) = 1400. Z-score=2170/1400=1.55.  Cannot reject the null hypothesis</a:t>
            </a:r>
          </a:p>
          <a:p>
            <a:endParaRPr lang="en-US" sz="2000" dirty="0"/>
          </a:p>
          <a:p>
            <a:endParaRPr lang="en-US" sz="2000" dirty="0"/>
          </a:p>
          <a:p>
            <a:r>
              <a:rPr lang="en-US" sz="2000" dirty="0"/>
              <a:t>                              </a:t>
            </a:r>
          </a:p>
          <a:p>
            <a:endParaRPr lang="en-US" sz="2000" dirty="0"/>
          </a:p>
        </p:txBody>
      </p:sp>
    </p:spTree>
    <p:extLst>
      <p:ext uri="{BB962C8B-B14F-4D97-AF65-F5344CB8AC3E}">
        <p14:creationId xmlns:p14="http://schemas.microsoft.com/office/powerpoint/2010/main" val="174826067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C974A-8414-4161-852E-0E18AAC1CA47}"/>
              </a:ext>
            </a:extLst>
          </p:cNvPr>
          <p:cNvSpPr>
            <a:spLocks noGrp="1"/>
          </p:cNvSpPr>
          <p:nvPr>
            <p:ph type="title"/>
          </p:nvPr>
        </p:nvSpPr>
        <p:spPr>
          <a:xfrm>
            <a:off x="93323" y="1"/>
            <a:ext cx="11807575" cy="779317"/>
          </a:xfrm>
        </p:spPr>
        <p:txBody>
          <a:bodyPr>
            <a:normAutofit/>
          </a:bodyPr>
          <a:lstStyle/>
          <a:p>
            <a:r>
              <a:rPr lang="en-US" dirty="0"/>
              <a:t>TWO-TAIL HYPOTHESIS TEST FOR THE MEAN </a:t>
            </a:r>
          </a:p>
        </p:txBody>
      </p:sp>
      <p:sp>
        <p:nvSpPr>
          <p:cNvPr id="5" name="TextBox 4">
            <a:extLst>
              <a:ext uri="{FF2B5EF4-FFF2-40B4-BE49-F238E27FC236}">
                <a16:creationId xmlns:a16="http://schemas.microsoft.com/office/drawing/2014/main" id="{FBFC2656-7C90-87E8-1C9E-05D807091918}"/>
              </a:ext>
            </a:extLst>
          </p:cNvPr>
          <p:cNvSpPr txBox="1"/>
          <p:nvPr/>
        </p:nvSpPr>
        <p:spPr>
          <a:xfrm>
            <a:off x="279115" y="1171125"/>
            <a:ext cx="11633770" cy="4647426"/>
          </a:xfrm>
          <a:prstGeom prst="rect">
            <a:avLst/>
          </a:prstGeom>
          <a:noFill/>
        </p:spPr>
        <p:txBody>
          <a:bodyPr wrap="square">
            <a:spAutoFit/>
          </a:bodyPr>
          <a:lstStyle/>
          <a:p>
            <a:r>
              <a:rPr lang="en-US" sz="2400" u="sng" dirty="0"/>
              <a:t>Example</a:t>
            </a:r>
            <a:r>
              <a:rPr lang="en-US" sz="2400" dirty="0"/>
              <a:t>: The average annual PTO time for the last 5 years in Claims has been 3.0 weeks. A sample of 100 PTO records for the current year-to-date has a sample mean of 2.75 weeks and a sample SD of 2 weeks. Is this year’s true mean different than the historical 3 weeks at the p=0.05 level of significance?</a:t>
            </a:r>
          </a:p>
          <a:p>
            <a:r>
              <a:rPr lang="en-US" sz="2000" dirty="0"/>
              <a:t>           </a:t>
            </a:r>
          </a:p>
          <a:p>
            <a:pPr marL="457200" indent="-457200">
              <a:buAutoNum type="arabicPeriod"/>
            </a:pPr>
            <a:r>
              <a:rPr lang="en-US" sz="2000" dirty="0"/>
              <a:t>Null Hypothesis:              the true mean this year is = 3</a:t>
            </a:r>
          </a:p>
          <a:p>
            <a:r>
              <a:rPr lang="en-US" sz="2000" dirty="0"/>
              <a:t>        Alternative Hypothesis: the true mean this year is not = 3. </a:t>
            </a:r>
          </a:p>
          <a:p>
            <a:r>
              <a:rPr lang="en-US" sz="2000" dirty="0"/>
              <a:t>2.     This is 2-tail because “different from” could be positive or negative. The Critical Zs are -1.96 and +1.96.  </a:t>
            </a:r>
          </a:p>
          <a:p>
            <a:endParaRPr lang="en-US" sz="2000" dirty="0"/>
          </a:p>
          <a:p>
            <a:r>
              <a:rPr lang="en-US" sz="2000" dirty="0"/>
              <a:t>3.     SD(mean) = [2/SQRT(100)]  =  2/10 = 0.2</a:t>
            </a:r>
          </a:p>
          <a:p>
            <a:r>
              <a:rPr lang="en-US" sz="2000" dirty="0"/>
              <a:t>4.     The calculated Z-score is   [2.75-3] / [SD(mean)]  = -0.25/0.2 = -0.125</a:t>
            </a:r>
          </a:p>
          <a:p>
            <a:r>
              <a:rPr lang="en-US" sz="2000" dirty="0"/>
              <a:t>5.      Since -0.125 &gt; -1.96, we cannot reject the null hypothesis that this year’s true mean is 3 weeks..</a:t>
            </a:r>
          </a:p>
          <a:p>
            <a:endParaRPr lang="en-US" sz="2000" dirty="0"/>
          </a:p>
          <a:p>
            <a:endParaRPr lang="en-US" sz="2000" dirty="0"/>
          </a:p>
        </p:txBody>
      </p:sp>
    </p:spTree>
    <p:extLst>
      <p:ext uri="{BB962C8B-B14F-4D97-AF65-F5344CB8AC3E}">
        <p14:creationId xmlns:p14="http://schemas.microsoft.com/office/powerpoint/2010/main" val="12659836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C974A-8414-4161-852E-0E18AAC1CA47}"/>
              </a:ext>
            </a:extLst>
          </p:cNvPr>
          <p:cNvSpPr>
            <a:spLocks noGrp="1"/>
          </p:cNvSpPr>
          <p:nvPr>
            <p:ph type="title"/>
          </p:nvPr>
        </p:nvSpPr>
        <p:spPr/>
        <p:txBody>
          <a:bodyPr/>
          <a:lstStyle/>
          <a:p>
            <a:r>
              <a:rPr lang="en-US" dirty="0"/>
              <a:t>HYPOTHESIS TESTING </a:t>
            </a:r>
          </a:p>
        </p:txBody>
      </p:sp>
      <p:sp>
        <p:nvSpPr>
          <p:cNvPr id="3" name="Content Placeholder 2">
            <a:extLst>
              <a:ext uri="{FF2B5EF4-FFF2-40B4-BE49-F238E27FC236}">
                <a16:creationId xmlns:a16="http://schemas.microsoft.com/office/drawing/2014/main" id="{CAFB1DD6-584A-A461-129D-1B510236E870}"/>
              </a:ext>
            </a:extLst>
          </p:cNvPr>
          <p:cNvSpPr>
            <a:spLocks noGrp="1"/>
          </p:cNvSpPr>
          <p:nvPr>
            <p:ph idx="1"/>
          </p:nvPr>
        </p:nvSpPr>
        <p:spPr>
          <a:xfrm>
            <a:off x="838200" y="1499899"/>
            <a:ext cx="10515600" cy="3858202"/>
          </a:xfrm>
        </p:spPr>
        <p:txBody>
          <a:bodyPr anchor="ctr">
            <a:normAutofit/>
          </a:bodyPr>
          <a:lstStyle/>
          <a:p>
            <a:pPr marL="0" indent="0" algn="ctr" fontAlgn="base">
              <a:lnSpc>
                <a:spcPct val="200000"/>
              </a:lnSpc>
              <a:buNone/>
            </a:pPr>
            <a:r>
              <a:rPr lang="en-US" dirty="0"/>
              <a:t>Khan Academy</a:t>
            </a:r>
          </a:p>
          <a:p>
            <a:pPr marL="0" indent="0" algn="ctr" fontAlgn="base">
              <a:lnSpc>
                <a:spcPct val="200000"/>
              </a:lnSpc>
              <a:buNone/>
            </a:pPr>
            <a:r>
              <a:rPr lang="en-US" dirty="0">
                <a:hlinkClick r:id="rId3"/>
              </a:rPr>
              <a:t>Hypothesis Testing </a:t>
            </a:r>
          </a:p>
          <a:p>
            <a:pPr marL="0" indent="0" algn="ctr" fontAlgn="base">
              <a:lnSpc>
                <a:spcPct val="200000"/>
              </a:lnSpc>
              <a:buNone/>
            </a:pPr>
            <a:r>
              <a:rPr lang="en-US" dirty="0">
                <a:hlinkClick r:id="rId3"/>
              </a:rPr>
              <a:t> </a:t>
            </a:r>
            <a:endParaRPr lang="en-US" dirty="0"/>
          </a:p>
        </p:txBody>
      </p:sp>
    </p:spTree>
    <p:extLst>
      <p:ext uri="{BB962C8B-B14F-4D97-AF65-F5344CB8AC3E}">
        <p14:creationId xmlns:p14="http://schemas.microsoft.com/office/powerpoint/2010/main" val="2271622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EF3D4-67FD-43F1-8A3D-E3EF0FD452CF}"/>
              </a:ext>
            </a:extLst>
          </p:cNvPr>
          <p:cNvSpPr>
            <a:spLocks noGrp="1"/>
          </p:cNvSpPr>
          <p:nvPr>
            <p:ph type="title"/>
          </p:nvPr>
        </p:nvSpPr>
        <p:spPr/>
        <p:txBody>
          <a:bodyPr/>
          <a:lstStyle/>
          <a:p>
            <a:r>
              <a:rPr lang="en-US" dirty="0"/>
              <a:t>ORDER OF OPERATIONS (PEMDAS)</a:t>
            </a:r>
          </a:p>
        </p:txBody>
      </p:sp>
      <p:pic>
        <p:nvPicPr>
          <p:cNvPr id="6" name="Picture 5">
            <a:extLst>
              <a:ext uri="{FF2B5EF4-FFF2-40B4-BE49-F238E27FC236}">
                <a16:creationId xmlns:a16="http://schemas.microsoft.com/office/drawing/2014/main" id="{1B30FDF4-0D8E-5B5C-70A6-D699AFE477A8}"/>
              </a:ext>
            </a:extLst>
          </p:cNvPr>
          <p:cNvPicPr>
            <a:picLocks noChangeAspect="1"/>
          </p:cNvPicPr>
          <p:nvPr/>
        </p:nvPicPr>
        <p:blipFill>
          <a:blip r:embed="rId3"/>
          <a:stretch>
            <a:fillRect/>
          </a:stretch>
        </p:blipFill>
        <p:spPr>
          <a:xfrm>
            <a:off x="1315092" y="1705187"/>
            <a:ext cx="4386209" cy="3184668"/>
          </a:xfrm>
          <a:prstGeom prst="rect">
            <a:avLst/>
          </a:prstGeom>
        </p:spPr>
      </p:pic>
      <p:sp>
        <p:nvSpPr>
          <p:cNvPr id="9" name="TextBox 8">
            <a:extLst>
              <a:ext uri="{FF2B5EF4-FFF2-40B4-BE49-F238E27FC236}">
                <a16:creationId xmlns:a16="http://schemas.microsoft.com/office/drawing/2014/main" id="{CE17D16E-367F-BEC8-B27F-B0B0233FF6D4}"/>
              </a:ext>
            </a:extLst>
          </p:cNvPr>
          <p:cNvSpPr txBox="1"/>
          <p:nvPr/>
        </p:nvSpPr>
        <p:spPr>
          <a:xfrm>
            <a:off x="6277509" y="1682594"/>
            <a:ext cx="5076291" cy="3416320"/>
          </a:xfrm>
          <a:prstGeom prst="rect">
            <a:avLst/>
          </a:prstGeom>
          <a:noFill/>
        </p:spPr>
        <p:txBody>
          <a:bodyPr wrap="square" rtlCol="0">
            <a:spAutoFit/>
          </a:bodyPr>
          <a:lstStyle/>
          <a:p>
            <a:pPr marL="342900" indent="-342900">
              <a:buAutoNum type="arabicPeriod"/>
            </a:pPr>
            <a:r>
              <a:rPr lang="en-US" dirty="0"/>
              <a:t>The Order of Operations matters because we can get </a:t>
            </a:r>
            <a:r>
              <a:rPr lang="en-US" u="sng" dirty="0"/>
              <a:t>different answers</a:t>
            </a:r>
            <a:r>
              <a:rPr lang="en-US" dirty="0"/>
              <a:t> to the same problem.</a:t>
            </a:r>
          </a:p>
          <a:p>
            <a:pPr marL="342900" indent="-342900">
              <a:buAutoNum type="arabicPeriod"/>
            </a:pPr>
            <a:endParaRPr lang="en-US" dirty="0"/>
          </a:p>
          <a:p>
            <a:pPr marL="342900" indent="-342900">
              <a:buAutoNum type="arabicPeriod"/>
            </a:pPr>
            <a:r>
              <a:rPr lang="en-US" dirty="0"/>
              <a:t> Mathematicians agree to use PEMDAS.</a:t>
            </a:r>
          </a:p>
          <a:p>
            <a:pPr marL="342900" indent="-342900">
              <a:buAutoNum type="arabicPeriod"/>
            </a:pPr>
            <a:endParaRPr lang="en-US" dirty="0"/>
          </a:p>
          <a:p>
            <a:pPr marL="342900" indent="-342900">
              <a:buAutoNum type="arabicPeriod"/>
            </a:pPr>
            <a:r>
              <a:rPr lang="en-US" dirty="0"/>
              <a:t>Multiplication is not ranked before division, as M before D might suggest.  They are ranked equal in the 3</a:t>
            </a:r>
            <a:r>
              <a:rPr lang="en-US" baseline="30000" dirty="0"/>
              <a:t>rd</a:t>
            </a:r>
            <a:r>
              <a:rPr lang="en-US" dirty="0"/>
              <a:t> tier.  We work on an algebraic expression from left-to-right within the tier.</a:t>
            </a:r>
          </a:p>
          <a:p>
            <a:pPr marL="342900" indent="-342900">
              <a:buAutoNum type="arabicPeriod"/>
            </a:pPr>
            <a:endParaRPr lang="en-US" dirty="0"/>
          </a:p>
          <a:p>
            <a:pPr marL="342900" indent="-342900">
              <a:buAutoNum type="arabicPeriod"/>
            </a:pPr>
            <a:r>
              <a:rPr lang="en-US" dirty="0"/>
              <a:t>The same rules hold for addition vs. subtraction in the 4</a:t>
            </a:r>
            <a:r>
              <a:rPr lang="en-US" baseline="30000" dirty="0"/>
              <a:t>th</a:t>
            </a:r>
            <a:r>
              <a:rPr lang="en-US" dirty="0"/>
              <a:t> tier.</a:t>
            </a:r>
          </a:p>
        </p:txBody>
      </p:sp>
    </p:spTree>
    <p:extLst>
      <p:ext uri="{BB962C8B-B14F-4D97-AF65-F5344CB8AC3E}">
        <p14:creationId xmlns:p14="http://schemas.microsoft.com/office/powerpoint/2010/main" val="149108891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ADC4D-B27B-46A0-97DF-2AB1FDB77108}"/>
              </a:ext>
            </a:extLst>
          </p:cNvPr>
          <p:cNvSpPr>
            <a:spLocks noGrp="1"/>
          </p:cNvSpPr>
          <p:nvPr>
            <p:ph type="title"/>
          </p:nvPr>
        </p:nvSpPr>
        <p:spPr/>
        <p:txBody>
          <a:bodyPr/>
          <a:lstStyle/>
          <a:p>
            <a:r>
              <a:rPr lang="en-US" dirty="0"/>
              <a:t>95% CONFIDENCE INTERVALS</a:t>
            </a:r>
          </a:p>
        </p:txBody>
      </p:sp>
      <p:sp>
        <p:nvSpPr>
          <p:cNvPr id="3" name="TextBox 2">
            <a:extLst>
              <a:ext uri="{FF2B5EF4-FFF2-40B4-BE49-F238E27FC236}">
                <a16:creationId xmlns:a16="http://schemas.microsoft.com/office/drawing/2014/main" id="{15308DA2-875F-E599-55B6-92CFFABC3C1B}"/>
              </a:ext>
            </a:extLst>
          </p:cNvPr>
          <p:cNvSpPr txBox="1"/>
          <p:nvPr/>
        </p:nvSpPr>
        <p:spPr>
          <a:xfrm>
            <a:off x="545813" y="992182"/>
            <a:ext cx="11372209" cy="5447645"/>
          </a:xfrm>
          <a:prstGeom prst="rect">
            <a:avLst/>
          </a:prstGeom>
          <a:noFill/>
        </p:spPr>
        <p:txBody>
          <a:bodyPr wrap="square" rtlCol="0">
            <a:spAutoFit/>
          </a:bodyPr>
          <a:lstStyle/>
          <a:p>
            <a:pPr algn="ctr"/>
            <a:r>
              <a:rPr lang="en-US" sz="2400" dirty="0"/>
              <a:t>We are 95% confident the true mean is within that interval.  </a:t>
            </a:r>
          </a:p>
          <a:p>
            <a:pPr algn="ctr"/>
            <a:endParaRPr lang="en-US" sz="2400" dirty="0"/>
          </a:p>
          <a:p>
            <a:pPr algn="ctr"/>
            <a:r>
              <a:rPr lang="en-US" sz="2400" u="sng" dirty="0"/>
              <a:t>Example</a:t>
            </a:r>
            <a:r>
              <a:rPr lang="en-US" sz="2400" dirty="0"/>
              <a:t>: Roadway Service Cost in Pennsylvania</a:t>
            </a:r>
          </a:p>
          <a:p>
            <a:endParaRPr lang="en-US" sz="2400" dirty="0"/>
          </a:p>
          <a:p>
            <a:r>
              <a:rPr lang="en-US" sz="2000" dirty="0"/>
              <a:t>What is a 95% CI for the true mean if the Sample Mean = 41, Sample SD = 15, and the sample size = 25?           </a:t>
            </a:r>
          </a:p>
          <a:p>
            <a:endParaRPr lang="en-US" dirty="0"/>
          </a:p>
          <a:p>
            <a:r>
              <a:rPr lang="en-US" sz="2000" dirty="0"/>
              <a:t>1. The sample mean is normally distributed. A 95% interval is the Sample Mean plus/minus 1.96 x SD(mean).</a:t>
            </a:r>
          </a:p>
          <a:p>
            <a:endParaRPr lang="en-US" sz="2000" dirty="0"/>
          </a:p>
          <a:p>
            <a:r>
              <a:rPr lang="en-US" sz="2000" dirty="0"/>
              <a:t>2. The SD(mean) is SD(sample)/SQRT(n) = 15/SQRT(25)  = 15/5 = 3</a:t>
            </a:r>
          </a:p>
          <a:p>
            <a:endParaRPr lang="en-US" sz="2000" dirty="0"/>
          </a:p>
          <a:p>
            <a:r>
              <a:rPr lang="en-US" sz="2000" dirty="0"/>
              <a:t>3.  A 95% CI in which the true mean lies is 41-(1.96)(3)  to 41+(1.96)(3) = 35.1 to 46.9  </a:t>
            </a:r>
          </a:p>
          <a:p>
            <a:endParaRPr lang="en-US" sz="2000" dirty="0"/>
          </a:p>
          <a:p>
            <a:r>
              <a:rPr lang="en-US" dirty="0"/>
              <a:t>                                 </a:t>
            </a:r>
          </a:p>
          <a:p>
            <a:pPr algn="ctr"/>
            <a:r>
              <a:rPr lang="en-US" sz="2000" b="1" dirty="0">
                <a:solidFill>
                  <a:srgbClr val="0070C0"/>
                </a:solidFill>
              </a:rPr>
              <a:t>If a 95% confidence interval for the mean does not include zero, that is equivalent to a Hypothesis Test with p=0.05 rejecting the null hypothesis that mean=0.  In my opinion, it is easier to run and explain.</a:t>
            </a:r>
          </a:p>
          <a:p>
            <a:r>
              <a:rPr lang="en-US" dirty="0"/>
              <a:t>                                  </a:t>
            </a:r>
          </a:p>
          <a:p>
            <a:endParaRPr lang="en-US" dirty="0"/>
          </a:p>
        </p:txBody>
      </p:sp>
    </p:spTree>
    <p:extLst>
      <p:ext uri="{BB962C8B-B14F-4D97-AF65-F5344CB8AC3E}">
        <p14:creationId xmlns:p14="http://schemas.microsoft.com/office/powerpoint/2010/main" val="240074962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ADC4D-B27B-46A0-97DF-2AB1FDB77108}"/>
              </a:ext>
            </a:extLst>
          </p:cNvPr>
          <p:cNvSpPr>
            <a:spLocks noGrp="1"/>
          </p:cNvSpPr>
          <p:nvPr>
            <p:ph type="title"/>
          </p:nvPr>
        </p:nvSpPr>
        <p:spPr/>
        <p:txBody>
          <a:bodyPr/>
          <a:lstStyle/>
          <a:p>
            <a:r>
              <a:rPr lang="en-US" dirty="0"/>
              <a:t>CONFIDENCE INTERVALS</a:t>
            </a:r>
          </a:p>
        </p:txBody>
      </p:sp>
      <p:sp>
        <p:nvSpPr>
          <p:cNvPr id="3" name="Content Placeholder 2">
            <a:extLst>
              <a:ext uri="{FF2B5EF4-FFF2-40B4-BE49-F238E27FC236}">
                <a16:creationId xmlns:a16="http://schemas.microsoft.com/office/drawing/2014/main" id="{92E69FA1-1D65-A0A1-359A-A598B05F4077}"/>
              </a:ext>
            </a:extLst>
          </p:cNvPr>
          <p:cNvSpPr>
            <a:spLocks noGrp="1"/>
          </p:cNvSpPr>
          <p:nvPr>
            <p:ph idx="1"/>
          </p:nvPr>
        </p:nvSpPr>
        <p:spPr>
          <a:xfrm>
            <a:off x="838200" y="1499899"/>
            <a:ext cx="10515600" cy="3858202"/>
          </a:xfrm>
        </p:spPr>
        <p:txBody>
          <a:bodyPr anchor="ctr">
            <a:normAutofit/>
          </a:bodyPr>
          <a:lstStyle/>
          <a:p>
            <a:pPr marL="0" indent="0" algn="ctr" fontAlgn="base">
              <a:lnSpc>
                <a:spcPct val="200000"/>
              </a:lnSpc>
              <a:buNone/>
            </a:pPr>
            <a:r>
              <a:rPr lang="en-US" dirty="0"/>
              <a:t>Khan Academy</a:t>
            </a:r>
          </a:p>
          <a:p>
            <a:pPr marL="0" indent="0" algn="ctr" fontAlgn="base">
              <a:lnSpc>
                <a:spcPct val="200000"/>
              </a:lnSpc>
              <a:buNone/>
            </a:pPr>
            <a:r>
              <a:rPr lang="en-US" dirty="0">
                <a:hlinkClick r:id="rId3"/>
              </a:rPr>
              <a:t>Confidence Intervals</a:t>
            </a:r>
            <a:endParaRPr lang="en-US" dirty="0">
              <a:hlinkClick r:id="rId4"/>
            </a:endParaRPr>
          </a:p>
          <a:p>
            <a:pPr marL="0" indent="0" algn="ctr" fontAlgn="base">
              <a:lnSpc>
                <a:spcPct val="200000"/>
              </a:lnSpc>
              <a:buNone/>
            </a:pPr>
            <a:r>
              <a:rPr lang="en-US" dirty="0">
                <a:hlinkClick r:id="rId4"/>
              </a:rPr>
              <a:t> </a:t>
            </a:r>
            <a:endParaRPr lang="en-US" dirty="0"/>
          </a:p>
        </p:txBody>
      </p:sp>
    </p:spTree>
    <p:extLst>
      <p:ext uri="{BB962C8B-B14F-4D97-AF65-F5344CB8AC3E}">
        <p14:creationId xmlns:p14="http://schemas.microsoft.com/office/powerpoint/2010/main" val="162483454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C91F0-F6BD-4CE1-B4DA-5E018D33B6CF}"/>
              </a:ext>
            </a:extLst>
          </p:cNvPr>
          <p:cNvSpPr>
            <a:spLocks noGrp="1"/>
          </p:cNvSpPr>
          <p:nvPr>
            <p:ph type="title"/>
          </p:nvPr>
        </p:nvSpPr>
        <p:spPr>
          <a:xfrm>
            <a:off x="92467" y="1"/>
            <a:ext cx="12000216" cy="779317"/>
          </a:xfrm>
        </p:spPr>
        <p:txBody>
          <a:bodyPr>
            <a:normAutofit fontScale="90000"/>
          </a:bodyPr>
          <a:lstStyle/>
          <a:p>
            <a:r>
              <a:rPr lang="en-US" dirty="0"/>
              <a:t>A/B TESTING RELATIONSHIP TO</a:t>
            </a:r>
            <a:br>
              <a:rPr lang="en-US" dirty="0"/>
            </a:br>
            <a:r>
              <a:rPr lang="en-US" dirty="0"/>
              <a:t> CONFIDENCE INTERVALS  </a:t>
            </a:r>
          </a:p>
        </p:txBody>
      </p:sp>
      <p:sp>
        <p:nvSpPr>
          <p:cNvPr id="3" name="Content Placeholder 2">
            <a:extLst>
              <a:ext uri="{FF2B5EF4-FFF2-40B4-BE49-F238E27FC236}">
                <a16:creationId xmlns:a16="http://schemas.microsoft.com/office/drawing/2014/main" id="{605E8C8D-2AD3-45EC-B9E6-3D25FB01A669}"/>
              </a:ext>
            </a:extLst>
          </p:cNvPr>
          <p:cNvSpPr>
            <a:spLocks noGrp="1"/>
          </p:cNvSpPr>
          <p:nvPr>
            <p:ph idx="1"/>
          </p:nvPr>
        </p:nvSpPr>
        <p:spPr>
          <a:xfrm>
            <a:off x="92467" y="1251932"/>
            <a:ext cx="11712540" cy="4429677"/>
          </a:xfrm>
        </p:spPr>
        <p:txBody>
          <a:bodyPr>
            <a:normAutofit/>
          </a:bodyPr>
          <a:lstStyle/>
          <a:p>
            <a:pPr marL="0" indent="0" algn="ctr">
              <a:buNone/>
            </a:pPr>
            <a:r>
              <a:rPr lang="en-US" sz="2000" dirty="0"/>
              <a:t>In A/B testing, we usually have a very large sample size. For example, in the earlier A/B presentation, the sample size was 64,000.  The SQRT(64,000) is 253.</a:t>
            </a:r>
          </a:p>
          <a:p>
            <a:pPr marL="0" indent="0" algn="ctr">
              <a:buNone/>
            </a:pPr>
            <a:endParaRPr lang="en-US" sz="2000" dirty="0"/>
          </a:p>
          <a:p>
            <a:r>
              <a:rPr lang="en-US" sz="2000" dirty="0"/>
              <a:t>The SD(mean) will be extremely small if the SD(sample) is divided by 253. The CI will then also be extremely small. So small that for all practical purposes you can treat the results as being “exact”.</a:t>
            </a:r>
            <a:endParaRPr lang="en-US" dirty="0"/>
          </a:p>
          <a:p>
            <a:r>
              <a:rPr lang="en-US" sz="2000" dirty="0"/>
              <a:t>So, the values you got (below) can be treated as exact numbers when making the A vs. B comparison and you don’t need to compute confidence intervals around the averages. </a:t>
            </a:r>
          </a:p>
          <a:p>
            <a:endParaRPr lang="en-US" sz="2000" dirty="0"/>
          </a:p>
          <a:p>
            <a:pPr lvl="7"/>
            <a:r>
              <a:rPr lang="en-US" sz="2000" dirty="0"/>
              <a:t>51.2% for the average of A</a:t>
            </a:r>
          </a:p>
          <a:p>
            <a:pPr lvl="7"/>
            <a:r>
              <a:rPr lang="en-US" sz="2000" dirty="0"/>
              <a:t>51.7% for the average of B </a:t>
            </a:r>
          </a:p>
          <a:p>
            <a:pPr marL="2743200" lvl="6" indent="0">
              <a:buNone/>
            </a:pPr>
            <a:endParaRPr lang="en-US" sz="2000" dirty="0"/>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29571501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C91F0-F6BD-4CE1-B4DA-5E018D33B6CF}"/>
              </a:ext>
            </a:extLst>
          </p:cNvPr>
          <p:cNvSpPr>
            <a:spLocks noGrp="1"/>
          </p:cNvSpPr>
          <p:nvPr>
            <p:ph type="title"/>
          </p:nvPr>
        </p:nvSpPr>
        <p:spPr/>
        <p:txBody>
          <a:bodyPr>
            <a:normAutofit/>
          </a:bodyPr>
          <a:lstStyle/>
          <a:p>
            <a:r>
              <a:rPr lang="en-US" dirty="0"/>
              <a:t>Hypothesis Test for Small Data: t-Test </a:t>
            </a:r>
          </a:p>
        </p:txBody>
      </p:sp>
      <p:sp>
        <p:nvSpPr>
          <p:cNvPr id="3" name="TextBox 2">
            <a:extLst>
              <a:ext uri="{FF2B5EF4-FFF2-40B4-BE49-F238E27FC236}">
                <a16:creationId xmlns:a16="http://schemas.microsoft.com/office/drawing/2014/main" id="{71BB73A0-D659-E07C-C86E-89ED09189CAC}"/>
              </a:ext>
            </a:extLst>
          </p:cNvPr>
          <p:cNvSpPr txBox="1"/>
          <p:nvPr/>
        </p:nvSpPr>
        <p:spPr>
          <a:xfrm>
            <a:off x="164387" y="1273996"/>
            <a:ext cx="11918022" cy="1015663"/>
          </a:xfrm>
          <a:prstGeom prst="rect">
            <a:avLst/>
          </a:prstGeom>
          <a:noFill/>
        </p:spPr>
        <p:txBody>
          <a:bodyPr wrap="square" rtlCol="0">
            <a:spAutoFit/>
          </a:bodyPr>
          <a:lstStyle/>
          <a:p>
            <a:endParaRPr lang="en-US" sz="2000" dirty="0"/>
          </a:p>
          <a:p>
            <a:endParaRPr lang="en-US" sz="2000" dirty="0"/>
          </a:p>
          <a:p>
            <a:endParaRPr lang="en-US" sz="2000" dirty="0"/>
          </a:p>
        </p:txBody>
      </p:sp>
      <p:pic>
        <p:nvPicPr>
          <p:cNvPr id="5" name="Picture 4">
            <a:extLst>
              <a:ext uri="{FF2B5EF4-FFF2-40B4-BE49-F238E27FC236}">
                <a16:creationId xmlns:a16="http://schemas.microsoft.com/office/drawing/2014/main" id="{879D8986-FCE2-57C3-0605-2E96A337FD92}"/>
              </a:ext>
            </a:extLst>
          </p:cNvPr>
          <p:cNvPicPr>
            <a:picLocks noChangeAspect="1"/>
          </p:cNvPicPr>
          <p:nvPr/>
        </p:nvPicPr>
        <p:blipFill>
          <a:blip r:embed="rId3"/>
          <a:stretch>
            <a:fillRect/>
          </a:stretch>
        </p:blipFill>
        <p:spPr>
          <a:xfrm>
            <a:off x="5946190" y="1657647"/>
            <a:ext cx="6081423" cy="2910695"/>
          </a:xfrm>
          <a:prstGeom prst="rect">
            <a:avLst/>
          </a:prstGeom>
        </p:spPr>
      </p:pic>
      <p:pic>
        <p:nvPicPr>
          <p:cNvPr id="6" name="Picture 5">
            <a:extLst>
              <a:ext uri="{FF2B5EF4-FFF2-40B4-BE49-F238E27FC236}">
                <a16:creationId xmlns:a16="http://schemas.microsoft.com/office/drawing/2014/main" id="{D37DA98D-DC3B-4FD9-6F2F-EE046EC2B510}"/>
              </a:ext>
            </a:extLst>
          </p:cNvPr>
          <p:cNvPicPr>
            <a:picLocks noChangeAspect="1"/>
          </p:cNvPicPr>
          <p:nvPr/>
        </p:nvPicPr>
        <p:blipFill>
          <a:blip r:embed="rId4"/>
          <a:stretch>
            <a:fillRect/>
          </a:stretch>
        </p:blipFill>
        <p:spPr>
          <a:xfrm>
            <a:off x="244189" y="1273996"/>
            <a:ext cx="5251450" cy="3911600"/>
          </a:xfrm>
          <a:prstGeom prst="rect">
            <a:avLst/>
          </a:prstGeom>
        </p:spPr>
      </p:pic>
    </p:spTree>
    <p:extLst>
      <p:ext uri="{BB962C8B-B14F-4D97-AF65-F5344CB8AC3E}">
        <p14:creationId xmlns:p14="http://schemas.microsoft.com/office/powerpoint/2010/main" val="19817481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C91F0-F6BD-4CE1-B4DA-5E018D33B6CF}"/>
              </a:ext>
            </a:extLst>
          </p:cNvPr>
          <p:cNvSpPr>
            <a:spLocks noGrp="1"/>
          </p:cNvSpPr>
          <p:nvPr>
            <p:ph type="title"/>
          </p:nvPr>
        </p:nvSpPr>
        <p:spPr/>
        <p:txBody>
          <a:bodyPr/>
          <a:lstStyle/>
          <a:p>
            <a:r>
              <a:rPr lang="en-US" dirty="0"/>
              <a:t>  </a:t>
            </a:r>
          </a:p>
        </p:txBody>
      </p:sp>
      <p:sp>
        <p:nvSpPr>
          <p:cNvPr id="3" name="TextBox 2">
            <a:extLst>
              <a:ext uri="{FF2B5EF4-FFF2-40B4-BE49-F238E27FC236}">
                <a16:creationId xmlns:a16="http://schemas.microsoft.com/office/drawing/2014/main" id="{71BB73A0-D659-E07C-C86E-89ED09189CAC}"/>
              </a:ext>
            </a:extLst>
          </p:cNvPr>
          <p:cNvSpPr txBox="1"/>
          <p:nvPr/>
        </p:nvSpPr>
        <p:spPr>
          <a:xfrm>
            <a:off x="164387" y="1273996"/>
            <a:ext cx="11918022" cy="4431983"/>
          </a:xfrm>
          <a:prstGeom prst="rect">
            <a:avLst/>
          </a:prstGeom>
          <a:noFill/>
        </p:spPr>
        <p:txBody>
          <a:bodyPr wrap="square" rtlCol="0">
            <a:spAutoFit/>
          </a:bodyPr>
          <a:lstStyle/>
          <a:p>
            <a:pPr algn="ctr"/>
            <a:r>
              <a:rPr lang="en-US" sz="2400" b="1" dirty="0"/>
              <a:t>A t-test is run the same way as a z-test but is used for small sample size. </a:t>
            </a:r>
          </a:p>
          <a:p>
            <a:endParaRPr lang="en-US" dirty="0"/>
          </a:p>
          <a:p>
            <a:r>
              <a:rPr lang="en-US" sz="2000" b="1" dirty="0"/>
              <a:t>                                                                            Ex: Hailstone size in KS</a:t>
            </a:r>
          </a:p>
          <a:p>
            <a:endParaRPr lang="en-US" sz="2000" dirty="0"/>
          </a:p>
          <a:p>
            <a:r>
              <a:rPr lang="en-US" sz="2000" dirty="0"/>
              <a:t>A sample of size n=9 has a Sample Mean=6.4 inches and a sample SD=12.  Is the true mean different from 4 inches (last year’s value) at the p=0.05 level of significance?</a:t>
            </a:r>
            <a:br>
              <a:rPr lang="en-US" sz="2000" dirty="0"/>
            </a:br>
            <a:endParaRPr lang="en-US" sz="2000" dirty="0"/>
          </a:p>
          <a:p>
            <a:r>
              <a:rPr lang="en-US" sz="2000" dirty="0"/>
              <a:t>1.  From the t-table, the 95% critical value of t for a sample of size 9 [(n-1)=8 df] , is 2.306 (larger than z=1.96)</a:t>
            </a:r>
          </a:p>
          <a:p>
            <a:endParaRPr lang="en-US" sz="2000" dirty="0"/>
          </a:p>
          <a:p>
            <a:r>
              <a:rPr lang="en-US" sz="2000" dirty="0"/>
              <a:t>2.  SD of the mean = 12/SQRT(9) = 12/3 = 4</a:t>
            </a:r>
          </a:p>
          <a:p>
            <a:endParaRPr lang="en-US" sz="2000" dirty="0"/>
          </a:p>
          <a:p>
            <a:r>
              <a:rPr lang="en-US" sz="2000" dirty="0"/>
              <a:t> 3.  t-score = (6.4 – 4)/4  = 2.4/4 = 0.60, which is less than 2.306. </a:t>
            </a:r>
          </a:p>
          <a:p>
            <a:r>
              <a:rPr lang="en-US" sz="2000" dirty="0"/>
              <a:t>      We cannot say the true mean is different from 4</a:t>
            </a:r>
          </a:p>
          <a:p>
            <a:endParaRPr lang="en-US" sz="2000" dirty="0"/>
          </a:p>
        </p:txBody>
      </p:sp>
      <p:sp>
        <p:nvSpPr>
          <p:cNvPr id="4" name="Title 1">
            <a:extLst>
              <a:ext uri="{FF2B5EF4-FFF2-40B4-BE49-F238E27FC236}">
                <a16:creationId xmlns:a16="http://schemas.microsoft.com/office/drawing/2014/main" id="{6964FC28-AB49-4948-B7C2-B1FEA42E864E}"/>
              </a:ext>
            </a:extLst>
          </p:cNvPr>
          <p:cNvSpPr txBox="1">
            <a:spLocks/>
          </p:cNvSpPr>
          <p:nvPr/>
        </p:nvSpPr>
        <p:spPr>
          <a:xfrm>
            <a:off x="990600" y="152401"/>
            <a:ext cx="10515600" cy="77931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200" b="1" i="0" kern="1200" spc="300">
                <a:solidFill>
                  <a:schemeClr val="bg1"/>
                </a:solidFill>
                <a:latin typeface="Arial" panose="020B0604020202020204" pitchFamily="34" charset="0"/>
                <a:ea typeface="+mj-ea"/>
                <a:cs typeface="Arial" panose="020B0604020202020204" pitchFamily="34" charset="0"/>
              </a:defRPr>
            </a:lvl1pPr>
          </a:lstStyle>
          <a:p>
            <a:r>
              <a:rPr lang="en-US"/>
              <a:t>Hypothesis Test for Small Data: t-Test </a:t>
            </a:r>
            <a:endParaRPr lang="en-US" dirty="0"/>
          </a:p>
        </p:txBody>
      </p:sp>
    </p:spTree>
    <p:extLst>
      <p:ext uri="{BB962C8B-B14F-4D97-AF65-F5344CB8AC3E}">
        <p14:creationId xmlns:p14="http://schemas.microsoft.com/office/powerpoint/2010/main" val="22089600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B0DEC-03B9-4400-9D56-26333C5377F6}"/>
              </a:ext>
            </a:extLst>
          </p:cNvPr>
          <p:cNvSpPr>
            <a:spLocks noGrp="1"/>
          </p:cNvSpPr>
          <p:nvPr>
            <p:ph type="title"/>
          </p:nvPr>
        </p:nvSpPr>
        <p:spPr>
          <a:xfrm>
            <a:off x="0" y="1"/>
            <a:ext cx="12000216" cy="779317"/>
          </a:xfrm>
        </p:spPr>
        <p:txBody>
          <a:bodyPr>
            <a:normAutofit/>
          </a:bodyPr>
          <a:lstStyle/>
          <a:p>
            <a:r>
              <a:rPr lang="en-US" dirty="0"/>
              <a:t>EXCEL EXERCISES</a:t>
            </a:r>
          </a:p>
        </p:txBody>
      </p:sp>
      <p:sp>
        <p:nvSpPr>
          <p:cNvPr id="3" name="Content Placeholder 2">
            <a:extLst>
              <a:ext uri="{FF2B5EF4-FFF2-40B4-BE49-F238E27FC236}">
                <a16:creationId xmlns:a16="http://schemas.microsoft.com/office/drawing/2014/main" id="{1FB9591A-AADD-4574-B11F-BE28D5A8985E}"/>
              </a:ext>
            </a:extLst>
          </p:cNvPr>
          <p:cNvSpPr>
            <a:spLocks noGrp="1"/>
          </p:cNvSpPr>
          <p:nvPr>
            <p:ph idx="1"/>
          </p:nvPr>
        </p:nvSpPr>
        <p:spPr>
          <a:xfrm>
            <a:off x="842481" y="1261152"/>
            <a:ext cx="10726220" cy="4040313"/>
          </a:xfr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w="12700">
            <a:solidFill>
              <a:schemeClr val="accent1"/>
            </a:solidFill>
          </a:ln>
        </p:spPr>
        <p:txBody>
          <a:bodyPr>
            <a:normAutofit/>
          </a:bodyPr>
          <a:lstStyle/>
          <a:p>
            <a:pPr marL="0" indent="0">
              <a:buNone/>
            </a:pPr>
            <a:r>
              <a:rPr lang="en-US" sz="2100" dirty="0"/>
              <a:t>                      </a:t>
            </a:r>
          </a:p>
          <a:p>
            <a:pPr marL="0" indent="0">
              <a:buNone/>
            </a:pPr>
            <a:endParaRPr lang="en-US" sz="2100" dirty="0"/>
          </a:p>
          <a:p>
            <a:pPr marL="0" indent="0">
              <a:buNone/>
            </a:pPr>
            <a:r>
              <a:rPr lang="en-US" sz="2100" dirty="0"/>
              <a:t>Go to the Excel exercises in your workbook. The answers are to the far right on each tab.</a:t>
            </a:r>
          </a:p>
          <a:p>
            <a:pPr marL="0" indent="0">
              <a:buNone/>
            </a:pPr>
            <a:endParaRPr lang="en-US" sz="2100" dirty="0"/>
          </a:p>
          <a:p>
            <a:pPr marL="0" indent="0">
              <a:buNone/>
            </a:pPr>
            <a:r>
              <a:rPr lang="en-US" sz="2100" dirty="0"/>
              <a:t>Tabs </a:t>
            </a:r>
          </a:p>
          <a:p>
            <a:pPr lvl="2"/>
            <a:r>
              <a:rPr lang="en-US" sz="2000" dirty="0"/>
              <a:t>HypTest</a:t>
            </a:r>
          </a:p>
          <a:p>
            <a:pPr lvl="2"/>
            <a:r>
              <a:rPr lang="en-US" sz="2000" dirty="0"/>
              <a:t>ConfInt</a:t>
            </a:r>
          </a:p>
          <a:p>
            <a:pPr lvl="2"/>
            <a:r>
              <a:rPr lang="en-US" sz="2000" dirty="0"/>
              <a:t>tDist</a:t>
            </a:r>
          </a:p>
          <a:p>
            <a:pPr lvl="2"/>
            <a:endParaRPr lang="en-US" sz="2000" dirty="0"/>
          </a:p>
        </p:txBody>
      </p:sp>
    </p:spTree>
    <p:extLst>
      <p:ext uri="{BB962C8B-B14F-4D97-AF65-F5344CB8AC3E}">
        <p14:creationId xmlns:p14="http://schemas.microsoft.com/office/powerpoint/2010/main" val="142195984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B75AC-B762-40C0-81A6-0C056DD71431}"/>
              </a:ext>
            </a:extLst>
          </p:cNvPr>
          <p:cNvSpPr>
            <a:spLocks noGrp="1"/>
          </p:cNvSpPr>
          <p:nvPr>
            <p:ph type="title"/>
          </p:nvPr>
        </p:nvSpPr>
        <p:spPr>
          <a:xfrm>
            <a:off x="838200" y="1"/>
            <a:ext cx="10515600" cy="779317"/>
          </a:xfrm>
        </p:spPr>
        <p:txBody>
          <a:bodyPr anchor="ctr">
            <a:normAutofit/>
          </a:bodyPr>
          <a:lstStyle/>
          <a:p>
            <a:r>
              <a:rPr lang="en-US"/>
              <a:t>COURSE GOALS REVISITED</a:t>
            </a:r>
          </a:p>
        </p:txBody>
      </p:sp>
      <p:sp>
        <p:nvSpPr>
          <p:cNvPr id="3" name="Content Placeholder 2">
            <a:extLst>
              <a:ext uri="{FF2B5EF4-FFF2-40B4-BE49-F238E27FC236}">
                <a16:creationId xmlns:a16="http://schemas.microsoft.com/office/drawing/2014/main" id="{B5A914D0-FF99-462D-9A3F-CA7FFABE22A0}"/>
              </a:ext>
            </a:extLst>
          </p:cNvPr>
          <p:cNvSpPr>
            <a:spLocks noGrp="1"/>
          </p:cNvSpPr>
          <p:nvPr>
            <p:ph idx="1"/>
          </p:nvPr>
        </p:nvSpPr>
        <p:spPr>
          <a:xfrm>
            <a:off x="838200" y="2627312"/>
            <a:ext cx="10515600" cy="1603375"/>
          </a:xfrm>
        </p:spPr>
        <p:txBody>
          <a:bodyPr>
            <a:normAutofit/>
          </a:bodyPr>
          <a:lstStyle/>
          <a:p>
            <a:pPr marL="0" indent="0">
              <a:buNone/>
            </a:pPr>
            <a:r>
              <a:rPr lang="en-US" dirty="0"/>
              <a:t>Demonstrate a basic knowledge of Analytics related Algebra concepts.</a:t>
            </a:r>
          </a:p>
          <a:p>
            <a:pPr marL="0" indent="0">
              <a:buNone/>
            </a:pPr>
            <a:endParaRPr lang="en-US" dirty="0"/>
          </a:p>
          <a:p>
            <a:pPr marL="0" indent="0">
              <a:buNone/>
            </a:pPr>
            <a:r>
              <a:rPr lang="en-US" dirty="0"/>
              <a:t>Demonstrate an understanding of basic Statistics knowledge.</a:t>
            </a:r>
          </a:p>
        </p:txBody>
      </p:sp>
    </p:spTree>
    <p:extLst>
      <p:ext uri="{BB962C8B-B14F-4D97-AF65-F5344CB8AC3E}">
        <p14:creationId xmlns:p14="http://schemas.microsoft.com/office/powerpoint/2010/main" val="343295258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47178-1429-4FF6-8585-AD764017EF8D}"/>
              </a:ext>
            </a:extLst>
          </p:cNvPr>
          <p:cNvSpPr>
            <a:spLocks noGrp="1"/>
          </p:cNvSpPr>
          <p:nvPr>
            <p:ph type="title"/>
          </p:nvPr>
        </p:nvSpPr>
        <p:spPr>
          <a:xfrm>
            <a:off x="838200" y="1"/>
            <a:ext cx="10515600" cy="779317"/>
          </a:xfrm>
        </p:spPr>
        <p:txBody>
          <a:bodyPr vert="horz" lIns="91440" tIns="45720" rIns="91440" bIns="45720" rtlCol="0" anchor="ctr">
            <a:normAutofit/>
          </a:bodyPr>
          <a:lstStyle/>
          <a:p>
            <a:r>
              <a:rPr lang="en-US" dirty="0"/>
              <a:t>POST-TEST</a:t>
            </a:r>
          </a:p>
        </p:txBody>
      </p:sp>
      <p:sp>
        <p:nvSpPr>
          <p:cNvPr id="5" name="Content Placeholder 4">
            <a:extLst>
              <a:ext uri="{FF2B5EF4-FFF2-40B4-BE49-F238E27FC236}">
                <a16:creationId xmlns:a16="http://schemas.microsoft.com/office/drawing/2014/main" id="{C6B8013A-213D-4D28-B590-03C7C4BF7798}"/>
              </a:ext>
            </a:extLst>
          </p:cNvPr>
          <p:cNvSpPr>
            <a:spLocks noGrp="1"/>
          </p:cNvSpPr>
          <p:nvPr>
            <p:ph idx="1"/>
          </p:nvPr>
        </p:nvSpPr>
        <p:spPr>
          <a:xfrm>
            <a:off x="349321" y="990600"/>
            <a:ext cx="11609797" cy="4978400"/>
          </a:xfrm>
        </p:spPr>
        <p:txBody>
          <a:bodyPr>
            <a:normAutofit fontScale="70000" lnSpcReduction="20000"/>
          </a:bodyPr>
          <a:lstStyle/>
          <a:p>
            <a:pPr marL="609585" indent="-609585">
              <a:buClr>
                <a:schemeClr val="tx1"/>
              </a:buClr>
              <a:buFont typeface="Arial" panose="020B0604020202020204" pitchFamily="34" charset="0"/>
              <a:buChar char="•"/>
            </a:pPr>
            <a:r>
              <a:rPr lang="en-US" sz="3200" dirty="0"/>
              <a:t>2 X 2 + 2 X 2 </a:t>
            </a:r>
            <a:r>
              <a:rPr lang="en-US" sz="3200" dirty="0">
                <a:solidFill>
                  <a:srgbClr val="FF0000"/>
                </a:solidFill>
              </a:rPr>
              <a:t>= 4 + 4 = 8</a:t>
            </a:r>
          </a:p>
          <a:p>
            <a:pPr marL="609585" indent="-609585">
              <a:buClr>
                <a:schemeClr val="tx1"/>
              </a:buClr>
              <a:buFont typeface="Arial" panose="020B0604020202020204" pitchFamily="34" charset="0"/>
              <a:buChar char="•"/>
            </a:pPr>
            <a:r>
              <a:rPr lang="en-US" sz="3200" dirty="0"/>
              <a:t>Rebase the series to the last number:   5, 7, 15, 12, 6  </a:t>
            </a:r>
            <a:r>
              <a:rPr lang="en-US" sz="3200" dirty="0">
                <a:solidFill>
                  <a:srgbClr val="FF0000"/>
                </a:solidFill>
              </a:rPr>
              <a:t>0.83, 1.17, 2.5, 2.0, 1.0</a:t>
            </a:r>
            <a:endParaRPr lang="en-US" sz="3200" dirty="0"/>
          </a:p>
          <a:p>
            <a:pPr marL="609585" indent="-609585">
              <a:buClr>
                <a:schemeClr val="tx1"/>
              </a:buClr>
              <a:buFont typeface="Arial" panose="020B0604020202020204" pitchFamily="34" charset="0"/>
              <a:buChar char="•"/>
            </a:pPr>
            <a:r>
              <a:rPr lang="en-US" sz="3200" dirty="0"/>
              <a:t>What are the first 2 terms of a MA2 for the series above: </a:t>
            </a:r>
            <a:r>
              <a:rPr lang="en-US" sz="3200" dirty="0">
                <a:solidFill>
                  <a:srgbClr val="FF0000"/>
                </a:solidFill>
              </a:rPr>
              <a:t>(5+7)/2, (7+15)/2 = 6, 11</a:t>
            </a:r>
          </a:p>
          <a:p>
            <a:pPr marL="609585" indent="-609585">
              <a:buClr>
                <a:schemeClr val="tx1"/>
              </a:buClr>
              <a:buFont typeface="Arial" panose="020B0604020202020204" pitchFamily="34" charset="0"/>
              <a:buChar char="•"/>
            </a:pPr>
            <a:r>
              <a:rPr lang="en-US" sz="3200" dirty="0"/>
              <a:t>The average is a measure of the </a:t>
            </a:r>
            <a:r>
              <a:rPr lang="en-US" sz="3200" dirty="0">
                <a:solidFill>
                  <a:srgbClr val="FF0000"/>
                </a:solidFill>
              </a:rPr>
              <a:t>central tendency </a:t>
            </a:r>
            <a:r>
              <a:rPr lang="en-US" sz="3200" dirty="0"/>
              <a:t>of a set of data.</a:t>
            </a:r>
          </a:p>
          <a:p>
            <a:pPr marL="609585" indent="-609585">
              <a:buClr>
                <a:schemeClr val="tx1"/>
              </a:buClr>
              <a:buFont typeface="Arial" panose="020B0604020202020204" pitchFamily="34" charset="0"/>
              <a:buChar char="•"/>
            </a:pPr>
            <a:r>
              <a:rPr lang="en-US" sz="3200" dirty="0"/>
              <a:t>The standard deviation is a measure of  </a:t>
            </a:r>
            <a:r>
              <a:rPr lang="en-US" sz="3200" dirty="0">
                <a:solidFill>
                  <a:srgbClr val="FF0000"/>
                </a:solidFill>
              </a:rPr>
              <a:t>how compact or spread out the data is </a:t>
            </a:r>
          </a:p>
          <a:p>
            <a:pPr marL="609585" indent="-609585">
              <a:buClr>
                <a:schemeClr val="tx1"/>
              </a:buClr>
              <a:buFont typeface="Arial" panose="020B0604020202020204" pitchFamily="34" charset="0"/>
              <a:buChar char="•"/>
            </a:pPr>
            <a:r>
              <a:rPr lang="en-US" sz="3200" dirty="0"/>
              <a:t>Given a Normal Distribution with mean=100 and standard deviation=15, what are the Z-scores that include 95% of the data values?  </a:t>
            </a:r>
            <a:r>
              <a:rPr lang="en-US" sz="3200" dirty="0">
                <a:solidFill>
                  <a:srgbClr val="FF0000"/>
                </a:solidFill>
              </a:rPr>
              <a:t>[70, 130]</a:t>
            </a:r>
          </a:p>
          <a:p>
            <a:pPr marL="609585" indent="-609585">
              <a:buClr>
                <a:schemeClr val="tx1"/>
              </a:buClr>
              <a:buFont typeface="Arial" panose="020B0604020202020204" pitchFamily="34" charset="0"/>
              <a:buChar char="•"/>
            </a:pPr>
            <a:r>
              <a:rPr lang="en-US" sz="3200" dirty="0"/>
              <a:t>Explain the Central Limit Theorem? </a:t>
            </a:r>
            <a:r>
              <a:rPr lang="en-US" sz="3200" dirty="0">
                <a:solidFill>
                  <a:srgbClr val="FF0000"/>
                </a:solidFill>
              </a:rPr>
              <a:t>No matter what the distribution of a set of data, the mean of that set of data has a normal distribution.   </a:t>
            </a:r>
          </a:p>
          <a:p>
            <a:pPr marL="0" indent="0">
              <a:buClr>
                <a:schemeClr val="tx1"/>
              </a:buClr>
              <a:buNone/>
            </a:pPr>
            <a:r>
              <a:rPr lang="en-US" sz="3200" dirty="0">
                <a:solidFill>
                  <a:srgbClr val="0070C0"/>
                </a:solidFill>
              </a:rPr>
              <a:t>Advanced</a:t>
            </a:r>
          </a:p>
          <a:p>
            <a:pPr marL="609585" indent="-609585">
              <a:buClr>
                <a:schemeClr val="tx1"/>
              </a:buClr>
              <a:buFont typeface="Arial" panose="020B0604020202020204" pitchFamily="34" charset="0"/>
              <a:buChar char="•"/>
            </a:pPr>
            <a:r>
              <a:rPr lang="en-US" sz="3200" dirty="0">
                <a:solidFill>
                  <a:srgbClr val="0070C0"/>
                </a:solidFill>
              </a:rPr>
              <a:t>Given a data set of 15 values, and we want to conduct a hypothesis test on the mean, should we use the z-score or t-score?  __</a:t>
            </a:r>
          </a:p>
          <a:p>
            <a:pPr marL="609585" indent="-609585">
              <a:buClr>
                <a:schemeClr val="tx1"/>
              </a:buClr>
              <a:buFont typeface="Arial" panose="020B0604020202020204" pitchFamily="34" charset="0"/>
              <a:buChar char="•"/>
            </a:pPr>
            <a:r>
              <a:rPr lang="en-US" sz="3200" dirty="0">
                <a:solidFill>
                  <a:srgbClr val="0070C0"/>
                </a:solidFill>
              </a:rPr>
              <a:t>The most common level of significance used for Confidence Intervals is:  ____</a:t>
            </a:r>
          </a:p>
          <a:p>
            <a:pPr marL="609585" indent="-609585">
              <a:buClr>
                <a:schemeClr val="tx1"/>
              </a:buClr>
              <a:buFont typeface="Arial" panose="020B0604020202020204" pitchFamily="34" charset="0"/>
              <a:buChar char="•"/>
            </a:pPr>
            <a:endParaRPr lang="en-US" sz="3400" b="1" dirty="0"/>
          </a:p>
          <a:p>
            <a:pPr marL="609585" indent="-609585">
              <a:buClr>
                <a:schemeClr val="tx1"/>
              </a:buClr>
              <a:buFont typeface="Arial" panose="020B0604020202020204" pitchFamily="34" charset="0"/>
              <a:buChar char="•"/>
            </a:pPr>
            <a:endParaRPr lang="en-US" sz="3400" b="1" dirty="0"/>
          </a:p>
          <a:p>
            <a:pPr marL="609585" indent="-609585">
              <a:buClr>
                <a:schemeClr val="tx1"/>
              </a:buClr>
              <a:buFont typeface="Arial" panose="020B0604020202020204" pitchFamily="34" charset="0"/>
              <a:buChar char="•"/>
            </a:pPr>
            <a:endParaRPr lang="en-US" sz="3400" b="1" dirty="0"/>
          </a:p>
          <a:p>
            <a:pPr marL="609585" indent="-609585">
              <a:buClr>
                <a:schemeClr val="tx1"/>
              </a:buClr>
              <a:buFont typeface="Arial" panose="020B0604020202020204" pitchFamily="34" charset="0"/>
              <a:buChar char="•"/>
            </a:pPr>
            <a:endParaRPr lang="en-US" sz="2200" dirty="0"/>
          </a:p>
          <a:p>
            <a:pPr marL="609585" indent="-609585">
              <a:buClr>
                <a:schemeClr val="tx1"/>
              </a:buClr>
              <a:buFont typeface="Arial" panose="020B0604020202020204" pitchFamily="34" charset="0"/>
              <a:buChar char="•"/>
            </a:pPr>
            <a:endParaRPr lang="en-US" sz="2200" dirty="0"/>
          </a:p>
          <a:p>
            <a:pPr marL="609585" indent="-609585">
              <a:buClr>
                <a:schemeClr val="tx1"/>
              </a:buClr>
              <a:buFont typeface="Arial" panose="020B0604020202020204" pitchFamily="34" charset="0"/>
              <a:buChar char="•"/>
            </a:pPr>
            <a:endParaRPr lang="en-US" sz="2200" dirty="0"/>
          </a:p>
        </p:txBody>
      </p:sp>
    </p:spTree>
    <p:extLst>
      <p:ext uri="{BB962C8B-B14F-4D97-AF65-F5344CB8AC3E}">
        <p14:creationId xmlns:p14="http://schemas.microsoft.com/office/powerpoint/2010/main" val="120167625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8E1D92A-E3E4-48D6-B40C-E7B7AD095190}"/>
              </a:ext>
            </a:extLst>
          </p:cNvPr>
          <p:cNvSpPr>
            <a:spLocks noGrp="1"/>
          </p:cNvSpPr>
          <p:nvPr>
            <p:ph type="title"/>
          </p:nvPr>
        </p:nvSpPr>
        <p:spPr/>
        <p:txBody>
          <a:bodyPr/>
          <a:lstStyle/>
          <a:p>
            <a:r>
              <a:rPr lang="en-US"/>
              <a:t>ALGEBRA ON A PAGE</a:t>
            </a:r>
          </a:p>
        </p:txBody>
      </p:sp>
      <mc:AlternateContent xmlns:mc="http://schemas.openxmlformats.org/markup-compatibility/2006" xmlns:a14="http://schemas.microsoft.com/office/drawing/2010/main">
        <mc:Choice Requires="a14">
          <p:sp>
            <p:nvSpPr>
              <p:cNvPr id="4" name="Content Placeholder 9">
                <a:extLst>
                  <a:ext uri="{FF2B5EF4-FFF2-40B4-BE49-F238E27FC236}">
                    <a16:creationId xmlns:a16="http://schemas.microsoft.com/office/drawing/2014/main" id="{B84CD17B-00D6-7928-3E65-92FCD4A7D737}"/>
                  </a:ext>
                </a:extLst>
              </p:cNvPr>
              <p:cNvSpPr>
                <a:spLocks noGrp="1"/>
              </p:cNvSpPr>
              <p:nvPr>
                <p:ph idx="1"/>
              </p:nvPr>
            </p:nvSpPr>
            <p:spPr>
              <a:xfrm>
                <a:off x="283779" y="954864"/>
                <a:ext cx="2196018" cy="2079200"/>
              </a:xfrm>
              <a:ln>
                <a:solidFill>
                  <a:schemeClr val="accent1"/>
                </a:solidFill>
              </a:ln>
            </p:spPr>
            <p:txBody>
              <a:bodyPr anchor="ctr">
                <a:normAutofit/>
              </a:bodyPr>
              <a:lstStyle/>
              <a:p>
                <a:pPr marL="0" indent="0">
                  <a:buNone/>
                </a:pPr>
                <a:r>
                  <a:rPr lang="en-US" sz="1200" b="1" dirty="0"/>
                  <a:t>Multiplication  </a:t>
                </a:r>
                <a14:m>
                  <m:oMath xmlns:m="http://schemas.openxmlformats.org/officeDocument/2006/math">
                    <m:r>
                      <a:rPr lang="en-US" sz="1200" i="1">
                        <a:latin typeface="Cambria Math" panose="02040503050406030204" pitchFamily="18" charset="0"/>
                        <a:ea typeface="Cambria Math" panose="02040503050406030204" pitchFamily="18" charset="0"/>
                      </a:rPr>
                      <m:t>∗</m:t>
                    </m:r>
                  </m:oMath>
                </a14:m>
                <a:r>
                  <a:rPr lang="en-US" sz="1200" dirty="0">
                    <a:ea typeface="Cambria Math" panose="02040503050406030204" pitchFamily="18" charset="0"/>
                  </a:rPr>
                  <a:t>, </a:t>
                </a:r>
                <a14:m>
                  <m:oMath xmlns:m="http://schemas.openxmlformats.org/officeDocument/2006/math">
                    <m:r>
                      <a:rPr lang="en-US" sz="1200" i="1">
                        <a:latin typeface="Cambria Math" panose="02040503050406030204" pitchFamily="18" charset="0"/>
                        <a:ea typeface="Cambria Math" panose="02040503050406030204" pitchFamily="18" charset="0"/>
                      </a:rPr>
                      <m:t>×</m:t>
                    </m:r>
                  </m:oMath>
                </a14:m>
                <a:r>
                  <a:rPr lang="en-US" sz="1200" dirty="0">
                    <a:ea typeface="Cambria Math" panose="02040503050406030204" pitchFamily="18" charset="0"/>
                  </a:rPr>
                  <a:t> , </a:t>
                </a:r>
                <a14:m>
                  <m:oMath xmlns:m="http://schemas.openxmlformats.org/officeDocument/2006/math">
                    <m:r>
                      <a:rPr lang="en-US" sz="1200" b="0" i="1" smtClean="0">
                        <a:latin typeface="Cambria Math" panose="02040503050406030204" pitchFamily="18" charset="0"/>
                        <a:ea typeface="Cambria Math" panose="02040503050406030204" pitchFamily="18" charset="0"/>
                      </a:rPr>
                      <m:t>∙</m:t>
                    </m:r>
                  </m:oMath>
                </a14:m>
                <a:endParaRPr lang="en-US" sz="1200" dirty="0"/>
              </a:p>
              <a:p>
                <a:pPr marL="0" indent="0">
                  <a:buNone/>
                </a:pPr>
                <a:r>
                  <a:rPr lang="en-US" sz="1200" b="1" dirty="0"/>
                  <a:t>Division	    / ,  </a:t>
                </a:r>
                <a14:m>
                  <m:oMath xmlns:m="http://schemas.openxmlformats.org/officeDocument/2006/math">
                    <m:f>
                      <m:fPr>
                        <m:ctrlPr>
                          <a:rPr lang="en-US" sz="1200" b="0" i="1" smtClean="0">
                            <a:latin typeface="Cambria Math" panose="02040503050406030204" pitchFamily="18" charset="0"/>
                            <a:ea typeface="Cambria Math" panose="02040503050406030204" pitchFamily="18" charset="0"/>
                          </a:rPr>
                        </m:ctrlPr>
                      </m:fPr>
                      <m:num>
                        <m:r>
                          <a:rPr lang="en-US" sz="1200" b="0" i="1" smtClean="0">
                            <a:latin typeface="Cambria Math" panose="02040503050406030204" pitchFamily="18" charset="0"/>
                            <a:ea typeface="Cambria Math" panose="02040503050406030204" pitchFamily="18" charset="0"/>
                          </a:rPr>
                          <m:t>𝑎</m:t>
                        </m:r>
                      </m:num>
                      <m:den>
                        <m:r>
                          <a:rPr lang="en-US" sz="1200" b="0" i="1" smtClean="0">
                            <a:latin typeface="Cambria Math" panose="02040503050406030204" pitchFamily="18" charset="0"/>
                            <a:ea typeface="Cambria Math" panose="02040503050406030204" pitchFamily="18" charset="0"/>
                          </a:rPr>
                          <m:t>𝑏</m:t>
                        </m:r>
                      </m:den>
                    </m:f>
                  </m:oMath>
                </a14:m>
                <a:r>
                  <a:rPr lang="en-US" sz="1200" dirty="0"/>
                  <a:t> , </a:t>
                </a:r>
                <a14:m>
                  <m:oMath xmlns:m="http://schemas.openxmlformats.org/officeDocument/2006/math">
                    <m:r>
                      <a:rPr lang="en-US" sz="1200" i="1" smtClean="0">
                        <a:latin typeface="Cambria Math" panose="02040503050406030204" pitchFamily="18" charset="0"/>
                        <a:ea typeface="Cambria Math" panose="02040503050406030204" pitchFamily="18" charset="0"/>
                      </a:rPr>
                      <m:t>÷</m:t>
                    </m:r>
                  </m:oMath>
                </a14:m>
                <a:r>
                  <a:rPr lang="en-US" sz="1200" dirty="0"/>
                  <a:t> </a:t>
                </a:r>
              </a:p>
              <a:p>
                <a:pPr marL="0" indent="0">
                  <a:buNone/>
                </a:pPr>
                <a:r>
                  <a:rPr lang="en-US" sz="1200" b="1" dirty="0"/>
                  <a:t>Parentheses	   ( )</a:t>
                </a:r>
              </a:p>
              <a:p>
                <a:pPr marL="0" indent="0">
                  <a:buNone/>
                </a:pPr>
                <a:r>
                  <a:rPr lang="en-US" sz="1200" b="1" dirty="0"/>
                  <a:t>Brackets	   [ ],  { }</a:t>
                </a:r>
              </a:p>
              <a:p>
                <a:pPr marL="0" indent="0">
                  <a:buNone/>
                </a:pPr>
                <a:r>
                  <a:rPr lang="en-US" sz="1200" b="1" dirty="0"/>
                  <a:t>Exponents    </a:t>
                </a:r>
                <a14:m>
                  <m:oMath xmlns:m="http://schemas.openxmlformats.org/officeDocument/2006/math">
                    <m:r>
                      <a:rPr lang="en-US" sz="1200" b="1" i="1">
                        <a:latin typeface="Cambria Math" panose="02040503050406030204" pitchFamily="18" charset="0"/>
                      </a:rPr>
                      <m:t>𝒙</m:t>
                    </m:r>
                  </m:oMath>
                </a14:m>
                <a:r>
                  <a:rPr lang="en-US" sz="1200" b="1" i="1" baseline="30000" dirty="0"/>
                  <a:t> </a:t>
                </a:r>
                <a:r>
                  <a:rPr lang="en-US" sz="1200" b="1" dirty="0"/>
                  <a:t>^ 2, </a:t>
                </a:r>
                <a14:m>
                  <m:oMath xmlns:m="http://schemas.openxmlformats.org/officeDocument/2006/math">
                    <m:r>
                      <a:rPr lang="en-US" sz="1200" b="1" i="1">
                        <a:latin typeface="Cambria Math" panose="02040503050406030204" pitchFamily="18" charset="0"/>
                      </a:rPr>
                      <m:t>𝒙</m:t>
                    </m:r>
                  </m:oMath>
                </a14:m>
                <a:r>
                  <a:rPr lang="en-US" sz="1200" b="1" baseline="30000" dirty="0"/>
                  <a:t>2</a:t>
                </a:r>
                <a:r>
                  <a:rPr lang="en-US" sz="1200" b="1" dirty="0"/>
                  <a:t>, </a:t>
                </a:r>
                <a14:m>
                  <m:oMath xmlns:m="http://schemas.openxmlformats.org/officeDocument/2006/math">
                    <m:r>
                      <a:rPr lang="en-US" sz="1200" b="1" i="1">
                        <a:latin typeface="Cambria Math" panose="02040503050406030204" pitchFamily="18" charset="0"/>
                      </a:rPr>
                      <m:t>𝒙</m:t>
                    </m:r>
                  </m:oMath>
                </a14:m>
                <a:r>
                  <a:rPr lang="en-US" sz="1200" b="1" i="1" baseline="30000" dirty="0"/>
                  <a:t> </a:t>
                </a:r>
                <a:r>
                  <a:rPr lang="en-US" sz="1200" b="1" dirty="0"/>
                  <a:t>** 2</a:t>
                </a:r>
              </a:p>
              <a:p>
                <a:pPr marL="0" indent="0">
                  <a:buNone/>
                </a:pPr>
                <a:r>
                  <a:rPr lang="en-US" sz="1200" b="1" dirty="0"/>
                  <a:t>Subscripts	 </a:t>
                </a:r>
                <a14:m>
                  <m:oMath xmlns:m="http://schemas.openxmlformats.org/officeDocument/2006/math">
                    <m:r>
                      <a:rPr lang="en-US" sz="1200" b="1" i="0" smtClean="0">
                        <a:latin typeface="Cambria Math" panose="02040503050406030204" pitchFamily="18" charset="0"/>
                      </a:rPr>
                      <m:t>  </m:t>
                    </m:r>
                    <m:r>
                      <a:rPr lang="en-US" sz="1200" b="1" i="1">
                        <a:latin typeface="Cambria Math" panose="02040503050406030204" pitchFamily="18" charset="0"/>
                      </a:rPr>
                      <m:t>𝒙</m:t>
                    </m:r>
                    <m:r>
                      <a:rPr lang="en-US" sz="1200" b="1" i="1">
                        <a:latin typeface="Cambria Math" panose="02040503050406030204" pitchFamily="18" charset="0"/>
                      </a:rPr>
                      <m:t> </m:t>
                    </m:r>
                  </m:oMath>
                </a14:m>
                <a:r>
                  <a:rPr lang="en-US" sz="1200" b="1" baseline="-25000" dirty="0"/>
                  <a:t>1</a:t>
                </a:r>
                <a:r>
                  <a:rPr lang="en-US" sz="1200" b="1" dirty="0"/>
                  <a:t>, </a:t>
                </a:r>
                <a14:m>
                  <m:oMath xmlns:m="http://schemas.openxmlformats.org/officeDocument/2006/math">
                    <m:r>
                      <a:rPr lang="en-US" sz="1200" b="1" i="1">
                        <a:latin typeface="Cambria Math" panose="02040503050406030204" pitchFamily="18" charset="0"/>
                      </a:rPr>
                      <m:t>𝒙</m:t>
                    </m:r>
                    <m:r>
                      <a:rPr lang="en-US" sz="1200" b="1" i="1">
                        <a:latin typeface="Cambria Math" panose="02040503050406030204" pitchFamily="18" charset="0"/>
                      </a:rPr>
                      <m:t> </m:t>
                    </m:r>
                  </m:oMath>
                </a14:m>
                <a:r>
                  <a:rPr lang="en-US" sz="1200" b="1" baseline="-25000" dirty="0"/>
                  <a:t>2</a:t>
                </a:r>
                <a:r>
                  <a:rPr lang="en-US" sz="1200" b="1" dirty="0"/>
                  <a:t>, </a:t>
                </a:r>
                <a14:m>
                  <m:oMath xmlns:m="http://schemas.openxmlformats.org/officeDocument/2006/math">
                    <m:r>
                      <a:rPr lang="en-US" sz="1200" b="1" i="1">
                        <a:latin typeface="Cambria Math" panose="02040503050406030204" pitchFamily="18" charset="0"/>
                      </a:rPr>
                      <m:t>𝒙</m:t>
                    </m:r>
                    <m:r>
                      <a:rPr lang="en-US" sz="1200" b="1" i="1">
                        <a:latin typeface="Cambria Math" panose="02040503050406030204" pitchFamily="18" charset="0"/>
                      </a:rPr>
                      <m:t> </m:t>
                    </m:r>
                  </m:oMath>
                </a14:m>
                <a:r>
                  <a:rPr lang="en-US" sz="1200" b="1" baseline="-25000" dirty="0"/>
                  <a:t>3</a:t>
                </a:r>
              </a:p>
            </p:txBody>
          </p:sp>
        </mc:Choice>
        <mc:Fallback xmlns="">
          <p:sp>
            <p:nvSpPr>
              <p:cNvPr id="4" name="Content Placeholder 9">
                <a:extLst>
                  <a:ext uri="{FF2B5EF4-FFF2-40B4-BE49-F238E27FC236}">
                    <a16:creationId xmlns:a16="http://schemas.microsoft.com/office/drawing/2014/main" id="{B84CD17B-00D6-7928-3E65-92FCD4A7D737}"/>
                  </a:ext>
                </a:extLst>
              </p:cNvPr>
              <p:cNvSpPr>
                <a:spLocks noGrp="1" noRot="1" noChangeAspect="1" noMove="1" noResize="1" noEditPoints="1" noAdjustHandles="1" noChangeArrowheads="1" noChangeShapeType="1" noTextEdit="1"/>
              </p:cNvSpPr>
              <p:nvPr>
                <p:ph idx="1"/>
              </p:nvPr>
            </p:nvSpPr>
            <p:spPr>
              <a:xfrm>
                <a:off x="283779" y="954864"/>
                <a:ext cx="2196018" cy="2079200"/>
              </a:xfrm>
              <a:blipFill>
                <a:blip r:embed="rId3"/>
                <a:stretch>
                  <a:fillRect/>
                </a:stretch>
              </a:blipFill>
              <a:ln>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2C0F7EDD-8564-CB78-1AE5-019DAD1687FC}"/>
                  </a:ext>
                </a:extLst>
              </p:cNvPr>
              <p:cNvSpPr txBox="1">
                <a:spLocks/>
              </p:cNvSpPr>
              <p:nvPr/>
            </p:nvSpPr>
            <p:spPr>
              <a:xfrm>
                <a:off x="283779" y="3271970"/>
                <a:ext cx="2050053" cy="2474259"/>
              </a:xfrm>
              <a:prstGeom prst="rect">
                <a:avLst/>
              </a:prstGeom>
              <a:ln>
                <a:solidFill>
                  <a:schemeClr val="accent1"/>
                </a:solid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Clr>
                    <a:schemeClr val="accent6"/>
                  </a:buClr>
                  <a:buFont typeface="Arial" panose="020B0604020202020204" pitchFamily="34" charset="0"/>
                  <a:buChar char="•"/>
                  <a:defRPr sz="2400" b="0" i="0" kern="1200">
                    <a:solidFill>
                      <a:schemeClr val="bg2">
                        <a:lumMod val="25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6"/>
                  </a:buClr>
                  <a:buFont typeface="Arial" panose="020B0604020202020204" pitchFamily="34" charset="0"/>
                  <a:buChar char="•"/>
                  <a:defRPr sz="2000" b="0" i="0" kern="1200">
                    <a:solidFill>
                      <a:schemeClr val="bg2">
                        <a:lumMod val="25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Clr>
                    <a:schemeClr val="accent6"/>
                  </a:buClr>
                  <a:buFont typeface="Arial" panose="020B0604020202020204" pitchFamily="34" charset="0"/>
                  <a:buChar char="•"/>
                  <a:defRPr sz="1800" b="0" i="0" kern="1200">
                    <a:solidFill>
                      <a:schemeClr val="bg2">
                        <a:lumMod val="25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6"/>
                  </a:buClr>
                  <a:buFont typeface="Arial" panose="020B0604020202020204" pitchFamily="34" charset="0"/>
                  <a:buChar char="•"/>
                  <a:defRPr sz="1600" b="0" i="0" kern="1200">
                    <a:solidFill>
                      <a:schemeClr val="bg2">
                        <a:lumMod val="25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6"/>
                  </a:buClr>
                  <a:buFont typeface="Arial" panose="020B0604020202020204" pitchFamily="34" charset="0"/>
                  <a:buChar char="•"/>
                  <a:defRPr sz="1400" b="0" i="0" kern="1200">
                    <a:solidFill>
                      <a:schemeClr val="bg2">
                        <a:lumMod val="2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b="1" u="sng" dirty="0">
                    <a:highlight>
                      <a:srgbClr val="FFFF00"/>
                    </a:highlight>
                  </a:rPr>
                  <a:t>Logical Symbols</a:t>
                </a:r>
              </a:p>
              <a:p>
                <a:pPr marL="0" indent="0">
                  <a:buFont typeface="Arial" panose="020B0604020202020204" pitchFamily="34" charset="0"/>
                  <a:buNone/>
                </a:pPr>
                <a14:m>
                  <m:oMath xmlns:m="http://schemas.openxmlformats.org/officeDocument/2006/math">
                    <m:r>
                      <a:rPr lang="en-US" sz="1400" i="1">
                        <a:latin typeface="Cambria Math" panose="02040503050406030204" pitchFamily="18" charset="0"/>
                        <a:ea typeface="Cambria Math" panose="02040503050406030204" pitchFamily="18" charset="0"/>
                      </a:rPr>
                      <m:t>=</m:t>
                    </m:r>
                  </m:oMath>
                </a14:m>
                <a:r>
                  <a:rPr lang="en-US" sz="1400" dirty="0">
                    <a:latin typeface="Cambria Math" panose="02040503050406030204" pitchFamily="18" charset="0"/>
                    <a:ea typeface="Cambria Math" panose="02040503050406030204" pitchFamily="18" charset="0"/>
                  </a:rPr>
                  <a:t> Equal to</a:t>
                </a:r>
              </a:p>
              <a:p>
                <a:pPr marL="0" indent="0">
                  <a:buFont typeface="Arial" panose="020B0604020202020204" pitchFamily="34" charset="0"/>
                  <a:buNone/>
                </a:pPr>
                <a14:m>
                  <m:oMath xmlns:m="http://schemas.openxmlformats.org/officeDocument/2006/math">
                    <m:r>
                      <a:rPr lang="en-US" sz="1400" i="1">
                        <a:latin typeface="Cambria Math" panose="02040503050406030204" pitchFamily="18" charset="0"/>
                        <a:ea typeface="Cambria Math" panose="02040503050406030204" pitchFamily="18" charset="0"/>
                      </a:rPr>
                      <m:t>≠</m:t>
                    </m:r>
                  </m:oMath>
                </a14:m>
                <a:r>
                  <a:rPr lang="en-US" sz="1400" dirty="0">
                    <a:latin typeface="Cambria Math" panose="02040503050406030204" pitchFamily="18" charset="0"/>
                    <a:ea typeface="Cambria Math" panose="02040503050406030204" pitchFamily="18" charset="0"/>
                  </a:rPr>
                  <a:t> Not Equal to</a:t>
                </a:r>
              </a:p>
              <a:p>
                <a:pPr marL="0" indent="0">
                  <a:buFont typeface="Arial" panose="020B0604020202020204" pitchFamily="34" charset="0"/>
                  <a:buNone/>
                </a:pPr>
                <a:r>
                  <a:rPr lang="en-US" sz="1400" dirty="0">
                    <a:latin typeface="Cambria Math" panose="02040503050406030204" pitchFamily="18" charset="0"/>
                    <a:ea typeface="Cambria Math" panose="02040503050406030204" pitchFamily="18" charset="0"/>
                  </a:rPr>
                  <a:t>≤ Less than or equal to</a:t>
                </a:r>
                <a:endParaRPr lang="en-US" sz="1400" i="1" dirty="0">
                  <a:latin typeface="Cambria Math" panose="02040503050406030204" pitchFamily="18" charset="0"/>
                  <a:ea typeface="Cambria Math" panose="02040503050406030204" pitchFamily="18" charset="0"/>
                </a:endParaRPr>
              </a:p>
              <a:p>
                <a:pPr marL="0" indent="0">
                  <a:buFont typeface="Arial" panose="020B0604020202020204" pitchFamily="34" charset="0"/>
                  <a:buNone/>
                </a:pPr>
                <a14:m>
                  <m:oMath xmlns:m="http://schemas.openxmlformats.org/officeDocument/2006/math">
                    <m:r>
                      <a:rPr lang="en-US" sz="1400" i="1">
                        <a:latin typeface="Cambria Math" panose="02040503050406030204" pitchFamily="18" charset="0"/>
                        <a:ea typeface="Cambria Math" panose="02040503050406030204" pitchFamily="18" charset="0"/>
                      </a:rPr>
                      <m:t>≥</m:t>
                    </m:r>
                  </m:oMath>
                </a14:m>
                <a:r>
                  <a:rPr lang="en-US" sz="1400" dirty="0"/>
                  <a:t> Greater than or equal to</a:t>
                </a:r>
                <a:endParaRPr lang="en-US" sz="1400" i="1" dirty="0">
                  <a:latin typeface="Cambria Math" panose="02040503050406030204" pitchFamily="18" charset="0"/>
                  <a:ea typeface="Cambria Math" panose="02040503050406030204" pitchFamily="18" charset="0"/>
                </a:endParaRPr>
              </a:p>
              <a:p>
                <a:pPr marL="0" indent="0">
                  <a:buFont typeface="Arial" panose="020B0604020202020204" pitchFamily="34" charset="0"/>
                  <a:buNone/>
                </a:pPr>
                <a14:m>
                  <m:oMath xmlns:m="http://schemas.openxmlformats.org/officeDocument/2006/math">
                    <m:r>
                      <a:rPr lang="en-US" sz="1400" i="1">
                        <a:latin typeface="Cambria Math" panose="02040503050406030204" pitchFamily="18" charset="0"/>
                        <a:ea typeface="Cambria Math" panose="02040503050406030204" pitchFamily="18" charset="0"/>
                      </a:rPr>
                      <m:t>&lt;</m:t>
                    </m:r>
                  </m:oMath>
                </a14:m>
                <a:r>
                  <a:rPr lang="en-US" sz="1400" dirty="0"/>
                  <a:t> Less than</a:t>
                </a:r>
                <a:endParaRPr lang="en-US" sz="1400" i="1" dirty="0">
                  <a:latin typeface="Cambria Math" panose="02040503050406030204" pitchFamily="18" charset="0"/>
                  <a:ea typeface="Cambria Math" panose="02040503050406030204" pitchFamily="18" charset="0"/>
                </a:endParaRPr>
              </a:p>
              <a:p>
                <a:pPr marL="0" indent="0">
                  <a:buFont typeface="Arial" panose="020B0604020202020204" pitchFamily="34" charset="0"/>
                  <a:buNone/>
                </a:pPr>
                <a14:m>
                  <m:oMath xmlns:m="http://schemas.openxmlformats.org/officeDocument/2006/math">
                    <m:r>
                      <a:rPr lang="en-US" sz="1400" i="1">
                        <a:latin typeface="Cambria Math" panose="02040503050406030204" pitchFamily="18" charset="0"/>
                        <a:ea typeface="Cambria Math" panose="02040503050406030204" pitchFamily="18" charset="0"/>
                      </a:rPr>
                      <m:t>&gt;</m:t>
                    </m:r>
                  </m:oMath>
                </a14:m>
                <a:r>
                  <a:rPr lang="en-US" sz="1400" dirty="0"/>
                  <a:t> Greater than</a:t>
                </a:r>
                <a:endParaRPr lang="en-US" sz="1000" dirty="0"/>
              </a:p>
            </p:txBody>
          </p:sp>
        </mc:Choice>
        <mc:Fallback xmlns="">
          <p:sp>
            <p:nvSpPr>
              <p:cNvPr id="5" name="Content Placeholder 2">
                <a:extLst>
                  <a:ext uri="{FF2B5EF4-FFF2-40B4-BE49-F238E27FC236}">
                    <a16:creationId xmlns:a16="http://schemas.microsoft.com/office/drawing/2014/main" id="{2C0F7EDD-8564-CB78-1AE5-019DAD1687FC}"/>
                  </a:ext>
                </a:extLst>
              </p:cNvPr>
              <p:cNvSpPr txBox="1">
                <a:spLocks noRot="1" noChangeAspect="1" noMove="1" noResize="1" noEditPoints="1" noAdjustHandles="1" noChangeArrowheads="1" noChangeShapeType="1" noTextEdit="1"/>
              </p:cNvSpPr>
              <p:nvPr/>
            </p:nvSpPr>
            <p:spPr>
              <a:xfrm>
                <a:off x="283779" y="3271970"/>
                <a:ext cx="2050053" cy="2474259"/>
              </a:xfrm>
              <a:prstGeom prst="rect">
                <a:avLst/>
              </a:prstGeom>
              <a:blipFill>
                <a:blip r:embed="rId4"/>
                <a:stretch>
                  <a:fillRect l="-592" r="-2959" b="-490"/>
                </a:stretch>
              </a:blipFill>
              <a:ln>
                <a:solidFill>
                  <a:schemeClr val="accent1"/>
                </a:solidFill>
              </a:ln>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D69F20C2-7082-A4DD-6131-DA2C20151FEA}"/>
              </a:ext>
            </a:extLst>
          </p:cNvPr>
          <p:cNvSpPr txBox="1">
            <a:spLocks/>
          </p:cNvSpPr>
          <p:nvPr/>
        </p:nvSpPr>
        <p:spPr>
          <a:xfrm>
            <a:off x="9027559" y="5130695"/>
            <a:ext cx="3046216" cy="615534"/>
          </a:xfrm>
          <a:prstGeom prst="rect">
            <a:avLst/>
          </a:prstGeom>
          <a:ln>
            <a:solidFill>
              <a:schemeClr val="accent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6"/>
              </a:buClr>
              <a:buFont typeface="Arial" panose="020B0604020202020204" pitchFamily="34" charset="0"/>
              <a:buChar char="•"/>
              <a:defRPr sz="2400" b="0" i="0" kern="1200">
                <a:solidFill>
                  <a:schemeClr val="bg2">
                    <a:lumMod val="25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6"/>
              </a:buClr>
              <a:buFont typeface="Arial" panose="020B0604020202020204" pitchFamily="34" charset="0"/>
              <a:buChar char="•"/>
              <a:defRPr sz="2000" b="0" i="0" kern="1200">
                <a:solidFill>
                  <a:schemeClr val="bg2">
                    <a:lumMod val="25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Clr>
                <a:schemeClr val="accent6"/>
              </a:buClr>
              <a:buFont typeface="Arial" panose="020B0604020202020204" pitchFamily="34" charset="0"/>
              <a:buChar char="•"/>
              <a:defRPr sz="1800" b="0" i="0" kern="1200">
                <a:solidFill>
                  <a:schemeClr val="bg2">
                    <a:lumMod val="25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6"/>
              </a:buClr>
              <a:buFont typeface="Arial" panose="020B0604020202020204" pitchFamily="34" charset="0"/>
              <a:buChar char="•"/>
              <a:defRPr sz="1600" b="0" i="0" kern="1200">
                <a:solidFill>
                  <a:schemeClr val="bg2">
                    <a:lumMod val="25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6"/>
              </a:buClr>
              <a:buFont typeface="Arial" panose="020B0604020202020204" pitchFamily="34" charset="0"/>
              <a:buChar char="•"/>
              <a:defRPr sz="1400" b="0" i="0" kern="1200">
                <a:solidFill>
                  <a:schemeClr val="bg2">
                    <a:lumMod val="2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b="1" dirty="0">
                <a:highlight>
                  <a:srgbClr val="FFFF00"/>
                </a:highlight>
              </a:rPr>
              <a:t>Square</a:t>
            </a:r>
            <a:r>
              <a:rPr lang="en-US" sz="1200" dirty="0"/>
              <a:t>:  number multiplied to itself.</a:t>
            </a:r>
          </a:p>
          <a:p>
            <a:pPr marL="0" indent="0">
              <a:buNone/>
            </a:pPr>
            <a:r>
              <a:rPr lang="en-US" sz="1200" b="1" dirty="0">
                <a:highlight>
                  <a:srgbClr val="FFFF00"/>
                </a:highlight>
              </a:rPr>
              <a:t>Exponents</a:t>
            </a:r>
            <a:r>
              <a:rPr lang="en-US" sz="1200" dirty="0">
                <a:highlight>
                  <a:srgbClr val="FFFF00"/>
                </a:highlight>
              </a:rPr>
              <a:t>:</a:t>
            </a:r>
            <a:r>
              <a:rPr lang="en-US" sz="1200" dirty="0"/>
              <a:t>  apply multiplication </a:t>
            </a:r>
            <a:r>
              <a:rPr lang="en-US" sz="1200" i="1" dirty="0"/>
              <a:t>n</a:t>
            </a:r>
            <a:r>
              <a:rPr lang="en-US" sz="1200" dirty="0"/>
              <a:t> times.</a:t>
            </a:r>
          </a:p>
        </p:txBody>
      </p:sp>
      <p:sp>
        <p:nvSpPr>
          <p:cNvPr id="11" name="TextBox 10">
            <a:extLst>
              <a:ext uri="{FF2B5EF4-FFF2-40B4-BE49-F238E27FC236}">
                <a16:creationId xmlns:a16="http://schemas.microsoft.com/office/drawing/2014/main" id="{FCA834DD-0FE6-EE95-6613-08D0B7486308}"/>
              </a:ext>
            </a:extLst>
          </p:cNvPr>
          <p:cNvSpPr txBox="1"/>
          <p:nvPr/>
        </p:nvSpPr>
        <p:spPr>
          <a:xfrm>
            <a:off x="9430945" y="3429000"/>
            <a:ext cx="2239444" cy="1015663"/>
          </a:xfrm>
          <a:prstGeom prst="rect">
            <a:avLst/>
          </a:prstGeom>
          <a:noFill/>
          <a:ln>
            <a:solidFill>
              <a:schemeClr val="accent1"/>
            </a:solidFill>
          </a:ln>
        </p:spPr>
        <p:txBody>
          <a:bodyPr wrap="square">
            <a:spAutoFit/>
          </a:bodyPr>
          <a:lstStyle/>
          <a:p>
            <a:pPr marL="0" indent="0" algn="ctr">
              <a:buNone/>
            </a:pPr>
            <a:r>
              <a:rPr lang="en-US" sz="1200" b="1" u="sng" dirty="0">
                <a:solidFill>
                  <a:schemeClr val="bg2">
                    <a:lumMod val="10000"/>
                  </a:schemeClr>
                </a:solidFill>
                <a:highlight>
                  <a:srgbClr val="FFFF00"/>
                </a:highlight>
                <a:latin typeface="Arial" panose="020B0604020202020204" pitchFamily="34" charset="0"/>
                <a:cs typeface="Arial" panose="020B0604020202020204" pitchFamily="34" charset="0"/>
              </a:rPr>
              <a:t>Order of Operations</a:t>
            </a:r>
          </a:p>
          <a:p>
            <a:pPr algn="ctr"/>
            <a:r>
              <a:rPr lang="en-US" sz="1200" dirty="0">
                <a:solidFill>
                  <a:schemeClr val="bg2">
                    <a:lumMod val="10000"/>
                  </a:schemeClr>
                </a:solidFill>
                <a:latin typeface="Arial" panose="020B0604020202020204" pitchFamily="34" charset="0"/>
                <a:cs typeface="Arial" panose="020B0604020202020204" pitchFamily="34" charset="0"/>
              </a:rPr>
              <a:t>Parenthesis</a:t>
            </a:r>
          </a:p>
          <a:p>
            <a:pPr algn="ctr"/>
            <a:r>
              <a:rPr lang="en-US" sz="1200" dirty="0">
                <a:solidFill>
                  <a:schemeClr val="bg2">
                    <a:lumMod val="10000"/>
                  </a:schemeClr>
                </a:solidFill>
                <a:latin typeface="Arial" panose="020B0604020202020204" pitchFamily="34" charset="0"/>
                <a:cs typeface="Arial" panose="020B0604020202020204" pitchFamily="34" charset="0"/>
              </a:rPr>
              <a:t>Exponents</a:t>
            </a:r>
          </a:p>
          <a:p>
            <a:pPr algn="ctr"/>
            <a:r>
              <a:rPr lang="en-US" sz="1200" dirty="0">
                <a:solidFill>
                  <a:schemeClr val="bg2">
                    <a:lumMod val="10000"/>
                  </a:schemeClr>
                </a:solidFill>
                <a:latin typeface="Arial" panose="020B0604020202020204" pitchFamily="34" charset="0"/>
                <a:cs typeface="Arial" panose="020B0604020202020204" pitchFamily="34" charset="0"/>
              </a:rPr>
              <a:t>Multiplication/Division</a:t>
            </a:r>
          </a:p>
          <a:p>
            <a:pPr algn="ctr"/>
            <a:r>
              <a:rPr lang="en-US" sz="1200" dirty="0">
                <a:solidFill>
                  <a:schemeClr val="bg2">
                    <a:lumMod val="10000"/>
                  </a:schemeClr>
                </a:solidFill>
                <a:latin typeface="Arial" panose="020B0604020202020204" pitchFamily="34" charset="0"/>
                <a:cs typeface="Arial" panose="020B0604020202020204" pitchFamily="34" charset="0"/>
              </a:rPr>
              <a:t>Addition/Subtraction</a:t>
            </a:r>
            <a:endParaRPr lang="en-US" sz="1000" dirty="0">
              <a:solidFill>
                <a:schemeClr val="bg2">
                  <a:lumMod val="10000"/>
                </a:schemeClr>
              </a:solidFill>
              <a:latin typeface="Arial" panose="020B0604020202020204" pitchFamily="34" charset="0"/>
              <a:cs typeface="Arial" panose="020B0604020202020204" pitchFamily="34" charset="0"/>
            </a:endParaRPr>
          </a:p>
        </p:txBody>
      </p:sp>
      <p:sp>
        <p:nvSpPr>
          <p:cNvPr id="14" name="Content Placeholder 2">
            <a:extLst>
              <a:ext uri="{FF2B5EF4-FFF2-40B4-BE49-F238E27FC236}">
                <a16:creationId xmlns:a16="http://schemas.microsoft.com/office/drawing/2014/main" id="{0A9FB5D9-7EAA-0AE7-EB8A-75A1E0853C93}"/>
              </a:ext>
            </a:extLst>
          </p:cNvPr>
          <p:cNvSpPr txBox="1">
            <a:spLocks/>
          </p:cNvSpPr>
          <p:nvPr/>
        </p:nvSpPr>
        <p:spPr>
          <a:xfrm>
            <a:off x="2595251" y="3085600"/>
            <a:ext cx="3438660" cy="995525"/>
          </a:xfrm>
          <a:prstGeom prst="rect">
            <a:avLst/>
          </a:prstGeom>
          <a:ln>
            <a:solidFill>
              <a:schemeClr val="accent1"/>
            </a:solidFill>
          </a:ln>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Clr>
                <a:schemeClr val="accent6"/>
              </a:buClr>
              <a:buFont typeface="Arial" panose="020B0604020202020204" pitchFamily="34" charset="0"/>
              <a:buChar char="•"/>
              <a:defRPr sz="2400" b="0" i="0" kern="1200">
                <a:solidFill>
                  <a:schemeClr val="bg2">
                    <a:lumMod val="25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6"/>
              </a:buClr>
              <a:buFont typeface="Arial" panose="020B0604020202020204" pitchFamily="34" charset="0"/>
              <a:buChar char="•"/>
              <a:defRPr sz="2000" b="0" i="0" kern="1200">
                <a:solidFill>
                  <a:schemeClr val="bg2">
                    <a:lumMod val="25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Clr>
                <a:schemeClr val="accent6"/>
              </a:buClr>
              <a:buFont typeface="Arial" panose="020B0604020202020204" pitchFamily="34" charset="0"/>
              <a:buChar char="•"/>
              <a:defRPr sz="1800" b="0" i="0" kern="1200">
                <a:solidFill>
                  <a:schemeClr val="bg2">
                    <a:lumMod val="25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6"/>
              </a:buClr>
              <a:buFont typeface="Arial" panose="020B0604020202020204" pitchFamily="34" charset="0"/>
              <a:buChar char="•"/>
              <a:defRPr sz="1600" b="0" i="0" kern="1200">
                <a:solidFill>
                  <a:schemeClr val="bg2">
                    <a:lumMod val="25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6"/>
              </a:buClr>
              <a:buFont typeface="Arial" panose="020B0604020202020204" pitchFamily="34" charset="0"/>
              <a:buChar char="•"/>
              <a:defRPr sz="1400" b="0" i="0" kern="1200">
                <a:solidFill>
                  <a:schemeClr val="bg2">
                    <a:lumMod val="2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b="1" u="sng" dirty="0">
                <a:highlight>
                  <a:srgbClr val="FFFF00"/>
                </a:highlight>
              </a:rPr>
              <a:t>Orders of Magnitude &amp; Scaling </a:t>
            </a:r>
          </a:p>
          <a:p>
            <a:pPr marL="0" indent="0">
              <a:buNone/>
            </a:pPr>
            <a:r>
              <a:rPr lang="en-US" sz="1200" dirty="0"/>
              <a:t>Explicitly display or represent the scaling base</a:t>
            </a:r>
          </a:p>
          <a:p>
            <a:pPr marL="0" indent="0">
              <a:buNone/>
            </a:pPr>
            <a:r>
              <a:rPr lang="en-US" sz="1200" dirty="0"/>
              <a:t>When conducting analysis, be mindful of scaled variables</a:t>
            </a:r>
          </a:p>
        </p:txBody>
      </p:sp>
      <p:sp>
        <p:nvSpPr>
          <p:cNvPr id="19" name="TextBox 18">
            <a:extLst>
              <a:ext uri="{FF2B5EF4-FFF2-40B4-BE49-F238E27FC236}">
                <a16:creationId xmlns:a16="http://schemas.microsoft.com/office/drawing/2014/main" id="{40D55AC6-0B59-C0BF-FAF7-888DBED7AFA7}"/>
              </a:ext>
            </a:extLst>
          </p:cNvPr>
          <p:cNvSpPr txBox="1"/>
          <p:nvPr/>
        </p:nvSpPr>
        <p:spPr>
          <a:xfrm>
            <a:off x="2595251" y="966997"/>
            <a:ext cx="2726050" cy="1938992"/>
          </a:xfrm>
          <a:prstGeom prst="rect">
            <a:avLst/>
          </a:prstGeom>
          <a:noFill/>
          <a:ln>
            <a:solidFill>
              <a:schemeClr val="accent1"/>
            </a:solidFill>
          </a:ln>
        </p:spPr>
        <p:txBody>
          <a:bodyPr wrap="square" anchor="ctr">
            <a:spAutoFit/>
          </a:bodyPr>
          <a:lstStyle/>
          <a:p>
            <a:r>
              <a:rPr lang="en-US" sz="1200" b="1" u="sng" dirty="0">
                <a:solidFill>
                  <a:schemeClr val="bg2">
                    <a:lumMod val="10000"/>
                  </a:schemeClr>
                </a:solidFill>
                <a:highlight>
                  <a:srgbClr val="FFFF00"/>
                </a:highlight>
                <a:latin typeface="Arial" panose="020B0604020202020204" pitchFamily="34" charset="0"/>
                <a:cs typeface="Arial" panose="020B0604020202020204" pitchFamily="34" charset="0"/>
              </a:rPr>
              <a:t>Rebasing &amp; Relativities</a:t>
            </a:r>
          </a:p>
          <a:p>
            <a:endParaRPr lang="en-US" sz="1200" b="1" dirty="0">
              <a:solidFill>
                <a:schemeClr val="bg2">
                  <a:lumMod val="10000"/>
                </a:schemeClr>
              </a:solidFill>
              <a:latin typeface="Arial" panose="020B0604020202020204" pitchFamily="34" charset="0"/>
              <a:cs typeface="Arial" panose="020B0604020202020204" pitchFamily="34" charset="0"/>
            </a:endParaRPr>
          </a:p>
          <a:p>
            <a:r>
              <a:rPr lang="en-US" sz="1200" dirty="0">
                <a:solidFill>
                  <a:schemeClr val="bg2">
                    <a:lumMod val="10000"/>
                  </a:schemeClr>
                </a:solidFill>
                <a:latin typeface="Arial" panose="020B0604020202020204" pitchFamily="34" charset="0"/>
                <a:cs typeface="Arial" panose="020B0604020202020204" pitchFamily="34" charset="0"/>
              </a:rPr>
              <a:t>The act of dividing by a “base” or “reference” level is known as </a:t>
            </a:r>
            <a:r>
              <a:rPr lang="en-US" sz="1200" b="1" dirty="0">
                <a:solidFill>
                  <a:schemeClr val="bg2">
                    <a:lumMod val="10000"/>
                  </a:schemeClr>
                </a:solidFill>
                <a:latin typeface="Arial" panose="020B0604020202020204" pitchFamily="34" charset="0"/>
                <a:cs typeface="Arial" panose="020B0604020202020204" pitchFamily="34" charset="0"/>
              </a:rPr>
              <a:t>rebasing</a:t>
            </a:r>
            <a:r>
              <a:rPr lang="en-US" sz="1200" dirty="0">
                <a:solidFill>
                  <a:schemeClr val="bg2">
                    <a:lumMod val="10000"/>
                  </a:schemeClr>
                </a:solidFill>
                <a:latin typeface="Arial" panose="020B0604020202020204" pitchFamily="34" charset="0"/>
                <a:cs typeface="Arial" panose="020B0604020202020204" pitchFamily="34" charset="0"/>
              </a:rPr>
              <a:t>. This process is often used to create easy to digest measures called </a:t>
            </a:r>
            <a:r>
              <a:rPr lang="en-US" sz="1200" b="1" dirty="0">
                <a:solidFill>
                  <a:schemeClr val="bg2">
                    <a:lumMod val="10000"/>
                  </a:schemeClr>
                </a:solidFill>
                <a:latin typeface="Arial" panose="020B0604020202020204" pitchFamily="34" charset="0"/>
                <a:cs typeface="Arial" panose="020B0604020202020204" pitchFamily="34" charset="0"/>
              </a:rPr>
              <a:t>relativities</a:t>
            </a:r>
            <a:r>
              <a:rPr lang="en-US" sz="1200" dirty="0">
                <a:solidFill>
                  <a:schemeClr val="bg2">
                    <a:lumMod val="10000"/>
                  </a:schemeClr>
                </a:solidFill>
                <a:latin typeface="Arial" panose="020B0604020202020204" pitchFamily="34" charset="0"/>
                <a:cs typeface="Arial" panose="020B0604020202020204" pitchFamily="34" charset="0"/>
              </a:rPr>
              <a:t>. It is common to see analyses report measures such as “Loss Ratio Relativities” or “Pure Premium Relativities”.</a:t>
            </a:r>
          </a:p>
        </p:txBody>
      </p:sp>
      <mc:AlternateContent xmlns:mc="http://schemas.openxmlformats.org/markup-compatibility/2006" xmlns:a14="http://schemas.microsoft.com/office/drawing/2010/main">
        <mc:Choice Requires="a14">
          <p:sp>
            <p:nvSpPr>
              <p:cNvPr id="20" name="Content Placeholder 2">
                <a:extLst>
                  <a:ext uri="{FF2B5EF4-FFF2-40B4-BE49-F238E27FC236}">
                    <a16:creationId xmlns:a16="http://schemas.microsoft.com/office/drawing/2014/main" id="{5EC18C0B-C2C4-A004-E2FC-E8D1061EFF71}"/>
                  </a:ext>
                </a:extLst>
              </p:cNvPr>
              <p:cNvSpPr txBox="1">
                <a:spLocks/>
              </p:cNvSpPr>
              <p:nvPr/>
            </p:nvSpPr>
            <p:spPr>
              <a:xfrm>
                <a:off x="2595251" y="4260736"/>
                <a:ext cx="3444839" cy="1513063"/>
              </a:xfrm>
              <a:prstGeom prst="rect">
                <a:avLst/>
              </a:prstGeom>
              <a:ln>
                <a:solidFill>
                  <a:schemeClr val="accent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Clr>
                    <a:schemeClr val="accent6"/>
                  </a:buClr>
                  <a:buFont typeface="Arial" panose="020B0604020202020204" pitchFamily="34" charset="0"/>
                  <a:buChar char="•"/>
                  <a:defRPr sz="2400" b="0" i="0" kern="1200">
                    <a:solidFill>
                      <a:schemeClr val="bg2">
                        <a:lumMod val="25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6"/>
                  </a:buClr>
                  <a:buFont typeface="Arial" panose="020B0604020202020204" pitchFamily="34" charset="0"/>
                  <a:buChar char="•"/>
                  <a:defRPr sz="2000" b="0" i="0" kern="1200">
                    <a:solidFill>
                      <a:schemeClr val="bg2">
                        <a:lumMod val="25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Clr>
                    <a:schemeClr val="accent6"/>
                  </a:buClr>
                  <a:buFont typeface="Arial" panose="020B0604020202020204" pitchFamily="34" charset="0"/>
                  <a:buChar char="•"/>
                  <a:defRPr sz="1800" b="0" i="0" kern="1200">
                    <a:solidFill>
                      <a:schemeClr val="bg2">
                        <a:lumMod val="25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6"/>
                  </a:buClr>
                  <a:buFont typeface="Arial" panose="020B0604020202020204" pitchFamily="34" charset="0"/>
                  <a:buChar char="•"/>
                  <a:defRPr sz="1600" b="0" i="0" kern="1200">
                    <a:solidFill>
                      <a:schemeClr val="bg2">
                        <a:lumMod val="25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6"/>
                  </a:buClr>
                  <a:buFont typeface="Arial" panose="020B0604020202020204" pitchFamily="34" charset="0"/>
                  <a:buChar char="•"/>
                  <a:defRPr sz="1400" b="0" i="0" kern="1200">
                    <a:solidFill>
                      <a:schemeClr val="bg2">
                        <a:lumMod val="2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u="sng" dirty="0">
                    <a:highlight>
                      <a:srgbClr val="FFFF00"/>
                    </a:highlight>
                  </a:rPr>
                  <a:t>Linear Equation</a:t>
                </a:r>
              </a:p>
              <a:p>
                <a:pPr marL="0" indent="0">
                  <a:buNone/>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𝑦</m:t>
                      </m:r>
                      <m:r>
                        <a:rPr lang="en-US" sz="1400" b="0" i="1" smtClean="0">
                          <a:latin typeface="Cambria Math" panose="02040503050406030204" pitchFamily="18" charset="0"/>
                        </a:rPr>
                        <m:t>=</m:t>
                      </m:r>
                      <m:r>
                        <a:rPr lang="en-US" sz="1400" b="0" i="1" smtClean="0">
                          <a:latin typeface="Cambria Math" panose="02040503050406030204" pitchFamily="18" charset="0"/>
                        </a:rPr>
                        <m:t>𝑚𝑥</m:t>
                      </m:r>
                      <m:r>
                        <a:rPr lang="en-US" sz="1400" b="0" i="1" smtClean="0">
                          <a:latin typeface="Cambria Math" panose="02040503050406030204" pitchFamily="18" charset="0"/>
                        </a:rPr>
                        <m:t>+</m:t>
                      </m:r>
                      <m:r>
                        <a:rPr lang="en-US" sz="1400" b="0" i="1" smtClean="0">
                          <a:latin typeface="Cambria Math" panose="02040503050406030204" pitchFamily="18" charset="0"/>
                        </a:rPr>
                        <m:t>𝑏</m:t>
                      </m:r>
                    </m:oMath>
                  </m:oMathPara>
                </a14:m>
                <a:endParaRPr lang="en-US" sz="1400" dirty="0"/>
              </a:p>
              <a:p>
                <a:pPr marL="0" indent="0">
                  <a:buNone/>
                </a:pPr>
                <a:r>
                  <a:rPr lang="en-US" sz="1400" dirty="0"/>
                  <a:t>“Straight Line”, explains a relationship.</a:t>
                </a:r>
              </a:p>
              <a:p>
                <a:pPr marL="0" indent="0">
                  <a:buNone/>
                </a:pPr>
                <a:r>
                  <a:rPr lang="en-US" sz="1400" dirty="0"/>
                  <a:t>… as </a:t>
                </a:r>
                <a14:m>
                  <m:oMath xmlns:m="http://schemas.openxmlformats.org/officeDocument/2006/math">
                    <m:r>
                      <a:rPr lang="en-US" sz="1400" i="1">
                        <a:latin typeface="Cambria Math" panose="02040503050406030204" pitchFamily="18" charset="0"/>
                      </a:rPr>
                      <m:t>𝑥</m:t>
                    </m:r>
                  </m:oMath>
                </a14:m>
                <a:r>
                  <a:rPr lang="en-US" sz="1400" dirty="0"/>
                  <a:t> increases, </a:t>
                </a:r>
                <a14:m>
                  <m:oMath xmlns:m="http://schemas.openxmlformats.org/officeDocument/2006/math">
                    <m:r>
                      <a:rPr lang="en-US" sz="1400" b="0" i="1" smtClean="0">
                        <a:latin typeface="Cambria Math" panose="02040503050406030204" pitchFamily="18" charset="0"/>
                      </a:rPr>
                      <m:t>𝑦</m:t>
                    </m:r>
                  </m:oMath>
                </a14:m>
                <a:r>
                  <a:rPr lang="en-US" sz="1400" dirty="0"/>
                  <a:t> increases or decreases a specified amount based on the slope (</a:t>
                </a:r>
                <a14:m>
                  <m:oMath xmlns:m="http://schemas.openxmlformats.org/officeDocument/2006/math">
                    <m:r>
                      <a:rPr lang="en-US" sz="1400" i="1">
                        <a:latin typeface="Cambria Math" panose="02040503050406030204" pitchFamily="18" charset="0"/>
                      </a:rPr>
                      <m:t>𝑚</m:t>
                    </m:r>
                  </m:oMath>
                </a14:m>
                <a:r>
                  <a:rPr lang="en-US" sz="1400" dirty="0"/>
                  <a:t>)</a:t>
                </a:r>
              </a:p>
            </p:txBody>
          </p:sp>
        </mc:Choice>
        <mc:Fallback xmlns="">
          <p:sp>
            <p:nvSpPr>
              <p:cNvPr id="20" name="Content Placeholder 2">
                <a:extLst>
                  <a:ext uri="{FF2B5EF4-FFF2-40B4-BE49-F238E27FC236}">
                    <a16:creationId xmlns:a16="http://schemas.microsoft.com/office/drawing/2014/main" id="{5EC18C0B-C2C4-A004-E2FC-E8D1061EFF71}"/>
                  </a:ext>
                </a:extLst>
              </p:cNvPr>
              <p:cNvSpPr txBox="1">
                <a:spLocks noRot="1" noChangeAspect="1" noMove="1" noResize="1" noEditPoints="1" noAdjustHandles="1" noChangeArrowheads="1" noChangeShapeType="1" noTextEdit="1"/>
              </p:cNvSpPr>
              <p:nvPr/>
            </p:nvSpPr>
            <p:spPr>
              <a:xfrm>
                <a:off x="2595251" y="4260736"/>
                <a:ext cx="3444839" cy="1513063"/>
              </a:xfrm>
              <a:prstGeom prst="rect">
                <a:avLst/>
              </a:prstGeom>
              <a:blipFill>
                <a:blip r:embed="rId5"/>
                <a:stretch>
                  <a:fillRect l="-353" t="-1600" b="-2800"/>
                </a:stretch>
              </a:blipFill>
              <a:ln>
                <a:solidFill>
                  <a:schemeClr val="accent1"/>
                </a:solidFill>
              </a:ln>
            </p:spPr>
            <p:txBody>
              <a:bodyPr/>
              <a:lstStyle/>
              <a:p>
                <a:r>
                  <a:rPr lang="en-US">
                    <a:noFill/>
                  </a:rPr>
                  <a:t> </a:t>
                </a:r>
              </a:p>
            </p:txBody>
          </p:sp>
        </mc:Fallback>
      </mc:AlternateContent>
      <p:pic>
        <p:nvPicPr>
          <p:cNvPr id="2" name="Picture 1">
            <a:extLst>
              <a:ext uri="{FF2B5EF4-FFF2-40B4-BE49-F238E27FC236}">
                <a16:creationId xmlns:a16="http://schemas.microsoft.com/office/drawing/2014/main" id="{C7EFD8CA-5136-4496-5124-6582B522ACDD}"/>
              </a:ext>
            </a:extLst>
          </p:cNvPr>
          <p:cNvPicPr>
            <a:picLocks noChangeAspect="1"/>
          </p:cNvPicPr>
          <p:nvPr/>
        </p:nvPicPr>
        <p:blipFill>
          <a:blip r:embed="rId6"/>
          <a:stretch>
            <a:fillRect/>
          </a:stretch>
        </p:blipFill>
        <p:spPr>
          <a:xfrm>
            <a:off x="5665739" y="1084201"/>
            <a:ext cx="5688061" cy="1463167"/>
          </a:xfrm>
          <a:prstGeom prst="rect">
            <a:avLst/>
          </a:prstGeom>
        </p:spPr>
      </p:pic>
      <p:pic>
        <p:nvPicPr>
          <p:cNvPr id="3" name="Picture 2">
            <a:extLst>
              <a:ext uri="{FF2B5EF4-FFF2-40B4-BE49-F238E27FC236}">
                <a16:creationId xmlns:a16="http://schemas.microsoft.com/office/drawing/2014/main" id="{FF0D0B90-7282-E924-1BB1-9D04680F1908}"/>
              </a:ext>
            </a:extLst>
          </p:cNvPr>
          <p:cNvPicPr>
            <a:picLocks noChangeAspect="1"/>
          </p:cNvPicPr>
          <p:nvPr/>
        </p:nvPicPr>
        <p:blipFill>
          <a:blip r:embed="rId7"/>
          <a:stretch>
            <a:fillRect/>
          </a:stretch>
        </p:blipFill>
        <p:spPr>
          <a:xfrm>
            <a:off x="6208254" y="3034064"/>
            <a:ext cx="3042168" cy="1950889"/>
          </a:xfrm>
          <a:prstGeom prst="rect">
            <a:avLst/>
          </a:prstGeom>
        </p:spPr>
      </p:pic>
    </p:spTree>
    <p:extLst>
      <p:ext uri="{BB962C8B-B14F-4D97-AF65-F5344CB8AC3E}">
        <p14:creationId xmlns:p14="http://schemas.microsoft.com/office/powerpoint/2010/main" val="377890771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8E1D92A-E3E4-48D6-B40C-E7B7AD095190}"/>
              </a:ext>
            </a:extLst>
          </p:cNvPr>
          <p:cNvSpPr>
            <a:spLocks noGrp="1"/>
          </p:cNvSpPr>
          <p:nvPr>
            <p:ph type="title"/>
          </p:nvPr>
        </p:nvSpPr>
        <p:spPr/>
        <p:txBody>
          <a:bodyPr/>
          <a:lstStyle/>
          <a:p>
            <a:r>
              <a:rPr lang="en-US"/>
              <a:t>STATISTICS ON A PAGE</a:t>
            </a:r>
          </a:p>
        </p:txBody>
      </p:sp>
      <p:sp>
        <p:nvSpPr>
          <p:cNvPr id="8" name="Content Placeholder 9">
            <a:extLst>
              <a:ext uri="{FF2B5EF4-FFF2-40B4-BE49-F238E27FC236}">
                <a16:creationId xmlns:a16="http://schemas.microsoft.com/office/drawing/2014/main" id="{A7920467-A2C7-56B9-49C5-87BD0394BAF6}"/>
              </a:ext>
            </a:extLst>
          </p:cNvPr>
          <p:cNvSpPr>
            <a:spLocks noGrp="1"/>
          </p:cNvSpPr>
          <p:nvPr>
            <p:ph idx="1"/>
          </p:nvPr>
        </p:nvSpPr>
        <p:spPr>
          <a:xfrm>
            <a:off x="131519" y="926158"/>
            <a:ext cx="2806712" cy="4719942"/>
          </a:xfrm>
          <a:ln>
            <a:solidFill>
              <a:srgbClr val="000000"/>
            </a:solidFill>
          </a:ln>
        </p:spPr>
        <p:txBody>
          <a:bodyPr anchor="ctr">
            <a:normAutofit fontScale="92500" lnSpcReduction="10000"/>
          </a:bodyPr>
          <a:lstStyle/>
          <a:p>
            <a:pPr marL="0" indent="0">
              <a:buNone/>
            </a:pPr>
            <a:r>
              <a:rPr lang="en-US" sz="1200" b="1" dirty="0">
                <a:highlight>
                  <a:srgbClr val="FFFF00"/>
                </a:highlight>
                <a:latin typeface="Arial"/>
                <a:cs typeface="Arial"/>
              </a:rPr>
              <a:t>Population:  </a:t>
            </a:r>
          </a:p>
          <a:p>
            <a:pPr marL="0" indent="0">
              <a:buNone/>
            </a:pPr>
            <a:r>
              <a:rPr lang="en-US" sz="1200" dirty="0">
                <a:latin typeface="Arial"/>
                <a:cs typeface="Arial"/>
              </a:rPr>
              <a:t>An entire group of people or objects of interest</a:t>
            </a:r>
            <a:endParaRPr lang="en-US" sz="3600" dirty="0"/>
          </a:p>
          <a:p>
            <a:pPr marL="0" indent="0">
              <a:buNone/>
            </a:pPr>
            <a:r>
              <a:rPr lang="en-US" sz="1200" b="1" dirty="0">
                <a:highlight>
                  <a:srgbClr val="FFFF00"/>
                </a:highlight>
                <a:latin typeface="Arial"/>
                <a:cs typeface="Arial"/>
              </a:rPr>
              <a:t>Sample</a:t>
            </a:r>
            <a:r>
              <a:rPr lang="en-US" sz="1200" dirty="0">
                <a:highlight>
                  <a:srgbClr val="FFFF00"/>
                </a:highlight>
                <a:latin typeface="Arial"/>
                <a:cs typeface="Arial"/>
              </a:rPr>
              <a:t>:  </a:t>
            </a:r>
          </a:p>
          <a:p>
            <a:pPr marL="0" indent="0">
              <a:buNone/>
            </a:pPr>
            <a:r>
              <a:rPr lang="en-US" sz="1200" dirty="0">
                <a:latin typeface="Arial"/>
                <a:cs typeface="Arial"/>
              </a:rPr>
              <a:t>A subset of the population that is studied used to make an inference about the population.</a:t>
            </a:r>
          </a:p>
          <a:p>
            <a:pPr marL="0" indent="0">
              <a:buNone/>
            </a:pPr>
            <a:r>
              <a:rPr lang="en-US" sz="1200" b="1" dirty="0">
                <a:highlight>
                  <a:srgbClr val="FFFF00"/>
                </a:highlight>
                <a:latin typeface="Arial"/>
                <a:cs typeface="Arial"/>
              </a:rPr>
              <a:t>Bias</a:t>
            </a:r>
          </a:p>
          <a:p>
            <a:pPr marL="0" indent="0">
              <a:buNone/>
            </a:pPr>
            <a:r>
              <a:rPr lang="en-US" sz="1200" dirty="0">
                <a:latin typeface="Arial"/>
                <a:cs typeface="Arial"/>
              </a:rPr>
              <a:t>The sample is not representative of the population.</a:t>
            </a:r>
          </a:p>
          <a:p>
            <a:pPr marL="0" indent="0">
              <a:buNone/>
            </a:pPr>
            <a:r>
              <a:rPr lang="en-US" sz="1200" b="1" dirty="0">
                <a:highlight>
                  <a:srgbClr val="FFFF00"/>
                </a:highlight>
              </a:rPr>
              <a:t>Inferential Statistics:</a:t>
            </a:r>
            <a:r>
              <a:rPr lang="en-US" sz="1200" dirty="0">
                <a:highlight>
                  <a:srgbClr val="FFFF00"/>
                </a:highlight>
              </a:rPr>
              <a:t>  </a:t>
            </a:r>
          </a:p>
          <a:p>
            <a:pPr marL="0" indent="0">
              <a:buNone/>
            </a:pPr>
            <a:r>
              <a:rPr lang="en-US" sz="1200" dirty="0"/>
              <a:t>Make predictions about the future based on previous data.</a:t>
            </a:r>
          </a:p>
          <a:p>
            <a:pPr marL="0" indent="0">
              <a:buNone/>
            </a:pPr>
            <a:r>
              <a:rPr lang="en-US" sz="1200" b="1" dirty="0">
                <a:highlight>
                  <a:srgbClr val="FFFF00"/>
                </a:highlight>
                <a:latin typeface="Arial"/>
                <a:cs typeface="Arial"/>
              </a:rPr>
              <a:t>Outliers:</a:t>
            </a:r>
            <a:r>
              <a:rPr lang="en-US" sz="1200" dirty="0">
                <a:highlight>
                  <a:srgbClr val="FFFF00"/>
                </a:highlight>
                <a:latin typeface="Arial"/>
                <a:cs typeface="Arial"/>
              </a:rPr>
              <a:t>  </a:t>
            </a:r>
          </a:p>
          <a:p>
            <a:pPr marL="0" indent="0">
              <a:buNone/>
            </a:pPr>
            <a:r>
              <a:rPr lang="en-US" sz="1200" dirty="0">
                <a:latin typeface="Arial"/>
                <a:cs typeface="Arial"/>
              </a:rPr>
              <a:t>Data values that fall outside the expected ranges</a:t>
            </a:r>
            <a:endParaRPr lang="en-US" sz="1200" b="1" dirty="0">
              <a:latin typeface="Arial"/>
              <a:cs typeface="Arial"/>
            </a:endParaRPr>
          </a:p>
          <a:p>
            <a:pPr marL="0" indent="0">
              <a:buNone/>
            </a:pPr>
            <a:r>
              <a:rPr lang="en-US" sz="1200" b="1" dirty="0">
                <a:highlight>
                  <a:srgbClr val="FFFF00"/>
                </a:highlight>
                <a:latin typeface="Arial"/>
                <a:cs typeface="Arial"/>
              </a:rPr>
              <a:t>Mean, Median, Mode </a:t>
            </a:r>
          </a:p>
          <a:p>
            <a:pPr marL="0" indent="0">
              <a:buNone/>
            </a:pPr>
            <a:r>
              <a:rPr lang="en-US" sz="1200" dirty="0">
                <a:latin typeface="Arial"/>
                <a:cs typeface="Arial"/>
              </a:rPr>
              <a:t>tells us where the data is centered.</a:t>
            </a:r>
          </a:p>
          <a:p>
            <a:pPr marL="0" indent="0">
              <a:buNone/>
            </a:pPr>
            <a:r>
              <a:rPr lang="en-US" sz="1200" b="1" dirty="0">
                <a:highlight>
                  <a:srgbClr val="FFFF00"/>
                </a:highlight>
                <a:latin typeface="Arial"/>
                <a:cs typeface="Arial"/>
              </a:rPr>
              <a:t>Standard Deviation </a:t>
            </a:r>
          </a:p>
          <a:p>
            <a:pPr marL="0" indent="0">
              <a:buNone/>
            </a:pPr>
            <a:r>
              <a:rPr lang="en-US" sz="1200" dirty="0">
                <a:latin typeface="Arial"/>
                <a:cs typeface="Arial"/>
              </a:rPr>
              <a:t>tells us how compact or spread out the data is.</a:t>
            </a:r>
          </a:p>
        </p:txBody>
      </p:sp>
      <p:pic>
        <p:nvPicPr>
          <p:cNvPr id="20" name="Content Placeholder 8" descr="Chart, histogram&#10;&#10;Description automatically generated">
            <a:extLst>
              <a:ext uri="{FF2B5EF4-FFF2-40B4-BE49-F238E27FC236}">
                <a16:creationId xmlns:a16="http://schemas.microsoft.com/office/drawing/2014/main" id="{3F5886AD-C469-E252-4AB4-016ACA5613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6623" y="3543820"/>
            <a:ext cx="3066000" cy="2216693"/>
          </a:xfrm>
          <a:prstGeom prst="rect">
            <a:avLst/>
          </a:prstGeom>
          <a:noFill/>
        </p:spPr>
      </p:pic>
      <p:pic>
        <p:nvPicPr>
          <p:cNvPr id="5" name="Picture 4">
            <a:extLst>
              <a:ext uri="{FF2B5EF4-FFF2-40B4-BE49-F238E27FC236}">
                <a16:creationId xmlns:a16="http://schemas.microsoft.com/office/drawing/2014/main" id="{0E980536-54B4-D81C-8D64-983DE16B8F92}"/>
              </a:ext>
            </a:extLst>
          </p:cNvPr>
          <p:cNvPicPr>
            <a:picLocks noChangeAspect="1"/>
          </p:cNvPicPr>
          <p:nvPr/>
        </p:nvPicPr>
        <p:blipFill>
          <a:blip r:embed="rId4"/>
          <a:stretch>
            <a:fillRect/>
          </a:stretch>
        </p:blipFill>
        <p:spPr>
          <a:xfrm>
            <a:off x="7081386" y="3572640"/>
            <a:ext cx="2689209" cy="1953176"/>
          </a:xfrm>
          <a:prstGeom prst="rect">
            <a:avLst/>
          </a:prstGeom>
          <a:ln>
            <a:solidFill>
              <a:schemeClr val="accent1"/>
            </a:solidFill>
          </a:ln>
        </p:spPr>
      </p:pic>
      <p:pic>
        <p:nvPicPr>
          <p:cNvPr id="9" name="Picture 8">
            <a:extLst>
              <a:ext uri="{FF2B5EF4-FFF2-40B4-BE49-F238E27FC236}">
                <a16:creationId xmlns:a16="http://schemas.microsoft.com/office/drawing/2014/main" id="{5EE2741C-4C76-73D5-7FC3-C770869F7F14}"/>
              </a:ext>
            </a:extLst>
          </p:cNvPr>
          <p:cNvPicPr>
            <a:picLocks noChangeAspect="1"/>
          </p:cNvPicPr>
          <p:nvPr/>
        </p:nvPicPr>
        <p:blipFill>
          <a:blip r:embed="rId5"/>
          <a:stretch>
            <a:fillRect/>
          </a:stretch>
        </p:blipFill>
        <p:spPr>
          <a:xfrm>
            <a:off x="3240641" y="1199722"/>
            <a:ext cx="4728264" cy="1858722"/>
          </a:xfrm>
          <a:prstGeom prst="rect">
            <a:avLst/>
          </a:prstGeom>
        </p:spPr>
      </p:pic>
      <p:pic>
        <p:nvPicPr>
          <p:cNvPr id="11" name="Picture 10">
            <a:extLst>
              <a:ext uri="{FF2B5EF4-FFF2-40B4-BE49-F238E27FC236}">
                <a16:creationId xmlns:a16="http://schemas.microsoft.com/office/drawing/2014/main" id="{BC661220-3C6A-ADFD-3DBD-EC3FE9004A90}"/>
              </a:ext>
            </a:extLst>
          </p:cNvPr>
          <p:cNvPicPr>
            <a:picLocks noChangeAspect="1"/>
          </p:cNvPicPr>
          <p:nvPr/>
        </p:nvPicPr>
        <p:blipFill>
          <a:blip r:embed="rId6"/>
          <a:stretch>
            <a:fillRect/>
          </a:stretch>
        </p:blipFill>
        <p:spPr>
          <a:xfrm>
            <a:off x="10509358" y="926158"/>
            <a:ext cx="1682642" cy="5541744"/>
          </a:xfrm>
          <a:prstGeom prst="rect">
            <a:avLst/>
          </a:prstGeom>
        </p:spPr>
      </p:pic>
      <p:sp>
        <p:nvSpPr>
          <p:cNvPr id="12" name="TextBox 11">
            <a:extLst>
              <a:ext uri="{FF2B5EF4-FFF2-40B4-BE49-F238E27FC236}">
                <a16:creationId xmlns:a16="http://schemas.microsoft.com/office/drawing/2014/main" id="{14978C6D-4B6E-E40B-9180-1A264E585989}"/>
              </a:ext>
            </a:extLst>
          </p:cNvPr>
          <p:cNvSpPr txBox="1"/>
          <p:nvPr/>
        </p:nvSpPr>
        <p:spPr>
          <a:xfrm>
            <a:off x="8907694" y="1191802"/>
            <a:ext cx="1510302" cy="646331"/>
          </a:xfrm>
          <a:prstGeom prst="rect">
            <a:avLst/>
          </a:prstGeom>
          <a:noFill/>
          <a:ln w="6350">
            <a:noFill/>
          </a:ln>
        </p:spPr>
        <p:txBody>
          <a:bodyPr wrap="square" rtlCol="0">
            <a:spAutoFit/>
          </a:bodyPr>
          <a:lstStyle/>
          <a:p>
            <a:pPr algn="ctr"/>
            <a:r>
              <a:rPr lang="en-US" dirty="0">
                <a:highlight>
                  <a:srgbClr val="FFFF00"/>
                </a:highlight>
              </a:rPr>
              <a:t>Central Limit Theorem</a:t>
            </a:r>
          </a:p>
        </p:txBody>
      </p:sp>
      <p:sp>
        <p:nvSpPr>
          <p:cNvPr id="13" name="TextBox 12">
            <a:extLst>
              <a:ext uri="{FF2B5EF4-FFF2-40B4-BE49-F238E27FC236}">
                <a16:creationId xmlns:a16="http://schemas.microsoft.com/office/drawing/2014/main" id="{7AF61E87-4EB7-9623-A6CC-8C82CB8883AE}"/>
              </a:ext>
            </a:extLst>
          </p:cNvPr>
          <p:cNvSpPr txBox="1"/>
          <p:nvPr/>
        </p:nvSpPr>
        <p:spPr>
          <a:xfrm>
            <a:off x="3276623" y="3178760"/>
            <a:ext cx="3066000" cy="369332"/>
          </a:xfrm>
          <a:prstGeom prst="rect">
            <a:avLst/>
          </a:prstGeom>
          <a:noFill/>
        </p:spPr>
        <p:txBody>
          <a:bodyPr wrap="square" rtlCol="0">
            <a:spAutoFit/>
          </a:bodyPr>
          <a:lstStyle/>
          <a:p>
            <a:pPr algn="ctr"/>
            <a:r>
              <a:rPr lang="en-US" dirty="0">
                <a:highlight>
                  <a:srgbClr val="FFFF00"/>
                </a:highlight>
              </a:rPr>
              <a:t>Normal Distribution</a:t>
            </a:r>
          </a:p>
        </p:txBody>
      </p:sp>
      <p:sp>
        <p:nvSpPr>
          <p:cNvPr id="14" name="TextBox 13">
            <a:extLst>
              <a:ext uri="{FF2B5EF4-FFF2-40B4-BE49-F238E27FC236}">
                <a16:creationId xmlns:a16="http://schemas.microsoft.com/office/drawing/2014/main" id="{0746B9BB-4D70-89F5-EA26-0488CF1170C8}"/>
              </a:ext>
            </a:extLst>
          </p:cNvPr>
          <p:cNvSpPr txBox="1"/>
          <p:nvPr/>
        </p:nvSpPr>
        <p:spPr>
          <a:xfrm>
            <a:off x="5019146" y="1076062"/>
            <a:ext cx="1171254" cy="369332"/>
          </a:xfrm>
          <a:prstGeom prst="rect">
            <a:avLst/>
          </a:prstGeom>
          <a:noFill/>
        </p:spPr>
        <p:txBody>
          <a:bodyPr wrap="square" rtlCol="0">
            <a:spAutoFit/>
          </a:bodyPr>
          <a:lstStyle/>
          <a:p>
            <a:r>
              <a:rPr lang="en-US" dirty="0">
                <a:highlight>
                  <a:srgbClr val="FFFF00"/>
                </a:highlight>
              </a:rPr>
              <a:t>Z-score</a:t>
            </a:r>
          </a:p>
        </p:txBody>
      </p:sp>
      <p:sp>
        <p:nvSpPr>
          <p:cNvPr id="15" name="TextBox 14">
            <a:extLst>
              <a:ext uri="{FF2B5EF4-FFF2-40B4-BE49-F238E27FC236}">
                <a16:creationId xmlns:a16="http://schemas.microsoft.com/office/drawing/2014/main" id="{8378680A-63A5-0C07-4A95-41AD340ED1E3}"/>
              </a:ext>
            </a:extLst>
          </p:cNvPr>
          <p:cNvSpPr txBox="1"/>
          <p:nvPr/>
        </p:nvSpPr>
        <p:spPr>
          <a:xfrm>
            <a:off x="7397393" y="3178760"/>
            <a:ext cx="2075380" cy="369332"/>
          </a:xfrm>
          <a:prstGeom prst="rect">
            <a:avLst/>
          </a:prstGeom>
          <a:noFill/>
        </p:spPr>
        <p:txBody>
          <a:bodyPr wrap="square" rtlCol="0">
            <a:spAutoFit/>
          </a:bodyPr>
          <a:lstStyle/>
          <a:p>
            <a:pPr algn="ctr"/>
            <a:r>
              <a:rPr lang="en-US" dirty="0">
                <a:highlight>
                  <a:srgbClr val="FFFF00"/>
                </a:highlight>
              </a:rPr>
              <a:t>Linear Regression</a:t>
            </a:r>
          </a:p>
        </p:txBody>
      </p:sp>
    </p:spTree>
    <p:extLst>
      <p:ext uri="{BB962C8B-B14F-4D97-AF65-F5344CB8AC3E}">
        <p14:creationId xmlns:p14="http://schemas.microsoft.com/office/powerpoint/2010/main" val="2120216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0EEEB-E05B-43BE-9965-158899759497}"/>
              </a:ext>
            </a:extLst>
          </p:cNvPr>
          <p:cNvSpPr>
            <a:spLocks noGrp="1"/>
          </p:cNvSpPr>
          <p:nvPr>
            <p:ph type="title"/>
          </p:nvPr>
        </p:nvSpPr>
        <p:spPr/>
        <p:txBody>
          <a:bodyPr>
            <a:normAutofit/>
          </a:bodyPr>
          <a:lstStyle/>
          <a:p>
            <a:r>
              <a:rPr lang="en-US" dirty="0"/>
              <a:t>THE ORDER OF OPERATIONS MATTERS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D8A20D5-B19E-4520-BEF4-298DEC586083}"/>
                  </a:ext>
                </a:extLst>
              </p:cNvPr>
              <p:cNvSpPr>
                <a:spLocks noGrp="1"/>
              </p:cNvSpPr>
              <p:nvPr>
                <p:ph idx="1"/>
              </p:nvPr>
            </p:nvSpPr>
            <p:spPr>
              <a:xfrm>
                <a:off x="838200" y="1389661"/>
                <a:ext cx="10515600" cy="4078677"/>
              </a:xfrm>
            </p:spPr>
            <p:txBody>
              <a:bodyPr>
                <a:normAutofit fontScale="77500" lnSpcReduction="20000"/>
              </a:bodyPr>
              <a:lstStyle/>
              <a:p>
                <a:pPr marL="0" indent="0" algn="ctr">
                  <a:buNone/>
                </a:pPr>
                <a:r>
                  <a:rPr lang="en-US" sz="2800" b="1" dirty="0">
                    <a:latin typeface="Cambria Math" panose="02040503050406030204" pitchFamily="18" charset="0"/>
                  </a:rPr>
                  <a:t>2 </a:t>
                </a:r>
                <a14:m>
                  <m:oMath xmlns:m="http://schemas.openxmlformats.org/officeDocument/2006/math">
                    <m:r>
                      <a:rPr lang="en-US" sz="2800" b="1" i="1" smtClean="0">
                        <a:latin typeface="Cambria Math" panose="02040503050406030204" pitchFamily="18" charset="0"/>
                        <a:ea typeface="Cambria Math" panose="02040503050406030204" pitchFamily="18" charset="0"/>
                      </a:rPr>
                      <m:t>×</m:t>
                    </m:r>
                  </m:oMath>
                </a14:m>
                <a:r>
                  <a:rPr lang="en-US" sz="2800" b="1" dirty="0">
                    <a:latin typeface="Cambria Math" panose="02040503050406030204" pitchFamily="18" charset="0"/>
                  </a:rPr>
                  <a:t> 2 + 2 </a:t>
                </a:r>
                <a14:m>
                  <m:oMath xmlns:m="http://schemas.openxmlformats.org/officeDocument/2006/math">
                    <m:r>
                      <a:rPr lang="en-US" sz="2800" b="1" i="1">
                        <a:latin typeface="Cambria Math" panose="02040503050406030204" pitchFamily="18" charset="0"/>
                        <a:ea typeface="Cambria Math" panose="02040503050406030204" pitchFamily="18" charset="0"/>
                      </a:rPr>
                      <m:t>×</m:t>
                    </m:r>
                  </m:oMath>
                </a14:m>
                <a:r>
                  <a:rPr lang="en-US" sz="2800" b="1" dirty="0">
                    <a:latin typeface="Cambria Math" panose="02040503050406030204" pitchFamily="18" charset="0"/>
                  </a:rPr>
                  <a:t> 2</a:t>
                </a:r>
              </a:p>
              <a:p>
                <a:pPr marL="0" indent="0" algn="ctr">
                  <a:buNone/>
                </a:pPr>
                <a:endParaRPr lang="en-US" dirty="0">
                  <a:ea typeface="Cambria Math" panose="02040503050406030204" pitchFamily="18" charset="0"/>
                </a:endParaRPr>
              </a:p>
              <a:p>
                <a:pPr marL="0" indent="0">
                  <a:buNone/>
                </a:pPr>
                <a:r>
                  <a:rPr lang="en-US" dirty="0">
                    <a:ea typeface="Cambria Math" panose="02040503050406030204" pitchFamily="18" charset="0"/>
                  </a:rPr>
                  <a:t>            </a:t>
                </a:r>
                <a:r>
                  <a:rPr lang="en-US" b="1" dirty="0">
                    <a:ea typeface="Cambria Math" panose="02040503050406030204" pitchFamily="18" charset="0"/>
                  </a:rPr>
                  <a:t>Sequential</a:t>
                </a:r>
                <a:r>
                  <a:rPr lang="en-US" dirty="0">
                    <a:ea typeface="Cambria Math" panose="02040503050406030204" pitchFamily="18" charset="0"/>
                  </a:rPr>
                  <a:t>:    2 x 2 + 2 x 2                             </a:t>
                </a:r>
                <a:r>
                  <a:rPr lang="en-US" b="1" u="sng" dirty="0">
                    <a:ea typeface="Cambria Math" panose="02040503050406030204" pitchFamily="18" charset="0"/>
                  </a:rPr>
                  <a:t>PEMDAS</a:t>
                </a:r>
                <a:r>
                  <a:rPr lang="en-US" dirty="0">
                    <a:ea typeface="Cambria Math" panose="02040503050406030204" pitchFamily="18" charset="0"/>
                  </a:rPr>
                  <a:t>:  2 x 2 + 2 x 2</a:t>
                </a:r>
              </a:p>
              <a:p>
                <a:pPr marL="0" indent="0">
                  <a:buNone/>
                </a:pPr>
                <a:r>
                  <a:rPr lang="en-US" dirty="0">
                    <a:ea typeface="Cambria Math" panose="02040503050406030204" pitchFamily="18" charset="0"/>
                  </a:rPr>
                  <a:t>                                        4 + 2 x 2                                                  4    + 2 x 2</a:t>
                </a:r>
              </a:p>
              <a:p>
                <a:pPr marL="0" indent="0">
                  <a:buNone/>
                </a:pPr>
                <a:r>
                  <a:rPr lang="en-US" dirty="0">
                    <a:ea typeface="Cambria Math" panose="02040503050406030204" pitchFamily="18" charset="0"/>
                  </a:rPr>
                  <a:t>                                              6 x 2                                                  4    +    4</a:t>
                </a:r>
              </a:p>
              <a:p>
                <a:pPr marL="0" indent="0">
                  <a:buNone/>
                </a:pPr>
                <a:r>
                  <a:rPr lang="en-US" dirty="0">
                    <a:ea typeface="Cambria Math" panose="02040503050406030204" pitchFamily="18" charset="0"/>
                  </a:rPr>
                  <a:t>                                                  12                                                              8</a:t>
                </a:r>
              </a:p>
              <a:p>
                <a:pPr marL="0" indent="0" algn="ctr">
                  <a:buNone/>
                </a:pPr>
                <a:endParaRPr lang="en-US" dirty="0">
                  <a:ea typeface="Cambria Math" panose="02040503050406030204" pitchFamily="18" charset="0"/>
                </a:endParaRPr>
              </a:p>
              <a:p>
                <a:pPr marL="0" indent="0">
                  <a:buNone/>
                </a:pPr>
                <a:r>
                  <a:rPr lang="en-US" b="0" dirty="0">
                    <a:latin typeface="Cambria Math" panose="02040503050406030204" pitchFamily="18" charset="0"/>
                  </a:rPr>
                  <a:t>                                     If you have a calculator, which order does it use? </a:t>
                </a:r>
              </a:p>
              <a:p>
                <a:pPr marL="0" indent="0">
                  <a:buNone/>
                </a:pPr>
                <a:endParaRPr lang="en-US" b="0" dirty="0">
                  <a:latin typeface="Cambria Math" panose="02040503050406030204" pitchFamily="18" charset="0"/>
                </a:endParaRPr>
              </a:p>
              <a:p>
                <a:pPr marL="0" indent="0">
                  <a:buNone/>
                </a:pPr>
                <a:r>
                  <a:rPr lang="en-US" b="0" dirty="0">
                    <a:latin typeface="Cambria Math" panose="02040503050406030204" pitchFamily="18" charset="0"/>
                  </a:rPr>
                  <a:t>                      What answer do you get from the Windows calculator on your laptop?</a:t>
                </a:r>
              </a:p>
              <a:p>
                <a:pPr marL="0" indent="0">
                  <a:buNone/>
                </a:pPr>
                <a:endParaRPr lang="en-US" dirty="0">
                  <a:latin typeface="Cambria Math" panose="02040503050406030204" pitchFamily="18" charset="0"/>
                </a:endParaRPr>
              </a:p>
              <a:p>
                <a:pPr marL="0" indent="0">
                  <a:buNone/>
                </a:pPr>
                <a:r>
                  <a:rPr lang="en-US" b="0" dirty="0">
                    <a:latin typeface="Cambria Math" panose="02040503050406030204" pitchFamily="18" charset="0"/>
                  </a:rPr>
                  <a:t>                      This one is a hot topic on </a:t>
                </a:r>
                <a:r>
                  <a:rPr lang="en-US" dirty="0">
                    <a:latin typeface="Cambria Math" panose="02040503050406030204" pitchFamily="18" charset="0"/>
                  </a:rPr>
                  <a:t>the internet. Google it : </a:t>
                </a:r>
                <a14:m>
                  <m:oMath xmlns:m="http://schemas.openxmlformats.org/officeDocument/2006/math">
                    <m:r>
                      <a:rPr lang="en-US" b="0" i="0" smtClean="0">
                        <a:latin typeface="Cambria Math" panose="02040503050406030204" pitchFamily="18" charset="0"/>
                      </a:rPr>
                      <m:t>       </m:t>
                    </m:r>
                    <m:r>
                      <a:rPr lang="en-US" b="0" i="1" smtClean="0">
                        <a:latin typeface="Cambria Math" panose="02040503050406030204" pitchFamily="18" charset="0"/>
                      </a:rPr>
                      <m:t>8</m:t>
                    </m:r>
                    <m:r>
                      <a:rPr lang="en-US" b="0" i="1" smtClean="0">
                        <a:latin typeface="Cambria Math" panose="02040503050406030204" pitchFamily="18" charset="0"/>
                        <a:ea typeface="Cambria Math" panose="02040503050406030204" pitchFamily="18" charset="0"/>
                      </a:rPr>
                      <m:t>÷2</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2+2</m:t>
                        </m:r>
                      </m:e>
                    </m:d>
                  </m:oMath>
                </a14:m>
                <a:endParaRPr lang="en-US" b="0" dirty="0">
                  <a:ea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5D8A20D5-B19E-4520-BEF4-298DEC586083}"/>
                  </a:ext>
                </a:extLst>
              </p:cNvPr>
              <p:cNvSpPr>
                <a:spLocks noGrp="1" noRot="1" noChangeAspect="1" noMove="1" noResize="1" noEditPoints="1" noAdjustHandles="1" noChangeArrowheads="1" noChangeShapeType="1" noTextEdit="1"/>
              </p:cNvSpPr>
              <p:nvPr>
                <p:ph idx="1"/>
              </p:nvPr>
            </p:nvSpPr>
            <p:spPr>
              <a:xfrm>
                <a:off x="838200" y="1389661"/>
                <a:ext cx="10515600" cy="4078677"/>
              </a:xfrm>
              <a:blipFill>
                <a:blip r:embed="rId3"/>
                <a:stretch>
                  <a:fillRect l="-580" t="-3438"/>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EE309E4D-84BD-478F-A6BF-DA6EC2181E2C}"/>
              </a:ext>
            </a:extLst>
          </p:cNvPr>
          <p:cNvSpPr/>
          <p:nvPr/>
        </p:nvSpPr>
        <p:spPr>
          <a:xfrm>
            <a:off x="11180761" y="0"/>
            <a:ext cx="1011239" cy="369332"/>
          </a:xfrm>
          <a:prstGeom prst="rect">
            <a:avLst/>
          </a:prstGeom>
        </p:spPr>
        <p:txBody>
          <a:bodyPr wrap="none">
            <a:spAutoFit/>
          </a:bodyPr>
          <a:lstStyle/>
          <a:p>
            <a:r>
              <a:rPr lang="en-US" b="1"/>
              <a:t>PEMDAS</a:t>
            </a:r>
          </a:p>
        </p:txBody>
      </p:sp>
    </p:spTree>
    <p:extLst>
      <p:ext uri="{BB962C8B-B14F-4D97-AF65-F5344CB8AC3E}">
        <p14:creationId xmlns:p14="http://schemas.microsoft.com/office/powerpoint/2010/main" val="717179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FF4C3-10D5-4165-92B0-BDD5216809B1}"/>
              </a:ext>
            </a:extLst>
          </p:cNvPr>
          <p:cNvSpPr>
            <a:spLocks noGrp="1"/>
          </p:cNvSpPr>
          <p:nvPr>
            <p:ph type="title"/>
          </p:nvPr>
        </p:nvSpPr>
        <p:spPr/>
        <p:txBody>
          <a:bodyPr anchor="ctr">
            <a:normAutofit/>
          </a:bodyPr>
          <a:lstStyle/>
          <a:p>
            <a:r>
              <a:rPr lang="en-US"/>
              <a:t>SQUARE ROOTS &amp; EXPONENTS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19B46ED-BBDE-4B87-9533-2E0AB63DFFA2}"/>
                  </a:ext>
                </a:extLst>
              </p:cNvPr>
              <p:cNvSpPr>
                <a:spLocks noGrp="1"/>
              </p:cNvSpPr>
              <p:nvPr>
                <p:ph idx="1"/>
              </p:nvPr>
            </p:nvSpPr>
            <p:spPr>
              <a:xfrm>
                <a:off x="102742" y="1328826"/>
                <a:ext cx="11986516" cy="3806248"/>
              </a:xfrm>
            </p:spPr>
            <p:txBody>
              <a:bodyPr>
                <a:normAutofit lnSpcReduction="10000"/>
              </a:bodyPr>
              <a:lstStyle/>
              <a:p>
                <a:pPr marL="0" indent="0">
                  <a:buNone/>
                </a:pPr>
                <a:r>
                  <a:rPr lang="en-US" sz="2000" b="1" dirty="0"/>
                  <a:t>Square Root</a:t>
                </a:r>
                <a:r>
                  <a:rPr lang="en-US" sz="2000" dirty="0"/>
                  <a:t>  (SQRT) – What number, multiplied by itself, is the number under the square root symbol?</a:t>
                </a:r>
              </a:p>
              <a:p>
                <a:pPr marL="457200" lvl="1" indent="0">
                  <a:buNone/>
                </a:pPr>
                <a:endParaRPr lang="en-US" i="1" dirty="0">
                  <a:latin typeface="Cambria Math" panose="02040503050406030204" pitchFamily="18" charset="0"/>
                </a:endParaRPr>
              </a:p>
              <a:p>
                <a:pPr marL="457200" lvl="1" indent="0">
                  <a:buNone/>
                </a:pPr>
                <a:r>
                  <a:rPr lang="en-US" dirty="0"/>
                  <a:t>1. # under symbol is &gt; 1:    </a:t>
                </a:r>
                <a14:m>
                  <m:oMath xmlns:m="http://schemas.openxmlformats.org/officeDocument/2006/math">
                    <m:rad>
                      <m:radPr>
                        <m:degHide m:val="on"/>
                        <m:ctrlPr>
                          <a:rPr lang="en-US" i="1" smtClean="0">
                            <a:latin typeface="Cambria Math" panose="02040503050406030204" pitchFamily="18" charset="0"/>
                          </a:rPr>
                        </m:ctrlPr>
                      </m:radPr>
                      <m:deg/>
                      <m:e>
                        <m:r>
                          <a:rPr lang="en-US" b="0" i="1" smtClean="0">
                            <a:latin typeface="Cambria Math" panose="02040503050406030204" pitchFamily="18" charset="0"/>
                          </a:rPr>
                          <m:t>64</m:t>
                        </m:r>
                      </m:e>
                    </m:rad>
                    <m:r>
                      <a:rPr lang="en-US" b="0" i="0" smtClean="0">
                        <a:latin typeface="Cambria Math" panose="02040503050406030204" pitchFamily="18" charset="0"/>
                      </a:rPr>
                      <m:t>=</m:t>
                    </m:r>
                    <m:rad>
                      <m:radPr>
                        <m:degHide m:val="on"/>
                        <m:ctrlPr>
                          <a:rPr lang="en-US" i="1" smtClean="0">
                            <a:latin typeface="Cambria Math" panose="02040503050406030204" pitchFamily="18" charset="0"/>
                          </a:rPr>
                        </m:ctrlPr>
                      </m:radPr>
                      <m:deg/>
                      <m:e>
                        <m:r>
                          <a:rPr lang="en-US" b="0" i="1" smtClean="0">
                            <a:latin typeface="Cambria Math" panose="02040503050406030204" pitchFamily="18" charset="0"/>
                          </a:rPr>
                          <m:t>8×8</m:t>
                        </m:r>
                      </m:e>
                    </m:rad>
                    <m:r>
                      <a:rPr lang="en-US" b="0" i="1" smtClean="0">
                        <a:latin typeface="Cambria Math" panose="02040503050406030204" pitchFamily="18" charset="0"/>
                      </a:rPr>
                      <m:t>=8</m:t>
                    </m:r>
                  </m:oMath>
                </a14:m>
                <a:r>
                  <a:rPr lang="en-US" dirty="0"/>
                  <a:t>   </a:t>
                </a:r>
                <a14:m>
                  <m:oMath xmlns:m="http://schemas.openxmlformats.org/officeDocument/2006/math">
                    <m:r>
                      <a:rPr lang="en-US" b="0" i="0" smtClean="0">
                        <a:latin typeface="Cambria Math" panose="02040503050406030204" pitchFamily="18" charset="0"/>
                      </a:rPr>
                      <m:t>  </m:t>
                    </m:r>
                    <m:rad>
                      <m:radPr>
                        <m:degHide m:val="on"/>
                        <m:ctrlPr>
                          <a:rPr lang="en-US" i="1" smtClean="0">
                            <a:latin typeface="Cambria Math" panose="02040503050406030204" pitchFamily="18" charset="0"/>
                          </a:rPr>
                        </m:ctrlPr>
                      </m:radPr>
                      <m:deg/>
                      <m:e>
                        <m:r>
                          <a:rPr lang="en-US" b="0" i="1" smtClean="0">
                            <a:latin typeface="Cambria Math" panose="02040503050406030204" pitchFamily="18" charset="0"/>
                          </a:rPr>
                          <m:t>1.44</m:t>
                        </m:r>
                      </m:e>
                    </m:rad>
                    <m:r>
                      <a:rPr lang="en-US" b="0" i="0" smtClean="0">
                        <a:latin typeface="Cambria Math" panose="02040503050406030204" pitchFamily="18" charset="0"/>
                      </a:rPr>
                      <m:t>=</m:t>
                    </m:r>
                    <m:rad>
                      <m:radPr>
                        <m:degHide m:val="on"/>
                        <m:ctrlPr>
                          <a:rPr lang="en-US" i="1" smtClean="0">
                            <a:latin typeface="Cambria Math" panose="02040503050406030204" pitchFamily="18" charset="0"/>
                          </a:rPr>
                        </m:ctrlPr>
                      </m:radPr>
                      <m:deg/>
                      <m:e>
                        <m:r>
                          <a:rPr lang="en-US" b="0" i="1" smtClean="0">
                            <a:latin typeface="Cambria Math" panose="02040503050406030204" pitchFamily="18" charset="0"/>
                          </a:rPr>
                          <m:t>1.2×1.2</m:t>
                        </m:r>
                      </m:e>
                    </m:rad>
                    <m:r>
                      <a:rPr lang="en-US" b="0" i="1" smtClean="0">
                        <a:latin typeface="Cambria Math" panose="02040503050406030204" pitchFamily="18" charset="0"/>
                      </a:rPr>
                      <m:t>=1.2</m:t>
                    </m:r>
                  </m:oMath>
                </a14:m>
                <a:r>
                  <a:rPr lang="en-US" dirty="0"/>
                  <a:t> </a:t>
                </a:r>
                <a14:m>
                  <m:oMath xmlns:m="http://schemas.openxmlformats.org/officeDocument/2006/math">
                    <m:r>
                      <a:rPr lang="en-US" b="0" i="0" smtClean="0">
                        <a:latin typeface="Cambria Math" panose="02040503050406030204" pitchFamily="18" charset="0"/>
                      </a:rPr>
                      <m:t>         </m:t>
                    </m:r>
                    <m:r>
                      <m:rPr>
                        <m:sty m:val="p"/>
                      </m:rPr>
                      <a:rPr lang="en-US" b="0" i="0" smtClean="0">
                        <a:latin typeface="Cambria Math" panose="02040503050406030204" pitchFamily="18" charset="0"/>
                      </a:rPr>
                      <m:t>Answer</m:t>
                    </m:r>
                    <m:r>
                      <a:rPr lang="en-US" b="0" i="0" smtClean="0">
                        <a:latin typeface="Cambria Math" panose="02040503050406030204" pitchFamily="18" charset="0"/>
                      </a:rPr>
                      <m:t>&lt;# </m:t>
                    </m:r>
                  </m:oMath>
                </a14:m>
                <a:endParaRPr lang="en-US" b="0" i="0" dirty="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r>
                        <a:rPr lang="en-US" b="0" i="0" smtClean="0">
                          <a:latin typeface="Cambria Math" panose="02040503050406030204" pitchFamily="18" charset="0"/>
                        </a:rPr>
                        <m:t>     </m:t>
                      </m:r>
                    </m:oMath>
                  </m:oMathPara>
                </a14:m>
                <a:endParaRPr lang="en-US" b="0" i="0" dirty="0">
                  <a:latin typeface="Cambria Math" panose="02040503050406030204" pitchFamily="18" charset="0"/>
                </a:endParaRPr>
              </a:p>
              <a:p>
                <a:pPr marL="457200" lvl="1" indent="0">
                  <a:buNone/>
                </a:pPr>
                <a:r>
                  <a:rPr lang="en-US" dirty="0"/>
                  <a:t>2. # under symbol is between 0 and 1:                </a:t>
                </a:r>
                <a14:m>
                  <m:oMath xmlns:m="http://schemas.openxmlformats.org/officeDocument/2006/math">
                    <m:rad>
                      <m:radPr>
                        <m:degHide m:val="on"/>
                        <m:ctrlPr>
                          <a:rPr lang="en-US" i="1">
                            <a:latin typeface="Cambria Math" panose="02040503050406030204" pitchFamily="18" charset="0"/>
                          </a:rPr>
                        </m:ctrlPr>
                      </m:radPr>
                      <m:deg/>
                      <m:e>
                        <m:r>
                          <a:rPr lang="en-US">
                            <a:latin typeface="Cambria Math" panose="02040503050406030204" pitchFamily="18" charset="0"/>
                          </a:rPr>
                          <m:t>0.81</m:t>
                        </m:r>
                      </m:e>
                    </m:rad>
                    <m:r>
                      <a:rPr lang="en-US">
                        <a:latin typeface="Cambria Math" panose="02040503050406030204" pitchFamily="18" charset="0"/>
                      </a:rPr>
                      <m:t>=</m:t>
                    </m:r>
                    <m:rad>
                      <m:radPr>
                        <m:degHide m:val="on"/>
                        <m:ctrlPr>
                          <a:rPr lang="en-US" i="1">
                            <a:latin typeface="Cambria Math" panose="02040503050406030204" pitchFamily="18" charset="0"/>
                          </a:rPr>
                        </m:ctrlPr>
                      </m:radPr>
                      <m:deg/>
                      <m:e>
                        <m:r>
                          <a:rPr lang="en-US">
                            <a:latin typeface="Cambria Math" panose="02040503050406030204" pitchFamily="18" charset="0"/>
                          </a:rPr>
                          <m:t>0.9×0.9</m:t>
                        </m:r>
                      </m:e>
                    </m:rad>
                    <m:r>
                      <a:rPr lang="en-US">
                        <a:latin typeface="Cambria Math" panose="02040503050406030204" pitchFamily="18" charset="0"/>
                      </a:rPr>
                      <m:t>=0.9.       </m:t>
                    </m:r>
                  </m:oMath>
                </a14:m>
                <a:r>
                  <a:rPr lang="en-US" dirty="0">
                    <a:latin typeface="Cambria Math" panose="02040503050406030204" pitchFamily="18" charset="0"/>
                  </a:rPr>
                  <a:t>   Answer &gt; # </a:t>
                </a:r>
              </a:p>
              <a:p>
                <a:pPr marL="457200" lvl="1" indent="0">
                  <a:buNone/>
                </a:pPr>
                <a:r>
                  <a:rPr lang="en-US" dirty="0">
                    <a:latin typeface="Cambria Math" panose="02040503050406030204" pitchFamily="18" charset="0"/>
                  </a:rPr>
                  <a:t> </a:t>
                </a:r>
              </a:p>
              <a:p>
                <a:pPr marL="457200" lvl="1" indent="0">
                  <a:buNone/>
                </a:pPr>
                <a:r>
                  <a:rPr lang="en-US" dirty="0">
                    <a:latin typeface="Cambria Math" panose="02040503050406030204" pitchFamily="18" charset="0"/>
                  </a:rPr>
                  <a:t>3. # under symbol is &lt; 0:      </a:t>
                </a:r>
                <a:r>
                  <a:rPr kumimoji="0" lang="en-US" sz="2000" b="0" u="none" strike="noStrike" kern="1200" cap="none" spc="0" normalizeH="0" baseline="0" noProof="0" dirty="0">
                    <a:ln>
                      <a:noFill/>
                    </a:ln>
                    <a:solidFill>
                      <a:srgbClr val="E7E6E6">
                        <a:lumMod val="25000"/>
                      </a:srgbClr>
                    </a:solidFill>
                    <a:effectLst/>
                    <a:uLnTx/>
                    <a:uFillTx/>
                  </a:rPr>
                  <a:t>  </a:t>
                </a:r>
                <a14:m>
                  <m:oMath xmlns:m="http://schemas.openxmlformats.org/officeDocument/2006/math">
                    <m:rad>
                      <m:radPr>
                        <m:degHide m:val="on"/>
                        <m:ctrlPr>
                          <a:rPr kumimoji="0" lang="en-US" sz="2000" i="1" u="none" strike="noStrike" kern="1200" cap="none" spc="0" normalizeH="0" baseline="0" noProof="0" smtClean="0">
                            <a:ln>
                              <a:noFill/>
                            </a:ln>
                            <a:solidFill>
                              <a:srgbClr val="E7E6E6">
                                <a:lumMod val="25000"/>
                              </a:srgbClr>
                            </a:solidFill>
                            <a:effectLst/>
                            <a:uLnTx/>
                            <a:uFillTx/>
                            <a:latin typeface="Cambria Math" panose="02040503050406030204" pitchFamily="18" charset="0"/>
                          </a:rPr>
                        </m:ctrlPr>
                      </m:radPr>
                      <m:deg/>
                      <m:e>
                        <m:r>
                          <a:rPr kumimoji="0" lang="en-US" sz="2000" b="0" i="1" u="none" strike="noStrike" kern="1200" cap="none" spc="0" normalizeH="0" baseline="0" noProof="0" smtClean="0">
                            <a:ln>
                              <a:noFill/>
                            </a:ln>
                            <a:solidFill>
                              <a:srgbClr val="E7E6E6">
                                <a:lumMod val="25000"/>
                              </a:srgbClr>
                            </a:solidFill>
                            <a:effectLst/>
                            <a:uLnTx/>
                            <a:uFillTx/>
                            <a:latin typeface="Cambria Math" panose="02040503050406030204" pitchFamily="18" charset="0"/>
                          </a:rPr>
                          <m:t>−1</m:t>
                        </m:r>
                      </m:e>
                    </m:rad>
                  </m:oMath>
                </a14:m>
                <a:r>
                  <a:rPr lang="en-US" sz="2000" dirty="0"/>
                  <a:t> = ?   Try this in excel.                                     No answer.</a:t>
                </a:r>
              </a:p>
              <a:p>
                <a:pPr marL="0" indent="0">
                  <a:buNone/>
                </a:pPr>
                <a:endParaRPr lang="en-US" sz="2000" dirty="0"/>
              </a:p>
              <a:p>
                <a:pPr marL="0" indent="0">
                  <a:buNone/>
                </a:pPr>
                <a:r>
                  <a:rPr lang="en-US" sz="2000" b="1" dirty="0"/>
                  <a:t>Exponents</a:t>
                </a:r>
                <a:r>
                  <a:rPr lang="en-US" sz="2000" dirty="0"/>
                  <a:t> – The count of how many times a number is multiplied by itself</a:t>
                </a:r>
              </a:p>
              <a:p>
                <a:pPr marL="0" indent="0">
                  <a:buNone/>
                </a:pPr>
                <a:endParaRPr lang="en-US" sz="2000" dirty="0"/>
              </a:p>
              <a:p>
                <a:pPr marL="0" indent="0">
                  <a:buNone/>
                </a:pPr>
                <a:r>
                  <a:rPr lang="en-US" sz="2000" b="0" dirty="0"/>
                  <a:t>                       </a:t>
                </a:r>
                <a14:m>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10</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=10×10=1</m:t>
                    </m:r>
                    <m:r>
                      <a:rPr lang="en-US" sz="2000" b="0" i="0" smtClean="0">
                        <a:latin typeface="Cambria Math" panose="02040503050406030204" pitchFamily="18" charset="0"/>
                      </a:rPr>
                      <m:t>00</m:t>
                    </m:r>
                  </m:oMath>
                </a14:m>
                <a:r>
                  <a:rPr lang="en-US" sz="2000" dirty="0"/>
                  <a:t>        </a:t>
                </a:r>
                <a14:m>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2</m:t>
                        </m:r>
                      </m:e>
                      <m:sup>
                        <m:r>
                          <a:rPr lang="en-US" sz="2000" b="0" i="1" smtClean="0">
                            <a:latin typeface="Cambria Math" panose="02040503050406030204" pitchFamily="18" charset="0"/>
                          </a:rPr>
                          <m:t>4</m:t>
                        </m:r>
                      </m:sup>
                    </m:sSup>
                    <m:r>
                      <a:rPr lang="en-US" sz="2000" b="0" i="1" smtClean="0">
                        <a:latin typeface="Cambria Math" panose="02040503050406030204" pitchFamily="18" charset="0"/>
                      </a:rPr>
                      <m:t>=2×2×2×2=16</m:t>
                    </m:r>
                  </m:oMath>
                </a14:m>
                <a:r>
                  <a:rPr lang="en-US" sz="2000" dirty="0"/>
                  <a:t> </a:t>
                </a:r>
              </a:p>
              <a:p>
                <a:endParaRPr lang="en-US" dirty="0"/>
              </a:p>
            </p:txBody>
          </p:sp>
        </mc:Choice>
        <mc:Fallback xmlns="">
          <p:sp>
            <p:nvSpPr>
              <p:cNvPr id="3" name="Content Placeholder 2">
                <a:extLst>
                  <a:ext uri="{FF2B5EF4-FFF2-40B4-BE49-F238E27FC236}">
                    <a16:creationId xmlns:a16="http://schemas.microsoft.com/office/drawing/2014/main" id="{B19B46ED-BBDE-4B87-9533-2E0AB63DFFA2}"/>
                  </a:ext>
                </a:extLst>
              </p:cNvPr>
              <p:cNvSpPr>
                <a:spLocks noGrp="1" noRot="1" noChangeAspect="1" noMove="1" noResize="1" noEditPoints="1" noAdjustHandles="1" noChangeArrowheads="1" noChangeShapeType="1" noTextEdit="1"/>
              </p:cNvSpPr>
              <p:nvPr>
                <p:ph idx="1"/>
              </p:nvPr>
            </p:nvSpPr>
            <p:spPr>
              <a:xfrm>
                <a:off x="102742" y="1328826"/>
                <a:ext cx="11986516" cy="3806248"/>
              </a:xfrm>
              <a:blipFill>
                <a:blip r:embed="rId3"/>
                <a:stretch>
                  <a:fillRect l="-560" t="-2404" b="-321"/>
                </a:stretch>
              </a:blipFill>
            </p:spPr>
            <p:txBody>
              <a:bodyPr/>
              <a:lstStyle/>
              <a:p>
                <a:r>
                  <a:rPr lang="en-US">
                    <a:noFill/>
                  </a:rPr>
                  <a:t> </a:t>
                </a:r>
              </a:p>
            </p:txBody>
          </p:sp>
        </mc:Fallback>
      </mc:AlternateContent>
    </p:spTree>
    <p:extLst>
      <p:ext uri="{BB962C8B-B14F-4D97-AF65-F5344CB8AC3E}">
        <p14:creationId xmlns:p14="http://schemas.microsoft.com/office/powerpoint/2010/main" val="1083842161"/>
      </p:ext>
    </p:extLst>
  </p:cSld>
  <p:clrMapOvr>
    <a:masterClrMapping/>
  </p:clrMapOvr>
</p:sld>
</file>

<file path=ppt/theme/theme1.xml><?xml version="1.0" encoding="utf-8"?>
<a:theme xmlns:a="http://schemas.openxmlformats.org/drawingml/2006/main" name="Boot Camp">
  <a:themeElements>
    <a:clrScheme name="BootCamp">
      <a:dk1>
        <a:srgbClr val="125679"/>
      </a:dk1>
      <a:lt1>
        <a:srgbClr val="FFFFFF"/>
      </a:lt1>
      <a:dk2>
        <a:srgbClr val="0D5879"/>
      </a:dk2>
      <a:lt2>
        <a:srgbClr val="E7E6E6"/>
      </a:lt2>
      <a:accent1>
        <a:srgbClr val="B9C152"/>
      </a:accent1>
      <a:accent2>
        <a:srgbClr val="ED7D31"/>
      </a:accent2>
      <a:accent3>
        <a:srgbClr val="155677"/>
      </a:accent3>
      <a:accent4>
        <a:srgbClr val="F6ED3D"/>
      </a:accent4>
      <a:accent5>
        <a:srgbClr val="8BD1D1"/>
      </a:accent5>
      <a:accent6>
        <a:srgbClr val="0EA3B3"/>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ot Camp" id="{4143AF38-6641-4BA7-81D3-C6C948063E97}" vid="{68586BAD-952C-475C-B885-1F4C256800D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90ECB5C89318549A9A17F6FB811982B" ma:contentTypeVersion="13" ma:contentTypeDescription="Create a new document." ma:contentTypeScope="" ma:versionID="c0c33aeed60924e1aca3002cdbbb59d2">
  <xsd:schema xmlns:xsd="http://www.w3.org/2001/XMLSchema" xmlns:xs="http://www.w3.org/2001/XMLSchema" xmlns:p="http://schemas.microsoft.com/office/2006/metadata/properties" xmlns:ns3="a59490fc-4ce5-4683-bd5e-055bd96fcd20" xmlns:ns4="712f9cd6-68dd-469c-8e40-dec1f8a01151" targetNamespace="http://schemas.microsoft.com/office/2006/metadata/properties" ma:root="true" ma:fieldsID="0a917dc960cb3e51b6f84f45f383303f" ns3:_="" ns4:_="">
    <xsd:import namespace="a59490fc-4ce5-4683-bd5e-055bd96fcd20"/>
    <xsd:import namespace="712f9cd6-68dd-469c-8e40-dec1f8a0115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GenerationTime" minOccurs="0"/>
                <xsd:element ref="ns4:MediaServiceEventHashCode" minOccurs="0"/>
                <xsd:element ref="ns4:MediaServiceAutoKeyPoints" minOccurs="0"/>
                <xsd:element ref="ns4:MediaServiceKeyPoints" minOccurs="0"/>
                <xsd:element ref="ns4:MediaServiceOCR" minOccurs="0"/>
                <xsd:element ref="ns4: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59490fc-4ce5-4683-bd5e-055bd96fcd20"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2f9cd6-68dd-469c-8e40-dec1f8a0115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C73F460-E57C-4891-B3C4-941F2D19B0F7}">
  <ds:schemaRef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712f9cd6-68dd-469c-8e40-dec1f8a01151"/>
    <ds:schemaRef ds:uri="a59490fc-4ce5-4683-bd5e-055bd96fcd20"/>
    <ds:schemaRef ds:uri="http://www.w3.org/XML/1998/namespace"/>
  </ds:schemaRefs>
</ds:datastoreItem>
</file>

<file path=customXml/itemProps2.xml><?xml version="1.0" encoding="utf-8"?>
<ds:datastoreItem xmlns:ds="http://schemas.openxmlformats.org/officeDocument/2006/customXml" ds:itemID="{5B85C009-C01C-48F7-B77D-CC42AA06602E}">
  <ds:schemaRefs>
    <ds:schemaRef ds:uri="http://schemas.microsoft.com/sharepoint/v3/contenttype/forms"/>
  </ds:schemaRefs>
</ds:datastoreItem>
</file>

<file path=customXml/itemProps3.xml><?xml version="1.0" encoding="utf-8"?>
<ds:datastoreItem xmlns:ds="http://schemas.openxmlformats.org/officeDocument/2006/customXml" ds:itemID="{607D9936-A362-4DE8-9A55-28CB486142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59490fc-4ce5-4683-bd5e-055bd96fcd20"/>
    <ds:schemaRef ds:uri="712f9cd6-68dd-469c-8e40-dec1f8a0115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23880</TotalTime>
  <Words>7220</Words>
  <Application>Microsoft Office PowerPoint</Application>
  <PresentationFormat>Widescreen</PresentationFormat>
  <Paragraphs>970</Paragraphs>
  <Slides>79</Slides>
  <Notes>79</Notes>
  <HiddenSlides>0</HiddenSlides>
  <MMClips>0</MMClips>
  <ScaleCrop>false</ScaleCrop>
  <HeadingPairs>
    <vt:vector size="4" baseType="variant">
      <vt:variant>
        <vt:lpstr>Theme</vt:lpstr>
      </vt:variant>
      <vt:variant>
        <vt:i4>1</vt:i4>
      </vt:variant>
      <vt:variant>
        <vt:lpstr>Slide Titles</vt:lpstr>
      </vt:variant>
      <vt:variant>
        <vt:i4>79</vt:i4>
      </vt:variant>
    </vt:vector>
  </HeadingPairs>
  <TitlesOfParts>
    <vt:vector size="80" baseType="lpstr">
      <vt:lpstr>Boot Camp</vt:lpstr>
      <vt:lpstr>ANALYST BOOT CAMP   ALGEBRA &amp; STATISTICS    MARCH 2025                                              MUIP00071                                                                                                                                                                                                        </vt:lpstr>
      <vt:lpstr>HOUSEKEEPING</vt:lpstr>
      <vt:lpstr>PRE-TEST</vt:lpstr>
      <vt:lpstr>COURSE GOALS</vt:lpstr>
      <vt:lpstr> QUANTITATIVE ANALYSIS BASICS</vt:lpstr>
      <vt:lpstr>SYMBOLS</vt:lpstr>
      <vt:lpstr>ORDER OF OPERATIONS (PEMDAS)</vt:lpstr>
      <vt:lpstr>THE ORDER OF OPERATIONS MATTERS </vt:lpstr>
      <vt:lpstr>SQUARE ROOTS &amp; EXPONENTS</vt:lpstr>
      <vt:lpstr>CALCULATION OF AVERAGES</vt:lpstr>
      <vt:lpstr>CALCULATION OF STANDARD DEVIATION (SD)</vt:lpstr>
      <vt:lpstr>EXCEL EXERCISES</vt:lpstr>
      <vt:lpstr>WEIGHTED AVERAGE – EASY Example</vt:lpstr>
      <vt:lpstr>WEIGHTED AVERAGE in GAINSHARE </vt:lpstr>
      <vt:lpstr>MOVING AVERAGE  MAn or TRn where n = # of data points</vt:lpstr>
      <vt:lpstr>GROWTH RATE</vt:lpstr>
      <vt:lpstr>GROWTH RATE</vt:lpstr>
      <vt:lpstr>INDEXING</vt:lpstr>
      <vt:lpstr>REBASING AND RELATIVITIES  </vt:lpstr>
      <vt:lpstr>EXCEL EXERCISES</vt:lpstr>
      <vt:lpstr> STATISTICS</vt:lpstr>
      <vt:lpstr>STATISTICS BASICS</vt:lpstr>
      <vt:lpstr>KEY CONCEPT: POPULATION VS.SAMPLE</vt:lpstr>
      <vt:lpstr>ARE THESE POPULATIONS OR SAMPLES?</vt:lpstr>
      <vt:lpstr>KEY CONCEPT: SAMPLE BIAS</vt:lpstr>
      <vt:lpstr>EXTREME BIAS – SURVIVORSHIP BIAS</vt:lpstr>
      <vt:lpstr>DESCRIPTIVE STATISTICS</vt:lpstr>
      <vt:lpstr>TYPES OF DATA  </vt:lpstr>
      <vt:lpstr>MEAN, MEDIAN, AND MODE IN DEPTH</vt:lpstr>
      <vt:lpstr>MEAN, MEDIAN, AND MODE IN DEPTH</vt:lpstr>
      <vt:lpstr>MEAN, MEDIAN, AND MODE IN DEPTH – KHAN</vt:lpstr>
      <vt:lpstr>STANDARD DEVIATION IN DEPTH</vt:lpstr>
      <vt:lpstr>STANDARD DEVIATION IN DEPTH – KHAN</vt:lpstr>
      <vt:lpstr>DISPLAYING DATA</vt:lpstr>
      <vt:lpstr>OUTLIERS</vt:lpstr>
      <vt:lpstr>OUTLIERS</vt:lpstr>
      <vt:lpstr>OUTLIERS– KHAN</vt:lpstr>
      <vt:lpstr>INFERENTIAL STATISTICS  </vt:lpstr>
      <vt:lpstr>CORRELATION </vt:lpstr>
      <vt:lpstr>CORRELATION SCENARIOS </vt:lpstr>
      <vt:lpstr>NONLINEAR CORRELATION SCENARIOS </vt:lpstr>
      <vt:lpstr>CORRELATION VS. CAUSATION</vt:lpstr>
      <vt:lpstr>CORRELATION VS. CAUSATION – KHAN</vt:lpstr>
      <vt:lpstr>EXCEL EXERCISES</vt:lpstr>
      <vt:lpstr>A LINEAR EQUATION IS A STRAIGHT LINE </vt:lpstr>
      <vt:lpstr> NONLINEAR EQUATIONS ARE NOT STRAIGHT LINES  </vt:lpstr>
      <vt:lpstr>LINEAR EQUATIONS (TRENDS) CALCULATIONS</vt:lpstr>
      <vt:lpstr>LINEAR EQUATIONS (TRENDS) CALCULATIONS</vt:lpstr>
      <vt:lpstr>LINEAR REGRESSION</vt:lpstr>
      <vt:lpstr>LINEAR REGRESSION </vt:lpstr>
      <vt:lpstr>LINEAR REGRESSION - OUTLIERS</vt:lpstr>
      <vt:lpstr>EXCEL EXERCISES</vt:lpstr>
      <vt:lpstr>STATISTICAL DISTRIBUTIONS OF DATA</vt:lpstr>
      <vt:lpstr>NORMAL DISTRIBUTION – A SPECIAL CASE</vt:lpstr>
      <vt:lpstr>STATISTICAL DISTRIBUTIONS OF DATA</vt:lpstr>
      <vt:lpstr>NORMAL DISTRIBUTIONS </vt:lpstr>
      <vt:lpstr>Z-SCORES CONVERT ANY NORMAL DISTRIBUTION TO A STANDARD NORMAL DISTRIBUTION (MEAN=0 SD=1) </vt:lpstr>
      <vt:lpstr> Z-SCORES FOR THE STANDARD NORMAL DISTRIBUTION  WHEN P = 0.05</vt:lpstr>
      <vt:lpstr>Z SCORES – KHAN</vt:lpstr>
      <vt:lpstr>THE CENTRAL LIMIT THEOREM </vt:lpstr>
      <vt:lpstr>CENTRAL LIMIT THEOREM </vt:lpstr>
      <vt:lpstr>A/B TESTING &amp; CENTRAL LIMIT THEOREM  </vt:lpstr>
      <vt:lpstr>EXCEL EXERCISES</vt:lpstr>
      <vt:lpstr> ADVANCED STATISTICS</vt:lpstr>
      <vt:lpstr>ADVANCED STATISTICS TOPICS</vt:lpstr>
      <vt:lpstr>HYPOTHESIS TESTING  </vt:lpstr>
      <vt:lpstr>ONE-TAIL HYPOTHESIS TEST FOR THE MEAN </vt:lpstr>
      <vt:lpstr>TWO-TAIL HYPOTHESIS TEST FOR THE MEAN </vt:lpstr>
      <vt:lpstr>HYPOTHESIS TESTING </vt:lpstr>
      <vt:lpstr>95% CONFIDENCE INTERVALS</vt:lpstr>
      <vt:lpstr>CONFIDENCE INTERVALS</vt:lpstr>
      <vt:lpstr>A/B TESTING RELATIONSHIP TO  CONFIDENCE INTERVALS  </vt:lpstr>
      <vt:lpstr>Hypothesis Test for Small Data: t-Test </vt:lpstr>
      <vt:lpstr>  </vt:lpstr>
      <vt:lpstr>EXCEL EXERCISES</vt:lpstr>
      <vt:lpstr>COURSE GOALS REVISITED</vt:lpstr>
      <vt:lpstr>POST-TEST</vt:lpstr>
      <vt:lpstr>ALGEBRA ON A PAGE</vt:lpstr>
      <vt:lpstr>STATISTICS ON A PAGE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Algebra &amp; Statistics</dc:title>
  <dc:creator>April C Smith</dc:creator>
  <cp:lastModifiedBy>Tim Cenna</cp:lastModifiedBy>
  <cp:revision>59</cp:revision>
  <dcterms:created xsi:type="dcterms:W3CDTF">2021-07-08T20:21:11Z</dcterms:created>
  <dcterms:modified xsi:type="dcterms:W3CDTF">2025-03-18T15:18:31Z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0x010100590ECB5C89318549A9A17F6FB811982B</vt:lpwstr>
  </property>
  <property fmtid="{D5CDD505-2E9C-101B-9397-08002B2CF9AE}" pid="3" name="_dlc_DocIdItemGuid">
    <vt:lpwstr>949f7d3d-2f1b-4107-9a98-ab15437c5c4f</vt:lpwstr>
  </property>
</Properties>
</file>