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305" r:id="rId3"/>
    <p:sldId id="306" r:id="rId4"/>
    <p:sldId id="308" r:id="rId5"/>
    <p:sldId id="30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447800" y="685800"/>
            <a:ext cx="7391400" cy="5181600"/>
          </a:xfr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tıklayın</a:t>
            </a:r>
            <a:endParaRPr kumimoji="0" lang="en-US" dirty="0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74B2689-BFB9-4288-BBB1-0692F86BA70A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B4F80-5D55-46BF-8184-A18F542F19AA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7" name="Dikdörtgen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D92E28BE-7A9B-4D85-9F85-3A8B0C2FAA7E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A334F-CA53-46C7-9E15-40AD15692E5C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</a:t>
            </a:r>
          </a:p>
        </p:txBody>
      </p:sp>
      <p:sp>
        <p:nvSpPr>
          <p:cNvPr id="7" name="Dikdörtgen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 dirty="0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7C51EA-D489-4334-BD86-FBBF02443676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9B1902-85F8-436E-B35C-63CC626F1A4E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C5274D7-7866-471F-A3DA-9226C83B5ABC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tr-TR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</a:t>
            </a:r>
          </a:p>
        </p:txBody>
      </p:sp>
      <p:sp>
        <p:nvSpPr>
          <p:cNvPr id="15" name="Metin Yer Tutucus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384C87-70BB-4F02-82F1-79BDC76A82C8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418BC1-2444-41D1-8223-F3153D2FAC4D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581F35-60AC-4792-896A-1261D91E486B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</a:t>
            </a:r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</a:t>
            </a:r>
          </a:p>
        </p:txBody>
      </p:sp>
      <p:sp>
        <p:nvSpPr>
          <p:cNvPr id="8" name="Dikdörtgen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1" name="Dikdörtgen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tr-TR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C0A04EA-8C62-4EF3-A5BC-35A6F02E1DD3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7" name="Dikdörtgen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A64F53-8103-44E0-9E47-592B3ABC0C0E}" type="slidenum">
              <a:rPr lang="en-US" altLang="tr-TR" smtClean="0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ASP.NET </a:t>
            </a:r>
            <a:r>
              <a:rPr lang="tr-TR" dirty="0" err="1"/>
              <a:t>Core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B2689-BFB9-4288-BBB1-0692F86BA70A}" type="slidenum">
              <a:rPr lang="en-US" altLang="tr-TR" smtClean="0"/>
              <a:pPr>
                <a:defRPr/>
              </a:pPr>
              <a:t>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8320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Questions</a:t>
            </a:r>
            <a:r>
              <a:rPr lang="tr-TR" dirty="0"/>
              <a:t> 1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EA334F-CA53-46C7-9E15-40AD15692E5C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>
          <a:xfrm>
            <a:off x="106018" y="1600199"/>
            <a:ext cx="9037982" cy="5029201"/>
          </a:xfrm>
        </p:spPr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an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Model </a:t>
            </a:r>
            <a:r>
              <a:rPr lang="tr-TR" dirty="0" err="1"/>
              <a:t>Entities</a:t>
            </a:r>
            <a:endParaRPr lang="tr-TR" dirty="0"/>
          </a:p>
          <a:p>
            <a:pPr lvl="1"/>
            <a:r>
              <a:rPr lang="tr-TR" sz="2400" dirty="0" err="1"/>
              <a:t>Students</a:t>
            </a:r>
            <a:r>
              <a:rPr lang="tr-TR" sz="2400" dirty="0"/>
              <a:t> {</a:t>
            </a:r>
            <a:r>
              <a:rPr lang="tr-TR" sz="2400" dirty="0" err="1"/>
              <a:t>StudentId</a:t>
            </a:r>
            <a:r>
              <a:rPr lang="tr-TR" sz="2400" dirty="0"/>
              <a:t>, </a:t>
            </a:r>
            <a:r>
              <a:rPr lang="tr-TR" sz="2400" dirty="0" err="1"/>
              <a:t>first_name</a:t>
            </a:r>
            <a:r>
              <a:rPr lang="tr-TR" sz="2400" dirty="0"/>
              <a:t>, </a:t>
            </a:r>
            <a:r>
              <a:rPr lang="tr-TR" sz="2400" dirty="0" err="1"/>
              <a:t>last_name</a:t>
            </a:r>
            <a:r>
              <a:rPr lang="tr-TR" sz="2400" dirty="0"/>
              <a:t>}</a:t>
            </a:r>
          </a:p>
          <a:p>
            <a:pPr lvl="1"/>
            <a:r>
              <a:rPr lang="tr-TR" sz="2400" dirty="0" err="1"/>
              <a:t>StudentCourses</a:t>
            </a:r>
            <a:r>
              <a:rPr lang="tr-TR" sz="2400" dirty="0"/>
              <a:t> {</a:t>
            </a:r>
            <a:r>
              <a:rPr lang="tr-TR" sz="2400" dirty="0" err="1"/>
              <a:t>StudentCourseId</a:t>
            </a:r>
            <a:r>
              <a:rPr lang="tr-TR" sz="2400" dirty="0"/>
              <a:t>, </a:t>
            </a:r>
            <a:r>
              <a:rPr lang="tr-TR" sz="2400" dirty="0" err="1"/>
              <a:t>StudentId,Course_name</a:t>
            </a:r>
            <a:r>
              <a:rPr lang="tr-TR" sz="2400" dirty="0"/>
              <a:t>}</a:t>
            </a:r>
          </a:p>
          <a:p>
            <a:pPr lvl="1"/>
            <a:r>
              <a:rPr lang="tr-TR" sz="2400" dirty="0" err="1"/>
              <a:t>CourseNotes</a:t>
            </a:r>
            <a:r>
              <a:rPr lang="tr-TR" sz="2400" dirty="0"/>
              <a:t> {</a:t>
            </a:r>
            <a:r>
              <a:rPr lang="tr-TR" sz="2400" dirty="0" err="1"/>
              <a:t>CourseNoteId,grade</a:t>
            </a:r>
            <a:r>
              <a:rPr lang="tr-TR" sz="2400" dirty="0"/>
              <a:t>, </a:t>
            </a:r>
            <a:r>
              <a:rPr lang="tr-TR" sz="2400" dirty="0" err="1"/>
              <a:t>examName</a:t>
            </a:r>
            <a:r>
              <a:rPr lang="tr-TR" sz="2400" dirty="0"/>
              <a:t>, </a:t>
            </a:r>
            <a:r>
              <a:rPr lang="tr-TR" sz="2400" dirty="0" err="1"/>
              <a:t>StudentCourseId</a:t>
            </a:r>
            <a:r>
              <a:rPr lang="tr-TR" sz="2400" dirty="0"/>
              <a:t>}</a:t>
            </a:r>
          </a:p>
          <a:p>
            <a:endParaRPr lang="tr-TR" dirty="0"/>
          </a:p>
          <a:p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model </a:t>
            </a:r>
            <a:r>
              <a:rPr lang="tr-TR" dirty="0" err="1"/>
              <a:t>classes</a:t>
            </a:r>
            <a:endParaRPr lang="tr-TR" dirty="0"/>
          </a:p>
          <a:p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Model </a:t>
            </a:r>
            <a:r>
              <a:rPr lang="tr-TR" dirty="0" err="1"/>
              <a:t>Classs</a:t>
            </a:r>
            <a:endParaRPr lang="tr-TR" dirty="0"/>
          </a:p>
          <a:p>
            <a:r>
              <a:rPr lang="tr-TR" dirty="0" err="1"/>
              <a:t>Create</a:t>
            </a:r>
            <a:r>
              <a:rPr lang="tr-TR" dirty="0"/>
              <a:t> Controller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Class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519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FF3265-9E3F-4922-99EA-4E671452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Folowing</a:t>
            </a:r>
            <a:r>
              <a:rPr lang="tr-TR" dirty="0"/>
              <a:t> User </a:t>
            </a:r>
            <a:r>
              <a:rPr lang="tr-TR" dirty="0" err="1"/>
              <a:t>Interface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66CC102-6B7E-41D1-A43D-56159000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EA334F-CA53-46C7-9E15-40AD15692E5C}" type="slidenum">
              <a:rPr lang="en-US" altLang="tr-TR" smtClean="0"/>
              <a:pPr>
                <a:defRPr/>
              </a:pPr>
              <a:t>3</a:t>
            </a:fld>
            <a:endParaRPr lang="en-US" altLang="tr-TR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CCC417D6-C1A1-46B9-BF18-C86EDCA548B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37327070"/>
              </p:ext>
            </p:extLst>
          </p:nvPr>
        </p:nvGraphicFramePr>
        <p:xfrm>
          <a:off x="1116358" y="1679713"/>
          <a:ext cx="652272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547433015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36879455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4210304608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7211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Student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Fisrt</a:t>
                      </a:r>
                      <a:r>
                        <a:rPr lang="tr-TR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Last</a:t>
                      </a:r>
                      <a:r>
                        <a:rPr lang="tr-TR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Courses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Ahmet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u="sng" dirty="0">
                          <a:solidFill>
                            <a:srgbClr val="00B0F0"/>
                          </a:solidFill>
                        </a:rPr>
                        <a:t>Math</a:t>
                      </a:r>
                    </a:p>
                    <a:p>
                      <a:r>
                        <a:rPr lang="tr-TR" u="sng" dirty="0">
                          <a:solidFill>
                            <a:srgbClr val="00B0F0"/>
                          </a:solidFill>
                        </a:rPr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Sarı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u="sng" dirty="0" err="1">
                          <a:solidFill>
                            <a:srgbClr val="00B0F0"/>
                          </a:solidFill>
                        </a:rPr>
                        <a:t>Comp</a:t>
                      </a:r>
                      <a:r>
                        <a:rPr lang="tr-TR" u="sng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tr-TR" u="sng" dirty="0" err="1">
                          <a:solidFill>
                            <a:srgbClr val="00B0F0"/>
                          </a:solidFill>
                        </a:rPr>
                        <a:t>Eng</a:t>
                      </a:r>
                      <a:endParaRPr lang="tr-TR" u="sng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tr-TR" u="sng" dirty="0">
                          <a:solidFill>
                            <a:srgbClr val="00B0F0"/>
                          </a:solidFill>
                        </a:rPr>
                        <a:t>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51689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DCEF3460-D030-4213-A9AD-0A869F8138DC}"/>
              </a:ext>
            </a:extLst>
          </p:cNvPr>
          <p:cNvSpPr txBox="1"/>
          <p:nvPr/>
        </p:nvSpPr>
        <p:spPr>
          <a:xfrm>
            <a:off x="6906474" y="3526182"/>
            <a:ext cx="1836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Link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Related</a:t>
            </a:r>
            <a:r>
              <a:rPr lang="tr-TR" sz="1200" dirty="0"/>
              <a:t> </a:t>
            </a:r>
            <a:r>
              <a:rPr lang="tr-TR" sz="1200" dirty="0" err="1"/>
              <a:t>Notes</a:t>
            </a:r>
            <a:endParaRPr lang="tr-TR" sz="1200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5143ADF8-A19E-4300-BDA6-194ADF0B783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374296" y="3220278"/>
            <a:ext cx="532178" cy="44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İçerik Yer Tutucusu 4">
            <a:extLst>
              <a:ext uri="{FF2B5EF4-FFF2-40B4-BE49-F238E27FC236}">
                <a16:creationId xmlns:a16="http://schemas.microsoft.com/office/drawing/2014/main" id="{8C7D0A64-F039-4B45-AD20-691101508C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110416"/>
              </p:ext>
            </p:extLst>
          </p:nvPr>
        </p:nvGraphicFramePr>
        <p:xfrm>
          <a:off x="2799384" y="4981713"/>
          <a:ext cx="3261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6879455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421030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Exam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Exam1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Exam2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51689"/>
                  </a:ext>
                </a:extLst>
              </a:tr>
            </a:tbl>
          </a:graphicData>
        </a:graphic>
      </p:graphicFrame>
      <p:sp>
        <p:nvSpPr>
          <p:cNvPr id="12" name="Metin kutusu 11">
            <a:extLst>
              <a:ext uri="{FF2B5EF4-FFF2-40B4-BE49-F238E27FC236}">
                <a16:creationId xmlns:a16="http://schemas.microsoft.com/office/drawing/2014/main" id="{9AD1766C-F5F9-42B8-8D0E-850A7811D4BF}"/>
              </a:ext>
            </a:extLst>
          </p:cNvPr>
          <p:cNvSpPr txBox="1"/>
          <p:nvPr/>
        </p:nvSpPr>
        <p:spPr>
          <a:xfrm>
            <a:off x="2799384" y="47047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Course </a:t>
            </a:r>
            <a:r>
              <a:rPr lang="tr-TR" sz="1200" dirty="0" err="1"/>
              <a:t>Notes</a:t>
            </a:r>
            <a:endParaRPr lang="tr-TR" sz="1200" dirty="0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7324667-80D6-47C5-843F-C083B401908F}"/>
              </a:ext>
            </a:extLst>
          </p:cNvPr>
          <p:cNvCxnSpPr>
            <a:cxnSpLocks/>
          </p:cNvCxnSpPr>
          <p:nvPr/>
        </p:nvCxnSpPr>
        <p:spPr>
          <a:xfrm flipH="1">
            <a:off x="4187687" y="3330713"/>
            <a:ext cx="2001079" cy="1374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B183784-DAFA-44F5-BE7A-967B4F84B952}"/>
              </a:ext>
            </a:extLst>
          </p:cNvPr>
          <p:cNvSpPr txBox="1"/>
          <p:nvPr/>
        </p:nvSpPr>
        <p:spPr>
          <a:xfrm rot="19347349">
            <a:off x="4090546" y="3851663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When</a:t>
            </a:r>
            <a:r>
              <a:rPr lang="tr-TR" sz="1200" dirty="0"/>
              <a:t> Link </a:t>
            </a:r>
            <a:r>
              <a:rPr lang="tr-TR" sz="1200" dirty="0" err="1"/>
              <a:t>Presses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61598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FF3265-9E3F-4922-99EA-4E671452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Folowing</a:t>
            </a:r>
            <a:r>
              <a:rPr lang="tr-TR" dirty="0"/>
              <a:t> User </a:t>
            </a:r>
            <a:r>
              <a:rPr lang="tr-TR" dirty="0" err="1"/>
              <a:t>Interface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66CC102-6B7E-41D1-A43D-56159000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EA334F-CA53-46C7-9E15-40AD15692E5C}" type="slidenum">
              <a:rPr lang="en-US" altLang="tr-TR" smtClean="0"/>
              <a:pPr>
                <a:defRPr/>
              </a:pPr>
              <a:t>4</a:t>
            </a:fld>
            <a:endParaRPr lang="en-US" altLang="tr-TR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CCC417D6-C1A1-46B9-BF18-C86EDCA548B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98919385"/>
              </p:ext>
            </p:extLst>
          </p:nvPr>
        </p:nvGraphicFramePr>
        <p:xfrm>
          <a:off x="1679066" y="3429000"/>
          <a:ext cx="48920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547433015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36879455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421030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Student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Last</a:t>
                      </a:r>
                      <a:r>
                        <a:rPr lang="tr-TR" dirty="0"/>
                        <a:t>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Ahmet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Sarı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51689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32C24756-B6D3-40E1-876F-80BD4862BC90}"/>
              </a:ext>
            </a:extLst>
          </p:cNvPr>
          <p:cNvSpPr txBox="1"/>
          <p:nvPr/>
        </p:nvSpPr>
        <p:spPr>
          <a:xfrm>
            <a:off x="1679066" y="1743751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Personel </a:t>
            </a:r>
            <a:r>
              <a:rPr lang="tr-TR" dirty="0" err="1"/>
              <a:t>Id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FBC848E-2292-4C74-896E-2265768D8F88}"/>
              </a:ext>
            </a:extLst>
          </p:cNvPr>
          <p:cNvSpPr/>
          <p:nvPr/>
        </p:nvSpPr>
        <p:spPr>
          <a:xfrm>
            <a:off x="3164537" y="1743751"/>
            <a:ext cx="1632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995792E-88EC-410C-90AB-7AFB2B47F9A9}"/>
              </a:ext>
            </a:extLst>
          </p:cNvPr>
          <p:cNvSpPr txBox="1"/>
          <p:nvPr/>
        </p:nvSpPr>
        <p:spPr>
          <a:xfrm>
            <a:off x="1679066" y="225376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First name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97DA686-7E5C-404A-AB2F-D38868191EA6}"/>
              </a:ext>
            </a:extLst>
          </p:cNvPr>
          <p:cNvSpPr/>
          <p:nvPr/>
        </p:nvSpPr>
        <p:spPr>
          <a:xfrm>
            <a:off x="3164537" y="2253761"/>
            <a:ext cx="1632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49AD5892-264C-440B-AE8B-297E517FFE80}"/>
              </a:ext>
            </a:extLst>
          </p:cNvPr>
          <p:cNvSpPr txBox="1"/>
          <p:nvPr/>
        </p:nvSpPr>
        <p:spPr>
          <a:xfrm>
            <a:off x="1679066" y="276377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Last</a:t>
            </a:r>
            <a:r>
              <a:rPr lang="tr-TR" dirty="0"/>
              <a:t> name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900B0C2-58BD-4F18-B646-ED2B91FE4494}"/>
              </a:ext>
            </a:extLst>
          </p:cNvPr>
          <p:cNvSpPr/>
          <p:nvPr/>
        </p:nvSpPr>
        <p:spPr>
          <a:xfrm>
            <a:off x="3164537" y="2763770"/>
            <a:ext cx="1632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F8D505C2-E3DD-482A-8BC1-51D96DC89C16}"/>
              </a:ext>
            </a:extLst>
          </p:cNvPr>
          <p:cNvSpPr/>
          <p:nvPr/>
        </p:nvSpPr>
        <p:spPr>
          <a:xfrm>
            <a:off x="5275385" y="1983545"/>
            <a:ext cx="1007169" cy="63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Add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102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FF3265-9E3F-4922-99EA-4E671452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Folowing</a:t>
            </a:r>
            <a:r>
              <a:rPr lang="tr-TR" dirty="0"/>
              <a:t> User </a:t>
            </a:r>
            <a:r>
              <a:rPr lang="tr-TR" dirty="0" err="1"/>
              <a:t>Interface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66CC102-6B7E-41D1-A43D-56159000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EA334F-CA53-46C7-9E15-40AD15692E5C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CCC417D6-C1A1-46B9-BF18-C86EDCA548B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52875695"/>
              </p:ext>
            </p:extLst>
          </p:nvPr>
        </p:nvGraphicFramePr>
        <p:xfrm>
          <a:off x="533398" y="1679713"/>
          <a:ext cx="51077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320">
                  <a:extLst>
                    <a:ext uri="{9D8B030D-6E8A-4147-A177-3AD203B41FA5}">
                      <a16:colId xmlns:a16="http://schemas.microsoft.com/office/drawing/2014/main" val="3547433015"/>
                    </a:ext>
                  </a:extLst>
                </a:gridCol>
                <a:gridCol w="1317947">
                  <a:extLst>
                    <a:ext uri="{9D8B030D-6E8A-4147-A177-3AD203B41FA5}">
                      <a16:colId xmlns:a16="http://schemas.microsoft.com/office/drawing/2014/main" val="3687945500"/>
                    </a:ext>
                  </a:extLst>
                </a:gridCol>
                <a:gridCol w="1946480">
                  <a:extLst>
                    <a:ext uri="{9D8B030D-6E8A-4147-A177-3AD203B41FA5}">
                      <a16:colId xmlns:a16="http://schemas.microsoft.com/office/drawing/2014/main" val="17211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Department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Dept</a:t>
                      </a:r>
                      <a:r>
                        <a:rPr lang="tr-TR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Employees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u="sng" dirty="0">
                          <a:solidFill>
                            <a:srgbClr val="00B0F0"/>
                          </a:solidFill>
                        </a:rPr>
                        <a:t>Show </a:t>
                      </a:r>
                      <a:r>
                        <a:rPr lang="tr-TR" u="sng" dirty="0" err="1">
                          <a:solidFill>
                            <a:srgbClr val="00B0F0"/>
                          </a:solidFill>
                        </a:rPr>
                        <a:t>Employee</a:t>
                      </a:r>
                      <a:endParaRPr lang="tr-TR" u="sng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u="sng" dirty="0">
                          <a:solidFill>
                            <a:srgbClr val="00B0F0"/>
                          </a:solidFill>
                        </a:rPr>
                        <a:t>Show </a:t>
                      </a:r>
                      <a:r>
                        <a:rPr lang="tr-TR" u="sng" dirty="0" err="1">
                          <a:solidFill>
                            <a:srgbClr val="00B0F0"/>
                          </a:solidFill>
                        </a:rPr>
                        <a:t>Employee</a:t>
                      </a:r>
                      <a:endParaRPr lang="tr-TR" u="sng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5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u="sng" dirty="0">
                          <a:solidFill>
                            <a:srgbClr val="00B0F0"/>
                          </a:solidFill>
                        </a:rPr>
                        <a:t>Show </a:t>
                      </a:r>
                      <a:r>
                        <a:rPr lang="tr-TR" u="sng" dirty="0" err="1">
                          <a:solidFill>
                            <a:srgbClr val="00B0F0"/>
                          </a:solidFill>
                        </a:rPr>
                        <a:t>Employee</a:t>
                      </a:r>
                      <a:endParaRPr lang="tr-TR" u="sng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674"/>
                  </a:ext>
                </a:extLst>
              </a:tr>
            </a:tbl>
          </a:graphicData>
        </a:graphic>
      </p:graphicFrame>
      <p:graphicFrame>
        <p:nvGraphicFramePr>
          <p:cNvPr id="9" name="İçerik Yer Tutucusu 4">
            <a:extLst>
              <a:ext uri="{FF2B5EF4-FFF2-40B4-BE49-F238E27FC236}">
                <a16:creationId xmlns:a16="http://schemas.microsoft.com/office/drawing/2014/main" id="{8C7D0A64-F039-4B45-AD20-691101508C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912872"/>
              </p:ext>
            </p:extLst>
          </p:nvPr>
        </p:nvGraphicFramePr>
        <p:xfrm>
          <a:off x="3236657" y="5228992"/>
          <a:ext cx="3261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6879455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421030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EmployeeId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FirstName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51689"/>
                  </a:ext>
                </a:extLst>
              </a:tr>
            </a:tbl>
          </a:graphicData>
        </a:graphic>
      </p:graphicFrame>
      <p:sp>
        <p:nvSpPr>
          <p:cNvPr id="12" name="Metin kutusu 11">
            <a:extLst>
              <a:ext uri="{FF2B5EF4-FFF2-40B4-BE49-F238E27FC236}">
                <a16:creationId xmlns:a16="http://schemas.microsoft.com/office/drawing/2014/main" id="{9AD1766C-F5F9-42B8-8D0E-850A7811D4BF}"/>
              </a:ext>
            </a:extLst>
          </p:cNvPr>
          <p:cNvSpPr txBox="1"/>
          <p:nvPr/>
        </p:nvSpPr>
        <p:spPr>
          <a:xfrm>
            <a:off x="3236657" y="4951993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Employees</a:t>
            </a:r>
            <a:endParaRPr lang="tr-TR" dirty="0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7324667-80D6-47C5-843F-C083B401908F}"/>
              </a:ext>
            </a:extLst>
          </p:cNvPr>
          <p:cNvCxnSpPr>
            <a:cxnSpLocks/>
          </p:cNvCxnSpPr>
          <p:nvPr/>
        </p:nvCxnSpPr>
        <p:spPr>
          <a:xfrm>
            <a:off x="5044333" y="3252746"/>
            <a:ext cx="0" cy="1483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B183784-DAFA-44F5-BE7A-967B4F84B952}"/>
              </a:ext>
            </a:extLst>
          </p:cNvPr>
          <p:cNvSpPr txBox="1"/>
          <p:nvPr/>
        </p:nvSpPr>
        <p:spPr>
          <a:xfrm rot="16200000">
            <a:off x="4090546" y="3851663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When</a:t>
            </a:r>
            <a:r>
              <a:rPr lang="tr-TR" sz="1200" dirty="0"/>
              <a:t> Link </a:t>
            </a:r>
            <a:r>
              <a:rPr lang="tr-TR" sz="1200" dirty="0" err="1"/>
              <a:t>Presses</a:t>
            </a:r>
            <a:endParaRPr lang="tr-TR" sz="1200" dirty="0"/>
          </a:p>
        </p:txBody>
      </p:sp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0940C320-302C-48E3-81BB-A1C2F34CD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35699"/>
              </p:ext>
            </p:extLst>
          </p:nvPr>
        </p:nvGraphicFramePr>
        <p:xfrm>
          <a:off x="5641145" y="1684715"/>
          <a:ext cx="10128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73">
                  <a:extLst>
                    <a:ext uri="{9D8B030D-6E8A-4147-A177-3AD203B41FA5}">
                      <a16:colId xmlns:a16="http://schemas.microsoft.com/office/drawing/2014/main" val="133878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u="sng" dirty="0" err="1">
                          <a:solidFill>
                            <a:srgbClr val="00B0F0"/>
                          </a:solidFill>
                        </a:rPr>
                        <a:t>Delete</a:t>
                      </a:r>
                      <a:endParaRPr lang="tr-TR" u="sng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1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u="sng" dirty="0" err="1">
                          <a:solidFill>
                            <a:srgbClr val="00B0F0"/>
                          </a:solidFill>
                        </a:rPr>
                        <a:t>Delete</a:t>
                      </a:r>
                      <a:endParaRPr lang="tr-TR" u="sng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1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u="sng" dirty="0" err="1">
                          <a:solidFill>
                            <a:srgbClr val="00B0F0"/>
                          </a:solidFill>
                        </a:rPr>
                        <a:t>Delete</a:t>
                      </a:r>
                      <a:endParaRPr lang="tr-TR" u="sng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0194"/>
                  </a:ext>
                </a:extLst>
              </a:tr>
            </a:tbl>
          </a:graphicData>
        </a:graphic>
      </p:graphicFrame>
      <p:graphicFrame>
        <p:nvGraphicFramePr>
          <p:cNvPr id="15" name="Tablo 14">
            <a:extLst>
              <a:ext uri="{FF2B5EF4-FFF2-40B4-BE49-F238E27FC236}">
                <a16:creationId xmlns:a16="http://schemas.microsoft.com/office/drawing/2014/main" id="{E0359CDF-EC31-4833-A7F5-E7E834FC2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46293"/>
              </p:ext>
            </p:extLst>
          </p:nvPr>
        </p:nvGraphicFramePr>
        <p:xfrm>
          <a:off x="6498017" y="5242440"/>
          <a:ext cx="123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14">
                  <a:extLst>
                    <a:ext uri="{9D8B030D-6E8A-4147-A177-3AD203B41FA5}">
                      <a16:colId xmlns:a16="http://schemas.microsoft.com/office/drawing/2014/main" val="1013124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LastName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6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Sarı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4754"/>
                  </a:ext>
                </a:extLst>
              </a:tr>
            </a:tbl>
          </a:graphicData>
        </a:graphic>
      </p:graphicFrame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C8EF84-EC8B-4157-A4B0-EC663DD0C81E}"/>
              </a:ext>
            </a:extLst>
          </p:cNvPr>
          <p:cNvSpPr txBox="1"/>
          <p:nvPr/>
        </p:nvSpPr>
        <p:spPr>
          <a:xfrm>
            <a:off x="267286" y="3381581"/>
            <a:ext cx="4433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Scaffold-DbContext</a:t>
            </a:r>
            <a:r>
              <a:rPr lang="tr-TR" sz="1600" dirty="0"/>
              <a:t> "Server=(</a:t>
            </a:r>
            <a:r>
              <a:rPr lang="tr-TR" sz="1600" dirty="0" err="1"/>
              <a:t>localdb</a:t>
            </a:r>
            <a:r>
              <a:rPr lang="tr-TR" sz="1600" dirty="0"/>
              <a:t>)\</a:t>
            </a:r>
            <a:r>
              <a:rPr lang="tr-TR" sz="1600" dirty="0" err="1"/>
              <a:t>mssqllocaldb;Database</a:t>
            </a:r>
            <a:r>
              <a:rPr lang="tr-TR" sz="1600" dirty="0"/>
              <a:t>=</a:t>
            </a:r>
            <a:r>
              <a:rPr lang="tr-TR" sz="1600" dirty="0" err="1"/>
              <a:t>Blogging;Trusted_Connection</a:t>
            </a:r>
            <a:r>
              <a:rPr lang="tr-TR" sz="1600" dirty="0"/>
              <a:t>=True;" </a:t>
            </a:r>
            <a:r>
              <a:rPr lang="tr-TR" sz="1600" dirty="0" err="1"/>
              <a:t>Microsoft.EntityFrameworkCore.SqlServer</a:t>
            </a:r>
            <a:r>
              <a:rPr lang="tr-TR" sz="1600" dirty="0"/>
              <a:t> -</a:t>
            </a:r>
            <a:r>
              <a:rPr lang="tr-TR" sz="1600" dirty="0" err="1"/>
              <a:t>OutputDir</a:t>
            </a:r>
            <a:r>
              <a:rPr lang="tr-TR" sz="1600" dirty="0"/>
              <a:t> </a:t>
            </a:r>
            <a:r>
              <a:rPr lang="tr-TR" sz="1600" dirty="0" err="1"/>
              <a:t>Models</a:t>
            </a:r>
            <a:r>
              <a:rPr lang="tr-TR" sz="1600" dirty="0"/>
              <a:t> –</a:t>
            </a:r>
          </a:p>
          <a:p>
            <a:endParaRPr lang="tr-TR" sz="16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3E01ABB-BCE8-40D4-8EB1-E226278E333C}"/>
              </a:ext>
            </a:extLst>
          </p:cNvPr>
          <p:cNvSpPr txBox="1"/>
          <p:nvPr/>
        </p:nvSpPr>
        <p:spPr>
          <a:xfrm>
            <a:off x="98474" y="5187979"/>
            <a:ext cx="303783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dirty="0" err="1"/>
              <a:t>Add</a:t>
            </a:r>
            <a:r>
              <a:rPr lang="tr-TR" sz="1700" dirty="0"/>
              <a:t> </a:t>
            </a:r>
            <a:r>
              <a:rPr lang="tr-TR" sz="1700" dirty="0" err="1"/>
              <a:t>DeptHistory</a:t>
            </a:r>
            <a:r>
              <a:rPr lang="tr-TR" sz="1700" dirty="0"/>
              <a:t> </a:t>
            </a:r>
            <a:r>
              <a:rPr lang="tr-TR" sz="1700" dirty="0" err="1"/>
              <a:t>table</a:t>
            </a:r>
            <a:endParaRPr lang="tr-TR" sz="1700" dirty="0"/>
          </a:p>
          <a:p>
            <a:r>
              <a:rPr lang="tr-TR" sz="1700" dirty="0" err="1"/>
              <a:t>When</a:t>
            </a:r>
            <a:r>
              <a:rPr lang="tr-TR" sz="1700" dirty="0"/>
              <a:t> </a:t>
            </a:r>
            <a:r>
              <a:rPr lang="tr-TR" sz="1700" dirty="0" err="1"/>
              <a:t>employee’s</a:t>
            </a:r>
            <a:r>
              <a:rPr lang="tr-TR" sz="1700" dirty="0"/>
              <a:t> </a:t>
            </a:r>
            <a:r>
              <a:rPr lang="tr-TR" sz="1700" dirty="0" err="1"/>
              <a:t>dept</a:t>
            </a:r>
            <a:r>
              <a:rPr lang="tr-TR" sz="1700" dirty="0"/>
              <a:t> </a:t>
            </a:r>
            <a:r>
              <a:rPr lang="tr-TR" sz="1700" dirty="0" err="1"/>
              <a:t>change</a:t>
            </a:r>
            <a:r>
              <a:rPr lang="tr-TR" sz="1700" dirty="0"/>
              <a:t> </a:t>
            </a:r>
          </a:p>
          <a:p>
            <a:r>
              <a:rPr lang="tr-TR" sz="1700" dirty="0"/>
              <a:t>insert a </a:t>
            </a:r>
            <a:r>
              <a:rPr lang="tr-TR" sz="1700" dirty="0" err="1"/>
              <a:t>new</a:t>
            </a:r>
            <a:r>
              <a:rPr lang="tr-TR" sz="1700" dirty="0"/>
              <a:t> </a:t>
            </a:r>
            <a:r>
              <a:rPr lang="tr-TR" sz="1700" dirty="0" err="1"/>
              <a:t>record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</a:p>
          <a:p>
            <a:r>
              <a:rPr lang="tr-TR" sz="1700" dirty="0" err="1"/>
              <a:t>dept</a:t>
            </a:r>
            <a:r>
              <a:rPr lang="tr-TR" sz="1700" dirty="0"/>
              <a:t> </a:t>
            </a:r>
            <a:r>
              <a:rPr lang="tr-TR" sz="1700" dirty="0" err="1"/>
              <a:t>history</a:t>
            </a:r>
            <a:r>
              <a:rPr lang="tr-TR" sz="1700" dirty="0"/>
              <a:t> </a:t>
            </a:r>
            <a:r>
              <a:rPr lang="tr-TR" sz="1700" dirty="0" err="1"/>
              <a:t>table</a:t>
            </a:r>
            <a:endParaRPr lang="tr-TR" sz="1700" dirty="0"/>
          </a:p>
        </p:txBody>
      </p:sp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76D55A55-5BFA-46F4-97D0-0DEBD4C4F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44227"/>
              </p:ext>
            </p:extLst>
          </p:nvPr>
        </p:nvGraphicFramePr>
        <p:xfrm>
          <a:off x="7737231" y="5228992"/>
          <a:ext cx="9168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28">
                  <a:extLst>
                    <a:ext uri="{9D8B030D-6E8A-4147-A177-3AD203B41FA5}">
                      <a16:colId xmlns:a16="http://schemas.microsoft.com/office/drawing/2014/main" val="1013124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6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Edit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Edit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86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">
  <a:themeElements>
    <a:clrScheme name="Medy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Özel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Medy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</Template>
  <TotalTime>14472</TotalTime>
  <Words>207</Words>
  <Application>Microsoft Office PowerPoint</Application>
  <PresentationFormat>Ekran Gösterisi (4:3)</PresentationFormat>
  <Paragraphs>88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Times New Roman</vt:lpstr>
      <vt:lpstr>Verdana</vt:lpstr>
      <vt:lpstr>Wingdings</vt:lpstr>
      <vt:lpstr>Wingdings 2</vt:lpstr>
      <vt:lpstr>Tema</vt:lpstr>
      <vt:lpstr>ASP.NET Core</vt:lpstr>
      <vt:lpstr>Questions 1</vt:lpstr>
      <vt:lpstr>Create Folowing User Interface</vt:lpstr>
      <vt:lpstr>Create Folowing User Interface</vt:lpstr>
      <vt:lpstr>Create Folowing 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 Nizam</dc:creator>
  <cp:lastModifiedBy>Ali Nizam</cp:lastModifiedBy>
  <cp:revision>114</cp:revision>
  <dcterms:created xsi:type="dcterms:W3CDTF">2019-01-02T07:56:31Z</dcterms:created>
  <dcterms:modified xsi:type="dcterms:W3CDTF">2019-11-01T07:34:34Z</dcterms:modified>
</cp:coreProperties>
</file>