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sa/3.0/us/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11040"/>
            <a:ext cx="7770960" cy="22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n-US" sz="48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8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Numerical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21800" y="5709600"/>
            <a:ext cx="777528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Slides developed by Mine Çetinkaya-Rundel of OpenIntro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slides may be copied, edited, and/or shared via the 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CC BY-SA license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images may be included under fair use guidelines (educational purposes)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143000"/>
            <a:ext cx="8152560" cy="5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Variance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roughly the average squared deviation from the mean.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95000" y="2552760"/>
            <a:ext cx="8152560" cy="5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sample mean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7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 the sample size is n = 217.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Shape 151" descr=""/>
          <p:cNvPicPr/>
          <p:nvPr/>
        </p:nvPicPr>
        <p:blipFill>
          <a:blip r:embed="rId1"/>
          <a:stretch/>
        </p:blipFill>
        <p:spPr>
          <a:xfrm>
            <a:off x="3276720" y="2678040"/>
            <a:ext cx="946440" cy="32724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495000" y="3421080"/>
            <a:ext cx="8152560" cy="5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variance of amount of sleep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students get per night can 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7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calculated as: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Shape 153" descr=""/>
          <p:cNvPicPr/>
          <p:nvPr/>
        </p:nvPicPr>
        <p:blipFill>
          <a:blip r:embed="rId2"/>
          <a:stretch/>
        </p:blipFill>
        <p:spPr>
          <a:xfrm>
            <a:off x="2708640" y="1764720"/>
            <a:ext cx="2082240" cy="781560"/>
          </a:xfrm>
          <a:prstGeom prst="rect">
            <a:avLst/>
          </a:prstGeom>
          <a:ln>
            <a:noFill/>
          </a:ln>
        </p:spPr>
      </p:pic>
      <p:pic>
        <p:nvPicPr>
          <p:cNvPr id="116" name="Shape 154" descr=""/>
          <p:cNvPicPr/>
          <p:nvPr/>
        </p:nvPicPr>
        <p:blipFill>
          <a:blip r:embed="rId3"/>
          <a:stretch/>
        </p:blipFill>
        <p:spPr>
          <a:xfrm>
            <a:off x="4595760" y="2599200"/>
            <a:ext cx="3579840" cy="2229840"/>
          </a:xfrm>
          <a:prstGeom prst="rect">
            <a:avLst/>
          </a:prstGeom>
          <a:ln>
            <a:noFill/>
          </a:ln>
        </p:spPr>
      </p:pic>
      <p:pic>
        <p:nvPicPr>
          <p:cNvPr id="117" name="Shape 155" descr=""/>
          <p:cNvPicPr/>
          <p:nvPr/>
        </p:nvPicPr>
        <p:blipFill>
          <a:blip r:embed="rId4"/>
          <a:stretch/>
        </p:blipFill>
        <p:spPr>
          <a:xfrm>
            <a:off x="1125360" y="4979520"/>
            <a:ext cx="6816240" cy="78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Variance 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264320"/>
            <a:ext cx="815256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do we use the squared deviation in the calculation of variance?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get rid of negatives so that observations equally distant from the mean are weighed equally.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weigh larger deviations more heavily.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6" dur="indefinite" restart="never" nodeType="tmRoot">
          <p:childTnLst>
            <p:seq>
              <p:cTn id="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264320"/>
            <a:ext cx="815256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standard deviation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the square root of the variance, and has the same units as the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Standard Deviation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57200" y="4998240"/>
            <a:ext cx="815256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can see that all of the data are within 3 standard deviations of the mean.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Shape 169" descr=""/>
          <p:cNvPicPr/>
          <p:nvPr/>
        </p:nvPicPr>
        <p:blipFill>
          <a:blip r:embed="rId1"/>
          <a:stretch/>
        </p:blipFill>
        <p:spPr>
          <a:xfrm>
            <a:off x="3000240" y="2215080"/>
            <a:ext cx="934560" cy="494280"/>
          </a:xfrm>
          <a:prstGeom prst="rect">
            <a:avLst/>
          </a:prstGeom>
          <a:ln>
            <a:noFill/>
          </a:ln>
        </p:spPr>
      </p:pic>
      <p:pic>
        <p:nvPicPr>
          <p:cNvPr id="124" name="Shape 170" descr=""/>
          <p:cNvPicPr/>
          <p:nvPr/>
        </p:nvPicPr>
        <p:blipFill>
          <a:blip r:embed="rId2"/>
          <a:stretch/>
        </p:blipFill>
        <p:spPr>
          <a:xfrm>
            <a:off x="600120" y="4122000"/>
            <a:ext cx="2563200" cy="414000"/>
          </a:xfrm>
          <a:prstGeom prst="rect">
            <a:avLst/>
          </a:prstGeom>
          <a:ln>
            <a:noFill/>
          </a:ln>
        </p:spPr>
      </p:pic>
      <p:pic>
        <p:nvPicPr>
          <p:cNvPr id="125" name="Shape 171" descr=""/>
          <p:cNvPicPr/>
          <p:nvPr/>
        </p:nvPicPr>
        <p:blipFill>
          <a:blip r:embed="rId3"/>
          <a:stretch/>
        </p:blipFill>
        <p:spPr>
          <a:xfrm>
            <a:off x="4448520" y="2408400"/>
            <a:ext cx="3808440" cy="240264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457200" y="2831400"/>
            <a:ext cx="398988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standard deviation of amount of sleep students get per night can be calculated as: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264320"/>
            <a:ext cx="815256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median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the value that splits the data in half when ordered in ascending order.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57200" y="2831400"/>
            <a:ext cx="766908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there are an even number of observations, then the median is the average of the two values in the middle.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57200" y="4998240"/>
            <a:ext cx="822816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Since the median is the midpoint of the data, 50% of the values are below it. Hence, it is also the 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50th percentile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Shape 181" descr=""/>
          <p:cNvPicPr/>
          <p:nvPr/>
        </p:nvPicPr>
        <p:blipFill>
          <a:blip r:embed="rId1"/>
          <a:stretch/>
        </p:blipFill>
        <p:spPr>
          <a:xfrm>
            <a:off x="3257640" y="2167560"/>
            <a:ext cx="1513080" cy="474840"/>
          </a:xfrm>
          <a:prstGeom prst="rect">
            <a:avLst/>
          </a:prstGeom>
          <a:ln>
            <a:noFill/>
          </a:ln>
        </p:spPr>
      </p:pic>
      <p:pic>
        <p:nvPicPr>
          <p:cNvPr id="132" name="Shape 182" descr=""/>
          <p:cNvPicPr/>
          <p:nvPr/>
        </p:nvPicPr>
        <p:blipFill>
          <a:blip r:embed="rId2"/>
          <a:stretch/>
        </p:blipFill>
        <p:spPr>
          <a:xfrm>
            <a:off x="2057400" y="3848760"/>
            <a:ext cx="3913200" cy="96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264320"/>
            <a:ext cx="815256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03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25th percentile is also called the first quartile, </a:t>
            </a:r>
            <a:r>
              <a:rPr b="0" lang="en-US" sz="21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Q1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3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50th percentile is also called the median.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3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75th percentile is also called the third quartile, </a:t>
            </a:r>
            <a:r>
              <a:rPr b="0" lang="en-US" sz="21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Q3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 Q1 and Q3 is the middle 50% of the data. The range these data span is called the </a:t>
            </a:r>
            <a:r>
              <a:rPr b="0" lang="en-US" sz="21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interquartile range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or the </a:t>
            </a:r>
            <a:r>
              <a:rPr b="0" lang="en-US" sz="21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IQR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IQR = Q3 - Q1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Q1, Q3, and IQR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2" dur="indefinite" restart="never" nodeType="tmRoot">
          <p:childTnLst>
            <p:seq>
              <p:cTn id="1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264320"/>
            <a:ext cx="8152560" cy="10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box in a </a:t>
            </a:r>
            <a:r>
              <a:rPr b="0" lang="en-US" sz="21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box plot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represents the middle 50% of the data, and the thick line in the box is the median.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Box 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Shape 195" descr=""/>
          <p:cNvPicPr/>
          <p:nvPr/>
        </p:nvPicPr>
        <p:blipFill>
          <a:blip r:embed="rId1"/>
          <a:stretch/>
        </p:blipFill>
        <p:spPr>
          <a:xfrm>
            <a:off x="1876320" y="2190600"/>
            <a:ext cx="4532400" cy="393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4" dur="indefinite" restart="never" nodeType="tmRoot">
          <p:childTnLst>
            <p:seq>
              <p:cTn id="1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Anatomy of a Box 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Shape 201" descr=""/>
          <p:cNvPicPr/>
          <p:nvPr/>
        </p:nvPicPr>
        <p:blipFill>
          <a:blip r:embed="rId1"/>
          <a:stretch/>
        </p:blipFill>
        <p:spPr>
          <a:xfrm>
            <a:off x="576360" y="1328760"/>
            <a:ext cx="6354000" cy="491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6" dur="indefinite" restart="never" nodeType="tmRoot">
          <p:childTnLst>
            <p:seq>
              <p:cTn id="1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831400"/>
            <a:ext cx="766908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IQR: 20 - 10 =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 upper whisker reach = 20 + 1.5 x 10 = 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 lower whisker reach = 10 - 1.5 x 10 = -5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264320"/>
            <a:ext cx="815256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Whiskers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a box plot can extend up to 1.5 x IQR away from the quartiles.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 upper whisker reach = Q3 + 1.5 x IQR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 lower whisker reach = Q1 - 1.5 x IQR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Whiskers and Outliers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57200" y="4505400"/>
            <a:ext cx="822816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potential 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outlier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defined as an observation beyond the maximum reach of the whiskers. It is an observation that appears extreme relative to the rest of the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994400"/>
            <a:ext cx="766908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03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Identify extreme skew in the distribution.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3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Identify data collection and entry errors.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3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Provide insight into interesting features of the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264320"/>
            <a:ext cx="815256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it important to look for outliers?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Outliers 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Extreme Observations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264320"/>
            <a:ext cx="815256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would sample statistics such as mean, median, SD, and IQR of household income be affected if the largest value was replaced with $10 million? What if the smallest value was replaced with $10 million?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Shape 223" descr=""/>
          <p:cNvPicPr/>
          <p:nvPr/>
        </p:nvPicPr>
        <p:blipFill>
          <a:blip r:embed="rId1"/>
          <a:stretch/>
        </p:blipFill>
        <p:spPr>
          <a:xfrm>
            <a:off x="556200" y="2962440"/>
            <a:ext cx="7725600" cy="345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1417680"/>
            <a:ext cx="8152560" cy="50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Scatterplots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are useful for visualizing the relationship between two numerical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 life expectancy and total fertility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appear to be associated or independent?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Was the relationship the same throughout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years, or did it change?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Scatterplot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Shape 35" descr=""/>
          <p:cNvPicPr/>
          <p:nvPr/>
        </p:nvPicPr>
        <p:blipFill>
          <a:blip r:embed="rId1"/>
          <a:stretch/>
        </p:blipFill>
        <p:spPr>
          <a:xfrm>
            <a:off x="4963680" y="2475000"/>
            <a:ext cx="3815640" cy="292896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457200" y="2928240"/>
            <a:ext cx="4236840" cy="35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They appear to be linearly and negatively associated: as fertility increases, life expectancy decreases.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relationship changed over the years.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5361840" y="5501880"/>
            <a:ext cx="30193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http://www.gapminder.org/world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7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77">
                                            <p:txEl>
                                              <p:pRg st="15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77">
                                            <p:txEl>
                                              <p:pRg st="15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77">
                                            <p:txEl>
                                              <p:pRg st="15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Robust Statistics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Shape 229" descr=""/>
          <p:cNvPicPr/>
          <p:nvPr/>
        </p:nvPicPr>
        <p:blipFill>
          <a:blip r:embed="rId1"/>
          <a:stretch/>
        </p:blipFill>
        <p:spPr>
          <a:xfrm>
            <a:off x="457200" y="1228680"/>
            <a:ext cx="7735320" cy="509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264320"/>
            <a:ext cx="815256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Median and IQR are more robust to skewness and outliers than mean and SD. Therefore,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skewed distributions it is often more helpful to use median and IQR to describe the center and spread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symmetric distributions it is often more helpful to use the mean and SD to describe the center and spread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3801960"/>
            <a:ext cx="7669080" cy="19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you would like to estimate the typical household income for a student, would you be more interested in the mean or median income?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21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Robust Statistics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153">
                                            <p:txEl>
                                              <p:pRg st="0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000"/>
                                        <p:tgtEl>
                                          <p:spTgt spid="153">
                                            <p:txEl>
                                              <p:pRg st="140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264320"/>
            <a:ext cx="815256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distribution is symmetric, center is often defined as the mean: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mean ~ 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distribution is skewed or has extreme outliers, center is often defined as the 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7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Right-skewed: mean &gt; 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7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Left-skewed: mean &lt; 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Mean vs. 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Shape 243" descr=""/>
          <p:cNvPicPr/>
          <p:nvPr/>
        </p:nvPicPr>
        <p:blipFill>
          <a:blip r:embed="rId1"/>
          <a:stretch/>
        </p:blipFill>
        <p:spPr>
          <a:xfrm>
            <a:off x="3749040" y="1737360"/>
            <a:ext cx="1672200" cy="1005120"/>
          </a:xfrm>
          <a:prstGeom prst="rect">
            <a:avLst/>
          </a:prstGeom>
          <a:ln>
            <a:noFill/>
          </a:ln>
        </p:spPr>
      </p:pic>
      <p:pic>
        <p:nvPicPr>
          <p:cNvPr id="158" name="Shape 244" descr=""/>
          <p:cNvPicPr/>
          <p:nvPr/>
        </p:nvPicPr>
        <p:blipFill>
          <a:blip r:embed="rId2"/>
          <a:stretch/>
        </p:blipFill>
        <p:spPr>
          <a:xfrm>
            <a:off x="1062000" y="4672080"/>
            <a:ext cx="5425560" cy="163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143000"/>
            <a:ext cx="8152560" cy="50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</a:t>
            </a: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sample mean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denoted as </a:t>
            </a: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can be calculated 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where x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x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..., x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represent the </a:t>
            </a: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observed values.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</a:t>
            </a: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population mean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also computed the same way but is denoted as </a:t>
            </a: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µ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It is often not possible to calculate µ since population data are rarely available.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sample mean is a </a:t>
            </a: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sample statistic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and serves as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point estimate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the population mean. This estimate may not be perfect, but if the sample is good (representative of the population),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is usually a pretty good estimate.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Shape 58" descr=""/>
          <p:cNvPicPr/>
          <p:nvPr/>
        </p:nvPicPr>
        <p:blipFill>
          <a:blip r:embed="rId1"/>
          <a:stretch/>
        </p:blipFill>
        <p:spPr>
          <a:xfrm>
            <a:off x="1827360" y="1573920"/>
            <a:ext cx="2012400" cy="52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Histograms - Extracurricular Hours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143000"/>
            <a:ext cx="8152560" cy="50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Histograms provide a view of the </a:t>
            </a: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density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Higher bars represent where the data are relatively more common.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Histograms are especially convenient for describing the </a:t>
            </a: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shape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the data distribution.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2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chosen </a:t>
            </a:r>
            <a:r>
              <a:rPr b="0" lang="en-US" sz="20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 width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can alter the story the histogram is telling.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72" descr=""/>
          <p:cNvPicPr/>
          <p:nvPr/>
        </p:nvPicPr>
        <p:blipFill>
          <a:blip r:embed="rId1"/>
          <a:stretch/>
        </p:blipFill>
        <p:spPr>
          <a:xfrm>
            <a:off x="960480" y="3083400"/>
            <a:ext cx="5451480" cy="31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 Width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143000"/>
            <a:ext cx="815256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one(s) of these histograms are useful? Which reveal too much about the data? Which hide too much?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Shape 79" descr=""/>
          <p:cNvPicPr/>
          <p:nvPr/>
        </p:nvPicPr>
        <p:blipFill>
          <a:blip r:embed="rId1"/>
          <a:stretch/>
        </p:blipFill>
        <p:spPr>
          <a:xfrm>
            <a:off x="549720" y="2126520"/>
            <a:ext cx="3389400" cy="1937160"/>
          </a:xfrm>
          <a:prstGeom prst="rect">
            <a:avLst/>
          </a:prstGeom>
          <a:ln>
            <a:noFill/>
          </a:ln>
        </p:spPr>
      </p:pic>
      <p:pic>
        <p:nvPicPr>
          <p:cNvPr id="88" name="Shape 80" descr=""/>
          <p:cNvPicPr/>
          <p:nvPr/>
        </p:nvPicPr>
        <p:blipFill>
          <a:blip r:embed="rId2"/>
          <a:stretch/>
        </p:blipFill>
        <p:spPr>
          <a:xfrm>
            <a:off x="4320360" y="2126520"/>
            <a:ext cx="3461760" cy="1937160"/>
          </a:xfrm>
          <a:prstGeom prst="rect">
            <a:avLst/>
          </a:prstGeom>
          <a:ln>
            <a:noFill/>
          </a:ln>
        </p:spPr>
      </p:pic>
      <p:pic>
        <p:nvPicPr>
          <p:cNvPr id="89" name="Shape 81" descr=""/>
          <p:cNvPicPr/>
          <p:nvPr/>
        </p:nvPicPr>
        <p:blipFill>
          <a:blip r:embed="rId3"/>
          <a:stretch/>
        </p:blipFill>
        <p:spPr>
          <a:xfrm>
            <a:off x="549720" y="4424040"/>
            <a:ext cx="3645720" cy="2069640"/>
          </a:xfrm>
          <a:prstGeom prst="rect">
            <a:avLst/>
          </a:prstGeom>
          <a:ln>
            <a:noFill/>
          </a:ln>
        </p:spPr>
      </p:pic>
      <p:pic>
        <p:nvPicPr>
          <p:cNvPr id="90" name="Shape 82" descr=""/>
          <p:cNvPicPr/>
          <p:nvPr/>
        </p:nvPicPr>
        <p:blipFill>
          <a:blip r:embed="rId4"/>
          <a:stretch/>
        </p:blipFill>
        <p:spPr>
          <a:xfrm>
            <a:off x="4320360" y="4265280"/>
            <a:ext cx="3845520" cy="22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143000"/>
            <a:ext cx="8152560" cy="50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Does the histogram have a single prominent peak (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unimodal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several prominent peaks (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bimodal/multimodal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or no apparent peaks (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uniform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Note: In order to determine modality, step back and imagine a smooth curve over the histogram -- imagine that the bars are wooden blocks and you drop a limp spaghetti over them, the shape the spaghetti would take could be viewed as a smooth curve.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Shape of a Distribution: Modality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Shape 89" descr=""/>
          <p:cNvPicPr/>
          <p:nvPr/>
        </p:nvPicPr>
        <p:blipFill>
          <a:blip r:embed="rId1"/>
          <a:stretch/>
        </p:blipFill>
        <p:spPr>
          <a:xfrm>
            <a:off x="518760" y="2333160"/>
            <a:ext cx="7794000" cy="217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143000"/>
            <a:ext cx="8152560" cy="50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 the histogram 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right skewed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left skewed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or 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symmetric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Histograms are said to be skewed to the side of the long tail.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Shape of a Distribution: Skewness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96" descr=""/>
          <p:cNvPicPr/>
          <p:nvPr/>
        </p:nvPicPr>
        <p:blipFill>
          <a:blip r:embed="rId1"/>
          <a:stretch/>
        </p:blipFill>
        <p:spPr>
          <a:xfrm>
            <a:off x="457200" y="1737360"/>
            <a:ext cx="7332840" cy="321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494000"/>
            <a:ext cx="8152560" cy="50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 there any unusual observations or potential </a:t>
            </a: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outliers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3510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Shape of a Distribution: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Unusual Observations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103" descr=""/>
          <p:cNvPicPr/>
          <p:nvPr/>
        </p:nvPicPr>
        <p:blipFill>
          <a:blip r:embed="rId1"/>
          <a:stretch/>
        </p:blipFill>
        <p:spPr>
          <a:xfrm>
            <a:off x="528480" y="2303640"/>
            <a:ext cx="7313760" cy="320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378720"/>
            <a:ext cx="822816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Commonly observed shapes of distributions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536120"/>
            <a:ext cx="204156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57200" y="3710160"/>
            <a:ext cx="2041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3a81b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Skewness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Shape 111" descr=""/>
          <p:cNvPicPr/>
          <p:nvPr/>
        </p:nvPicPr>
        <p:blipFill>
          <a:blip r:embed="rId1"/>
          <a:stretch/>
        </p:blipFill>
        <p:spPr>
          <a:xfrm>
            <a:off x="542880" y="2080800"/>
            <a:ext cx="1727280" cy="1280160"/>
          </a:xfrm>
          <a:prstGeom prst="rect">
            <a:avLst/>
          </a:prstGeom>
          <a:ln>
            <a:noFill/>
          </a:ln>
        </p:spPr>
      </p:pic>
      <p:pic>
        <p:nvPicPr>
          <p:cNvPr id="104" name="Shape 112" descr=""/>
          <p:cNvPicPr/>
          <p:nvPr/>
        </p:nvPicPr>
        <p:blipFill>
          <a:blip r:embed="rId2"/>
          <a:stretch/>
        </p:blipFill>
        <p:spPr>
          <a:xfrm>
            <a:off x="2493720" y="2246760"/>
            <a:ext cx="1897920" cy="1158120"/>
          </a:xfrm>
          <a:prstGeom prst="rect">
            <a:avLst/>
          </a:prstGeom>
          <a:ln>
            <a:noFill/>
          </a:ln>
        </p:spPr>
      </p:pic>
      <p:pic>
        <p:nvPicPr>
          <p:cNvPr id="105" name="Shape 113" descr=""/>
          <p:cNvPicPr/>
          <p:nvPr/>
        </p:nvPicPr>
        <p:blipFill>
          <a:blip r:embed="rId3"/>
          <a:stretch/>
        </p:blipFill>
        <p:spPr>
          <a:xfrm>
            <a:off x="4545000" y="2120400"/>
            <a:ext cx="1825560" cy="1158120"/>
          </a:xfrm>
          <a:prstGeom prst="rect">
            <a:avLst/>
          </a:prstGeom>
          <a:ln>
            <a:noFill/>
          </a:ln>
        </p:spPr>
      </p:pic>
      <p:pic>
        <p:nvPicPr>
          <p:cNvPr id="106" name="Shape 114" descr=""/>
          <p:cNvPicPr/>
          <p:nvPr/>
        </p:nvPicPr>
        <p:blipFill>
          <a:blip r:embed="rId4"/>
          <a:stretch/>
        </p:blipFill>
        <p:spPr>
          <a:xfrm>
            <a:off x="6772320" y="1881360"/>
            <a:ext cx="1825560" cy="1636920"/>
          </a:xfrm>
          <a:prstGeom prst="rect">
            <a:avLst/>
          </a:prstGeom>
          <a:ln>
            <a:noFill/>
          </a:ln>
        </p:spPr>
      </p:pic>
      <p:pic>
        <p:nvPicPr>
          <p:cNvPr id="107" name="Shape 115" descr=""/>
          <p:cNvPicPr/>
          <p:nvPr/>
        </p:nvPicPr>
        <p:blipFill>
          <a:blip r:embed="rId5"/>
          <a:stretch/>
        </p:blipFill>
        <p:spPr>
          <a:xfrm>
            <a:off x="542880" y="4327920"/>
            <a:ext cx="2041560" cy="1280160"/>
          </a:xfrm>
          <a:prstGeom prst="rect">
            <a:avLst/>
          </a:prstGeom>
          <a:ln>
            <a:noFill/>
          </a:ln>
        </p:spPr>
      </p:pic>
      <p:pic>
        <p:nvPicPr>
          <p:cNvPr id="108" name="Shape 116" descr=""/>
          <p:cNvPicPr/>
          <p:nvPr/>
        </p:nvPicPr>
        <p:blipFill>
          <a:blip r:embed="rId6"/>
          <a:stretch/>
        </p:blipFill>
        <p:spPr>
          <a:xfrm>
            <a:off x="2828880" y="4410000"/>
            <a:ext cx="1897920" cy="1158120"/>
          </a:xfrm>
          <a:prstGeom prst="rect">
            <a:avLst/>
          </a:prstGeom>
          <a:ln>
            <a:noFill/>
          </a:ln>
        </p:spPr>
      </p:pic>
      <p:pic>
        <p:nvPicPr>
          <p:cNvPr id="109" name="Shape 117" descr=""/>
          <p:cNvPicPr/>
          <p:nvPr/>
        </p:nvPicPr>
        <p:blipFill>
          <a:blip r:embed="rId7"/>
          <a:stretch/>
        </p:blipFill>
        <p:spPr>
          <a:xfrm>
            <a:off x="5172120" y="4349160"/>
            <a:ext cx="1727280" cy="12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2018-10-01T08:38:07Z</dcterms:modified>
  <cp:revision>17</cp:revision>
  <dc:subject/>
  <dc:title/>
</cp:coreProperties>
</file>