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1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753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992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119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9344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826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379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64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507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10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740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775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149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586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660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266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835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81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0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2" r:id="rId1"/>
    <p:sldLayoutId id="2147484613" r:id="rId2"/>
    <p:sldLayoutId id="2147484614" r:id="rId3"/>
    <p:sldLayoutId id="2147484615" r:id="rId4"/>
    <p:sldLayoutId id="2147484616" r:id="rId5"/>
    <p:sldLayoutId id="2147484617" r:id="rId6"/>
    <p:sldLayoutId id="2147484618" r:id="rId7"/>
    <p:sldLayoutId id="2147484619" r:id="rId8"/>
    <p:sldLayoutId id="2147484620" r:id="rId9"/>
    <p:sldLayoutId id="2147484621" r:id="rId10"/>
    <p:sldLayoutId id="2147484622" r:id="rId11"/>
    <p:sldLayoutId id="2147484623" r:id="rId12"/>
    <p:sldLayoutId id="2147484624" r:id="rId13"/>
    <p:sldLayoutId id="2147484625" r:id="rId14"/>
    <p:sldLayoutId id="2147484626" r:id="rId15"/>
    <p:sldLayoutId id="2147484627" r:id="rId16"/>
    <p:sldLayoutId id="214748462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01349C-11DB-2040-BDF5-81547FB9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latin typeface="Chalkboard SE" panose="03050602040202020205" pitchFamily="66" charset="0"/>
                <a:cs typeface="Baloo" panose="03080902040302020200" pitchFamily="66" charset="0"/>
              </a:rPr>
              <a:t>ECLAT Algorithm</a:t>
            </a:r>
            <a:br>
              <a:rPr lang="tr-TR" dirty="0"/>
            </a:br>
            <a:endParaRPr lang="tr-TR" sz="8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90FA979-DCF2-B64B-8109-01599D2E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tr-TR" dirty="0">
                <a:latin typeface="Chalkboard SE" panose="03050602040202020205" pitchFamily="66" charset="0"/>
                <a:cs typeface="Baloo" panose="03080902040302020200" pitchFamily="66" charset="0"/>
              </a:rPr>
              <a:t>Betül salt</a:t>
            </a:r>
          </a:p>
          <a:p>
            <a:pPr algn="ctr"/>
            <a:r>
              <a:rPr lang="tr-TR" dirty="0">
                <a:latin typeface="Chalkboard SE" panose="03050602040202020205" pitchFamily="66" charset="0"/>
                <a:cs typeface="Baloo" panose="03080902040302020200" pitchFamily="66" charset="0"/>
              </a:rPr>
              <a:t>Veri Madenciliği Teknikleri</a:t>
            </a:r>
          </a:p>
          <a:p>
            <a:pPr algn="ctr"/>
            <a:r>
              <a:rPr lang="tr-TR" dirty="0">
                <a:latin typeface="Chalkboard SE" panose="03050602040202020205" pitchFamily="66" charset="0"/>
                <a:cs typeface="Baloo" panose="03080902040302020200" pitchFamily="66" charset="0"/>
              </a:rPr>
              <a:t>FATİH SULTAN MEHMET VAKIF ÜNİVERSİTESİ</a:t>
            </a:r>
          </a:p>
          <a:p>
            <a:pPr algn="ctr"/>
            <a:endParaRPr lang="tr-TR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9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360E556-E4A8-CC46-A98B-8C64075ECC17}"/>
              </a:ext>
            </a:extLst>
          </p:cNvPr>
          <p:cNvSpPr txBox="1"/>
          <p:nvPr/>
        </p:nvSpPr>
        <p:spPr>
          <a:xfrm>
            <a:off x="1785257" y="1194735"/>
            <a:ext cx="8049986" cy="446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tr-TR" sz="2400" dirty="0" err="1">
                <a:latin typeface="Chalkboard SE Light" panose="03050602040202020205" pitchFamily="66" charset="0"/>
              </a:rPr>
              <a:t>Advantages</a:t>
            </a:r>
            <a:r>
              <a:rPr lang="tr-TR" sz="2400" dirty="0">
                <a:latin typeface="Chalkboard SE Light" panose="03050602040202020205" pitchFamily="66" charset="0"/>
              </a:rPr>
              <a:t>:</a:t>
            </a:r>
          </a:p>
          <a:p>
            <a:pPr fontAlgn="base">
              <a:lnSpc>
                <a:spcPct val="150000"/>
              </a:lnSpc>
            </a:pPr>
            <a:endParaRPr lang="tr-TR" sz="2400" dirty="0">
              <a:latin typeface="Chalkboard SE Light" panose="03050602040202020205" pitchFamily="66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Chalkboard SE Light" panose="03050602040202020205" pitchFamily="66" charset="0"/>
              </a:rPr>
              <a:t>Memory </a:t>
            </a:r>
            <a:r>
              <a:rPr lang="tr-TR" sz="2400" dirty="0" err="1">
                <a:latin typeface="Chalkboard SE Light" panose="03050602040202020205" pitchFamily="66" charset="0"/>
              </a:rPr>
              <a:t>Requirements</a:t>
            </a:r>
            <a:r>
              <a:rPr lang="tr-TR" sz="2400" dirty="0">
                <a:latin typeface="Chalkboard SE Light" panose="03050602040202020205" pitchFamily="66" charset="0"/>
              </a:rPr>
              <a:t>: Since </a:t>
            </a:r>
            <a:r>
              <a:rPr lang="tr-TR" sz="2400" dirty="0" err="1">
                <a:latin typeface="Chalkboard SE Light" panose="03050602040202020205" pitchFamily="66" charset="0"/>
              </a:rPr>
              <a:t>uses</a:t>
            </a:r>
            <a:r>
              <a:rPr lang="tr-TR" sz="2400" dirty="0">
                <a:latin typeface="Chalkboard SE Light" panose="03050602040202020205" pitchFamily="66" charset="0"/>
              </a:rPr>
              <a:t> a Depth-First </a:t>
            </a:r>
            <a:r>
              <a:rPr lang="tr-TR" sz="2400" dirty="0" err="1">
                <a:latin typeface="Chalkboard SE Light" panose="03050602040202020205" pitchFamily="66" charset="0"/>
              </a:rPr>
              <a:t>Search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approach</a:t>
            </a:r>
            <a:r>
              <a:rPr lang="tr-TR" sz="2400" dirty="0">
                <a:latin typeface="Chalkboard SE Light" panose="03050602040202020205" pitchFamily="66" charset="0"/>
              </a:rPr>
              <a:t>, it </a:t>
            </a:r>
            <a:r>
              <a:rPr lang="tr-TR" sz="2400" dirty="0" err="1">
                <a:latin typeface="Chalkboard SE Light" panose="03050602040202020205" pitchFamily="66" charset="0"/>
              </a:rPr>
              <a:t>uses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less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memory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Chalkboard SE Light" panose="03050602040202020205" pitchFamily="66" charset="0"/>
              </a:rPr>
              <a:t>Speed</a:t>
            </a:r>
            <a:r>
              <a:rPr lang="tr-TR" sz="2400" dirty="0">
                <a:latin typeface="Chalkboard SE Light" panose="03050602040202020205" pitchFamily="66" charset="0"/>
              </a:rPr>
              <a:t>: </a:t>
            </a:r>
            <a:r>
              <a:rPr lang="tr-TR" sz="2400" dirty="0" err="1">
                <a:latin typeface="Chalkboard SE Light" panose="03050602040202020205" pitchFamily="66" charset="0"/>
              </a:rPr>
              <a:t>fast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Chalkboard SE Light" panose="03050602040202020205" pitchFamily="66" charset="0"/>
              </a:rPr>
              <a:t>Number</a:t>
            </a:r>
            <a:r>
              <a:rPr lang="tr-TR" sz="2400" dirty="0">
                <a:latin typeface="Chalkboard SE Light" panose="03050602040202020205" pitchFamily="66" charset="0"/>
              </a:rPr>
              <a:t> of </a:t>
            </a:r>
            <a:r>
              <a:rPr lang="tr-TR" sz="2400" dirty="0" err="1">
                <a:latin typeface="Chalkboard SE Light" panose="03050602040202020205" pitchFamily="66" charset="0"/>
              </a:rPr>
              <a:t>Computations</a:t>
            </a:r>
            <a:r>
              <a:rPr lang="tr-TR" sz="2400" dirty="0">
                <a:latin typeface="Chalkboard SE Light" panose="03050602040202020205" pitchFamily="66" charset="0"/>
              </a:rPr>
              <a:t>: </a:t>
            </a:r>
            <a:r>
              <a:rPr lang="tr-TR" sz="2400" dirty="0" err="1">
                <a:latin typeface="Chalkboard SE Light" panose="03050602040202020205" pitchFamily="66" charset="0"/>
              </a:rPr>
              <a:t>does</a:t>
            </a:r>
            <a:r>
              <a:rPr lang="tr-TR" sz="2400" dirty="0">
                <a:latin typeface="Chalkboard SE Light" panose="03050602040202020205" pitchFamily="66" charset="0"/>
              </a:rPr>
              <a:t> not </a:t>
            </a:r>
            <a:r>
              <a:rPr lang="tr-TR" sz="2400" dirty="0" err="1">
                <a:latin typeface="Chalkboard SE Light" panose="03050602040202020205" pitchFamily="66" charset="0"/>
              </a:rPr>
              <a:t>involve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repeated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scanning</a:t>
            </a:r>
            <a:r>
              <a:rPr lang="tr-TR" sz="2400" dirty="0">
                <a:latin typeface="Chalkboard SE Light" panose="03050602040202020205" pitchFamily="66" charset="0"/>
              </a:rPr>
              <a:t> of </a:t>
            </a:r>
            <a:r>
              <a:rPr lang="tr-TR" sz="2400" dirty="0" err="1">
                <a:latin typeface="Chalkboard SE Light" panose="03050602040202020205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</a:rPr>
              <a:t> data </a:t>
            </a:r>
            <a:r>
              <a:rPr lang="tr-TR" sz="2400" dirty="0" err="1">
                <a:latin typeface="Chalkboard SE Light" panose="03050602040202020205" pitchFamily="66" charset="0"/>
              </a:rPr>
              <a:t>to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compute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individual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support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values</a:t>
            </a:r>
            <a:endParaRPr lang="tr-TR" sz="2400" dirty="0">
              <a:latin typeface="Chalkboard SE Light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7FDE4B3-7D02-A849-9D60-9AF96372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28600"/>
            <a:ext cx="8127761" cy="2987675"/>
          </a:xfrm>
          <a:prstGeom prst="rect">
            <a:avLst/>
          </a:prstGeom>
        </p:spPr>
      </p:pic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2C4E045-C4E3-2B48-A9A4-29301B40B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541" y="3641725"/>
            <a:ext cx="7993145" cy="298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9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6E69E3B-1C74-B747-BCEC-68CAACD12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227012"/>
            <a:ext cx="7458004" cy="2787650"/>
          </a:xfrm>
          <a:prstGeom prst="rect">
            <a:avLst/>
          </a:prstGeom>
        </p:spPr>
      </p:pic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7BCA2CB-5792-6A49-881F-2CE3EBBB1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989" y="3429000"/>
            <a:ext cx="8647823" cy="31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2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EAFD6D3-C094-1B44-948C-1CBD8B7F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414338"/>
            <a:ext cx="4622800" cy="2171700"/>
          </a:xfrm>
          <a:prstGeom prst="rect">
            <a:avLst/>
          </a:prstGeom>
        </p:spPr>
      </p:pic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514C36B-81F8-8F43-9CEA-38B7ED320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012" y="2768600"/>
            <a:ext cx="62611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37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52888519-8C76-D641-A806-FAB5F148B7ED}"/>
              </a:ext>
            </a:extLst>
          </p:cNvPr>
          <p:cNvSpPr txBox="1"/>
          <p:nvPr/>
        </p:nvSpPr>
        <p:spPr>
          <a:xfrm>
            <a:off x="1344386" y="1471734"/>
            <a:ext cx="9503229" cy="391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What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is ECLAT Algorithm?</a:t>
            </a:r>
          </a:p>
          <a:p>
            <a:pPr>
              <a:lnSpc>
                <a:spcPct val="150000"/>
              </a:lnSpc>
            </a:pPr>
            <a:endParaRPr lang="tr-TR" sz="2400" dirty="0">
              <a:latin typeface="Chalkboard SE Light" panose="03050602040202020205" pitchFamily="66" charset="0"/>
              <a:cs typeface="Baloo" panose="03080902040302020200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Equivalence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Class Clustering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and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bottom-up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Lattice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Traversal</a:t>
            </a:r>
            <a:endParaRPr lang="tr-TR" sz="2400" dirty="0">
              <a:latin typeface="Chalkboard SE Light" panose="03050602040202020205" pitchFamily="66" charset="0"/>
              <a:cs typeface="Baloo" panose="03080902040302020200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ECLAT is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one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of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frequent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pattern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mining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techniques</a:t>
            </a:r>
            <a:endParaRPr lang="tr-TR" sz="2400" dirty="0">
              <a:latin typeface="Chalkboard SE Light" panose="03050602040202020205" pitchFamily="66" charset="0"/>
              <a:cs typeface="Baloo" panose="03080902040302020200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FPM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aims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to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find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statistically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relevant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patterns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in data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It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tries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to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find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longest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combination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of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elements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with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a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frequency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above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a </a:t>
            </a:r>
            <a:r>
              <a:rPr lang="tr-TR" sz="2400" dirty="0" err="1">
                <a:latin typeface="Chalkboard SE Light" panose="03050602040202020205" pitchFamily="66" charset="0"/>
                <a:cs typeface="Baloo" panose="03080902040302020200" pitchFamily="66" charset="0"/>
              </a:rPr>
              <a:t>threshold</a:t>
            </a:r>
            <a:r>
              <a:rPr lang="tr-TR" sz="2400" dirty="0">
                <a:latin typeface="Chalkboard SE Light" panose="03050602040202020205" pitchFamily="66" charset="0"/>
                <a:cs typeface="Baloo" panose="03080902040302020200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51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3CA27651-82F9-0140-8079-48DE22C75C7A}"/>
              </a:ext>
            </a:extLst>
          </p:cNvPr>
          <p:cNvSpPr/>
          <p:nvPr/>
        </p:nvSpPr>
        <p:spPr>
          <a:xfrm>
            <a:off x="1012371" y="1471734"/>
            <a:ext cx="10167258" cy="391453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err="1">
                <a:latin typeface="Chalkboard SE Light" panose="03050602040202020205" pitchFamily="66" charset="0"/>
              </a:rPr>
              <a:t>Eclat</a:t>
            </a:r>
            <a:r>
              <a:rPr lang="tr-TR" sz="2400" dirty="0">
                <a:latin typeface="Chalkboard SE Light" panose="03050602040202020205" pitchFamily="66" charset="0"/>
              </a:rPr>
              <a:t> Algorithm </a:t>
            </a:r>
            <a:r>
              <a:rPr lang="tr-TR" sz="2400" dirty="0" err="1">
                <a:latin typeface="Chalkboard SE Light" panose="03050602040202020205" pitchFamily="66" charset="0"/>
              </a:rPr>
              <a:t>was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proposed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by</a:t>
            </a:r>
            <a:r>
              <a:rPr lang="tr-TR" sz="2400" dirty="0">
                <a:latin typeface="Chalkboard SE Light" panose="03050602040202020205" pitchFamily="66" charset="0"/>
              </a:rPr>
              <a:t> ZAKI in 2000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err="1">
                <a:latin typeface="Chalkboard SE Light" panose="03050602040202020205" pitchFamily="66" charset="0"/>
              </a:rPr>
              <a:t>It</a:t>
            </a:r>
            <a:r>
              <a:rPr lang="tr-TR" sz="2400" dirty="0">
                <a:latin typeface="Chalkboard SE Light" panose="03050602040202020205" pitchFamily="66" charset="0"/>
              </a:rPr>
              <a:t> is </a:t>
            </a:r>
            <a:r>
              <a:rPr lang="tr-TR" sz="2400" dirty="0" err="1">
                <a:latin typeface="Chalkboard SE Light" panose="03050602040202020205" pitchFamily="66" charset="0"/>
              </a:rPr>
              <a:t>one</a:t>
            </a:r>
            <a:r>
              <a:rPr lang="tr-TR" sz="2400" dirty="0">
                <a:latin typeface="Chalkboard SE Light" panose="03050602040202020205" pitchFamily="66" charset="0"/>
              </a:rPr>
              <a:t> of </a:t>
            </a:r>
            <a:r>
              <a:rPr lang="tr-TR" sz="2400" dirty="0" err="1">
                <a:latin typeface="Chalkboard SE Light" panose="03050602040202020205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</a:rPr>
              <a:t> popular </a:t>
            </a:r>
            <a:r>
              <a:rPr lang="tr-TR" sz="2400" dirty="0" err="1">
                <a:latin typeface="Chalkboard SE Light" panose="03050602040202020205" pitchFamily="66" charset="0"/>
              </a:rPr>
              <a:t>methods</a:t>
            </a:r>
            <a:r>
              <a:rPr lang="tr-TR" sz="2400" dirty="0">
                <a:latin typeface="Chalkboard SE Light" panose="03050602040202020205" pitchFamily="66" charset="0"/>
              </a:rPr>
              <a:t> of </a:t>
            </a:r>
            <a:r>
              <a:rPr lang="tr-TR" sz="2400" dirty="0" err="1">
                <a:latin typeface="Chalkboard SE Light" panose="03050602040202020205" pitchFamily="66" charset="0"/>
              </a:rPr>
              <a:t>Association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Rule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mining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err="1">
                <a:latin typeface="Chalkboard SE Light" panose="03050602040202020205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algorithm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works</a:t>
            </a:r>
            <a:r>
              <a:rPr lang="tr-TR" sz="2400" dirty="0">
                <a:latin typeface="Chalkboard SE Light" panose="03050602040202020205" pitchFamily="66" charset="0"/>
              </a:rPr>
              <a:t> in a </a:t>
            </a:r>
            <a:r>
              <a:rPr lang="tr-TR" sz="2400" dirty="0" err="1">
                <a:latin typeface="Chalkboard SE Light" panose="03050602040202020205" pitchFamily="66" charset="0"/>
              </a:rPr>
              <a:t>vertical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manner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like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</a:rPr>
              <a:t> Depth-First </a:t>
            </a:r>
            <a:r>
              <a:rPr lang="tr-TR" sz="2400" dirty="0" err="1">
                <a:latin typeface="Chalkboard SE Light" panose="03050602040202020205" pitchFamily="66" charset="0"/>
              </a:rPr>
              <a:t>Search</a:t>
            </a:r>
            <a:r>
              <a:rPr lang="tr-TR" sz="2400" dirty="0">
                <a:latin typeface="Chalkboard SE Light" panose="03050602040202020205" pitchFamily="66" charset="0"/>
              </a:rPr>
              <a:t> of a </a:t>
            </a:r>
            <a:r>
              <a:rPr lang="tr-TR" sz="2400" dirty="0" err="1">
                <a:latin typeface="Chalkboard SE Light" panose="03050602040202020205" pitchFamily="66" charset="0"/>
              </a:rPr>
              <a:t>graph</a:t>
            </a:r>
            <a:endParaRPr lang="tr-TR" sz="2400" dirty="0">
              <a:latin typeface="Chalkboard SE Light" panose="03050602040202020205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err="1">
                <a:latin typeface="Chalkboard SE Light" panose="03050602040202020205" pitchFamily="66" charset="0"/>
              </a:rPr>
              <a:t>Vertical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approach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makes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algorithm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faster</a:t>
            </a:r>
            <a:endParaRPr lang="tr-TR" sz="2400" dirty="0">
              <a:latin typeface="Chalkboard SE Light" panose="03050602040202020205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err="1">
                <a:latin typeface="Chalkboard SE Light" panose="03050602040202020205" pitchFamily="66" charset="0"/>
              </a:rPr>
              <a:t>It</a:t>
            </a:r>
            <a:r>
              <a:rPr lang="tr-TR" sz="2400" dirty="0">
                <a:latin typeface="Chalkboard SE Light" panose="03050602040202020205" pitchFamily="66" charset="0"/>
              </a:rPr>
              <a:t> is a </a:t>
            </a:r>
            <a:r>
              <a:rPr lang="tr-TR" sz="2400" dirty="0" err="1">
                <a:latin typeface="Chalkboard SE Light" panose="03050602040202020205" pitchFamily="66" charset="0"/>
              </a:rPr>
              <a:t>more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efficient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and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scalable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version</a:t>
            </a:r>
            <a:r>
              <a:rPr lang="tr-TR" sz="2400" dirty="0">
                <a:latin typeface="Chalkboard SE Light" panose="03050602040202020205" pitchFamily="66" charset="0"/>
              </a:rPr>
              <a:t> of </a:t>
            </a:r>
            <a:r>
              <a:rPr lang="tr-TR" sz="2400" dirty="0" err="1">
                <a:latin typeface="Chalkboard SE Light" panose="03050602040202020205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</a:rPr>
              <a:t> Apriori </a:t>
            </a:r>
            <a:r>
              <a:rPr lang="tr-TR" sz="2400" dirty="0" err="1">
                <a:latin typeface="Chalkboard SE Light" panose="03050602040202020205" pitchFamily="66" charset="0"/>
              </a:rPr>
              <a:t>algorithm</a:t>
            </a:r>
            <a:endParaRPr lang="tr-TR" sz="2400" dirty="0">
              <a:latin typeface="Chalkboard SE Light" panose="03050602040202020205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tr-TR" sz="2400" dirty="0">
              <a:latin typeface="Chalkboard SE Light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7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136E994-4ED2-B642-B1FC-C5D5B6DE5F68}"/>
              </a:ext>
            </a:extLst>
          </p:cNvPr>
          <p:cNvSpPr txBox="1"/>
          <p:nvPr/>
        </p:nvSpPr>
        <p:spPr>
          <a:xfrm>
            <a:off x="838200" y="825403"/>
            <a:ext cx="9813471" cy="520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Chalkboard SE Light" panose="03050602040202020205" pitchFamily="66" charset="0"/>
              </a:rPr>
              <a:t>How </a:t>
            </a:r>
            <a:r>
              <a:rPr lang="tr-TR" sz="2400" dirty="0" err="1">
                <a:latin typeface="Chalkboard SE Light" panose="03050602040202020205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algorithm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works</a:t>
            </a:r>
            <a:r>
              <a:rPr lang="tr-TR" sz="2400" dirty="0">
                <a:latin typeface="Chalkboard SE Light" panose="03050602040202020205" pitchFamily="66" charset="0"/>
              </a:rPr>
              <a:t>?</a:t>
            </a:r>
          </a:p>
          <a:p>
            <a:endParaRPr lang="tr-TR" sz="2400" dirty="0">
              <a:latin typeface="Chalkboard SE Light" panose="03050602040202020205" pitchFamily="66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err="1">
                <a:latin typeface="Chalkboard SE Light" panose="03050602040202020205" pitchFamily="66" charset="0"/>
              </a:rPr>
              <a:t>Use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Transaction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Id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Sets</a:t>
            </a:r>
            <a:r>
              <a:rPr lang="tr-TR" sz="2400" dirty="0">
                <a:latin typeface="Chalkboard SE Light" panose="03050602040202020205" pitchFamily="66" charset="0"/>
              </a:rPr>
              <a:t>(</a:t>
            </a:r>
            <a:r>
              <a:rPr lang="tr-TR" sz="2400" dirty="0" err="1">
                <a:latin typeface="Chalkboard SE Light" panose="03050602040202020205" pitchFamily="66" charset="0"/>
              </a:rPr>
              <a:t>tidsets</a:t>
            </a:r>
            <a:r>
              <a:rPr lang="tr-TR" sz="2400" dirty="0">
                <a:latin typeface="Chalkboard SE Light" panose="03050602040202020205" pitchFamily="66" charset="0"/>
              </a:rPr>
              <a:t>) </a:t>
            </a:r>
            <a:r>
              <a:rPr lang="tr-TR" sz="2400" dirty="0" err="1">
                <a:latin typeface="Chalkboard SE Light" panose="03050602040202020205" pitchFamily="66" charset="0"/>
              </a:rPr>
              <a:t>intersections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to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compute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support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value</a:t>
            </a:r>
            <a:r>
              <a:rPr lang="tr-TR" sz="2400" dirty="0">
                <a:latin typeface="Chalkboard SE Light" panose="03050602040202020205" pitchFamily="66" charset="0"/>
              </a:rPr>
              <a:t> of a </a:t>
            </a:r>
            <a:r>
              <a:rPr lang="tr-TR" sz="2400" dirty="0" err="1">
                <a:latin typeface="Chalkboard SE Light" panose="03050602040202020205" pitchFamily="66" charset="0"/>
              </a:rPr>
              <a:t>candidate</a:t>
            </a:r>
            <a:endParaRPr lang="tr-TR" sz="2400" dirty="0">
              <a:latin typeface="Chalkboard SE Light" panose="03050602040202020205" pitchFamily="66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err="1">
                <a:latin typeface="Chalkboard SE Light" panose="03050602040202020205" pitchFamily="66" charset="0"/>
              </a:rPr>
              <a:t>In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first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call</a:t>
            </a:r>
            <a:r>
              <a:rPr lang="tr-TR" sz="2400" dirty="0">
                <a:latin typeface="Chalkboard SE Light" panose="03050602040202020205" pitchFamily="66" charset="0"/>
              </a:rPr>
              <a:t> of </a:t>
            </a:r>
            <a:r>
              <a:rPr lang="tr-TR" sz="2400" dirty="0" err="1">
                <a:latin typeface="Chalkboard SE Light" panose="03050602040202020205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function</a:t>
            </a:r>
            <a:r>
              <a:rPr lang="tr-TR" sz="2400" dirty="0">
                <a:latin typeface="Chalkboard SE Light" panose="03050602040202020205" pitchFamily="66" charset="0"/>
              </a:rPr>
              <a:t>, </a:t>
            </a:r>
            <a:r>
              <a:rPr lang="tr-TR" sz="2400" dirty="0" err="1">
                <a:latin typeface="Chalkboard SE Light" panose="03050602040202020205" pitchFamily="66" charset="0"/>
              </a:rPr>
              <a:t>all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single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items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are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used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along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with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their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tidsets</a:t>
            </a:r>
            <a:endParaRPr lang="tr-TR" sz="2400" dirty="0">
              <a:latin typeface="Chalkboard SE Light" panose="03050602040202020205" pitchFamily="66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err="1">
                <a:latin typeface="Chalkboard SE Light" panose="03050602040202020205" pitchFamily="66" charset="0"/>
              </a:rPr>
              <a:t>Then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the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function</a:t>
            </a:r>
            <a:r>
              <a:rPr lang="tr-TR" sz="2400" dirty="0">
                <a:latin typeface="Chalkboard SE Light" panose="03050602040202020205" pitchFamily="66" charset="0"/>
              </a:rPr>
              <a:t> is </a:t>
            </a:r>
            <a:r>
              <a:rPr lang="tr-TR" sz="2400" dirty="0" err="1">
                <a:latin typeface="Chalkboard SE Light" panose="03050602040202020205" pitchFamily="66" charset="0"/>
              </a:rPr>
              <a:t>called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recursively</a:t>
            </a:r>
            <a:endParaRPr lang="tr-TR" sz="2400" dirty="0">
              <a:latin typeface="Chalkboard SE Light" panose="03050602040202020205" pitchFamily="66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err="1">
                <a:latin typeface="Chalkboard SE Light" panose="03050602040202020205" pitchFamily="66" charset="0"/>
              </a:rPr>
              <a:t>In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each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recursive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call</a:t>
            </a:r>
            <a:r>
              <a:rPr lang="tr-TR" sz="2400" dirty="0">
                <a:latin typeface="Chalkboard SE Light" panose="03050602040202020205" pitchFamily="66" charset="0"/>
              </a:rPr>
              <a:t>, </a:t>
            </a:r>
            <a:r>
              <a:rPr lang="tr-TR" sz="2400" dirty="0" err="1">
                <a:latin typeface="Chalkboard SE Light" panose="03050602040202020205" pitchFamily="66" charset="0"/>
              </a:rPr>
              <a:t>each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item-tidset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pair</a:t>
            </a:r>
            <a:r>
              <a:rPr lang="tr-TR" sz="2400" dirty="0">
                <a:latin typeface="Chalkboard SE Light" panose="03050602040202020205" pitchFamily="66" charset="0"/>
              </a:rPr>
              <a:t> is </a:t>
            </a:r>
            <a:r>
              <a:rPr lang="tr-TR" sz="2400" dirty="0" err="1">
                <a:latin typeface="Chalkboard SE Light" panose="03050602040202020205" pitchFamily="66" charset="0"/>
              </a:rPr>
              <a:t>verified</a:t>
            </a:r>
            <a:endParaRPr lang="tr-TR" sz="2400" dirty="0">
              <a:latin typeface="Chalkboard SE Light" panose="03050602040202020205" pitchFamily="66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 err="1">
                <a:latin typeface="Chalkboard SE Light" panose="03050602040202020205" pitchFamily="66" charset="0"/>
              </a:rPr>
              <a:t>This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process</a:t>
            </a:r>
            <a:r>
              <a:rPr lang="tr-TR" sz="2400" dirty="0">
                <a:latin typeface="Chalkboard SE Light" panose="03050602040202020205" pitchFamily="66" charset="0"/>
              </a:rPr>
              <a:t> is </a:t>
            </a:r>
            <a:r>
              <a:rPr lang="tr-TR" sz="2400" dirty="0" err="1">
                <a:latin typeface="Chalkboard SE Light" panose="03050602040202020205" pitchFamily="66" charset="0"/>
              </a:rPr>
              <a:t>continued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until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no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candidate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item-tidset</a:t>
            </a:r>
            <a:r>
              <a:rPr lang="tr-TR" sz="2400" dirty="0">
                <a:latin typeface="Chalkboard SE Light" panose="03050602040202020205" pitchFamily="66" charset="0"/>
              </a:rPr>
              <a:t> </a:t>
            </a:r>
            <a:r>
              <a:rPr lang="tr-TR" sz="2400" dirty="0" err="1">
                <a:latin typeface="Chalkboard SE Light" panose="03050602040202020205" pitchFamily="66" charset="0"/>
              </a:rPr>
              <a:t>pairs</a:t>
            </a:r>
            <a:r>
              <a:rPr lang="tr-TR" sz="2400" dirty="0">
                <a:latin typeface="Chalkboard SE Light" panose="03050602040202020205" pitchFamily="66" charset="0"/>
              </a:rPr>
              <a:t> can be </a:t>
            </a:r>
            <a:r>
              <a:rPr lang="tr-TR" sz="2400" dirty="0" err="1">
                <a:latin typeface="Chalkboard SE Light" panose="03050602040202020205" pitchFamily="66" charset="0"/>
              </a:rPr>
              <a:t>combined</a:t>
            </a:r>
            <a:endParaRPr lang="tr-TR" sz="2400" dirty="0">
              <a:latin typeface="Chalkboard SE Light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8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136E994-4ED2-B642-B1FC-C5D5B6DE5F68}"/>
              </a:ext>
            </a:extLst>
          </p:cNvPr>
          <p:cNvSpPr txBox="1"/>
          <p:nvPr/>
        </p:nvSpPr>
        <p:spPr>
          <a:xfrm>
            <a:off x="1189265" y="2644170"/>
            <a:ext cx="9813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latin typeface="Chalkboard SE Light" panose="03050602040202020205" pitchFamily="66" charset="0"/>
              </a:rPr>
              <a:t>Support</a:t>
            </a:r>
            <a:r>
              <a:rPr lang="tr-TR" sz="2400" dirty="0">
                <a:latin typeface="Chalkboard SE Light" panose="03050602040202020205" pitchFamily="66" charset="0"/>
              </a:rPr>
              <a:t> = </a:t>
            </a:r>
            <a:r>
              <a:rPr lang="tr-TR" sz="2400" dirty="0" err="1">
                <a:latin typeface="Chalkboard SE Light" panose="03050602040202020205" pitchFamily="66" charset="0"/>
              </a:rPr>
              <a:t>Frequency</a:t>
            </a:r>
            <a:r>
              <a:rPr lang="tr-TR" sz="2400" dirty="0">
                <a:latin typeface="Chalkboard SE Light" panose="03050602040202020205" pitchFamily="66" charset="0"/>
              </a:rPr>
              <a:t> ( X, Y ) / N</a:t>
            </a:r>
          </a:p>
          <a:p>
            <a:endParaRPr lang="tr-TR" sz="2400" dirty="0">
              <a:latin typeface="Chalkboard SE Light" panose="03050602040202020205" pitchFamily="66" charset="0"/>
            </a:endParaRPr>
          </a:p>
          <a:p>
            <a:endParaRPr lang="tr-TR" sz="2400" dirty="0">
              <a:latin typeface="Chalkboard SE Light" panose="03050602040202020205" pitchFamily="66" charset="0"/>
            </a:endParaRPr>
          </a:p>
          <a:p>
            <a:r>
              <a:rPr lang="tr-TR" sz="2400" dirty="0" err="1">
                <a:latin typeface="Chalkboard SE Light" panose="03050602040202020205" pitchFamily="66" charset="0"/>
              </a:rPr>
              <a:t>Confidence</a:t>
            </a:r>
            <a:r>
              <a:rPr lang="tr-TR" sz="2400" dirty="0">
                <a:latin typeface="Chalkboard SE Light" panose="03050602040202020205" pitchFamily="66" charset="0"/>
              </a:rPr>
              <a:t> = </a:t>
            </a:r>
            <a:r>
              <a:rPr lang="tr-TR" sz="2400" dirty="0" err="1">
                <a:latin typeface="Chalkboard SE Light" panose="03050602040202020205" pitchFamily="66" charset="0"/>
              </a:rPr>
              <a:t>Frequency</a:t>
            </a:r>
            <a:r>
              <a:rPr lang="tr-TR" sz="2400" dirty="0">
                <a:latin typeface="Chalkboard SE Light" panose="03050602040202020205" pitchFamily="66" charset="0"/>
              </a:rPr>
              <a:t> ( X, Y ) / </a:t>
            </a:r>
            <a:r>
              <a:rPr lang="tr-TR" sz="2400" dirty="0" err="1">
                <a:latin typeface="Chalkboard SE Light" panose="03050602040202020205" pitchFamily="66" charset="0"/>
              </a:rPr>
              <a:t>Frequency</a:t>
            </a:r>
            <a:r>
              <a:rPr lang="tr-TR" sz="2400" dirty="0">
                <a:latin typeface="Chalkboard SE Light" panose="03050602040202020205" pitchFamily="66" charset="0"/>
              </a:rPr>
              <a:t> ( X )</a:t>
            </a:r>
          </a:p>
        </p:txBody>
      </p:sp>
    </p:spTree>
    <p:extLst>
      <p:ext uri="{BB962C8B-B14F-4D97-AF65-F5344CB8AC3E}">
        <p14:creationId xmlns:p14="http://schemas.microsoft.com/office/powerpoint/2010/main" val="345715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beyaz, oturma, kitap, ışık içeren bir resim&#10;&#10;Açıklama otomatik olarak oluşturuldu">
            <a:extLst>
              <a:ext uri="{FF2B5EF4-FFF2-40B4-BE49-F238E27FC236}">
                <a16:creationId xmlns:a16="http://schemas.microsoft.com/office/drawing/2014/main" id="{39A487F6-16BF-7E4C-B53A-2DEFE9BD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6" y="455612"/>
            <a:ext cx="5313050" cy="2830513"/>
          </a:xfrm>
          <a:prstGeom prst="rect">
            <a:avLst/>
          </a:prstGeom>
        </p:spPr>
      </p:pic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616DF06-751E-7A41-A988-4BF158D7B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272" y="3286125"/>
            <a:ext cx="6080042" cy="32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7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41B77A2-EBE3-104B-B17B-DFF0CD6D7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8" y="282121"/>
            <a:ext cx="5239720" cy="2439307"/>
          </a:xfrm>
          <a:prstGeom prst="rect">
            <a:avLst/>
          </a:prstGeo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2322FA8-DDA6-444D-ABC6-D8E826C4F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43" y="2721428"/>
            <a:ext cx="5938264" cy="3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6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7DCBD84-586E-8341-B504-0889F4CB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6" y="381001"/>
            <a:ext cx="4730335" cy="3047999"/>
          </a:xfrm>
          <a:prstGeom prst="rect">
            <a:avLst/>
          </a:prstGeom>
        </p:spPr>
      </p:pic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2A23057-8B33-A642-A7C5-68BA169B2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800" y="2971800"/>
            <a:ext cx="6900114" cy="1968500"/>
          </a:xfrm>
          <a:prstGeom prst="rect">
            <a:avLst/>
          </a:prstGeom>
        </p:spPr>
      </p:pic>
      <p:pic>
        <p:nvPicPr>
          <p:cNvPr id="7" name="Resim 6" descr="çizim içeren bir resim&#10;&#10;Açıklama otomatik olarak oluşturuldu">
            <a:extLst>
              <a:ext uri="{FF2B5EF4-FFF2-40B4-BE49-F238E27FC236}">
                <a16:creationId xmlns:a16="http://schemas.microsoft.com/office/drawing/2014/main" id="{93ADE966-0D5F-954D-ADB7-93FC56DDB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774" y="5145976"/>
            <a:ext cx="6900114" cy="146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9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1DEC186-13A2-C74A-9792-E63A8524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156500"/>
            <a:ext cx="8313057" cy="501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08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235</Words>
  <Application>Microsoft Macintosh PowerPoint</Application>
  <PresentationFormat>Geniş ekran</PresentationFormat>
  <Paragraphs>31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Chalkboard SE</vt:lpstr>
      <vt:lpstr>Chalkboard SE Light</vt:lpstr>
      <vt:lpstr>Wingdings</vt:lpstr>
      <vt:lpstr>Wingdings 3</vt:lpstr>
      <vt:lpstr>İyon</vt:lpstr>
      <vt:lpstr>ECLAT Algorithm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ECLAT Algorithm </dc:title>
  <dc:creator>Microsoft Office Kullanıcısı</dc:creator>
  <cp:lastModifiedBy>Microsoft Office Kullanıcısı</cp:lastModifiedBy>
  <cp:revision>10</cp:revision>
  <dcterms:created xsi:type="dcterms:W3CDTF">2019-11-05T20:39:32Z</dcterms:created>
  <dcterms:modified xsi:type="dcterms:W3CDTF">2019-11-07T09:04:36Z</dcterms:modified>
</cp:coreProperties>
</file>