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1458720" y="1600200"/>
            <a:ext cx="6225480" cy="496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1458720" y="1600200"/>
            <a:ext cx="6225480" cy="496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1458720" y="1600200"/>
            <a:ext cx="6225480" cy="496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1458720" y="1600200"/>
            <a:ext cx="6225480" cy="496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11040"/>
            <a:ext cx="7772040" cy="154620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creativecommons.org/licenses/by-sa/3.0/us/" TargetMode="External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685800" y="2111040"/>
            <a:ext cx="7772040" cy="228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Chi-Square Test of Independence</a:t>
            </a:r>
            <a:r>
              <a:rPr b="1" lang="en-US" sz="48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721800" y="5709600"/>
            <a:ext cx="7776360" cy="77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Slides developed by Mine Çetinkaya-Rundel of OpenIntro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slides may be copied, edited, and/or shared via the </a:t>
            </a:r>
            <a:r>
              <a:rPr b="0" lang="en-US" sz="14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CC BY-SA license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Some images may be included under fair use guidelines (educational purposes)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Calculating the p-value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731520" y="1280160"/>
            <a:ext cx="7888320" cy="994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Which of the following is the correct p-value for this hypothesis test?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χ</a:t>
            </a:r>
            <a:r>
              <a:rPr b="0" lang="en-US" sz="19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r>
            <a:r>
              <a:rPr b="0" lang="en-US" sz="19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df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= 1.3121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df = 4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4748040" y="2365920"/>
            <a:ext cx="3207240" cy="1840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8840">
              <a:lnSpc>
                <a:spcPct val="115000"/>
              </a:lnSpc>
              <a:buClr>
                <a:srgbClr val="3a81ba"/>
              </a:buClr>
              <a:buFont typeface="Arial"/>
              <a:buAutoNum type="alphaLcParenR"/>
            </a:pPr>
            <a:r>
              <a:rPr b="0" i="1" lang="en-US" sz="19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more than 0.3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8840">
              <a:lnSpc>
                <a:spcPct val="115000"/>
              </a:lnSpc>
              <a:buClr>
                <a:srgbClr val="000000"/>
              </a:buClr>
              <a:buFont typeface="Arial"/>
              <a:buAutoNum type="alphaLcParenR"/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between 0.3 and 0.2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8840">
              <a:lnSpc>
                <a:spcPct val="115000"/>
              </a:lnSpc>
              <a:buClr>
                <a:srgbClr val="000000"/>
              </a:buClr>
              <a:buFont typeface="Arial"/>
              <a:buAutoNum type="alphaLcParenR"/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between 0.2 and 0.1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8840">
              <a:lnSpc>
                <a:spcPct val="115000"/>
              </a:lnSpc>
              <a:buClr>
                <a:srgbClr val="000000"/>
              </a:buClr>
              <a:buFont typeface="Arial"/>
              <a:buAutoNum type="alphaLcParenR"/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between 0.1 and 0.05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8840">
              <a:lnSpc>
                <a:spcPct val="115000"/>
              </a:lnSpc>
              <a:buClr>
                <a:srgbClr val="000000"/>
              </a:buClr>
              <a:buFont typeface="Arial"/>
              <a:buAutoNum type="alphaLcParenR"/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less than 0.001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Shape 118" descr=""/>
          <p:cNvPicPr/>
          <p:nvPr/>
        </p:nvPicPr>
        <p:blipFill>
          <a:blip r:embed="rId1"/>
          <a:stretch/>
        </p:blipFill>
        <p:spPr>
          <a:xfrm>
            <a:off x="525600" y="2653560"/>
            <a:ext cx="3524040" cy="1437840"/>
          </a:xfrm>
          <a:prstGeom prst="rect">
            <a:avLst/>
          </a:prstGeom>
          <a:ln>
            <a:noFill/>
          </a:ln>
        </p:spPr>
      </p:pic>
      <p:pic>
        <p:nvPicPr>
          <p:cNvPr id="110" name="Shape 119" descr=""/>
          <p:cNvPicPr/>
          <p:nvPr/>
        </p:nvPicPr>
        <p:blipFill>
          <a:blip r:embed="rId2"/>
          <a:stretch/>
        </p:blipFill>
        <p:spPr>
          <a:xfrm>
            <a:off x="525600" y="4444560"/>
            <a:ext cx="7905240" cy="175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981360" y="1305720"/>
            <a:ext cx="7888320" cy="2611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 these data provide evidence to suggest that goals vary by grade?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</a:t>
            </a:r>
            <a:r>
              <a:rPr b="0" lang="en-US" sz="22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Grade and goals are independent.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Goals do not vary by grade.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</a:t>
            </a:r>
            <a:r>
              <a:rPr b="0" lang="en-US" sz="22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Grade and goals are dependent.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Goals vary by grade.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Conclusion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1072800" y="4389120"/>
            <a:ext cx="7888320" cy="1458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Since the p-value is large, we fail to reject H</a:t>
            </a:r>
            <a:r>
              <a:rPr b="0" i="1" lang="en-US" sz="22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</a:t>
            </a: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.The data do not provide convincing evidence that grade and goals are dependent. It doesn't appear that goals vary by grade.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>
                <p:childTnLst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822960" y="1290240"/>
            <a:ext cx="7888320" cy="2184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the dataset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popular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students in grades 4-6 were asked whether good grades, athletic ability, or popularity was most important to them. A two-way table separating the students by grade and by choice of most important factor is shown below. Do these data provide evidence to suggest that goals vary by grade?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Popular kids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Shape 53" descr=""/>
          <p:cNvPicPr/>
          <p:nvPr/>
        </p:nvPicPr>
        <p:blipFill>
          <a:blip r:embed="rId1"/>
          <a:stretch/>
        </p:blipFill>
        <p:spPr>
          <a:xfrm>
            <a:off x="515880" y="3372840"/>
            <a:ext cx="7475400" cy="319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Chi-square test of independence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1097280" y="1371600"/>
            <a:ext cx="7888320" cy="1904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hypotheses are: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</a:t>
            </a:r>
            <a:r>
              <a:rPr b="0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Grade and goals are independent.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Goals do not vary by grade.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</a:t>
            </a:r>
            <a:r>
              <a:rPr b="0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Grade and goals are dependent.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Goals vary by grade.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914400" y="3237480"/>
            <a:ext cx="7888320" cy="2614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test statistic is calculated as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where k is the number of cells, R is the number of rows, and C is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number of columns.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Note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we calculate df differently for one-way and two-way tables.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Chi-square test </a:t>
            </a:r>
            <a:r>
              <a:rPr b="1" lang="en-US" sz="36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of </a:t>
            </a:r>
            <a:r>
              <a:rPr b="1" lang="en-US" sz="36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independence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3"/>
          <p:cNvSpPr txBox="1"/>
          <p:nvPr/>
        </p:nvSpPr>
        <p:spPr>
          <a:xfrm>
            <a:off x="981360" y="1204920"/>
            <a:ext cx="7888320" cy="1904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hypotheses are: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</a:t>
            </a:r>
            <a:r>
              <a:rPr b="0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Grade and goals are independent.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Goals do not vary by grade.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</a:t>
            </a:r>
            <a:r>
              <a:rPr b="0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Grade and goals are dependent.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Goals vary by grade.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Shape 67" descr=""/>
          <p:cNvPicPr/>
          <p:nvPr/>
        </p:nvPicPr>
        <p:blipFill>
          <a:blip r:embed="rId1"/>
          <a:stretch/>
        </p:blipFill>
        <p:spPr>
          <a:xfrm>
            <a:off x="1251360" y="3643200"/>
            <a:ext cx="6857640" cy="1018800"/>
          </a:xfrm>
          <a:prstGeom prst="rect">
            <a:avLst/>
          </a:prstGeom>
          <a:ln>
            <a:noFill/>
          </a:ln>
        </p:spPr>
      </p:pic>
      <p:sp>
        <p:nvSpPr>
          <p:cNvPr id="83" name="TextShape 4"/>
          <p:cNvSpPr txBox="1"/>
          <p:nvPr/>
        </p:nvSpPr>
        <p:spPr>
          <a:xfrm>
            <a:off x="731520" y="5958720"/>
            <a:ext cx="7888320" cy="807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p-value is the area under the χ</a:t>
            </a:r>
            <a:r>
              <a:rPr b="0" lang="en-US" sz="2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r>
            <a:r>
              <a:rPr b="0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df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curve, above the calculated test statistic.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Expected counts in two-way tables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Shape 74" descr=""/>
          <p:cNvPicPr/>
          <p:nvPr/>
        </p:nvPicPr>
        <p:blipFill>
          <a:blip r:embed="rId1"/>
          <a:stretch/>
        </p:blipFill>
        <p:spPr>
          <a:xfrm>
            <a:off x="857880" y="1514880"/>
            <a:ext cx="6095520" cy="904680"/>
          </a:xfrm>
          <a:prstGeom prst="rect">
            <a:avLst/>
          </a:prstGeom>
          <a:ln>
            <a:noFill/>
          </a:ln>
        </p:spPr>
      </p:pic>
      <p:pic>
        <p:nvPicPr>
          <p:cNvPr id="86" name="Shape 75" descr=""/>
          <p:cNvPicPr/>
          <p:nvPr/>
        </p:nvPicPr>
        <p:blipFill>
          <a:blip r:embed="rId2"/>
          <a:stretch/>
        </p:blipFill>
        <p:spPr>
          <a:xfrm>
            <a:off x="1246320" y="2505240"/>
            <a:ext cx="5476680" cy="1847520"/>
          </a:xfrm>
          <a:prstGeom prst="rect">
            <a:avLst/>
          </a:prstGeom>
          <a:ln>
            <a:noFill/>
          </a:ln>
        </p:spPr>
      </p:pic>
      <p:pic>
        <p:nvPicPr>
          <p:cNvPr id="87" name="Shape 76" descr=""/>
          <p:cNvPicPr/>
          <p:nvPr/>
        </p:nvPicPr>
        <p:blipFill>
          <a:blip r:embed="rId3"/>
          <a:stretch/>
        </p:blipFill>
        <p:spPr>
          <a:xfrm>
            <a:off x="457200" y="4774320"/>
            <a:ext cx="3742920" cy="799920"/>
          </a:xfrm>
          <a:prstGeom prst="rect">
            <a:avLst/>
          </a:prstGeom>
          <a:ln>
            <a:noFill/>
          </a:ln>
        </p:spPr>
      </p:pic>
      <p:pic>
        <p:nvPicPr>
          <p:cNvPr id="88" name="Shape 77" descr=""/>
          <p:cNvPicPr/>
          <p:nvPr/>
        </p:nvPicPr>
        <p:blipFill>
          <a:blip r:embed="rId4"/>
          <a:stretch/>
        </p:blipFill>
        <p:spPr>
          <a:xfrm>
            <a:off x="4503600" y="4793400"/>
            <a:ext cx="3657240" cy="76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" dur="indefinite" restart="never" nodeType="tmRoot">
          <p:childTnLst>
            <p:seq>
              <p:cTn id="15" dur="indefinite" nodeType="mainSeq">
                <p:childTnLst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Expected counts in two-way tables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22960" y="1405080"/>
            <a:ext cx="7888320" cy="4721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is the expected count for the highlighted cell?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000000"/>
              </a:buClr>
              <a:buFont typeface="Arial"/>
              <a:buAutoNum type="alphaLcParenR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176 x 141 / 478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000000"/>
              </a:buClr>
              <a:buFont typeface="Arial"/>
              <a:buAutoNum type="alphaLcParenR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119 x 141 / 478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000000"/>
              </a:buClr>
              <a:buFont typeface="Arial"/>
              <a:buAutoNum type="alphaLcParenR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176 x 247 / 478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000000"/>
              </a:buClr>
              <a:buFont typeface="Arial"/>
              <a:buAutoNum type="alphaLcParenR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176 x 478 / 478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Shape 84" descr=""/>
          <p:cNvPicPr/>
          <p:nvPr/>
        </p:nvPicPr>
        <p:blipFill>
          <a:blip r:embed="rId1"/>
          <a:stretch/>
        </p:blipFill>
        <p:spPr>
          <a:xfrm>
            <a:off x="1079280" y="2176560"/>
            <a:ext cx="5428800" cy="175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322440" y="4332600"/>
            <a:ext cx="4747320" cy="161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→ </a:t>
            </a:r>
            <a:r>
              <a:rPr b="0" lang="en-US" sz="22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more than expected # of 5th graders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have a goal of being popular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918720" y="1227240"/>
            <a:ext cx="6670800" cy="4721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is the expected count for the highlighted cell?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3a81ba"/>
              </a:buClr>
              <a:buFont typeface="Arial"/>
              <a:buAutoNum type="alphaLcParenR"/>
            </a:pPr>
            <a:r>
              <a:rPr b="0" i="1" lang="en-US" sz="22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176 x 141 / 478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000000"/>
              </a:buClr>
              <a:buFont typeface="Arial"/>
              <a:buAutoNum type="alphaLcParenR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119 x 141 / 478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000000"/>
              </a:buClr>
              <a:buFont typeface="Arial"/>
              <a:buAutoNum type="alphaLcParenR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176 x 247 / 478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000000"/>
              </a:buClr>
              <a:buFont typeface="Arial"/>
              <a:buAutoNum type="alphaLcParenR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176 x 478 / 478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Expected counts in two-way tables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Shape 92" descr=""/>
          <p:cNvPicPr/>
          <p:nvPr/>
        </p:nvPicPr>
        <p:blipFill>
          <a:blip r:embed="rId1"/>
          <a:stretch/>
        </p:blipFill>
        <p:spPr>
          <a:xfrm>
            <a:off x="1079280" y="2176560"/>
            <a:ext cx="5428800" cy="175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798120" y="1305720"/>
            <a:ext cx="7888320" cy="916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Expected counts are shown in </a:t>
            </a:r>
            <a:r>
              <a:rPr b="0" lang="en-US" sz="2000" spc="-1" strike="noStrike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blue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next to the observed counts.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7200" y="1627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Calculating the test statistic in two-way tables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Shape 99" descr=""/>
          <p:cNvPicPr/>
          <p:nvPr/>
        </p:nvPicPr>
        <p:blipFill>
          <a:blip r:embed="rId1"/>
          <a:stretch/>
        </p:blipFill>
        <p:spPr>
          <a:xfrm>
            <a:off x="1223640" y="2011680"/>
            <a:ext cx="5790960" cy="2104560"/>
          </a:xfrm>
          <a:prstGeom prst="rect">
            <a:avLst/>
          </a:prstGeom>
          <a:ln>
            <a:noFill/>
          </a:ln>
        </p:spPr>
      </p:pic>
      <p:pic>
        <p:nvPicPr>
          <p:cNvPr id="99" name="Shape 100" descr=""/>
          <p:cNvPicPr/>
          <p:nvPr/>
        </p:nvPicPr>
        <p:blipFill>
          <a:blip r:embed="rId2"/>
          <a:stretch/>
        </p:blipFill>
        <p:spPr>
          <a:xfrm>
            <a:off x="456840" y="4570200"/>
            <a:ext cx="7938360" cy="856440"/>
          </a:xfrm>
          <a:prstGeom prst="rect">
            <a:avLst/>
          </a:prstGeom>
          <a:ln>
            <a:noFill/>
          </a:ln>
        </p:spPr>
      </p:pic>
      <p:pic>
        <p:nvPicPr>
          <p:cNvPr id="100" name="Shape 101" descr=""/>
          <p:cNvPicPr/>
          <p:nvPr/>
        </p:nvPicPr>
        <p:blipFill>
          <a:blip r:embed="rId3"/>
          <a:stretch/>
        </p:blipFill>
        <p:spPr>
          <a:xfrm>
            <a:off x="456840" y="5580360"/>
            <a:ext cx="7035480" cy="44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Calculating the p-value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707040" y="1199880"/>
            <a:ext cx="7888320" cy="994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Which of the following is the correct p-value for this hypothesis test?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χ</a:t>
            </a:r>
            <a:r>
              <a:rPr b="0" lang="en-US" sz="19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r>
            <a:r>
              <a:rPr b="0" lang="en-US" sz="19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df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= 1.3121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df = 4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4480560" y="2183040"/>
            <a:ext cx="3207240" cy="1840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8840">
              <a:lnSpc>
                <a:spcPct val="115000"/>
              </a:lnSpc>
              <a:buClr>
                <a:srgbClr val="000000"/>
              </a:buClr>
              <a:buFont typeface="Arial"/>
              <a:buAutoNum type="alphaLcParenR"/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more than 0.3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8840">
              <a:lnSpc>
                <a:spcPct val="115000"/>
              </a:lnSpc>
              <a:buClr>
                <a:srgbClr val="000000"/>
              </a:buClr>
              <a:buFont typeface="Arial"/>
              <a:buAutoNum type="alphaLcParenR"/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between 0.3 and 0.2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8840">
              <a:lnSpc>
                <a:spcPct val="115000"/>
              </a:lnSpc>
              <a:buClr>
                <a:srgbClr val="000000"/>
              </a:buClr>
              <a:buFont typeface="Arial"/>
              <a:buAutoNum type="alphaLcParenR"/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between 0.2 and 0.1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8840">
              <a:lnSpc>
                <a:spcPct val="115000"/>
              </a:lnSpc>
              <a:buClr>
                <a:srgbClr val="000000"/>
              </a:buClr>
              <a:buFont typeface="Arial"/>
              <a:buAutoNum type="alphaLcParenR"/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between 0.1 and 0.05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8840">
              <a:lnSpc>
                <a:spcPct val="115000"/>
              </a:lnSpc>
              <a:buClr>
                <a:srgbClr val="000000"/>
              </a:buClr>
              <a:buFont typeface="Arial"/>
              <a:buAutoNum type="alphaLcParenR"/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less than 0.001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Shape 109" descr=""/>
          <p:cNvPicPr/>
          <p:nvPr/>
        </p:nvPicPr>
        <p:blipFill>
          <a:blip r:embed="rId1"/>
          <a:stretch/>
        </p:blipFill>
        <p:spPr>
          <a:xfrm>
            <a:off x="525600" y="2653560"/>
            <a:ext cx="3524040" cy="1437840"/>
          </a:xfrm>
          <a:prstGeom prst="rect">
            <a:avLst/>
          </a:prstGeom>
          <a:ln>
            <a:noFill/>
          </a:ln>
        </p:spPr>
      </p:pic>
      <p:pic>
        <p:nvPicPr>
          <p:cNvPr id="105" name="Shape 110" descr=""/>
          <p:cNvPicPr/>
          <p:nvPr/>
        </p:nvPicPr>
        <p:blipFill>
          <a:blip r:embed="rId2"/>
          <a:stretch/>
        </p:blipFill>
        <p:spPr>
          <a:xfrm>
            <a:off x="525600" y="4444560"/>
            <a:ext cx="7905240" cy="175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2016-10-24T19:22:16Z</dcterms:modified>
  <cp:revision>5</cp:revision>
  <dc:subject/>
  <dc:title/>
</cp:coreProperties>
</file>