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F8ED202-B249-42E5-8213-61B465F8D05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72C4063-E686-4204-90AB-6324DBFE273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C2525E2-4C36-4DB2-A514-BEDDBEE1062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E5D8C81-E139-4861-907C-CE2397855EF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2A8D366-059A-4EC6-9EDD-0D273F22A7E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8C3ADA6-EBC6-47D7-9541-7CB97CFC2D5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1BF0E55-3861-4DA4-AB2A-39445C45B30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93A3B5A-5B21-4FE3-A4B3-879DB668C95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2961F48-0F48-420D-97F3-B333D97A645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418B9B4-F74A-43DA-BD5B-41792A37A28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FCEC41B-CF40-4772-946F-0133344C19E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F70A571-B9E3-4DFE-A655-6F7178061F7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1F0F1B0-6A7B-40D7-8F20-85E0E07D455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ABD3C77-C5D8-43E0-9F26-6B88AE56D44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4FC1C6D-79EE-483C-A7D2-316A128C88B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0B0ACB6-B915-41BA-B578-24A031A2587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228C1C8-BFE8-4737-A714-C96DE4D4294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77C04E4-43DE-48D7-8CEE-29CE899D0B5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048C4A1-938E-4591-A8FE-8F3A884B21F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4E516C7-CD10-427C-89A9-EA2AFD6B789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395A90E-B179-4AAA-A2EE-31C60CDB3C0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51CE93C-2DA2-4876-85C9-47051410EF6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438E9DA-8526-45CA-BA34-A018CEA856B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365BB77-D878-4817-85ED-DDF6D3C69D7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IN" sz="1400" spc="-1" strike="noStrike">
                <a:latin typeface="Times New Roman"/>
              </a:rPr>
              <a:t> 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D4851C4-B826-4643-998F-B2F86BC832D5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19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5F7FF88-CB02-483C-8AD5-2444B1BC8EDA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Starting to Crawl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83000"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avoid crawling the same page twice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5" name="Picture 2" descr=""/>
          <p:cNvPicPr/>
          <p:nvPr/>
        </p:nvPicPr>
        <p:blipFill>
          <a:blip r:embed="rId1"/>
          <a:stretch/>
        </p:blipFill>
        <p:spPr>
          <a:xfrm>
            <a:off x="52560" y="1447920"/>
            <a:ext cx="9037440" cy="5000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ff0000"/>
                </a:solidFill>
                <a:latin typeface="Calibri"/>
              </a:rPr>
              <a:t>Implementation Warning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 Warning Regarding Recursion: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Python has a default recursion limit of 1,000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83000"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Collecting Data Across an Entire Site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For Wikipedia pages both articles and non-article pages such as the privacy policy page: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All titles (on all pages, regardless of their status as an article page, an edit history page, or any other page) have titles under h1→span tags, and these are the only h1 tags on the page.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83000"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Collecting Data Across an Entire Site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8000"/>
          </a:bodyPr>
          <a:p>
            <a:pPr marL="343080" indent="-34308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all body text lives under the div#bodyContent tag.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However, if we want to get more specific and access just the first paragraph of text, we might be better off using div#mw-content-text →p (selecting the first paragraph tag only).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This is true for all content pages except file pages (for example: http://bit.ly/1KwqJtE), which do not have sections of content text.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83000"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Collecting Data Across an Entire Site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Edit links occur only on article pages. If they occur, they will be found in the li#ca-edit tag, under li#ca-edit → span → a.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240" cy="528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combination crawler/data gathering</a:t>
            </a:r>
            <a:br>
              <a:rPr sz="2000"/>
            </a:b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(or, at least, data printing) program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6" name="Picture 2" descr=""/>
          <p:cNvPicPr/>
          <p:nvPr/>
        </p:nvPicPr>
        <p:blipFill>
          <a:blip r:embed="rId1"/>
          <a:stretch/>
        </p:blipFill>
        <p:spPr>
          <a:xfrm>
            <a:off x="138240" y="757080"/>
            <a:ext cx="8865720" cy="5947920"/>
          </a:xfrm>
          <a:prstGeom prst="rect">
            <a:avLst/>
          </a:prstGeom>
          <a:ln w="0">
            <a:noFill/>
          </a:ln>
        </p:spPr>
      </p:pic>
      <p:pic>
        <p:nvPicPr>
          <p:cNvPr id="117" name="Picture 3" descr=""/>
          <p:cNvPicPr/>
          <p:nvPr/>
        </p:nvPicPr>
        <p:blipFill>
          <a:blip r:embed="rId2"/>
          <a:stretch/>
        </p:blipFill>
        <p:spPr>
          <a:xfrm>
            <a:off x="138240" y="6248520"/>
            <a:ext cx="4105080" cy="609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Crawling Across the Internet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Explore….cautiously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Ex.1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Given a root URL, e.g., "https://en.wikipedia.org/wiki/Web_mining", Design a simple crawler to return all pages that contains a string “crawler" from this site.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Ex.2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Write a web crawler program which takes as input a url, a search word and maximum number of pages to be searched and returns as output all the web pages it searched till it found the search word on a web page or return failure.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Ex.3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Implement breadth-first-search and depth-first-search crawlers for Ex. 2.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Traversing a Single Domain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Python script that retrieves an arbitrary Wikipedia page and produces a list of links on that page: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86" name="Picture 4" descr=""/>
          <p:cNvPicPr/>
          <p:nvPr/>
        </p:nvPicPr>
        <p:blipFill>
          <a:blip r:embed="rId1"/>
          <a:stretch/>
        </p:blipFill>
        <p:spPr>
          <a:xfrm>
            <a:off x="784800" y="3657600"/>
            <a:ext cx="7627680" cy="2418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Example of assumptions 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27" name="Picture 2" descr=""/>
          <p:cNvPicPr/>
          <p:nvPr/>
        </p:nvPicPr>
        <p:blipFill>
          <a:blip r:embed="rId1"/>
          <a:stretch/>
        </p:blipFill>
        <p:spPr>
          <a:xfrm>
            <a:off x="457200" y="1956960"/>
            <a:ext cx="8229240" cy="3811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Example algorithm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29" name="Picture 3" descr=""/>
          <p:cNvPicPr/>
          <p:nvPr/>
        </p:nvPicPr>
        <p:blipFill>
          <a:blip r:embed="rId1"/>
          <a:stretch/>
        </p:blipFill>
        <p:spPr>
          <a:xfrm>
            <a:off x="380880" y="1447920"/>
            <a:ext cx="8229240" cy="2446200"/>
          </a:xfrm>
          <a:prstGeom prst="rect">
            <a:avLst/>
          </a:prstGeom>
          <a:ln w="0">
            <a:noFill/>
          </a:ln>
        </p:spPr>
      </p:pic>
      <p:pic>
        <p:nvPicPr>
          <p:cNvPr id="130" name="Picture 4" descr=""/>
          <p:cNvPicPr/>
          <p:nvPr/>
        </p:nvPicPr>
        <p:blipFill>
          <a:blip r:embed="rId2"/>
          <a:stretch/>
        </p:blipFill>
        <p:spPr>
          <a:xfrm>
            <a:off x="609480" y="3276720"/>
            <a:ext cx="6067080" cy="2599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Selective retrieval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retrieve only the desired article links: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They reside within the </a:t>
            </a:r>
            <a:r>
              <a:rPr b="1" lang="en-US" sz="2800" spc="-1" strike="noStrike">
                <a:solidFill>
                  <a:srgbClr val="ff0000"/>
                </a:solidFill>
                <a:latin typeface="Calibri"/>
              </a:rPr>
              <a:t>div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with the </a:t>
            </a:r>
            <a:r>
              <a:rPr b="1" lang="en-US" sz="2800" spc="-1" strike="noStrike">
                <a:solidFill>
                  <a:srgbClr val="ff0000"/>
                </a:solidFill>
                <a:latin typeface="Calibri"/>
              </a:rPr>
              <a:t>id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set to </a:t>
            </a:r>
            <a:r>
              <a:rPr b="1" lang="en-US" sz="2800" spc="-1" strike="noStrike">
                <a:solidFill>
                  <a:srgbClr val="ff0000"/>
                </a:solidFill>
                <a:latin typeface="Calibri"/>
              </a:rPr>
              <a:t>bodyContent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URLs do not contain </a:t>
            </a:r>
            <a:r>
              <a:rPr b="1" lang="en-US" sz="2800" spc="-1" strike="noStrike">
                <a:solidFill>
                  <a:srgbClr val="ff0000"/>
                </a:solidFill>
                <a:latin typeface="Calibri"/>
              </a:rPr>
              <a:t>semicolons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URLs begin with </a:t>
            </a:r>
            <a:r>
              <a:rPr b="1" lang="en-US" sz="2800" spc="-1" strike="noStrike">
                <a:solidFill>
                  <a:srgbClr val="ff0000"/>
                </a:solidFill>
                <a:latin typeface="Calibri"/>
              </a:rPr>
              <a:t>/wiki/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Retrieving Articles Only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1" name="Picture 2" descr=""/>
          <p:cNvPicPr/>
          <p:nvPr/>
        </p:nvPicPr>
        <p:blipFill>
          <a:blip r:embed="rId1"/>
          <a:stretch/>
        </p:blipFill>
        <p:spPr>
          <a:xfrm>
            <a:off x="185760" y="1981080"/>
            <a:ext cx="8770680" cy="2895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380880" y="13716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Generalize: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4" name="Picture 2" descr=""/>
          <p:cNvPicPr/>
          <p:nvPr/>
        </p:nvPicPr>
        <p:blipFill>
          <a:blip r:embed="rId1"/>
          <a:stretch/>
        </p:blipFill>
        <p:spPr>
          <a:xfrm>
            <a:off x="-34560" y="1981080"/>
            <a:ext cx="9362880" cy="4485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Exception handling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Handle Your Exceptions: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What if Wikipedia changed the name of the bodyContent tag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Crawling an Entire Site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79000"/>
          </a:bodyPr>
          <a:p>
            <a:pPr marL="343080" indent="-34308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THE DARK AND DEEP WEBS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deep Web is simply any part of the Web that’s not part of the surface Web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deep Web almost certainly makes up about 90% of the Internet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dark Web, also known as the Darknet or dark Internet, is run over the existing network infrastructure but uses a Tor client with an application protocol that runs on top of HTTP, providing a secure channel to exchange information.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Crawling an Entire Site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general approach to an exhaustive site crawl is to start with a top-level page (such as the home page), and search for a list of all internal links on that page.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Every one of those links is then crawled, and additional lists of links are found on each one of them, triggering another round of crawling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Crawling an Entire Site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If every page has 10 internal links, and a website is five pages deep (a fairly typical depth for a medium-size website), then the number of pages you need to crawl is 100,000 pages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vast majority of internal links are duplicates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9E90A7A2F0B624AAC9C728A2CE83230" ma:contentTypeVersion="3" ma:contentTypeDescription="Create a new document." ma:contentTypeScope="" ma:versionID="08cf4acd6f95abcffadb330ac8d013db">
  <xsd:schema xmlns:xsd="http://www.w3.org/2001/XMLSchema" xmlns:xs="http://www.w3.org/2001/XMLSchema" xmlns:p="http://schemas.microsoft.com/office/2006/metadata/properties" xmlns:ns2="c884795d-23b4-41ef-bc64-a10759b3e937" targetNamespace="http://schemas.microsoft.com/office/2006/metadata/properties" ma:root="true" ma:fieldsID="77e2529c41f8c953265dd248ef7dd0b4" ns2:_="">
    <xsd:import namespace="c884795d-23b4-41ef-bc64-a10759b3e937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84795d-23b4-41ef-bc64-a10759b3e937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E999906-A92C-4199-9B9E-6CDFAF70B5D2}"/>
</file>

<file path=customXml/itemProps2.xml><?xml version="1.0" encoding="utf-8"?>
<ds:datastoreItem xmlns:ds="http://schemas.openxmlformats.org/officeDocument/2006/customXml" ds:itemID="{3D247B3E-B439-4834-B41F-3462239E896B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2463</TotalTime>
  <Application>LibreOffice/7.3.7.2$Linux_X86_64 LibreOffice_project/30$Build-2</Application>
  <AppVersion>15.0000</AppVersion>
  <Words>576</Words>
  <Paragraphs>48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2021-08-15T13:55:52Z</dcterms:created>
  <dc:creator>Windows User</dc:creator>
  <dc:description/>
  <dc:language>en-IN</dc:language>
  <cp:lastModifiedBy/>
  <dcterms:modified xsi:type="dcterms:W3CDTF">2023-02-01T19:25:18Z</dcterms:modified>
  <cp:revision>22</cp:revision>
  <dc:subject/>
  <dc:title>Starting to Crawl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  <property fmtid="{D5CDD505-2E9C-101B-9397-08002B2CF9AE}" pid="3" name="Slides">
    <vt:i4>21</vt:i4>
  </property>
</Properties>
</file>